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322" r:id="rId3"/>
    <p:sldId id="257" r:id="rId4"/>
    <p:sldId id="323" r:id="rId5"/>
    <p:sldId id="324" r:id="rId6"/>
    <p:sldId id="279" r:id="rId7"/>
    <p:sldId id="258" r:id="rId8"/>
    <p:sldId id="259" r:id="rId9"/>
    <p:sldId id="320" r:id="rId10"/>
    <p:sldId id="260" r:id="rId11"/>
    <p:sldId id="325" r:id="rId12"/>
    <p:sldId id="326" r:id="rId13"/>
    <p:sldId id="261" r:id="rId14"/>
    <p:sldId id="327" r:id="rId15"/>
    <p:sldId id="328" r:id="rId16"/>
    <p:sldId id="330" r:id="rId17"/>
    <p:sldId id="331" r:id="rId18"/>
    <p:sldId id="332" r:id="rId19"/>
    <p:sldId id="333" r:id="rId20"/>
    <p:sldId id="329" r:id="rId21"/>
    <p:sldId id="262" r:id="rId22"/>
    <p:sldId id="321" r:id="rId23"/>
    <p:sldId id="263" r:id="rId24"/>
    <p:sldId id="264" r:id="rId25"/>
    <p:sldId id="265" r:id="rId26"/>
    <p:sldId id="266" r:id="rId27"/>
    <p:sldId id="267" r:id="rId28"/>
    <p:sldId id="268" r:id="rId29"/>
    <p:sldId id="269" r:id="rId30"/>
    <p:sldId id="270" r:id="rId31"/>
    <p:sldId id="271" r:id="rId32"/>
    <p:sldId id="272" r:id="rId33"/>
    <p:sldId id="273" r:id="rId34"/>
    <p:sldId id="278" r:id="rId35"/>
    <p:sldId id="274" r:id="rId36"/>
    <p:sldId id="277" r:id="rId37"/>
    <p:sldId id="275" r:id="rId38"/>
    <p:sldId id="276"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6" r:id="rId52"/>
    <p:sldId id="308" r:id="rId53"/>
    <p:sldId id="309" r:id="rId54"/>
    <p:sldId id="310" r:id="rId55"/>
    <p:sldId id="311" r:id="rId56"/>
    <p:sldId id="299" r:id="rId57"/>
    <p:sldId id="317" r:id="rId58"/>
    <p:sldId id="318" r:id="rId59"/>
    <p:sldId id="300" r:id="rId60"/>
    <p:sldId id="312" r:id="rId61"/>
    <p:sldId id="313" r:id="rId62"/>
    <p:sldId id="319" r:id="rId63"/>
    <p:sldId id="314" r:id="rId64"/>
    <p:sldId id="315" r:id="rId65"/>
    <p:sldId id="316" r:id="rId66"/>
    <p:sldId id="295" r:id="rId67"/>
    <p:sldId id="293" r:id="rId68"/>
    <p:sldId id="294" r:id="rId69"/>
    <p:sldId id="297" r:id="rId70"/>
    <p:sldId id="298" r:id="rId71"/>
    <p:sldId id="301" r:id="rId72"/>
    <p:sldId id="303" r:id="rId73"/>
    <p:sldId id="302" r:id="rId74"/>
    <p:sldId id="304" r:id="rId75"/>
    <p:sldId id="305" r:id="rId76"/>
    <p:sldId id="306" r:id="rId77"/>
    <p:sldId id="30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2"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BEC7A-D435-4258-851E-64C4D2855AA9}" type="datetimeFigureOut">
              <a:rPr lang="en-IN" smtClean="0"/>
              <a:pPr/>
              <a:t>12-03-2024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CE2F1D-2006-4502-8BE3-C186D567E15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7CE2F1D-2006-4502-8BE3-C186D567E153}" type="slidenum">
              <a:rPr lang="en-IN" smtClean="0"/>
              <a:pPr/>
              <a:t>54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8EEA94-AB29-44D5-B643-4CEAA6244F1D}"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410088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EEA94-AB29-44D5-B643-4CEAA6244F1D}"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221346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EEA94-AB29-44D5-B643-4CEAA6244F1D}"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125664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EEA94-AB29-44D5-B643-4CEAA6244F1D}"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116930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EEA94-AB29-44D5-B643-4CEAA6244F1D}"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260987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8EEA94-AB29-44D5-B643-4CEAA6244F1D}"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168101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8EEA94-AB29-44D5-B643-4CEAA6244F1D}" type="datetimeFigureOut">
              <a:rPr lang="en-US" smtClean="0"/>
              <a:pPr/>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26914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8EEA94-AB29-44D5-B643-4CEAA6244F1D}" type="datetimeFigureOut">
              <a:rPr lang="en-US" smtClean="0"/>
              <a:pPr/>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210358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EEA94-AB29-44D5-B643-4CEAA6244F1D}" type="datetimeFigureOut">
              <a:rPr lang="en-US" smtClean="0"/>
              <a:pPr/>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374658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8EEA94-AB29-44D5-B643-4CEAA6244F1D}"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307049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8EEA94-AB29-44D5-B643-4CEAA6244F1D}"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413674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EA94-AB29-44D5-B643-4CEAA6244F1D}" type="datetimeFigureOut">
              <a:rPr lang="en-US" smtClean="0"/>
              <a:pPr/>
              <a:t>3/12/2024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DEB41-A15A-4F01-ABC2-3794901B29D4}" type="slidenum">
              <a:rPr lang="en-US" smtClean="0"/>
              <a:pPr/>
              <a:t>‹#›</a:t>
            </a:fld>
            <a:endParaRPr lang="en-US"/>
          </a:p>
        </p:txBody>
      </p:sp>
    </p:spTree>
    <p:extLst>
      <p:ext uri="{BB962C8B-B14F-4D97-AF65-F5344CB8AC3E}">
        <p14:creationId xmlns="" xmlns:p14="http://schemas.microsoft.com/office/powerpoint/2010/main" val="262182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Smooth_approximation" TargetMode="External"/><Relationship Id="rId7" Type="http://schemas.openxmlformats.org/officeDocument/2006/relationships/hyperlink" Target="https://en.wikipedia.org/wiki/Softmax_function" TargetMode="External"/><Relationship Id="rId2" Type="http://schemas.openxmlformats.org/officeDocument/2006/relationships/hyperlink" Target="https://en.wikipedia.org/wiki/Smooth_maximum" TargetMode="External"/><Relationship Id="rId1" Type="http://schemas.openxmlformats.org/officeDocument/2006/relationships/slideLayout" Target="../slideLayouts/slideLayout2.xml"/><Relationship Id="rId6" Type="http://schemas.openxmlformats.org/officeDocument/2006/relationships/hyperlink" Target="https://en.wikipedia.org/wiki/LogSumExp" TargetMode="External"/><Relationship Id="rId5" Type="http://schemas.openxmlformats.org/officeDocument/2006/relationships/hyperlink" Target="https://en.wikipedia.org/wiki/Arg_max" TargetMode="External"/><Relationship Id="rId4" Type="http://schemas.openxmlformats.org/officeDocument/2006/relationships/hyperlink" Target="https://en.wikipedia.org/wiki/Maximum" TargetMode="External"/></Relationships>
</file>

<file path=ppt/slides/_rels/slide58.xml.rels><?xml version="1.0" encoding="UTF-8" standalone="yes"?>
<Relationships xmlns="http://schemas.openxmlformats.org/package/2006/relationships"><Relationship Id="rId2" Type="http://schemas.openxmlformats.org/officeDocument/2006/relationships/hyperlink" Target="https://en.wikipedia.org/wiki/One-hot"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en.wikipedia.org/wiki/Logistic_function" TargetMode="External"/><Relationship Id="rId7" Type="http://schemas.openxmlformats.org/officeDocument/2006/relationships/hyperlink" Target="https://en.wikipedia.org/wiki/Probability_distribution" TargetMode="External"/><Relationship Id="rId2" Type="http://schemas.openxmlformats.org/officeDocument/2006/relationships/hyperlink" Target="https://en.wikipedia.org/wiki/Softmax_function" TargetMode="External"/><Relationship Id="rId1" Type="http://schemas.openxmlformats.org/officeDocument/2006/relationships/slideLayout" Target="../slideLayouts/slideLayout2.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Activation_function" TargetMode="External"/><Relationship Id="rId4" Type="http://schemas.openxmlformats.org/officeDocument/2006/relationships/hyperlink" Target="https://en.wikipedia.org/wiki/Multinomial_logistic_regression"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Interval_(mathematics)" TargetMode="External"/><Relationship Id="rId2" Type="http://schemas.openxmlformats.org/officeDocument/2006/relationships/hyperlink" Target="https://en.wikipedia.org/wiki/Probability_distributio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80304" y="131975"/>
            <a:ext cx="9144000" cy="1825439"/>
          </a:xfrm>
        </p:spPr>
        <p:txBody>
          <a:bodyPr>
            <a:normAutofit fontScale="90000"/>
          </a:bodyPr>
          <a:lstStyle/>
          <a:p>
            <a:r>
              <a:rPr lang="en-US" sz="4000" b="1" i="1" u="sng" dirty="0"/>
              <a:t/>
            </a:r>
            <a:br>
              <a:rPr lang="en-US" sz="4000" b="1" i="1" u="sng" dirty="0"/>
            </a:br>
            <a:r>
              <a:rPr lang="en-US" sz="4000" b="1" i="1" u="sng" dirty="0"/>
              <a:t>DEEP NEURAL NETWORKS</a:t>
            </a:r>
            <a:br>
              <a:rPr lang="en-US" sz="4000" b="1" i="1" u="sng" dirty="0"/>
            </a:br>
            <a:r>
              <a:rPr lang="en-US" sz="4000" b="1" i="1" u="sng" dirty="0"/>
              <a:t/>
            </a:r>
            <a:br>
              <a:rPr lang="en-US" sz="4000" b="1" i="1" u="sng" dirty="0"/>
            </a:br>
            <a:r>
              <a:rPr lang="en-US" sz="4000" b="1" i="1" u="sng" dirty="0"/>
              <a:t>CONVOLUTIONAL</a:t>
            </a:r>
            <a:r>
              <a:rPr lang="en-US" b="1" i="1" u="sng" dirty="0"/>
              <a:t> </a:t>
            </a:r>
            <a:r>
              <a:rPr lang="en-US" sz="4000" b="1" i="1" u="sng" dirty="0"/>
              <a:t>NEURAL NETWORK</a:t>
            </a:r>
            <a:endParaRPr lang="en-US" b="1" i="1" u="sng" dirty="0"/>
          </a:p>
        </p:txBody>
      </p:sp>
      <p:sp>
        <p:nvSpPr>
          <p:cNvPr id="5" name="Subtitle 4"/>
          <p:cNvSpPr>
            <a:spLocks noGrp="1"/>
          </p:cNvSpPr>
          <p:nvPr>
            <p:ph type="subTitle" idx="1"/>
          </p:nvPr>
        </p:nvSpPr>
        <p:spPr>
          <a:xfrm>
            <a:off x="1174142" y="1749383"/>
            <a:ext cx="9144000" cy="3744967"/>
          </a:xfrm>
        </p:spPr>
        <p:txBody>
          <a:bodyPr/>
          <a:lstStyle/>
          <a:p>
            <a:pPr>
              <a:lnSpc>
                <a:spcPct val="100000"/>
              </a:lnSpc>
            </a:pPr>
            <a:endParaRPr lang="en-US" dirty="0"/>
          </a:p>
          <a:p>
            <a:pPr>
              <a:lnSpc>
                <a:spcPct val="100000"/>
              </a:lnSpc>
            </a:pPr>
            <a:endParaRPr lang="en-US" dirty="0"/>
          </a:p>
          <a:p>
            <a:pPr>
              <a:lnSpc>
                <a:spcPct val="100000"/>
              </a:lnSpc>
            </a:pPr>
            <a:r>
              <a:rPr lang="en-US" dirty="0"/>
              <a:t>Prof. D.M. Vinod Kumar</a:t>
            </a:r>
          </a:p>
          <a:p>
            <a:pPr>
              <a:lnSpc>
                <a:spcPct val="100000"/>
              </a:lnSpc>
            </a:pPr>
            <a:r>
              <a:rPr lang="en-US" dirty="0"/>
              <a:t>Dept. of Electrical Engineering</a:t>
            </a:r>
          </a:p>
          <a:p>
            <a:pPr>
              <a:lnSpc>
                <a:spcPct val="100000"/>
              </a:lnSpc>
            </a:pPr>
            <a:r>
              <a:rPr lang="en-US" smtClean="0"/>
              <a:t>SR University, </a:t>
            </a:r>
            <a:r>
              <a:rPr lang="en-US" dirty="0"/>
              <a:t>Warangal</a:t>
            </a:r>
          </a:p>
        </p:txBody>
      </p:sp>
    </p:spTree>
    <p:extLst>
      <p:ext uri="{BB962C8B-B14F-4D97-AF65-F5344CB8AC3E}">
        <p14:creationId xmlns="" xmlns:p14="http://schemas.microsoft.com/office/powerpoint/2010/main" val="90595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6"/>
          </a:xfrm>
        </p:spPr>
        <p:txBody>
          <a:bodyPr>
            <a:normAutofit/>
          </a:bodyPr>
          <a:lstStyle/>
          <a:p>
            <a:pPr algn="ctr"/>
            <a:r>
              <a:rPr lang="en-US" sz="3600" b="1" u="sng" dirty="0"/>
              <a:t>Layers in CNN</a:t>
            </a:r>
          </a:p>
        </p:txBody>
      </p:sp>
      <p:sp>
        <p:nvSpPr>
          <p:cNvPr id="3" name="Content Placeholder 2"/>
          <p:cNvSpPr>
            <a:spLocks noGrp="1"/>
          </p:cNvSpPr>
          <p:nvPr>
            <p:ph idx="1"/>
          </p:nvPr>
        </p:nvSpPr>
        <p:spPr>
          <a:xfrm>
            <a:off x="838200" y="1184602"/>
            <a:ext cx="10515600" cy="5470639"/>
          </a:xfrm>
        </p:spPr>
        <p:txBody>
          <a:bodyPr>
            <a:normAutofit lnSpcReduction="10000"/>
          </a:bodyPr>
          <a:lstStyle/>
          <a:p>
            <a:pPr marL="514350" indent="-514350">
              <a:buAutoNum type="arabicParenR"/>
            </a:pPr>
            <a:r>
              <a:rPr lang="en-US" dirty="0"/>
              <a:t>Input layer accepts the pixel of the image as input in the form of arrays.</a:t>
            </a:r>
          </a:p>
          <a:p>
            <a:pPr marL="514350" indent="-514350">
              <a:buAutoNum type="arabicParenR"/>
            </a:pPr>
            <a:r>
              <a:rPr lang="en-US" dirty="0"/>
              <a:t>Hidden layers carry out FEATURE EXTRACTION (from the image) performing certain calculations and manipulations.</a:t>
            </a:r>
          </a:p>
          <a:p>
            <a:r>
              <a:rPr lang="en-US" dirty="0"/>
              <a:t>      There are multiple hidden layers (</a:t>
            </a:r>
            <a:r>
              <a:rPr lang="en-US" b="1" dirty="0"/>
              <a:t>FEATURE EXTRACTION </a:t>
            </a:r>
            <a:r>
              <a:rPr lang="en-US" dirty="0"/>
              <a:t>)like:</a:t>
            </a:r>
          </a:p>
          <a:p>
            <a:pPr marL="0" indent="0">
              <a:buNone/>
            </a:pPr>
            <a:r>
              <a:rPr lang="en-US" dirty="0"/>
              <a:t>	(</a:t>
            </a:r>
            <a:r>
              <a:rPr lang="en-US" dirty="0" err="1"/>
              <a:t>i</a:t>
            </a:r>
            <a:r>
              <a:rPr lang="en-US" dirty="0"/>
              <a:t>) Convolution layer</a:t>
            </a:r>
          </a:p>
          <a:p>
            <a:pPr marL="0" indent="0">
              <a:buNone/>
            </a:pPr>
            <a:r>
              <a:rPr lang="en-US" dirty="0"/>
              <a:t>	(ii) </a:t>
            </a:r>
            <a:r>
              <a:rPr lang="en-US" dirty="0" err="1"/>
              <a:t>ReLU</a:t>
            </a:r>
            <a:r>
              <a:rPr lang="en-US" dirty="0"/>
              <a:t> [</a:t>
            </a:r>
            <a:r>
              <a:rPr lang="en-US" b="1" dirty="0"/>
              <a:t>Re</a:t>
            </a:r>
            <a:r>
              <a:rPr lang="en-US" dirty="0"/>
              <a:t>ctified </a:t>
            </a:r>
            <a:r>
              <a:rPr lang="en-US" b="1" dirty="0"/>
              <a:t>L</a:t>
            </a:r>
            <a:r>
              <a:rPr lang="en-US" dirty="0"/>
              <a:t>inear </a:t>
            </a:r>
            <a:r>
              <a:rPr lang="en-US" b="1" dirty="0"/>
              <a:t>U</a:t>
            </a:r>
            <a:r>
              <a:rPr lang="en-US" dirty="0"/>
              <a:t>nit]</a:t>
            </a:r>
          </a:p>
          <a:p>
            <a:pPr marL="0" indent="0">
              <a:buNone/>
            </a:pPr>
            <a:r>
              <a:rPr lang="en-US" dirty="0"/>
              <a:t>	(iii) Pooling layer (Reduces the dimensionality of Feature map)</a:t>
            </a:r>
          </a:p>
          <a:p>
            <a:pPr marL="514350" indent="-514350">
              <a:buAutoNum type="arabicParenR" startAt="3"/>
            </a:pPr>
            <a:r>
              <a:rPr lang="en-US" dirty="0"/>
              <a:t>Fully connected layer. </a:t>
            </a:r>
          </a:p>
          <a:p>
            <a:pPr marL="0" indent="0">
              <a:buNone/>
            </a:pPr>
            <a:r>
              <a:rPr lang="en-US" dirty="0"/>
              <a:t>	(Identifies the object in  the image)</a:t>
            </a:r>
          </a:p>
          <a:p>
            <a:pPr marL="0" indent="0">
              <a:buNone/>
            </a:pPr>
            <a:r>
              <a:rPr lang="en-US" dirty="0"/>
              <a:t>      (Maps the extracted features into final output, such as       	classification)</a:t>
            </a:r>
          </a:p>
          <a:p>
            <a:pPr marL="514350" indent="-514350">
              <a:buAutoNum type="arabicParenR"/>
            </a:pPr>
            <a:endParaRPr lang="en-US" dirty="0"/>
          </a:p>
          <a:p>
            <a:pPr marL="514350" indent="-514350">
              <a:buAutoNum type="arabicParenR"/>
            </a:pPr>
            <a:endParaRPr lang="en-US" dirty="0"/>
          </a:p>
          <a:p>
            <a:pPr marL="0" indent="0">
              <a:buNone/>
            </a:pPr>
            <a:endParaRPr lang="en-US" dirty="0"/>
          </a:p>
          <a:p>
            <a:pPr marL="514350" indent="-514350">
              <a:buAutoNum type="arabicParenR"/>
            </a:pPr>
            <a:endParaRPr lang="en-US" dirty="0"/>
          </a:p>
        </p:txBody>
      </p:sp>
    </p:spTree>
    <p:extLst>
      <p:ext uri="{BB962C8B-B14F-4D97-AF65-F5344CB8AC3E}">
        <p14:creationId xmlns="" xmlns:p14="http://schemas.microsoft.com/office/powerpoint/2010/main" val="260625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792" y="365126"/>
            <a:ext cx="6961517" cy="902957"/>
          </a:xfrm>
        </p:spPr>
        <p:txBody>
          <a:bodyPr/>
          <a:lstStyle/>
          <a:p>
            <a:pPr algn="ctr"/>
            <a:r>
              <a:rPr lang="en-US" dirty="0" smtClean="0"/>
              <a:t>Convolution Process</a:t>
            </a:r>
            <a:endParaRPr lang="en-US" dirty="0"/>
          </a:p>
        </p:txBody>
      </p:sp>
      <p:sp>
        <p:nvSpPr>
          <p:cNvPr id="3" name="Content Placeholder 2"/>
          <p:cNvSpPr>
            <a:spLocks noGrp="1"/>
          </p:cNvSpPr>
          <p:nvPr>
            <p:ph idx="1"/>
          </p:nvPr>
        </p:nvSpPr>
        <p:spPr>
          <a:xfrm>
            <a:off x="838200" y="1371600"/>
            <a:ext cx="10515600" cy="4805363"/>
          </a:xfrm>
        </p:spPr>
        <p:txBody>
          <a:bodyPr/>
          <a:lstStyle/>
          <a:p>
            <a:pPr algn="ctr">
              <a:buNone/>
            </a:pPr>
            <a:r>
              <a:rPr lang="en-US" b="1" i="1" u="sng" dirty="0" smtClean="0"/>
              <a:t>Convolution Introduction </a:t>
            </a:r>
            <a:endParaRPr lang="en-US" b="1" i="1" u="sng" dirty="0" smtClean="0"/>
          </a:p>
          <a:p>
            <a:pPr algn="just">
              <a:buNone/>
            </a:pPr>
            <a:r>
              <a:rPr lang="en-US" dirty="0" smtClean="0"/>
              <a:t>• </a:t>
            </a:r>
            <a:r>
              <a:rPr lang="en-US" dirty="0" smtClean="0"/>
              <a:t>A Convolution layer is most famously used for processing 2D images </a:t>
            </a:r>
            <a:r>
              <a:rPr lang="en-US" dirty="0" err="1" smtClean="0"/>
              <a:t>Eg</a:t>
            </a:r>
            <a:r>
              <a:rPr lang="en-US" dirty="0" smtClean="0"/>
              <a:t>. </a:t>
            </a:r>
            <a:r>
              <a:rPr lang="en-US" dirty="0" err="1" smtClean="0"/>
              <a:t>Convolutional</a:t>
            </a:r>
            <a:r>
              <a:rPr lang="en-US" dirty="0" smtClean="0"/>
              <a:t> Neural Networks (CNN) are used to identify faces in photos </a:t>
            </a:r>
            <a:endParaRPr lang="en-US" dirty="0" smtClean="0"/>
          </a:p>
          <a:p>
            <a:pPr algn="just">
              <a:buNone/>
            </a:pPr>
            <a:r>
              <a:rPr lang="en-US" dirty="0" smtClean="0"/>
              <a:t> • </a:t>
            </a:r>
            <a:r>
              <a:rPr lang="en-US" dirty="0" smtClean="0"/>
              <a:t>To get a general sense, let’s look at Convolution on a 2D image </a:t>
            </a:r>
            <a:endParaRPr lang="en-US" dirty="0" smtClean="0"/>
          </a:p>
          <a:p>
            <a:pPr algn="just">
              <a:buNone/>
            </a:pPr>
            <a:r>
              <a:rPr lang="en-US" dirty="0" smtClean="0"/>
              <a:t> • </a:t>
            </a:r>
            <a:r>
              <a:rPr lang="en-US" dirty="0" smtClean="0"/>
              <a:t>To do convolution we will create a tiny square filter, say 3x3 size.  </a:t>
            </a:r>
            <a:endParaRPr lang="en-US" dirty="0" smtClean="0"/>
          </a:p>
          <a:p>
            <a:pPr algn="just">
              <a:buNone/>
            </a:pPr>
            <a:r>
              <a:rPr lang="en-US" dirty="0" smtClean="0"/>
              <a:t> • </a:t>
            </a:r>
            <a:r>
              <a:rPr lang="en-US" dirty="0" smtClean="0"/>
              <a:t>Each grid (or cell) in the filter is called a ‘weight</a:t>
            </a:r>
            <a:r>
              <a:rPr lang="en-US" dirty="0" smtClean="0"/>
              <a:t>’</a:t>
            </a:r>
          </a:p>
          <a:p>
            <a:pPr algn="just">
              <a:buNone/>
            </a:pPr>
            <a:r>
              <a:rPr lang="en-US" dirty="0" smtClean="0"/>
              <a:t> </a:t>
            </a:r>
            <a:r>
              <a:rPr lang="en-US" dirty="0" smtClean="0"/>
              <a:t>• Move the tiny filter over the entire input image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117" y="183971"/>
            <a:ext cx="5467709" cy="764936"/>
          </a:xfrm>
        </p:spPr>
        <p:txBody>
          <a:bodyPr/>
          <a:lstStyle/>
          <a:p>
            <a:endParaRPr lang="en-US"/>
          </a:p>
        </p:txBody>
      </p:sp>
      <p:sp>
        <p:nvSpPr>
          <p:cNvPr id="3" name="Content Placeholder 2"/>
          <p:cNvSpPr>
            <a:spLocks noGrp="1"/>
          </p:cNvSpPr>
          <p:nvPr>
            <p:ph idx="1"/>
          </p:nvPr>
        </p:nvSpPr>
        <p:spPr>
          <a:xfrm>
            <a:off x="838200" y="1268083"/>
            <a:ext cx="10515600" cy="4908880"/>
          </a:xfrm>
        </p:spPr>
        <p:txBody>
          <a:bodyPr/>
          <a:lstStyle/>
          <a:p>
            <a:pPr algn="ctr">
              <a:buNone/>
            </a:pPr>
            <a:r>
              <a:rPr lang="en-US" b="1" i="1" u="sng" dirty="0" smtClean="0"/>
              <a:t>Convolution Steps to filter input image </a:t>
            </a:r>
            <a:endParaRPr lang="en-US" b="1" i="1" u="sng" dirty="0" smtClean="0"/>
          </a:p>
          <a:p>
            <a:pPr algn="just">
              <a:buNone/>
            </a:pPr>
            <a:r>
              <a:rPr lang="en-US" dirty="0" smtClean="0"/>
              <a:t>For</a:t>
            </a:r>
            <a:r>
              <a:rPr lang="en-US" dirty="0" smtClean="0"/>
              <a:t> every pixel in the input image: </a:t>
            </a:r>
            <a:endParaRPr lang="en-US" dirty="0" smtClean="0"/>
          </a:p>
          <a:p>
            <a:pPr algn="just">
              <a:buNone/>
            </a:pPr>
            <a:r>
              <a:rPr lang="en-US" dirty="0" smtClean="0"/>
              <a:t>• </a:t>
            </a:r>
            <a:r>
              <a:rPr lang="en-US" dirty="0" smtClean="0"/>
              <a:t>Centre the 3x3 filter over it  </a:t>
            </a:r>
            <a:endParaRPr lang="en-US" dirty="0" smtClean="0"/>
          </a:p>
          <a:p>
            <a:pPr algn="just">
              <a:buNone/>
            </a:pPr>
            <a:r>
              <a:rPr lang="en-US" dirty="0" smtClean="0"/>
              <a:t>•Multiply</a:t>
            </a:r>
            <a:r>
              <a:rPr lang="en-US" dirty="0" smtClean="0"/>
              <a:t> the value of each weight in the filter with the value of the pixel in input  image below it. </a:t>
            </a:r>
            <a:endParaRPr lang="en-US" dirty="0" smtClean="0"/>
          </a:p>
          <a:p>
            <a:pPr algn="just">
              <a:buNone/>
            </a:pPr>
            <a:r>
              <a:rPr lang="en-US" dirty="0" smtClean="0"/>
              <a:t>• </a:t>
            </a:r>
            <a:r>
              <a:rPr lang="en-US" dirty="0" smtClean="0"/>
              <a:t>Add up those values  </a:t>
            </a:r>
            <a:endParaRPr lang="en-US" dirty="0" smtClean="0"/>
          </a:p>
          <a:p>
            <a:pPr algn="just">
              <a:buNone/>
            </a:pPr>
            <a:r>
              <a:rPr lang="en-US" dirty="0" smtClean="0"/>
              <a:t>• </a:t>
            </a:r>
            <a:r>
              <a:rPr lang="en-US" dirty="0" smtClean="0"/>
              <a:t>Put the result for that pixel in the output image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097"/>
            <a:ext cx="10515600" cy="5931866"/>
          </a:xfrm>
        </p:spPr>
        <p:txBody>
          <a:bodyPr/>
          <a:lstStyle/>
          <a:p>
            <a:r>
              <a:rPr lang="en-US" dirty="0"/>
              <a:t>IN CNN there are multiple of </a:t>
            </a:r>
            <a:r>
              <a:rPr lang="en-US" b="1" u="sng" dirty="0"/>
              <a:t>hidden layers </a:t>
            </a:r>
            <a:r>
              <a:rPr lang="en-US" dirty="0"/>
              <a:t>like </a:t>
            </a:r>
          </a:p>
          <a:p>
            <a:r>
              <a:rPr lang="en-US" dirty="0"/>
              <a:t>Convolutional Layer</a:t>
            </a:r>
          </a:p>
          <a:p>
            <a:r>
              <a:rPr lang="en-US" dirty="0" err="1"/>
              <a:t>ReLU</a:t>
            </a:r>
            <a:r>
              <a:rPr lang="en-US" dirty="0"/>
              <a:t> layer (Introduces non-linearity in </a:t>
            </a:r>
            <a:r>
              <a:rPr lang="en-US" dirty="0" err="1"/>
              <a:t>ConvNet</a:t>
            </a:r>
            <a:r>
              <a:rPr lang="en-US" dirty="0"/>
              <a:t>) once the “feature maps” are extracted, the next step is to move them to </a:t>
            </a:r>
            <a:r>
              <a:rPr lang="en-US" dirty="0" err="1"/>
              <a:t>ReLU</a:t>
            </a:r>
            <a:r>
              <a:rPr lang="en-US" dirty="0"/>
              <a:t> layer.</a:t>
            </a:r>
          </a:p>
          <a:p>
            <a:r>
              <a:rPr lang="en-US" dirty="0"/>
              <a:t>Pooling layer (Pooling is a down sampling operation that reduces the dimensionality of the feature map)</a:t>
            </a:r>
          </a:p>
          <a:p>
            <a:pPr marL="0" indent="0">
              <a:buNone/>
            </a:pPr>
            <a:r>
              <a:rPr lang="en-US" dirty="0"/>
              <a:t>  That perform feature extraction from the image.</a:t>
            </a:r>
          </a:p>
        </p:txBody>
      </p:sp>
    </p:spTree>
    <p:extLst>
      <p:ext uri="{BB962C8B-B14F-4D97-AF65-F5344CB8AC3E}">
        <p14:creationId xmlns="" xmlns:p14="http://schemas.microsoft.com/office/powerpoint/2010/main" val="8717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74453" y="388189"/>
            <a:ext cx="10921041" cy="587503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068"/>
            <a:ext cx="10515600" cy="5762895"/>
          </a:xfrm>
        </p:spPr>
        <p:txBody>
          <a:bodyPr/>
          <a:lstStyle/>
          <a:p>
            <a:r>
              <a:rPr lang="en-US" dirty="0" smtClean="0"/>
              <a:t>Convolution Continued … </a:t>
            </a:r>
            <a:endParaRPr lang="en-US" dirty="0" smtClean="0"/>
          </a:p>
          <a:p>
            <a:r>
              <a:rPr lang="en-US" dirty="0" smtClean="0"/>
              <a:t>We</a:t>
            </a:r>
            <a:r>
              <a:rPr lang="en-US" dirty="0" smtClean="0"/>
              <a:t> can have 2,3 or even 300 filters, and each one will follow same process and  produce an output image each </a:t>
            </a:r>
            <a:endParaRPr lang="en-US" dirty="0" smtClean="0"/>
          </a:p>
          <a:p>
            <a:pPr>
              <a:lnSpc>
                <a:spcPct val="100000"/>
              </a:lnSpc>
              <a:buNone/>
            </a:pPr>
            <a:r>
              <a:rPr lang="en-US" dirty="0" smtClean="0"/>
              <a:t>• </a:t>
            </a:r>
            <a:r>
              <a:rPr lang="en-US" dirty="0" smtClean="0"/>
              <a:t>Intuition : Each filter is “looking for” a specific feature in the input image, like  </a:t>
            </a:r>
            <a:endParaRPr lang="en-US" dirty="0" smtClean="0"/>
          </a:p>
          <a:p>
            <a:pPr>
              <a:lnSpc>
                <a:spcPct val="100000"/>
              </a:lnSpc>
              <a:buNone/>
            </a:pPr>
            <a:r>
              <a:rPr lang="en-US" dirty="0" smtClean="0"/>
              <a:t> </a:t>
            </a:r>
            <a:r>
              <a:rPr lang="en-US" dirty="0" smtClean="0"/>
              <a:t>  horizontal</a:t>
            </a:r>
            <a:r>
              <a:rPr lang="en-US" dirty="0" smtClean="0"/>
              <a:t> edge, vertical edge, tiger’s stripe …  </a:t>
            </a:r>
            <a:endParaRPr lang="en-US" dirty="0" smtClean="0"/>
          </a:p>
          <a:p>
            <a:pPr>
              <a:buNone/>
            </a:pPr>
            <a:r>
              <a:rPr lang="en-US" dirty="0" smtClean="0"/>
              <a:t>•Because</a:t>
            </a:r>
            <a:r>
              <a:rPr lang="en-US" dirty="0" smtClean="0"/>
              <a:t> the filters scan (move over) the entire image, they can find what they  are looking for, anywhere in the image. </a:t>
            </a:r>
            <a:endParaRPr lang="en-US" dirty="0" smtClean="0"/>
          </a:p>
          <a:p>
            <a:pPr>
              <a:buNone/>
            </a:pPr>
            <a:r>
              <a:rPr lang="en-US" dirty="0" smtClean="0"/>
              <a:t>•If</a:t>
            </a:r>
            <a:r>
              <a:rPr lang="en-US" dirty="0" smtClean="0"/>
              <a:t> we use a series of convolution layers, one after the other, they can work  hierarchically.  </a:t>
            </a:r>
            <a:endParaRPr lang="en-US" dirty="0" smtClean="0"/>
          </a:p>
          <a:p>
            <a:pPr>
              <a:buNone/>
            </a:pPr>
            <a:r>
              <a:rPr lang="en-US" dirty="0" smtClean="0"/>
              <a:t>•Each</a:t>
            </a:r>
            <a:r>
              <a:rPr lang="en-US" dirty="0" smtClean="0"/>
              <a:t> layer using the results of previous layers to help look for larger patterns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0"/>
            <a:ext cx="18288000" cy="9906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8288000" cy="9906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223" y="793629"/>
            <a:ext cx="10688127" cy="5016758"/>
          </a:xfrm>
          <a:prstGeom prst="rect">
            <a:avLst/>
          </a:prstGeom>
        </p:spPr>
        <p:txBody>
          <a:bodyPr wrap="square">
            <a:spAutoFit/>
          </a:bodyPr>
          <a:lstStyle/>
          <a:p>
            <a:pPr algn="just"/>
            <a:r>
              <a:rPr lang="en-US" sz="3200" dirty="0" smtClean="0"/>
              <a:t>Feature detection using Convolution </a:t>
            </a:r>
            <a:endParaRPr lang="en-US" sz="3200" dirty="0" smtClean="0"/>
          </a:p>
          <a:p>
            <a:pPr algn="just"/>
            <a:endParaRPr lang="en-US" sz="3200" dirty="0" smtClean="0"/>
          </a:p>
          <a:p>
            <a:pPr algn="just"/>
            <a:r>
              <a:rPr lang="en-US" sz="3200" dirty="0" smtClean="0"/>
              <a:t>•The</a:t>
            </a:r>
            <a:r>
              <a:rPr lang="en-US" sz="3200" dirty="0" smtClean="0"/>
              <a:t> convolution operation is one of the fundamentals blocks of a  CNN.  </a:t>
            </a:r>
            <a:endParaRPr lang="en-US" sz="3200" dirty="0" smtClean="0"/>
          </a:p>
          <a:p>
            <a:pPr algn="just"/>
            <a:endParaRPr lang="en-US" sz="3200" dirty="0" smtClean="0"/>
          </a:p>
          <a:p>
            <a:pPr algn="just"/>
            <a:r>
              <a:rPr lang="en-US" sz="3200" dirty="0" smtClean="0"/>
              <a:t>• </a:t>
            </a:r>
            <a:r>
              <a:rPr lang="en-US" sz="3200" dirty="0" smtClean="0"/>
              <a:t>Convolution can be used for detecting features in images </a:t>
            </a:r>
            <a:endParaRPr lang="en-US" sz="3200" dirty="0" smtClean="0"/>
          </a:p>
          <a:p>
            <a:pPr algn="just"/>
            <a:endParaRPr lang="en-US" sz="3200" dirty="0" smtClean="0"/>
          </a:p>
          <a:p>
            <a:pPr algn="just"/>
            <a:r>
              <a:rPr lang="en-US" sz="3200" dirty="0" smtClean="0"/>
              <a:t>•In</a:t>
            </a:r>
            <a:r>
              <a:rPr lang="en-US" sz="3200" dirty="0" smtClean="0"/>
              <a:t> an image, we can detect features such as vertical lines, diagonal  lines, horizontal lines, and more advanced features such </a:t>
            </a:r>
            <a:endParaRPr lang="en-US" sz="3200" dirty="0" smtClean="0"/>
          </a:p>
          <a:p>
            <a:pPr algn="just"/>
            <a:r>
              <a:rPr lang="en-US" sz="3200" dirty="0" smtClean="0"/>
              <a:t>as</a:t>
            </a:r>
            <a:r>
              <a:rPr lang="en-US" sz="3200" dirty="0" smtClean="0"/>
              <a:t> eyes,  nose, beaks, feathers, stripes etc.</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608" y="638355"/>
            <a:ext cx="10256807" cy="3970318"/>
          </a:xfrm>
          <a:prstGeom prst="rect">
            <a:avLst/>
          </a:prstGeom>
        </p:spPr>
        <p:txBody>
          <a:bodyPr wrap="square">
            <a:spAutoFit/>
          </a:bodyPr>
          <a:lstStyle/>
          <a:p>
            <a:pPr algn="ctr"/>
            <a:r>
              <a:rPr lang="en-US" sz="2800" dirty="0" smtClean="0"/>
              <a:t>Convolution Process (Continued …)  </a:t>
            </a:r>
            <a:r>
              <a:rPr lang="en-US" sz="2800" dirty="0" smtClean="0"/>
              <a:t>Handling </a:t>
            </a:r>
            <a:r>
              <a:rPr lang="en-US" sz="2800" dirty="0" smtClean="0"/>
              <a:t>multi-channel inputs </a:t>
            </a:r>
            <a:endParaRPr lang="en-US" sz="2800" dirty="0" smtClean="0"/>
          </a:p>
          <a:p>
            <a:endParaRPr lang="en-US" sz="2800" dirty="0" smtClean="0"/>
          </a:p>
          <a:p>
            <a:r>
              <a:rPr lang="en-US" sz="2800" dirty="0" smtClean="0"/>
              <a:t>CASE</a:t>
            </a:r>
            <a:r>
              <a:rPr lang="en-US" sz="2800" dirty="0" smtClean="0"/>
              <a:t>  : </a:t>
            </a:r>
            <a:r>
              <a:rPr lang="en-US" sz="2800" b="1" i="1" dirty="0" smtClean="0"/>
              <a:t>Handling 3D or multi‐Channel Images (such as color image) </a:t>
            </a:r>
            <a:endParaRPr lang="en-US" sz="2800" b="1" i="1" dirty="0" smtClean="0"/>
          </a:p>
          <a:p>
            <a:endParaRPr lang="en-US" sz="2800" b="1" i="1" dirty="0" smtClean="0"/>
          </a:p>
          <a:p>
            <a:r>
              <a:rPr lang="en-US" sz="2800" b="1" i="1" dirty="0" smtClean="0"/>
              <a:t>•</a:t>
            </a:r>
            <a:r>
              <a:rPr lang="en-US" sz="2800" dirty="0" smtClean="0"/>
              <a:t>Key</a:t>
            </a:r>
            <a:r>
              <a:rPr lang="en-US" sz="2800" dirty="0" smtClean="0"/>
              <a:t> thing to note is that the input has multiple channels, say, like 3 channels for  a RGB </a:t>
            </a:r>
            <a:r>
              <a:rPr lang="en-US" sz="2800" dirty="0" err="1" smtClean="0"/>
              <a:t>colour</a:t>
            </a:r>
            <a:r>
              <a:rPr lang="en-US" sz="2800" dirty="0" smtClean="0"/>
              <a:t> image. </a:t>
            </a:r>
            <a:endParaRPr lang="en-US" sz="2800" dirty="0" smtClean="0"/>
          </a:p>
          <a:p>
            <a:endParaRPr lang="en-US" sz="2800" dirty="0" smtClean="0"/>
          </a:p>
          <a:p>
            <a:r>
              <a:rPr lang="en-US" sz="2800" dirty="0" smtClean="0"/>
              <a:t>•Then</a:t>
            </a:r>
            <a:r>
              <a:rPr lang="en-US" sz="2800" dirty="0" smtClean="0"/>
              <a:t>,  each filter must also have same number of channels, i.e. each filter must  have 3 channels for convolving with a RGB color image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lstStyle/>
          <a:p>
            <a:pPr algn="just"/>
            <a:r>
              <a:rPr lang="en-IN" dirty="0"/>
              <a:t>Data science is the collection and curetting of mass data for analysis where as AI is the implementing this data in machine for understanding the data.</a:t>
            </a:r>
          </a:p>
          <a:p>
            <a:pPr algn="just"/>
            <a:endParaRPr lang="en-IN" dirty="0"/>
          </a:p>
          <a:p>
            <a:pPr algn="just"/>
            <a:r>
              <a:rPr lang="en-IN" b="1" i="1" u="sng" dirty="0"/>
              <a:t>Data Science</a:t>
            </a:r>
            <a:r>
              <a:rPr lang="en-IN" dirty="0"/>
              <a:t> is a collection of skills such as </a:t>
            </a:r>
            <a:r>
              <a:rPr lang="en-IN" b="1" i="1" u="sng" dirty="0"/>
              <a:t>Statistical Techniques</a:t>
            </a:r>
            <a:r>
              <a:rPr lang="en-IN" dirty="0"/>
              <a:t> where as </a:t>
            </a:r>
            <a:r>
              <a:rPr lang="en-IN" b="1" i="1" u="sng" dirty="0"/>
              <a:t>AI Algorithmic Technique</a:t>
            </a:r>
            <a:r>
              <a:rPr lang="en-IN"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211"/>
            <a:ext cx="10515600" cy="5650752"/>
          </a:xfrm>
        </p:spPr>
        <p:txBody>
          <a:bodyPr/>
          <a:lstStyle/>
          <a:p>
            <a:pPr algn="ctr"/>
            <a:r>
              <a:rPr lang="en-US" dirty="0" smtClean="0"/>
              <a:t>Convolution Process </a:t>
            </a:r>
            <a:endParaRPr lang="en-US" dirty="0" smtClean="0"/>
          </a:p>
          <a:p>
            <a:pPr>
              <a:buNone/>
            </a:pPr>
            <a:r>
              <a:rPr lang="en-US" dirty="0" smtClean="0"/>
              <a:t>• </a:t>
            </a:r>
            <a:r>
              <a:rPr lang="en-US" dirty="0" smtClean="0"/>
              <a:t>Convolution is a mathematical operation ‐&gt; Combo of Multiplication and  Addition </a:t>
            </a:r>
            <a:endParaRPr lang="en-US" dirty="0" smtClean="0"/>
          </a:p>
          <a:p>
            <a:pPr>
              <a:buNone/>
            </a:pPr>
            <a:r>
              <a:rPr lang="en-US" dirty="0" smtClean="0"/>
              <a:t>• </a:t>
            </a:r>
            <a:r>
              <a:rPr lang="en-US" dirty="0" smtClean="0"/>
              <a:t>Convolution in 1D is done with two lists of numbers (of equal lengths) • List 1  ‐ input values (say pixel values) ‐ I </a:t>
            </a:r>
            <a:endParaRPr lang="en-US" dirty="0" smtClean="0"/>
          </a:p>
          <a:p>
            <a:pPr>
              <a:buNone/>
            </a:pPr>
            <a:r>
              <a:rPr lang="en-US" dirty="0" smtClean="0"/>
              <a:t> </a:t>
            </a:r>
            <a:r>
              <a:rPr lang="en-US" dirty="0" smtClean="0"/>
              <a:t>  • </a:t>
            </a:r>
            <a:r>
              <a:rPr lang="en-US" dirty="0" smtClean="0"/>
              <a:t>List 2  ‐ weight values (weights of a filter) – W </a:t>
            </a:r>
            <a:endParaRPr lang="en-US" dirty="0" smtClean="0"/>
          </a:p>
          <a:p>
            <a:pPr>
              <a:buNone/>
            </a:pPr>
            <a:r>
              <a:rPr lang="en-US" dirty="0" smtClean="0"/>
              <a:t> </a:t>
            </a:r>
            <a:r>
              <a:rPr lang="en-US" dirty="0" smtClean="0"/>
              <a:t>  • </a:t>
            </a:r>
            <a:r>
              <a:rPr lang="en-US" dirty="0" smtClean="0"/>
              <a:t>Say I and W are lists of length ‘n’ </a:t>
            </a:r>
            <a:endParaRPr lang="en-US" dirty="0" smtClean="0"/>
          </a:p>
          <a:p>
            <a:pPr>
              <a:buNone/>
            </a:pPr>
            <a:r>
              <a:rPr lang="en-US" dirty="0" smtClean="0"/>
              <a:t> </a:t>
            </a:r>
            <a:r>
              <a:rPr lang="en-US" dirty="0" smtClean="0"/>
              <a:t>  • </a:t>
            </a:r>
            <a:r>
              <a:rPr lang="en-US" dirty="0" smtClean="0"/>
              <a:t>Do </a:t>
            </a:r>
            <a:r>
              <a:rPr lang="en-US" dirty="0" err="1" smtClean="0"/>
              <a:t>elementwise</a:t>
            </a:r>
            <a:r>
              <a:rPr lang="en-US" dirty="0" smtClean="0"/>
              <a:t> multiplication of list1 and list2 </a:t>
            </a:r>
            <a:endParaRPr lang="en-US" dirty="0" smtClean="0"/>
          </a:p>
          <a:p>
            <a:pPr>
              <a:buNone/>
            </a:pPr>
            <a:r>
              <a:rPr lang="en-US" dirty="0" smtClean="0"/>
              <a:t> </a:t>
            </a:r>
            <a:r>
              <a:rPr lang="en-US" dirty="0" smtClean="0"/>
              <a:t>  • </a:t>
            </a:r>
            <a:r>
              <a:rPr lang="en-US" dirty="0" smtClean="0"/>
              <a:t>Add the outputs in above step to get the convolution result </a:t>
            </a:r>
            <a:r>
              <a:rPr lang="en-US" dirty="0" err="1" smtClean="0"/>
              <a:t>Conv</a:t>
            </a:r>
            <a:r>
              <a:rPr lang="en-US" dirty="0" smtClean="0"/>
              <a:t> = I(1) * W(1)  +  I(2) * W(2)  + I(3) * W(3) + . . + I(n) * W(n)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9109"/>
            <a:ext cx="10515600" cy="5997854"/>
          </a:xfrm>
        </p:spPr>
        <p:txBody>
          <a:bodyPr/>
          <a:lstStyle/>
          <a:p>
            <a:pPr algn="just"/>
            <a:r>
              <a:rPr lang="en-US" dirty="0"/>
              <a:t>Convolution layer has a number of filters that perform </a:t>
            </a:r>
            <a:r>
              <a:rPr lang="en-US" u="sng" dirty="0"/>
              <a:t>Convolution Operation. </a:t>
            </a:r>
          </a:p>
          <a:p>
            <a:pPr algn="just"/>
            <a:r>
              <a:rPr lang="en-US" dirty="0"/>
              <a:t>Convolution is a linear operation --- so we account for non-</a:t>
            </a:r>
            <a:r>
              <a:rPr lang="en-US" dirty="0" err="1"/>
              <a:t>linearlity</a:t>
            </a:r>
            <a:r>
              <a:rPr lang="en-US" dirty="0"/>
              <a:t> by introducing a non-linear function like </a:t>
            </a:r>
            <a:r>
              <a:rPr lang="en-US" dirty="0" err="1"/>
              <a:t>ReLU</a:t>
            </a:r>
            <a:r>
              <a:rPr lang="en-US" dirty="0"/>
              <a:t>.</a:t>
            </a:r>
          </a:p>
          <a:p>
            <a:pPr algn="just"/>
            <a:r>
              <a:rPr lang="en-US" dirty="0" err="1"/>
              <a:t>ReLU</a:t>
            </a:r>
            <a:r>
              <a:rPr lang="en-US" dirty="0"/>
              <a:t> activation function is applied to the convolution layer to get a Rectified feature map of the image. </a:t>
            </a:r>
          </a:p>
          <a:p>
            <a:pPr algn="just"/>
            <a:r>
              <a:rPr lang="en-US" dirty="0"/>
              <a:t>Pooling layer uses multiple </a:t>
            </a:r>
            <a:r>
              <a:rPr lang="en-US" b="1" u="sng" dirty="0"/>
              <a:t>filters</a:t>
            </a:r>
            <a:r>
              <a:rPr lang="en-US" dirty="0"/>
              <a:t> to detect edges, corners, eyes, features etc.</a:t>
            </a:r>
          </a:p>
          <a:p>
            <a:pPr algn="just"/>
            <a:r>
              <a:rPr lang="en-US" u="sng" dirty="0"/>
              <a:t>Fully connected Layer: </a:t>
            </a:r>
            <a:r>
              <a:rPr lang="en-US" dirty="0"/>
              <a:t>The flattened matrix form the pooling layer is fed as input to the Fully connected layer to classify the image.</a:t>
            </a:r>
          </a:p>
          <a:p>
            <a:pPr algn="just"/>
            <a:endParaRPr lang="en-US" dirty="0"/>
          </a:p>
        </p:txBody>
      </p:sp>
    </p:spTree>
    <p:extLst>
      <p:ext uri="{BB962C8B-B14F-4D97-AF65-F5344CB8AC3E}">
        <p14:creationId xmlns="" xmlns:p14="http://schemas.microsoft.com/office/powerpoint/2010/main" val="278673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Convolution Operations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613497" y="2438401"/>
            <a:ext cx="3705225" cy="313112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468525" y="2507673"/>
            <a:ext cx="3781425" cy="3131127"/>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8284153" y="2493817"/>
            <a:ext cx="3714750" cy="342207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848"/>
          </a:xfrm>
        </p:spPr>
        <p:txBody>
          <a:bodyPr>
            <a:normAutofit fontScale="90000"/>
          </a:bodyPr>
          <a:lstStyle/>
          <a:p>
            <a:pPr algn="ctr"/>
            <a:r>
              <a:rPr lang="en-US" b="1" u="sng" dirty="0"/>
              <a:t>FEATURE EXTRACTION</a:t>
            </a:r>
          </a:p>
        </p:txBody>
      </p:sp>
      <p:sp>
        <p:nvSpPr>
          <p:cNvPr id="3" name="Content Placeholder 2"/>
          <p:cNvSpPr>
            <a:spLocks noGrp="1"/>
          </p:cNvSpPr>
          <p:nvPr>
            <p:ph idx="1"/>
          </p:nvPr>
        </p:nvSpPr>
        <p:spPr>
          <a:xfrm>
            <a:off x="762786" y="1250589"/>
            <a:ext cx="10515600" cy="4857979"/>
          </a:xfrm>
        </p:spPr>
        <p:txBody>
          <a:bodyPr/>
          <a:lstStyle/>
          <a:p>
            <a:pPr algn="just"/>
            <a:r>
              <a:rPr lang="en-US" dirty="0"/>
              <a:t>Convolution is one of the main building block of CNN. The term convolution refers to the </a:t>
            </a:r>
            <a:r>
              <a:rPr lang="en-US" i="1" u="sng" dirty="0"/>
              <a:t>mathematical combination of the two functions. It merges two sets of information.</a:t>
            </a:r>
          </a:p>
          <a:p>
            <a:pPr algn="just"/>
            <a:r>
              <a:rPr lang="en-US" i="1" dirty="0"/>
              <a:t>In CNN, the convolution is performed on the input data with use of a FILTER or KERNAL (used interchangeably) to produce a feature map.</a:t>
            </a:r>
          </a:p>
          <a:p>
            <a:pPr algn="just"/>
            <a:r>
              <a:rPr lang="en-US" i="1" dirty="0"/>
              <a:t>We execute convolution by sliding the filter over the input. At every location, a matrix multiplication is performed and sum the results on the feature map.</a:t>
            </a:r>
          </a:p>
          <a:p>
            <a:pPr algn="just"/>
            <a:r>
              <a:rPr lang="en-US" i="1" dirty="0"/>
              <a:t>The area of our filter is also called the receptive field,, named after neuron cells. The size of the filter is (3 x 3).</a:t>
            </a:r>
          </a:p>
        </p:txBody>
      </p:sp>
    </p:spTree>
    <p:extLst>
      <p:ext uri="{BB962C8B-B14F-4D97-AF65-F5344CB8AC3E}">
        <p14:creationId xmlns="" xmlns:p14="http://schemas.microsoft.com/office/powerpoint/2010/main" val="151779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3372"/>
          </a:xfrm>
        </p:spPr>
        <p:txBody>
          <a:bodyPr>
            <a:normAutofit fontScale="90000"/>
          </a:bodyPr>
          <a:lstStyle/>
          <a:p>
            <a:pPr algn="ctr"/>
            <a:r>
              <a:rPr lang="en-US" dirty="0"/>
              <a:t>TRAINING</a:t>
            </a:r>
          </a:p>
        </p:txBody>
      </p:sp>
      <p:sp>
        <p:nvSpPr>
          <p:cNvPr id="3" name="Content Placeholder 2"/>
          <p:cNvSpPr>
            <a:spLocks noGrp="1"/>
          </p:cNvSpPr>
          <p:nvPr>
            <p:ph idx="1"/>
          </p:nvPr>
        </p:nvSpPr>
        <p:spPr>
          <a:xfrm>
            <a:off x="838200" y="1272209"/>
            <a:ext cx="10515600" cy="4904754"/>
          </a:xfrm>
        </p:spPr>
        <p:txBody>
          <a:bodyPr/>
          <a:lstStyle/>
          <a:p>
            <a:pPr algn="just"/>
            <a:r>
              <a:rPr lang="en-US" dirty="0"/>
              <a:t>Training a CNN works in the same way as a regular network, using Back Propagation Algorithm (BPA) (Gradient descent).</a:t>
            </a:r>
          </a:p>
          <a:p>
            <a:pPr algn="just"/>
            <a:r>
              <a:rPr lang="en-US" dirty="0"/>
              <a:t>However, here a bit complex mathematically because of the </a:t>
            </a:r>
            <a:r>
              <a:rPr lang="en-US" b="1" u="sng" dirty="0"/>
              <a:t>Convolution Operations.</a:t>
            </a:r>
          </a:p>
        </p:txBody>
      </p:sp>
    </p:spTree>
    <p:extLst>
      <p:ext uri="{BB962C8B-B14F-4D97-AF65-F5344CB8AC3E}">
        <p14:creationId xmlns="" xmlns:p14="http://schemas.microsoft.com/office/powerpoint/2010/main" val="126877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588"/>
            <a:ext cx="10515600" cy="5946375"/>
          </a:xfrm>
        </p:spPr>
        <p:txBody>
          <a:bodyPr/>
          <a:lstStyle/>
          <a:p>
            <a:pPr marL="0" indent="0">
              <a:buNone/>
            </a:pPr>
            <a:r>
              <a:rPr lang="en-US" dirty="0"/>
              <a:t>Using CNN, the four important </a:t>
            </a:r>
            <a:r>
              <a:rPr lang="en-US" i="1" u="sng" dirty="0"/>
              <a:t>Hyper parameters </a:t>
            </a:r>
            <a:r>
              <a:rPr lang="en-US" i="1" dirty="0"/>
              <a:t>we have to decide.</a:t>
            </a:r>
          </a:p>
          <a:p>
            <a:pPr marL="514350" indent="-514350">
              <a:buFont typeface="+mj-lt"/>
              <a:buAutoNum type="arabicPeriod"/>
            </a:pPr>
            <a:r>
              <a:rPr lang="en-US" i="1" dirty="0" err="1"/>
              <a:t>Kernal</a:t>
            </a:r>
            <a:r>
              <a:rPr lang="en-US" i="1" dirty="0"/>
              <a:t> size</a:t>
            </a:r>
          </a:p>
          <a:p>
            <a:pPr marL="514350" indent="-514350">
              <a:buFont typeface="+mj-lt"/>
              <a:buAutoNum type="arabicPeriod"/>
            </a:pPr>
            <a:r>
              <a:rPr lang="en-US" dirty="0"/>
              <a:t>The filter count (how many filters do we want to use)</a:t>
            </a:r>
          </a:p>
          <a:p>
            <a:pPr marL="514350" indent="-514350">
              <a:buFont typeface="+mj-lt"/>
              <a:buAutoNum type="arabicPeriod"/>
            </a:pPr>
            <a:r>
              <a:rPr lang="en-US" dirty="0"/>
              <a:t>Stride (how big are the steps of the filter)</a:t>
            </a:r>
          </a:p>
          <a:p>
            <a:pPr marL="514350" indent="-514350">
              <a:buFont typeface="+mj-lt"/>
              <a:buAutoNum type="arabicPeriod"/>
            </a:pPr>
            <a:r>
              <a:rPr lang="en-US" dirty="0"/>
              <a:t>Padding.</a:t>
            </a:r>
          </a:p>
        </p:txBody>
      </p:sp>
    </p:spTree>
    <p:extLst>
      <p:ext uri="{BB962C8B-B14F-4D97-AF65-F5344CB8AC3E}">
        <p14:creationId xmlns="" xmlns:p14="http://schemas.microsoft.com/office/powerpoint/2010/main" val="412582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1324"/>
          </a:xfrm>
        </p:spPr>
        <p:txBody>
          <a:bodyPr>
            <a:normAutofit fontScale="90000"/>
          </a:bodyPr>
          <a:lstStyle/>
          <a:p>
            <a:pPr algn="ctr"/>
            <a:r>
              <a:rPr lang="en-US" b="1" u="sng" dirty="0"/>
              <a:t>Convolution Operation form</a:t>
            </a:r>
          </a:p>
        </p:txBody>
      </p:sp>
      <p:sp>
        <p:nvSpPr>
          <p:cNvPr id="3" name="Content Placeholder 2"/>
          <p:cNvSpPr>
            <a:spLocks noGrp="1"/>
          </p:cNvSpPr>
          <p:nvPr>
            <p:ph idx="1"/>
          </p:nvPr>
        </p:nvSpPr>
        <p:spPr>
          <a:xfrm>
            <a:off x="774590" y="1555281"/>
            <a:ext cx="10515600" cy="4351338"/>
          </a:xfrm>
        </p:spPr>
        <p:txBody>
          <a:bodyPr/>
          <a:lstStyle/>
          <a:p>
            <a:pPr algn="just"/>
            <a:r>
              <a:rPr lang="en-US" dirty="0"/>
              <a:t>In CNN every image is represented in the form of arrays and pixel values.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2131626499"/>
              </p:ext>
            </p:extLst>
          </p:nvPr>
        </p:nvGraphicFramePr>
        <p:xfrm>
          <a:off x="974476" y="2949936"/>
          <a:ext cx="2118582" cy="1834028"/>
        </p:xfrm>
        <a:graphic>
          <a:graphicData uri="http://schemas.openxmlformats.org/drawingml/2006/table">
            <a:tbl>
              <a:tblPr firstRow="1" bandRow="1">
                <a:tableStyleId>{5C22544A-7EE6-4342-B048-85BDC9FD1C3A}</a:tableStyleId>
              </a:tblPr>
              <a:tblGrid>
                <a:gridCol w="353097">
                  <a:extLst>
                    <a:ext uri="{9D8B030D-6E8A-4147-A177-3AD203B41FA5}">
                      <a16:colId xmlns="" xmlns:a16="http://schemas.microsoft.com/office/drawing/2014/main" val="20000"/>
                    </a:ext>
                  </a:extLst>
                </a:gridCol>
                <a:gridCol w="353097">
                  <a:extLst>
                    <a:ext uri="{9D8B030D-6E8A-4147-A177-3AD203B41FA5}">
                      <a16:colId xmlns="" xmlns:a16="http://schemas.microsoft.com/office/drawing/2014/main" val="20001"/>
                    </a:ext>
                  </a:extLst>
                </a:gridCol>
                <a:gridCol w="353097">
                  <a:extLst>
                    <a:ext uri="{9D8B030D-6E8A-4147-A177-3AD203B41FA5}">
                      <a16:colId xmlns="" xmlns:a16="http://schemas.microsoft.com/office/drawing/2014/main" val="20002"/>
                    </a:ext>
                  </a:extLst>
                </a:gridCol>
                <a:gridCol w="353097">
                  <a:extLst>
                    <a:ext uri="{9D8B030D-6E8A-4147-A177-3AD203B41FA5}">
                      <a16:colId xmlns="" xmlns:a16="http://schemas.microsoft.com/office/drawing/2014/main" val="20003"/>
                    </a:ext>
                  </a:extLst>
                </a:gridCol>
                <a:gridCol w="353097">
                  <a:extLst>
                    <a:ext uri="{9D8B030D-6E8A-4147-A177-3AD203B41FA5}">
                      <a16:colId xmlns="" xmlns:a16="http://schemas.microsoft.com/office/drawing/2014/main" val="20004"/>
                    </a:ext>
                  </a:extLst>
                </a:gridCol>
                <a:gridCol w="353097">
                  <a:extLst>
                    <a:ext uri="{9D8B030D-6E8A-4147-A177-3AD203B41FA5}">
                      <a16:colId xmlns="" xmlns:a16="http://schemas.microsoft.com/office/drawing/2014/main" val="20005"/>
                    </a:ext>
                  </a:extLst>
                </a:gridCol>
              </a:tblGrid>
              <a:tr h="36706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0"/>
                  </a:ext>
                </a:extLst>
              </a:tr>
              <a:tr h="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10001"/>
                  </a:ext>
                </a:extLst>
              </a:tr>
              <a:tr h="3670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10002"/>
                  </a:ext>
                </a:extLst>
              </a:tr>
              <a:tr h="3670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0003"/>
                  </a:ext>
                </a:extLst>
              </a:tr>
              <a:tr h="3670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0004"/>
                  </a:ext>
                </a:extLst>
              </a:tr>
            </a:tbl>
          </a:graphicData>
        </a:graphic>
      </p:graphicFrame>
      <p:sp>
        <p:nvSpPr>
          <p:cNvPr id="6" name="Rectangle 5"/>
          <p:cNvSpPr/>
          <p:nvPr/>
        </p:nvSpPr>
        <p:spPr>
          <a:xfrm>
            <a:off x="5653378" y="2853787"/>
            <a:ext cx="508884" cy="271076"/>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 xmlns:p14="http://schemas.microsoft.com/office/powerpoint/2010/main" val="1189296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7713"/>
          </a:xfrm>
        </p:spPr>
        <p:txBody>
          <a:bodyPr>
            <a:normAutofit fontScale="90000"/>
          </a:bodyPr>
          <a:lstStyle/>
          <a:p>
            <a:pPr algn="ctr"/>
            <a:r>
              <a:rPr lang="en-US" dirty="0"/>
              <a:t>CNN architecture and training process </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76774" y="1762298"/>
            <a:ext cx="10129049" cy="4566940"/>
          </a:xfrm>
        </p:spPr>
      </p:pic>
    </p:spTree>
    <p:extLst>
      <p:ext uri="{BB962C8B-B14F-4D97-AF65-F5344CB8AC3E}">
        <p14:creationId xmlns="" xmlns:p14="http://schemas.microsoft.com/office/powerpoint/2010/main" val="40982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252"/>
          </a:xfrm>
        </p:spPr>
        <p:txBody>
          <a:bodyPr/>
          <a:lstStyle/>
          <a:p>
            <a:pPr algn="ctr"/>
            <a:r>
              <a:rPr lang="en-US" dirty="0"/>
              <a:t>Image</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033838" y="2353469"/>
            <a:ext cx="4362450" cy="2771775"/>
          </a:xfrm>
        </p:spPr>
      </p:pic>
    </p:spTree>
    <p:extLst>
      <p:ext uri="{BB962C8B-B14F-4D97-AF65-F5344CB8AC3E}">
        <p14:creationId xmlns="" xmlns:p14="http://schemas.microsoft.com/office/powerpoint/2010/main" val="319396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642"/>
          </a:xfrm>
        </p:spPr>
        <p:txBody>
          <a:bodyPr>
            <a:normAutofit fontScale="90000"/>
          </a:bodyPr>
          <a:lstStyle/>
          <a:p>
            <a:pPr algn="ctr"/>
            <a:r>
              <a:rPr lang="en-US" dirty="0"/>
              <a:t>An example of Convolution operation</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385391" y="1017768"/>
            <a:ext cx="7156173" cy="5830720"/>
          </a:xfrm>
        </p:spPr>
      </p:pic>
    </p:spTree>
    <p:extLst>
      <p:ext uri="{BB962C8B-B14F-4D97-AF65-F5344CB8AC3E}">
        <p14:creationId xmlns="" xmlns:p14="http://schemas.microsoft.com/office/powerpoint/2010/main" val="150661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69682"/>
            <a:ext cx="10515600" cy="6205239"/>
          </a:xfrm>
        </p:spPr>
        <p:txBody>
          <a:bodyPr>
            <a:normAutofit lnSpcReduction="10000"/>
          </a:bodyPr>
          <a:lstStyle/>
          <a:p>
            <a:r>
              <a:rPr lang="en-US" b="1" dirty="0"/>
              <a:t>Deep Learning recognizes the objects in an image</a:t>
            </a:r>
            <a:r>
              <a:rPr lang="en-US" b="1" dirty="0" smtClean="0"/>
              <a:t>.</a:t>
            </a:r>
            <a:endParaRPr lang="en-US" b="1" dirty="0"/>
          </a:p>
          <a:p>
            <a:pPr marL="0" indent="0">
              <a:buNone/>
            </a:pPr>
            <a:r>
              <a:rPr lang="en-US" dirty="0"/>
              <a:t> (</a:t>
            </a:r>
            <a:r>
              <a:rPr lang="en-US" dirty="0" err="1"/>
              <a:t>i</a:t>
            </a:r>
            <a:r>
              <a:rPr lang="en-US" dirty="0"/>
              <a:t>) Artificial Neural Networks (ANN)  ---- Pattern Recognition</a:t>
            </a:r>
          </a:p>
          <a:p>
            <a:pPr marL="0" indent="0">
              <a:buNone/>
            </a:pPr>
            <a:r>
              <a:rPr lang="en-US" dirty="0"/>
              <a:t> (ii) Deep Neural Networks      (DNN)</a:t>
            </a:r>
          </a:p>
          <a:p>
            <a:pPr marL="0" indent="0">
              <a:buNone/>
            </a:pPr>
            <a:r>
              <a:rPr lang="en-US" dirty="0"/>
              <a:t> 	 (a) Convolutional Neural Networks (CNN)---Image processing</a:t>
            </a:r>
          </a:p>
          <a:p>
            <a:pPr marL="0" indent="0">
              <a:buNone/>
            </a:pPr>
            <a:r>
              <a:rPr lang="en-US" dirty="0"/>
              <a:t>  	(b) Recursive Neural Network (RNN) Speech Recognition</a:t>
            </a:r>
          </a:p>
          <a:p>
            <a:pPr marL="0" indent="0">
              <a:buNone/>
            </a:pPr>
            <a:r>
              <a:rPr lang="en-US" dirty="0"/>
              <a:t>            (c) Deep Belief </a:t>
            </a:r>
            <a:r>
              <a:rPr lang="en-US" dirty="0" smtClean="0"/>
              <a:t>Network</a:t>
            </a:r>
          </a:p>
          <a:p>
            <a:pPr marL="0" indent="0">
              <a:buNone/>
            </a:pPr>
            <a:r>
              <a:rPr lang="en-US" dirty="0" smtClean="0"/>
              <a:t>Applications of DNN:</a:t>
            </a:r>
          </a:p>
          <a:p>
            <a:pPr marL="0" indent="0">
              <a:lnSpc>
                <a:spcPct val="100000"/>
              </a:lnSpc>
            </a:pPr>
            <a:r>
              <a:rPr lang="en-US" dirty="0" smtClean="0"/>
              <a:t>Self driving cars. </a:t>
            </a:r>
            <a:endParaRPr lang="en-US" dirty="0" smtClean="0"/>
          </a:p>
          <a:p>
            <a:pPr marL="0" indent="0">
              <a:lnSpc>
                <a:spcPct val="100000"/>
              </a:lnSpc>
              <a:buNone/>
            </a:pPr>
            <a:r>
              <a:rPr lang="en-US" dirty="0" smtClean="0"/>
              <a:t>• </a:t>
            </a:r>
            <a:r>
              <a:rPr lang="en-US" dirty="0" smtClean="0"/>
              <a:t>Face recognition. </a:t>
            </a:r>
            <a:endParaRPr lang="en-US" dirty="0" smtClean="0"/>
          </a:p>
          <a:p>
            <a:pPr marL="0" indent="0">
              <a:lnSpc>
                <a:spcPct val="100000"/>
              </a:lnSpc>
              <a:buNone/>
            </a:pPr>
            <a:r>
              <a:rPr lang="en-US" dirty="0" smtClean="0"/>
              <a:t>• </a:t>
            </a:r>
            <a:r>
              <a:rPr lang="en-US" dirty="0" smtClean="0"/>
              <a:t>Image classification. </a:t>
            </a:r>
            <a:endParaRPr lang="en-US" dirty="0" smtClean="0"/>
          </a:p>
          <a:p>
            <a:pPr marL="0" indent="0">
              <a:lnSpc>
                <a:spcPct val="100000"/>
              </a:lnSpc>
              <a:buNone/>
            </a:pPr>
            <a:r>
              <a:rPr lang="en-US" dirty="0" smtClean="0"/>
              <a:t>• </a:t>
            </a:r>
            <a:r>
              <a:rPr lang="en-US" dirty="0" smtClean="0"/>
              <a:t>Object detection. </a:t>
            </a:r>
            <a:endParaRPr lang="en-US" dirty="0" smtClean="0"/>
          </a:p>
          <a:p>
            <a:pPr marL="0" indent="0">
              <a:lnSpc>
                <a:spcPct val="100000"/>
              </a:lnSpc>
              <a:buNone/>
            </a:pPr>
            <a:r>
              <a:rPr lang="en-US" dirty="0" smtClean="0"/>
              <a:t>• </a:t>
            </a:r>
            <a:r>
              <a:rPr lang="en-US" dirty="0" smtClean="0"/>
              <a:t>Detect object and localize them.</a:t>
            </a:r>
            <a:endParaRPr lang="en-US" dirty="0"/>
          </a:p>
        </p:txBody>
      </p:sp>
    </p:spTree>
    <p:extLst>
      <p:ext uri="{BB962C8B-B14F-4D97-AF65-F5344CB8AC3E}">
        <p14:creationId xmlns="" xmlns:p14="http://schemas.microsoft.com/office/powerpoint/2010/main" val="1253717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3372"/>
          </a:xfrm>
        </p:spPr>
        <p:txBody>
          <a:bodyPr>
            <a:normAutofit fontScale="90000"/>
          </a:bodyPr>
          <a:lstStyle/>
          <a:p>
            <a:pPr algn="ctr"/>
            <a:r>
              <a:rPr lang="en-US" dirty="0" err="1"/>
              <a:t>ReLU</a:t>
            </a:r>
            <a:r>
              <a:rPr lang="en-US" dirty="0"/>
              <a:t> Function</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130544" y="1987827"/>
            <a:ext cx="8633658" cy="4134678"/>
          </a:xfrm>
        </p:spPr>
      </p:pic>
    </p:spTree>
    <p:extLst>
      <p:ext uri="{BB962C8B-B14F-4D97-AF65-F5344CB8AC3E}">
        <p14:creationId xmlns="" xmlns:p14="http://schemas.microsoft.com/office/powerpoint/2010/main" val="2940877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8883"/>
          </a:xfrm>
        </p:spPr>
        <p:txBody>
          <a:bodyPr>
            <a:normAutofit fontScale="90000"/>
          </a:bodyPr>
          <a:lstStyle/>
          <a:p>
            <a:pPr algn="ctr"/>
            <a:r>
              <a:rPr lang="en-US" dirty="0"/>
              <a:t>Convolution operation</a:t>
            </a:r>
          </a:p>
        </p:txBody>
      </p:sp>
      <p:sp>
        <p:nvSpPr>
          <p:cNvPr id="3" name="Content Placeholder 2"/>
          <p:cNvSpPr>
            <a:spLocks noGrp="1"/>
          </p:cNvSpPr>
          <p:nvPr>
            <p:ph idx="1"/>
          </p:nvPr>
        </p:nvSpPr>
        <p:spPr>
          <a:xfrm>
            <a:off x="838200" y="576775"/>
            <a:ext cx="10515600" cy="5978769"/>
          </a:xfrm>
        </p:spPr>
        <p:txBody>
          <a:bodyPr/>
          <a:lstStyle/>
          <a:p>
            <a:pPr marL="0" indent="0">
              <a:buNone/>
            </a:pPr>
            <a:r>
              <a:rPr lang="en-US" u="sng" dirty="0">
                <a:solidFill>
                  <a:srgbClr val="FF0000"/>
                </a:solidFill>
              </a:rPr>
              <a:t>6 x 6 IMAGE</a:t>
            </a:r>
            <a:r>
              <a:rPr lang="en-US" dirty="0">
                <a:solidFill>
                  <a:srgbClr val="FF0000"/>
                </a:solidFill>
              </a:rPr>
              <a:t> </a:t>
            </a:r>
            <a:r>
              <a:rPr lang="en-US" u="sng" dirty="0">
                <a:solidFill>
                  <a:srgbClr val="FF0000"/>
                </a:solidFill>
              </a:rPr>
              <a:t>PIXLES</a:t>
            </a:r>
            <a:r>
              <a:rPr lang="en-US" dirty="0">
                <a:solidFill>
                  <a:srgbClr val="FF0000"/>
                </a:solidFill>
              </a:rPr>
              <a:t>	</a:t>
            </a:r>
            <a:r>
              <a:rPr lang="en-US" u="sng" dirty="0">
                <a:solidFill>
                  <a:srgbClr val="FF0000"/>
                </a:solidFill>
              </a:rPr>
              <a:t>3 x 3 Filter</a:t>
            </a:r>
            <a:r>
              <a:rPr lang="en-US" dirty="0">
                <a:solidFill>
                  <a:srgbClr val="FF0000"/>
                </a:solidFill>
              </a:rPr>
              <a:t>                        </a:t>
            </a:r>
            <a:r>
              <a:rPr lang="en-US" u="sng" dirty="0">
                <a:solidFill>
                  <a:srgbClr val="FF0000"/>
                </a:solidFill>
              </a:rPr>
              <a:t>CONVOLVED FEATURE</a:t>
            </a:r>
          </a:p>
          <a:p>
            <a:pPr marL="0" indent="0">
              <a:buNone/>
            </a:pPr>
            <a:r>
              <a:rPr lang="en-US" dirty="0"/>
              <a:t>3  0  1  2  7  4       		1  0  -1			  -5     -4    0     8</a:t>
            </a:r>
          </a:p>
          <a:p>
            <a:pPr marL="0" indent="0">
              <a:buNone/>
            </a:pPr>
            <a:r>
              <a:rPr lang="en-US" dirty="0"/>
              <a:t>1  5  8  9  3  1		1  0  -1  			  -10   -2    2     3</a:t>
            </a:r>
          </a:p>
          <a:p>
            <a:pPr marL="0" indent="0">
              <a:buNone/>
            </a:pPr>
            <a:r>
              <a:rPr lang="en-US" dirty="0"/>
              <a:t>2  7  2  5  1  3		1  0  -1			   0     -2   -4   -7</a:t>
            </a:r>
          </a:p>
          <a:p>
            <a:pPr marL="0" indent="0">
              <a:buNone/>
            </a:pPr>
            <a:r>
              <a:rPr lang="en-US" dirty="0"/>
              <a:t>0  1  3  1  7  8						 -3      -2   -3  -16</a:t>
            </a:r>
          </a:p>
          <a:p>
            <a:pPr marL="0" indent="0">
              <a:buNone/>
            </a:pPr>
            <a:r>
              <a:rPr lang="en-US" dirty="0"/>
              <a:t>4  2  1  6  2  8</a:t>
            </a:r>
          </a:p>
          <a:p>
            <a:pPr marL="514350" indent="-514350">
              <a:buNone/>
            </a:pPr>
            <a:r>
              <a:rPr lang="en-US" dirty="0"/>
              <a:t>2  4  5  2  3  9</a:t>
            </a:r>
          </a:p>
          <a:p>
            <a:pPr marL="514350" indent="-514350">
              <a:buNone/>
            </a:pPr>
            <a:r>
              <a:rPr lang="en-US" dirty="0"/>
              <a:t>[Sliding the filter matrix</a:t>
            </a:r>
          </a:p>
          <a:p>
            <a:pPr marL="514350" indent="-514350">
              <a:buNone/>
            </a:pPr>
            <a:r>
              <a:rPr lang="en-US" dirty="0"/>
              <a:t>Over the image and computing </a:t>
            </a:r>
          </a:p>
          <a:p>
            <a:pPr marL="514350" indent="-514350">
              <a:buNone/>
            </a:pPr>
            <a:r>
              <a:rPr lang="en-US" dirty="0"/>
              <a:t>DOT product to detect pattern]</a:t>
            </a:r>
          </a:p>
          <a:p>
            <a:pPr marL="514350" indent="-514350">
              <a:buAutoNum type="arabicPlain" startAt="2"/>
            </a:pPr>
            <a:endParaRPr lang="en-US" dirty="0"/>
          </a:p>
        </p:txBody>
      </p:sp>
      <p:sp>
        <p:nvSpPr>
          <p:cNvPr id="5" name="Right Arrow 4"/>
          <p:cNvSpPr/>
          <p:nvPr/>
        </p:nvSpPr>
        <p:spPr>
          <a:xfrm>
            <a:off x="6555545" y="1758462"/>
            <a:ext cx="8440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6654018" y="192727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2243221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221" y="270344"/>
            <a:ext cx="11162969" cy="6011185"/>
          </a:xfrm>
        </p:spPr>
        <p:txBody>
          <a:bodyPr/>
          <a:lstStyle/>
          <a:p>
            <a:pPr marL="0" indent="0">
              <a:buNone/>
            </a:pPr>
            <a:r>
              <a:rPr lang="en-US" b="1" u="sng" dirty="0"/>
              <a:t>After convolution we will get 4 x 4 image</a:t>
            </a:r>
          </a:p>
          <a:p>
            <a:pPr marL="0" indent="0">
              <a:buNone/>
            </a:pPr>
            <a:endParaRPr lang="en-US" b="1" u="sng" dirty="0"/>
          </a:p>
          <a:p>
            <a:pPr marL="0" indent="0">
              <a:buNone/>
            </a:pPr>
            <a:endParaRPr lang="en-US" b="1" u="sng" dirty="0"/>
          </a:p>
          <a:p>
            <a:pPr marL="0" indent="0">
              <a:buNone/>
            </a:pPr>
            <a:endParaRPr lang="en-US" sz="1600" dirty="0"/>
          </a:p>
        </p:txBody>
      </p:sp>
      <p:sp>
        <p:nvSpPr>
          <p:cNvPr id="4" name="Rectangle 3"/>
          <p:cNvSpPr/>
          <p:nvPr/>
        </p:nvSpPr>
        <p:spPr>
          <a:xfrm>
            <a:off x="127221" y="1144988"/>
            <a:ext cx="9215562" cy="4585871"/>
          </a:xfrm>
          <a:prstGeom prst="rect">
            <a:avLst/>
          </a:prstGeom>
        </p:spPr>
        <p:txBody>
          <a:bodyPr wrap="square">
            <a:spAutoFit/>
          </a:bodyPr>
          <a:lstStyle/>
          <a:p>
            <a:r>
              <a:rPr lang="en-US" dirty="0"/>
              <a:t>3 </a:t>
            </a:r>
            <a:r>
              <a:rPr lang="en-US" sz="1200" dirty="0">
                <a:solidFill>
                  <a:srgbClr val="FF0000"/>
                </a:solidFill>
              </a:rPr>
              <a:t>1</a:t>
            </a:r>
            <a:r>
              <a:rPr lang="en-US" dirty="0"/>
              <a:t>     0 </a:t>
            </a:r>
            <a:r>
              <a:rPr lang="en-US" sz="1200" dirty="0">
                <a:solidFill>
                  <a:srgbClr val="FF0000"/>
                </a:solidFill>
              </a:rPr>
              <a:t>0</a:t>
            </a:r>
            <a:r>
              <a:rPr lang="en-US" sz="1200" dirty="0"/>
              <a:t> </a:t>
            </a:r>
            <a:r>
              <a:rPr lang="en-US" dirty="0"/>
              <a:t>     1 </a:t>
            </a:r>
            <a:r>
              <a:rPr lang="en-US" sz="1200" dirty="0">
                <a:solidFill>
                  <a:srgbClr val="FF0000"/>
                </a:solidFill>
              </a:rPr>
              <a:t>-1</a:t>
            </a:r>
            <a:r>
              <a:rPr lang="en-US" dirty="0"/>
              <a:t>   		</a:t>
            </a:r>
          </a:p>
          <a:p>
            <a:r>
              <a:rPr lang="en-US" dirty="0"/>
              <a:t>1 </a:t>
            </a:r>
            <a:r>
              <a:rPr lang="en-US" sz="1200" dirty="0">
                <a:solidFill>
                  <a:srgbClr val="FF0000"/>
                </a:solidFill>
              </a:rPr>
              <a:t>1</a:t>
            </a:r>
            <a:r>
              <a:rPr lang="en-US" dirty="0"/>
              <a:t>     5 </a:t>
            </a:r>
            <a:r>
              <a:rPr lang="en-US" sz="1200" dirty="0">
                <a:solidFill>
                  <a:srgbClr val="FF0000"/>
                </a:solidFill>
              </a:rPr>
              <a:t>0</a:t>
            </a:r>
            <a:r>
              <a:rPr lang="en-US" dirty="0"/>
              <a:t>     8  </a:t>
            </a:r>
            <a:r>
              <a:rPr lang="en-US" sz="1200" dirty="0">
                <a:solidFill>
                  <a:srgbClr val="FF0000"/>
                </a:solidFill>
              </a:rPr>
              <a:t>-1</a:t>
            </a:r>
            <a:r>
              <a:rPr lang="en-US" dirty="0"/>
              <a:t>		</a:t>
            </a:r>
          </a:p>
          <a:p>
            <a:r>
              <a:rPr lang="en-US" dirty="0"/>
              <a:t>2 </a:t>
            </a:r>
            <a:r>
              <a:rPr lang="en-US" sz="1200" dirty="0">
                <a:solidFill>
                  <a:srgbClr val="FF0000"/>
                </a:solidFill>
              </a:rPr>
              <a:t>1</a:t>
            </a:r>
            <a:r>
              <a:rPr lang="en-US" dirty="0"/>
              <a:t>     7 </a:t>
            </a:r>
            <a:r>
              <a:rPr lang="en-US" sz="1200" dirty="0">
                <a:solidFill>
                  <a:srgbClr val="FF0000"/>
                </a:solidFill>
              </a:rPr>
              <a:t>0       </a:t>
            </a:r>
            <a:r>
              <a:rPr lang="en-US" dirty="0"/>
              <a:t>2  </a:t>
            </a:r>
            <a:r>
              <a:rPr lang="en-US" sz="1200" dirty="0">
                <a:solidFill>
                  <a:srgbClr val="FF0000"/>
                </a:solidFill>
              </a:rPr>
              <a:t>-1</a:t>
            </a:r>
            <a:r>
              <a:rPr lang="en-US" dirty="0"/>
              <a:t>	</a:t>
            </a:r>
          </a:p>
          <a:p>
            <a:endParaRPr lang="en-US" dirty="0"/>
          </a:p>
          <a:p>
            <a:r>
              <a:rPr lang="en-US" sz="1600" dirty="0"/>
              <a:t>(3 x 1) + (0 x 0) + (1 x -1)+</a:t>
            </a:r>
          </a:p>
          <a:p>
            <a:endParaRPr lang="en-US" sz="1600" dirty="0"/>
          </a:p>
          <a:p>
            <a:pPr lvl="0"/>
            <a:r>
              <a:rPr lang="en-US" sz="1600" dirty="0">
                <a:solidFill>
                  <a:prstClr val="black"/>
                </a:solidFill>
              </a:rPr>
              <a:t>(1 x 1) + (5 x 0) + (8 x -1)+</a:t>
            </a:r>
          </a:p>
          <a:p>
            <a:pPr lvl="0"/>
            <a:endParaRPr lang="en-US" sz="1600" dirty="0">
              <a:solidFill>
                <a:prstClr val="black"/>
              </a:solidFill>
            </a:endParaRPr>
          </a:p>
          <a:p>
            <a:pPr lvl="0"/>
            <a:r>
              <a:rPr lang="en-US" sz="1600" dirty="0">
                <a:solidFill>
                  <a:prstClr val="black"/>
                </a:solidFill>
              </a:rPr>
              <a:t>(2 x 1) + (7 x 0) + (2 x -1)+</a:t>
            </a:r>
          </a:p>
          <a:p>
            <a:pPr lvl="0"/>
            <a:endParaRPr lang="en-US" sz="1600" dirty="0">
              <a:solidFill>
                <a:prstClr val="black"/>
              </a:solidFill>
            </a:endParaRPr>
          </a:p>
          <a:p>
            <a:pPr lvl="0"/>
            <a:r>
              <a:rPr lang="en-US" sz="2800" dirty="0">
                <a:solidFill>
                  <a:srgbClr val="00B0F0"/>
                </a:solidFill>
              </a:rPr>
              <a:t>= -5</a:t>
            </a:r>
          </a:p>
          <a:p>
            <a:pPr lvl="0"/>
            <a:r>
              <a:rPr lang="en-US" sz="1600" dirty="0"/>
              <a:t>Similarly we will convolve he entire image and get (4 x 4) output.</a:t>
            </a:r>
          </a:p>
          <a:p>
            <a:pPr lvl="0"/>
            <a:endParaRPr lang="en-US" sz="1600" dirty="0"/>
          </a:p>
          <a:p>
            <a:pPr lvl="0"/>
            <a:r>
              <a:rPr lang="en-US" sz="1600" dirty="0"/>
              <a:t>-5    -4    0    8</a:t>
            </a:r>
          </a:p>
          <a:p>
            <a:pPr lvl="0"/>
            <a:r>
              <a:rPr lang="en-US" sz="1600" dirty="0"/>
              <a:t>-10  -2    2    3</a:t>
            </a:r>
          </a:p>
          <a:p>
            <a:pPr lvl="0"/>
            <a:r>
              <a:rPr lang="en-US" sz="1600" dirty="0"/>
              <a:t>  0    -2   -4  -7</a:t>
            </a:r>
          </a:p>
          <a:p>
            <a:pPr lvl="0"/>
            <a:r>
              <a:rPr lang="en-US" sz="1600" dirty="0"/>
              <a:t>-3     -2   -3  -16</a:t>
            </a:r>
          </a:p>
        </p:txBody>
      </p:sp>
    </p:spTree>
    <p:extLst>
      <p:ext uri="{BB962C8B-B14F-4D97-AF65-F5344CB8AC3E}">
        <p14:creationId xmlns="" xmlns:p14="http://schemas.microsoft.com/office/powerpoint/2010/main" val="387181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343"/>
          </a:xfrm>
        </p:spPr>
        <p:txBody>
          <a:bodyPr>
            <a:normAutofit fontScale="90000"/>
          </a:bodyPr>
          <a:lstStyle/>
          <a:p>
            <a:pPr algn="ctr"/>
            <a:r>
              <a:rPr lang="en-IN" dirty="0"/>
              <a:t>ReLU Layer</a:t>
            </a:r>
          </a:p>
        </p:txBody>
      </p:sp>
      <p:sp>
        <p:nvSpPr>
          <p:cNvPr id="3" name="Content Placeholder 2"/>
          <p:cNvSpPr>
            <a:spLocks noGrp="1"/>
          </p:cNvSpPr>
          <p:nvPr>
            <p:ph idx="1"/>
          </p:nvPr>
        </p:nvSpPr>
        <p:spPr>
          <a:xfrm>
            <a:off x="838200" y="1167618"/>
            <a:ext cx="10515600" cy="5009345"/>
          </a:xfrm>
        </p:spPr>
        <p:txBody>
          <a:bodyPr/>
          <a:lstStyle/>
          <a:p>
            <a:r>
              <a:rPr lang="en-IN" dirty="0"/>
              <a:t>Introduces the non-linearity in convolution layer.</a:t>
            </a:r>
          </a:p>
          <a:p>
            <a:r>
              <a:rPr lang="en-IN" dirty="0"/>
              <a:t>Once the </a:t>
            </a:r>
            <a:r>
              <a:rPr lang="en-IN" b="1" u="sng" dirty="0"/>
              <a:t>“feature maps” </a:t>
            </a:r>
            <a:r>
              <a:rPr lang="en-IN" dirty="0"/>
              <a:t>are extracted the next step is to move them to ReLU layer.</a:t>
            </a:r>
          </a:p>
          <a:p>
            <a:r>
              <a:rPr lang="en-IN" dirty="0"/>
              <a:t>Y = max (0, x)</a:t>
            </a:r>
          </a:p>
          <a:p>
            <a:r>
              <a:rPr lang="en-IN" dirty="0"/>
              <a:t>ReLU is linear identity for all +</a:t>
            </a:r>
            <a:r>
              <a:rPr lang="en-IN" dirty="0" err="1"/>
              <a:t>ve</a:t>
            </a:r>
            <a:r>
              <a:rPr lang="en-IN" dirty="0"/>
              <a:t> values</a:t>
            </a:r>
          </a:p>
          <a:p>
            <a:pPr>
              <a:buNone/>
            </a:pPr>
            <a:r>
              <a:rPr lang="en-IN" dirty="0"/>
              <a:t>			           zero for all  -</a:t>
            </a:r>
            <a:r>
              <a:rPr lang="en-IN" dirty="0" err="1"/>
              <a:t>ve</a:t>
            </a:r>
            <a:r>
              <a:rPr lang="en-IN" dirty="0"/>
              <a:t> values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9822"/>
            <a:ext cx="10515600" cy="4967141"/>
          </a:xfrm>
        </p:spPr>
        <p:txBody>
          <a:bodyPr/>
          <a:lstStyle/>
          <a:p>
            <a:pPr marL="514350" indent="-514350">
              <a:buAutoNum type="arabicParenR"/>
            </a:pPr>
            <a:r>
              <a:rPr lang="en-IN" dirty="0"/>
              <a:t>It converges faster.</a:t>
            </a:r>
          </a:p>
          <a:p>
            <a:pPr marL="514350" indent="-514350">
              <a:buAutoNum type="arabicParenR"/>
            </a:pPr>
            <a:r>
              <a:rPr lang="en-IN" dirty="0"/>
              <a:t>It is cheap to compute as there is no complicated mathematics. The model can therefore take less time to train or run.</a:t>
            </a:r>
          </a:p>
          <a:p>
            <a:pPr marL="514350" indent="-514350">
              <a:buAutoNum type="arabicParenR"/>
            </a:pPr>
            <a:r>
              <a:rPr lang="en-IN" dirty="0"/>
              <a:t>Its sparsely activated. Since ReLU is zero for all negative inputs, its likely for any given unit to not activate at all.</a:t>
            </a:r>
          </a:p>
          <a:p>
            <a:pPr marL="514350" indent="-514350">
              <a:buNone/>
            </a:pPr>
            <a:r>
              <a:rPr lang="en-IN" dirty="0"/>
              <a:t>		</a:t>
            </a:r>
            <a:r>
              <a:rPr lang="en-IN" dirty="0" err="1"/>
              <a:t>Sparsity</a:t>
            </a:r>
            <a:r>
              <a:rPr lang="en-IN" dirty="0"/>
              <a:t> results in concise models that often have better 	predictive power and less over fitting / noise.</a:t>
            </a:r>
          </a:p>
          <a:p>
            <a:pPr marL="514350" indent="-514350">
              <a:buNone/>
            </a:pPr>
            <a:r>
              <a:rPr lang="en-IN" dirty="0"/>
              <a:t>		Sparse network is faster than dense network.</a:t>
            </a:r>
          </a:p>
          <a:p>
            <a:pPr marL="514350" indent="-514350">
              <a:buAutoNum type="arabicParenR"/>
            </a:pPr>
            <a:endParaRPr lang="en-IN" dirty="0"/>
          </a:p>
        </p:txBody>
      </p:sp>
      <p:sp>
        <p:nvSpPr>
          <p:cNvPr id="4" name="Title 3"/>
          <p:cNvSpPr>
            <a:spLocks noGrp="1"/>
          </p:cNvSpPr>
          <p:nvPr>
            <p:ph type="title"/>
          </p:nvPr>
        </p:nvSpPr>
        <p:spPr>
          <a:xfrm>
            <a:off x="838200" y="365126"/>
            <a:ext cx="10515600" cy="521140"/>
          </a:xfrm>
        </p:spPr>
        <p:txBody>
          <a:bodyPr>
            <a:normAutofit fontScale="90000"/>
          </a:bodyPr>
          <a:lstStyle/>
          <a:p>
            <a:pPr algn="ctr"/>
            <a:r>
              <a:rPr lang="en-IN" dirty="0"/>
              <a:t>ReLU function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2666"/>
          </a:xfrm>
        </p:spPr>
        <p:txBody>
          <a:bodyPr>
            <a:normAutofit fontScale="90000"/>
          </a:bodyPr>
          <a:lstStyle/>
          <a:p>
            <a:pPr algn="ctr"/>
            <a:r>
              <a:rPr lang="en-IN" dirty="0"/>
              <a:t>ReLU Layer</a:t>
            </a:r>
          </a:p>
        </p:txBody>
      </p:sp>
      <p:sp>
        <p:nvSpPr>
          <p:cNvPr id="3" name="Content Placeholder 2"/>
          <p:cNvSpPr>
            <a:spLocks noGrp="1"/>
          </p:cNvSpPr>
          <p:nvPr>
            <p:ph idx="1"/>
          </p:nvPr>
        </p:nvSpPr>
        <p:spPr>
          <a:xfrm>
            <a:off x="838200" y="1097280"/>
            <a:ext cx="10515600" cy="5079683"/>
          </a:xfrm>
        </p:spPr>
        <p:txBody>
          <a:bodyPr/>
          <a:lstStyle/>
          <a:p>
            <a:r>
              <a:rPr lang="en-IN" dirty="0"/>
              <a:t>The output of the convolution filter will be passed through a ReLU layer.</a:t>
            </a:r>
          </a:p>
          <a:p>
            <a:r>
              <a:rPr lang="en-IN" dirty="0"/>
              <a:t>Sets all negative pixels to zero (0) and keeps positive values the same.</a:t>
            </a:r>
          </a:p>
          <a:p>
            <a:pPr>
              <a:buNone/>
            </a:pPr>
            <a:r>
              <a:rPr lang="en-IN" dirty="0"/>
              <a:t>		f(x)     =  x</a:t>
            </a:r>
          </a:p>
          <a:p>
            <a:pPr>
              <a:buNone/>
            </a:pPr>
            <a:r>
              <a:rPr lang="en-IN" dirty="0"/>
              <a:t>		f(-3)   =  0</a:t>
            </a:r>
          </a:p>
          <a:p>
            <a:pPr>
              <a:buNone/>
            </a:pPr>
            <a:r>
              <a:rPr lang="en-IN" dirty="0"/>
              <a:t>		f(10)  = 10</a:t>
            </a:r>
          </a:p>
          <a:p>
            <a:r>
              <a:rPr lang="en-IN" dirty="0"/>
              <a:t>Perform element wise operation.</a:t>
            </a:r>
          </a:p>
          <a:p>
            <a:r>
              <a:rPr lang="en-IN" dirty="0"/>
              <a:t>Introduces non-linearity to the network.</a:t>
            </a:r>
          </a:p>
          <a:p>
            <a:r>
              <a:rPr lang="en-IN" dirty="0"/>
              <a:t>The output is a rectified feature map.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302"/>
            <a:ext cx="10515600" cy="5698661"/>
          </a:xfrm>
        </p:spPr>
        <p:txBody>
          <a:bodyPr/>
          <a:lstStyle/>
          <a:p>
            <a:pPr>
              <a:buNone/>
            </a:pPr>
            <a:endParaRPr lang="en-IN" dirty="0"/>
          </a:p>
          <a:p>
            <a:pPr>
              <a:buNone/>
            </a:pPr>
            <a:r>
              <a:rPr lang="en-IN" dirty="0"/>
              <a:t>	1     14   -9     4						1   14    0    4</a:t>
            </a:r>
          </a:p>
          <a:p>
            <a:pPr>
              <a:buNone/>
            </a:pPr>
            <a:r>
              <a:rPr lang="en-IN" dirty="0"/>
              <a:t>  -2   -20    10   6 		     ReLU			0    0    10   6</a:t>
            </a:r>
          </a:p>
          <a:p>
            <a:pPr>
              <a:buNone/>
            </a:pPr>
            <a:r>
              <a:rPr lang="en-IN" dirty="0"/>
              <a:t>  -3     3      11   1						0    3    11   1</a:t>
            </a:r>
          </a:p>
          <a:p>
            <a:pPr>
              <a:buNone/>
            </a:pPr>
            <a:r>
              <a:rPr lang="en-IN" dirty="0"/>
              <a:t>    2    54    -2    80						2   54   0    80</a:t>
            </a:r>
          </a:p>
          <a:p>
            <a:pPr>
              <a:buNone/>
            </a:pPr>
            <a:endParaRPr lang="en-IN" dirty="0"/>
          </a:p>
          <a:p>
            <a:pPr algn="ctr">
              <a:buNone/>
            </a:pPr>
            <a:r>
              <a:rPr lang="en-IN" dirty="0"/>
              <a:t>       </a:t>
            </a:r>
            <a:r>
              <a:rPr lang="en-IN" b="1" dirty="0"/>
              <a:t>CNN Feature extraction with ReLU function</a:t>
            </a:r>
          </a:p>
        </p:txBody>
      </p:sp>
      <p:sp>
        <p:nvSpPr>
          <p:cNvPr id="4" name="Right Arrow 3"/>
          <p:cNvSpPr/>
          <p:nvPr/>
        </p:nvSpPr>
        <p:spPr>
          <a:xfrm>
            <a:off x="4951828" y="18428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140"/>
          </a:xfrm>
        </p:spPr>
        <p:txBody>
          <a:bodyPr>
            <a:normAutofit fontScale="90000"/>
          </a:bodyPr>
          <a:lstStyle/>
          <a:p>
            <a:pPr algn="ctr"/>
            <a:r>
              <a:rPr lang="en-IN" dirty="0"/>
              <a:t>ReLU Function</a:t>
            </a:r>
          </a:p>
        </p:txBody>
      </p:sp>
      <p:sp>
        <p:nvSpPr>
          <p:cNvPr id="3" name="Content Placeholder 2"/>
          <p:cNvSpPr>
            <a:spLocks noGrp="1"/>
          </p:cNvSpPr>
          <p:nvPr>
            <p:ph idx="1"/>
          </p:nvPr>
        </p:nvSpPr>
        <p:spPr>
          <a:xfrm>
            <a:off x="838200" y="1097280"/>
            <a:ext cx="10515600" cy="5430129"/>
          </a:xfrm>
        </p:spPr>
        <p:txBody>
          <a:bodyPr/>
          <a:lstStyle/>
          <a:p>
            <a:pPr>
              <a:buNone/>
            </a:pPr>
            <a:r>
              <a:rPr lang="en-IN" dirty="0"/>
              <a:t>			x  ,  x &gt; 0</a:t>
            </a:r>
          </a:p>
          <a:p>
            <a:pPr>
              <a:buNone/>
            </a:pPr>
            <a:r>
              <a:rPr lang="en-IN" dirty="0"/>
              <a:t>   f(x) =    </a:t>
            </a:r>
          </a:p>
          <a:p>
            <a:pPr>
              <a:buNone/>
            </a:pPr>
            <a:r>
              <a:rPr lang="en-IN" dirty="0"/>
              <a:t>			0   ,  x ≤ 0</a:t>
            </a:r>
          </a:p>
          <a:p>
            <a:pPr>
              <a:buNone/>
            </a:pPr>
            <a:endParaRPr lang="en-IN" dirty="0"/>
          </a:p>
          <a:p>
            <a:pPr>
              <a:buNone/>
            </a:pPr>
            <a:r>
              <a:rPr lang="en-IN" dirty="0"/>
              <a:t>          =   max (0, x)</a:t>
            </a:r>
          </a:p>
          <a:p>
            <a:pPr>
              <a:buNone/>
            </a:pPr>
            <a:r>
              <a:rPr lang="en-IN" dirty="0"/>
              <a:t>The derivative of the ReLU function is:</a:t>
            </a:r>
          </a:p>
          <a:p>
            <a:pPr>
              <a:buNone/>
            </a:pPr>
            <a:r>
              <a:rPr lang="en-IN" dirty="0"/>
              <a:t>		            1  ,  x &gt; 0</a:t>
            </a:r>
          </a:p>
          <a:p>
            <a:pPr>
              <a:buNone/>
            </a:pPr>
            <a:r>
              <a:rPr lang="en-IN" dirty="0"/>
              <a:t>   f’(x) =    </a:t>
            </a:r>
          </a:p>
          <a:p>
            <a:pPr>
              <a:buNone/>
            </a:pPr>
            <a:r>
              <a:rPr lang="en-IN" dirty="0"/>
              <a:t>			0   ,  x ≤ 0</a:t>
            </a:r>
          </a:p>
          <a:p>
            <a:pPr>
              <a:buNone/>
            </a:pPr>
            <a:endParaRPr lang="en-IN" dirty="0"/>
          </a:p>
        </p:txBody>
      </p:sp>
      <p:sp>
        <p:nvSpPr>
          <p:cNvPr id="6" name="Left Brace 5"/>
          <p:cNvSpPr/>
          <p:nvPr/>
        </p:nvSpPr>
        <p:spPr>
          <a:xfrm>
            <a:off x="2222696" y="1463040"/>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a:off x="2307103" y="4586068"/>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302"/>
            <a:ext cx="10515600" cy="5698661"/>
          </a:xfrm>
        </p:spPr>
        <p:txBody>
          <a:bodyPr/>
          <a:lstStyle/>
          <a:p>
            <a:pPr algn="just"/>
            <a:r>
              <a:rPr lang="en-IN" dirty="0"/>
              <a:t>The Deep Neural Network is </a:t>
            </a:r>
            <a:r>
              <a:rPr lang="en-IN" b="1" u="sng" dirty="0"/>
              <a:t>Vulnerable to over fitting </a:t>
            </a:r>
            <a:r>
              <a:rPr lang="en-IN" dirty="0"/>
              <a:t>, because the model becomes more complicated as it includes more hidden layers.</a:t>
            </a:r>
          </a:p>
          <a:p>
            <a:pPr algn="just"/>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lstStyle/>
          <a:p>
            <a:pPr algn="ctr"/>
            <a:r>
              <a:rPr lang="en-IN" b="1" u="sng" dirty="0"/>
              <a:t>POOLING LAYER</a:t>
            </a:r>
            <a:endParaRPr lang="en-IN" dirty="0"/>
          </a:p>
        </p:txBody>
      </p:sp>
      <p:sp>
        <p:nvSpPr>
          <p:cNvPr id="3" name="Content Placeholder 2"/>
          <p:cNvSpPr>
            <a:spLocks noGrp="1"/>
          </p:cNvSpPr>
          <p:nvPr>
            <p:ph idx="1"/>
          </p:nvPr>
        </p:nvSpPr>
        <p:spPr>
          <a:xfrm>
            <a:off x="838200" y="1378634"/>
            <a:ext cx="10515600" cy="4798329"/>
          </a:xfrm>
        </p:spPr>
        <p:txBody>
          <a:bodyPr>
            <a:normAutofit lnSpcReduction="10000"/>
          </a:bodyPr>
          <a:lstStyle/>
          <a:p>
            <a:pPr algn="just"/>
            <a:r>
              <a:rPr lang="en-IN" dirty="0"/>
              <a:t>Pooling is a down sampling operation that reduces the dimensionality of the feature map.</a:t>
            </a:r>
          </a:p>
          <a:p>
            <a:pPr algn="just"/>
            <a:r>
              <a:rPr lang="en-IN" dirty="0"/>
              <a:t>Pooling layers uses different filters to identify the images like edges, corners, body, feathers, eyes, beak etc.,</a:t>
            </a:r>
          </a:p>
          <a:p>
            <a:pPr algn="just"/>
            <a:r>
              <a:rPr lang="en-IN" dirty="0"/>
              <a:t>After a convolution layer once you get the feature maps, it is common to add a </a:t>
            </a:r>
            <a:r>
              <a:rPr lang="en-IN" b="1" u="sng" dirty="0"/>
              <a:t>pooling</a:t>
            </a:r>
            <a:r>
              <a:rPr lang="en-IN" dirty="0"/>
              <a:t> layer or a </a:t>
            </a:r>
            <a:r>
              <a:rPr lang="en-IN" b="1" u="sng" dirty="0"/>
              <a:t>sub-sampling</a:t>
            </a:r>
            <a:r>
              <a:rPr lang="en-IN" dirty="0"/>
              <a:t> layer or </a:t>
            </a:r>
            <a:r>
              <a:rPr lang="en-IN" b="1" u="sng" dirty="0"/>
              <a:t>down sampling</a:t>
            </a:r>
            <a:r>
              <a:rPr lang="en-IN" dirty="0"/>
              <a:t> layer  in CNN layers .</a:t>
            </a:r>
          </a:p>
          <a:p>
            <a:pPr algn="just"/>
            <a:r>
              <a:rPr lang="en-IN" dirty="0"/>
              <a:t>The pooling layer is responsible for reducing the </a:t>
            </a:r>
            <a:r>
              <a:rPr lang="en-IN" b="1" u="sng" dirty="0"/>
              <a:t>spatial size </a:t>
            </a:r>
            <a:r>
              <a:rPr lang="en-IN" dirty="0"/>
              <a:t>of the convolved feature.</a:t>
            </a:r>
          </a:p>
          <a:p>
            <a:pPr algn="just"/>
            <a:r>
              <a:rPr lang="en-IN" dirty="0"/>
              <a:t>This is to decrease the computational power required to process the data through dimensionality reduction.</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308"/>
            <a:ext cx="10515600" cy="5385655"/>
          </a:xfrm>
        </p:spPr>
        <p:txBody>
          <a:bodyPr/>
          <a:lstStyle/>
          <a:p>
            <a:pPr algn="just"/>
            <a:r>
              <a:rPr lang="en-US" b="1" dirty="0" smtClean="0"/>
              <a:t>Convolution layers for Computer Vision </a:t>
            </a:r>
            <a:r>
              <a:rPr lang="en-US" b="1" dirty="0" smtClean="0"/>
              <a:t>:</a:t>
            </a:r>
            <a:endParaRPr lang="en-US" b="1" dirty="0" smtClean="0"/>
          </a:p>
          <a:p>
            <a:pPr algn="just"/>
            <a:r>
              <a:rPr lang="en-US" dirty="0" smtClean="0"/>
              <a:t>One </a:t>
            </a:r>
            <a:r>
              <a:rPr lang="en-US" dirty="0" smtClean="0"/>
              <a:t>of the challenges of computer vision problems is that images can be too large. </a:t>
            </a:r>
          </a:p>
          <a:p>
            <a:pPr algn="just"/>
            <a:r>
              <a:rPr lang="en-US" dirty="0" smtClean="0"/>
              <a:t> </a:t>
            </a:r>
            <a:r>
              <a:rPr lang="en-US" dirty="0" smtClean="0"/>
              <a:t>Example: A 1000 x 1000 image will represent 3 million features (input values) to a fully connected neural network. </a:t>
            </a:r>
            <a:endParaRPr lang="en-US" dirty="0" smtClean="0"/>
          </a:p>
          <a:p>
            <a:pPr algn="just"/>
            <a:r>
              <a:rPr lang="en-US" dirty="0" smtClean="0"/>
              <a:t>If </a:t>
            </a:r>
            <a:r>
              <a:rPr lang="en-US" dirty="0" smtClean="0"/>
              <a:t>the following layer contains 1000 neurons, then we will have weights of the shape [1000, 3 million] = 3 billion parameters to learn, only in the first layer </a:t>
            </a:r>
            <a:endParaRPr lang="en-US" dirty="0" smtClean="0"/>
          </a:p>
          <a:p>
            <a:pPr algn="just"/>
            <a:r>
              <a:rPr lang="en-US" dirty="0" smtClean="0"/>
              <a:t> </a:t>
            </a:r>
            <a:r>
              <a:rPr lang="en-US" dirty="0" smtClean="0"/>
              <a:t>That’s so computationally expensive</a:t>
            </a:r>
            <a:r>
              <a:rPr lang="en-US" dirty="0" smtClean="0"/>
              <a:t>!</a:t>
            </a:r>
          </a:p>
          <a:p>
            <a:pPr algn="just"/>
            <a:r>
              <a:rPr lang="en-US" dirty="0" smtClean="0"/>
              <a:t> One </a:t>
            </a:r>
            <a:r>
              <a:rPr lang="en-US" dirty="0" smtClean="0"/>
              <a:t>of the solutions is to use convolution layers instead of fully </a:t>
            </a:r>
            <a:r>
              <a:rPr lang="en-US" dirty="0" smtClean="0"/>
              <a:t>connected </a:t>
            </a:r>
            <a:r>
              <a:rPr lang="en-US" dirty="0" smtClean="0"/>
              <a:t>layers.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753686"/>
          </a:xfrm>
        </p:spPr>
        <p:txBody>
          <a:bodyPr/>
          <a:lstStyle/>
          <a:p>
            <a:pPr algn="just"/>
            <a:r>
              <a:rPr lang="en-IN" dirty="0"/>
              <a:t>Further more, it is useful for extracting dominant features which are rotational and positional invariant, thus maintaining the process of effectively training the model. </a:t>
            </a:r>
          </a:p>
          <a:p>
            <a:pPr algn="just"/>
            <a:r>
              <a:rPr lang="en-IN" b="1" u="sng" dirty="0"/>
              <a:t>POOLING shortens the training time and Controls over-fitting.</a:t>
            </a:r>
          </a:p>
          <a:p>
            <a:pPr algn="just"/>
            <a:r>
              <a:rPr lang="en-IN" dirty="0"/>
              <a:t>There are </a:t>
            </a:r>
            <a:r>
              <a:rPr lang="en-IN" b="1" u="sng" dirty="0"/>
              <a:t>two</a:t>
            </a:r>
            <a:r>
              <a:rPr lang="en-IN" dirty="0"/>
              <a:t> types of POOLING</a:t>
            </a:r>
          </a:p>
          <a:p>
            <a:pPr algn="just">
              <a:buNone/>
            </a:pPr>
            <a:r>
              <a:rPr lang="en-IN" dirty="0"/>
              <a:t>  1) Max Pooling and 2) Average Pooling</a:t>
            </a:r>
          </a:p>
          <a:p>
            <a:pPr algn="just"/>
            <a:r>
              <a:rPr lang="en-IN" dirty="0"/>
              <a:t>Max pool performs better than Average pooling.</a:t>
            </a:r>
          </a:p>
          <a:p>
            <a:pPr algn="just"/>
            <a:r>
              <a:rPr lang="en-IN" b="1" dirty="0"/>
              <a:t>MAX POOLING </a:t>
            </a:r>
            <a:r>
              <a:rPr lang="en-IN" dirty="0"/>
              <a:t>performs as a </a:t>
            </a:r>
            <a:r>
              <a:rPr lang="en-IN" b="1" dirty="0"/>
              <a:t>noise suppressant. </a:t>
            </a:r>
            <a:r>
              <a:rPr lang="en-IN" dirty="0"/>
              <a:t>IT discards the noisy activation altogether and also performs de-noising along with dimensionality reduction.</a:t>
            </a:r>
          </a:p>
          <a:p>
            <a:pPr algn="just"/>
            <a:r>
              <a:rPr lang="en-IN" b="1" dirty="0"/>
              <a:t>AVERAGE POOLING </a:t>
            </a:r>
            <a:r>
              <a:rPr lang="en-IN" dirty="0"/>
              <a:t>simply performs dimensionality reduction as a noise suppressing mechanism. </a:t>
            </a:r>
            <a:endParaRPr lang="en-IN"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r>
              <a:rPr lang="en-IN" b="1" dirty="0"/>
              <a:t>SUM POOLING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6395"/>
          </a:xfrm>
        </p:spPr>
        <p:txBody>
          <a:bodyPr>
            <a:normAutofit fontScale="90000"/>
          </a:bodyPr>
          <a:lstStyle/>
          <a:p>
            <a:pPr algn="ctr"/>
            <a:r>
              <a:rPr lang="en-IN" dirty="0"/>
              <a:t>POOLING LAYER</a:t>
            </a:r>
          </a:p>
        </p:txBody>
      </p:sp>
      <p:sp>
        <p:nvSpPr>
          <p:cNvPr id="3" name="Content Placeholder 2"/>
          <p:cNvSpPr>
            <a:spLocks noGrp="1"/>
          </p:cNvSpPr>
          <p:nvPr>
            <p:ph idx="1"/>
          </p:nvPr>
        </p:nvSpPr>
        <p:spPr>
          <a:xfrm>
            <a:off x="703385" y="886265"/>
            <a:ext cx="10650415" cy="5613009"/>
          </a:xfrm>
        </p:spPr>
        <p:txBody>
          <a:bodyPr/>
          <a:lstStyle/>
          <a:p>
            <a:pPr>
              <a:buNone/>
            </a:pPr>
            <a:r>
              <a:rPr lang="en-IN" b="1" u="sng" dirty="0"/>
              <a:t>Rectified Feature Map</a:t>
            </a:r>
            <a:r>
              <a:rPr lang="en-IN" dirty="0"/>
              <a:t>					</a:t>
            </a:r>
            <a:r>
              <a:rPr lang="en-IN" b="1" u="sng" dirty="0"/>
              <a:t>Pooled Feature Map</a:t>
            </a:r>
          </a:p>
          <a:p>
            <a:pPr>
              <a:buNone/>
            </a:pPr>
            <a:r>
              <a:rPr lang="en-IN" dirty="0"/>
              <a:t> </a:t>
            </a:r>
          </a:p>
          <a:p>
            <a:pPr marL="514350" indent="-514350">
              <a:buAutoNum type="arabicPlain"/>
            </a:pPr>
            <a:r>
              <a:rPr lang="en-IN" dirty="0"/>
              <a:t>4    </a:t>
            </a:r>
            <a:r>
              <a:rPr lang="en-IN" dirty="0">
                <a:solidFill>
                  <a:srgbClr val="00B050"/>
                </a:solidFill>
              </a:rPr>
              <a:t>2   7</a:t>
            </a:r>
          </a:p>
          <a:p>
            <a:pPr marL="514350" indent="-514350" algn="just">
              <a:buAutoNum type="arabicPlain"/>
            </a:pPr>
            <a:r>
              <a:rPr lang="en-IN" dirty="0"/>
              <a:t>6    </a:t>
            </a:r>
            <a:r>
              <a:rPr lang="en-IN" dirty="0">
                <a:solidFill>
                  <a:srgbClr val="00B050"/>
                </a:solidFill>
              </a:rPr>
              <a:t>8   5</a:t>
            </a:r>
            <a:r>
              <a:rPr lang="en-IN" dirty="0"/>
              <a:t>		     	</a:t>
            </a:r>
            <a:r>
              <a:rPr lang="en-IN" sz="1400" dirty="0"/>
              <a:t>Max Pooling with 2 x2 filter </a:t>
            </a:r>
            <a:r>
              <a:rPr lang="en-IN" dirty="0"/>
              <a:t>			 6   8</a:t>
            </a:r>
          </a:p>
          <a:p>
            <a:pPr marL="514350" indent="-514350">
              <a:buAutoNum type="arabicPlain"/>
            </a:pPr>
            <a:r>
              <a:rPr lang="en-IN" dirty="0"/>
              <a:t>4    </a:t>
            </a:r>
            <a:r>
              <a:rPr lang="en-IN" dirty="0">
                <a:solidFill>
                  <a:srgbClr val="FF0000"/>
                </a:solidFill>
              </a:rPr>
              <a:t>0   7</a:t>
            </a:r>
            <a:r>
              <a:rPr lang="en-IN" dirty="0"/>
              <a:t>							             4   7</a:t>
            </a:r>
          </a:p>
          <a:p>
            <a:pPr marL="514350" indent="-514350">
              <a:buAutoNum type="arabicPlain"/>
            </a:pPr>
            <a:r>
              <a:rPr lang="en-IN" dirty="0"/>
              <a:t>2   </a:t>
            </a:r>
            <a:r>
              <a:rPr lang="en-IN" dirty="0">
                <a:solidFill>
                  <a:srgbClr val="FF0000"/>
                </a:solidFill>
              </a:rPr>
              <a:t>3   1</a:t>
            </a:r>
            <a:r>
              <a:rPr lang="en-IN" dirty="0"/>
              <a:t>			</a:t>
            </a:r>
            <a:r>
              <a:rPr lang="en-IN" sz="1400" dirty="0"/>
              <a:t>and STRIDE 2</a:t>
            </a:r>
          </a:p>
          <a:p>
            <a:pPr marL="514350" indent="-514350">
              <a:buNone/>
            </a:pPr>
            <a:endParaRPr lang="en-IN" sz="2400" dirty="0"/>
          </a:p>
          <a:p>
            <a:pPr marL="514350" indent="-514350">
              <a:buNone/>
            </a:pPr>
            <a:r>
              <a:rPr lang="en-IN" sz="2400" dirty="0"/>
              <a:t> For example: MAX (2   7  8  5) = 8</a:t>
            </a:r>
          </a:p>
          <a:p>
            <a:pPr marL="514350" indent="-514350">
              <a:buNone/>
            </a:pPr>
            <a:r>
              <a:rPr lang="en-IN" sz="2400" dirty="0"/>
              <a:t>    		             MAX (0   7  3  1) = 7</a:t>
            </a:r>
          </a:p>
          <a:p>
            <a:pPr marL="514350" indent="-514350" algn="just">
              <a:buNone/>
            </a:pPr>
            <a:r>
              <a:rPr lang="en-IN" sz="2400" dirty="0">
                <a:solidFill>
                  <a:srgbClr val="00B0F0"/>
                </a:solidFill>
              </a:rPr>
              <a:t>Filter size 	= 2  		</a:t>
            </a:r>
            <a:r>
              <a:rPr lang="en-IN" sz="2400" dirty="0">
                <a:solidFill>
                  <a:srgbClr val="00B050"/>
                </a:solidFill>
              </a:rPr>
              <a:t>Hyper parameters for pooling layer</a:t>
            </a:r>
          </a:p>
          <a:p>
            <a:pPr marL="514350" indent="-514350" algn="just">
              <a:buNone/>
            </a:pPr>
            <a:r>
              <a:rPr lang="en-IN" sz="2400" dirty="0">
                <a:solidFill>
                  <a:srgbClr val="00B0F0"/>
                </a:solidFill>
              </a:rPr>
              <a:t>Stride		= 2    </a:t>
            </a:r>
          </a:p>
        </p:txBody>
      </p:sp>
      <p:sp>
        <p:nvSpPr>
          <p:cNvPr id="4" name="Right Arrow 3"/>
          <p:cNvSpPr/>
          <p:nvPr/>
        </p:nvSpPr>
        <p:spPr>
          <a:xfrm>
            <a:off x="5064369" y="32918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Brace 5"/>
          <p:cNvSpPr/>
          <p:nvPr/>
        </p:nvSpPr>
        <p:spPr>
          <a:xfrm>
            <a:off x="3488788" y="5289453"/>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057"/>
            <a:ext cx="10515600" cy="436733"/>
          </a:xfrm>
        </p:spPr>
        <p:txBody>
          <a:bodyPr>
            <a:normAutofit fontScale="90000"/>
          </a:bodyPr>
          <a:lstStyle/>
          <a:p>
            <a:pPr algn="ctr"/>
            <a:r>
              <a:rPr lang="en-IN" b="1" u="sng" dirty="0"/>
              <a:t>Hyper parameters for Pooling Layer</a:t>
            </a:r>
          </a:p>
        </p:txBody>
      </p:sp>
      <p:sp>
        <p:nvSpPr>
          <p:cNvPr id="3" name="Content Placeholder 2"/>
          <p:cNvSpPr>
            <a:spLocks noGrp="1"/>
          </p:cNvSpPr>
          <p:nvPr>
            <p:ph idx="1"/>
          </p:nvPr>
        </p:nvSpPr>
        <p:spPr>
          <a:xfrm>
            <a:off x="838200" y="1463040"/>
            <a:ext cx="10515600" cy="4713923"/>
          </a:xfrm>
        </p:spPr>
        <p:txBody>
          <a:bodyPr/>
          <a:lstStyle/>
          <a:p>
            <a:pPr marL="514350" indent="-514350">
              <a:buAutoNum type="arabicParenR"/>
            </a:pPr>
            <a:r>
              <a:rPr lang="en-IN" dirty="0"/>
              <a:t>Filter size</a:t>
            </a:r>
          </a:p>
          <a:p>
            <a:pPr marL="514350" indent="-514350">
              <a:buAutoNum type="arabicParenR"/>
            </a:pPr>
            <a:r>
              <a:rPr lang="en-IN" dirty="0"/>
              <a:t>Stride		and</a:t>
            </a:r>
          </a:p>
          <a:p>
            <a:pPr marL="514350" indent="-514350">
              <a:buAutoNum type="arabicParenR"/>
            </a:pPr>
            <a:r>
              <a:rPr lang="en-IN" dirty="0"/>
              <a:t>Max or Average Pooling</a:t>
            </a:r>
          </a:p>
          <a:p>
            <a:pPr marL="514350" indent="-514350">
              <a:buAutoNum type="arabicParenR"/>
            </a:pP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681"/>
          </a:xfrm>
        </p:spPr>
        <p:txBody>
          <a:bodyPr>
            <a:normAutofit fontScale="90000"/>
          </a:bodyPr>
          <a:lstStyle/>
          <a:p>
            <a:pPr algn="ctr"/>
            <a:r>
              <a:rPr lang="en-IN" b="1" i="1" u="sng" dirty="0"/>
              <a:t>STRIDE</a:t>
            </a:r>
          </a:p>
        </p:txBody>
      </p:sp>
      <p:sp>
        <p:nvSpPr>
          <p:cNvPr id="3" name="Content Placeholder 2"/>
          <p:cNvSpPr>
            <a:spLocks noGrp="1"/>
          </p:cNvSpPr>
          <p:nvPr>
            <p:ph idx="1"/>
          </p:nvPr>
        </p:nvSpPr>
        <p:spPr>
          <a:xfrm>
            <a:off x="838200" y="1350498"/>
            <a:ext cx="10515600" cy="4826465"/>
          </a:xfrm>
        </p:spPr>
        <p:txBody>
          <a:bodyPr/>
          <a:lstStyle/>
          <a:p>
            <a:pPr algn="just"/>
            <a:r>
              <a:rPr lang="en-IN" dirty="0"/>
              <a:t>Stride is the number of pixels shifts over the input matrix.</a:t>
            </a:r>
          </a:p>
          <a:p>
            <a:pPr algn="just"/>
            <a:r>
              <a:rPr lang="en-IN" dirty="0"/>
              <a:t>Stride is the size of the step the convolution filter moves each time. </a:t>
            </a:r>
          </a:p>
          <a:p>
            <a:pPr algn="just"/>
            <a:r>
              <a:rPr lang="en-IN" dirty="0"/>
              <a:t>A stride size is usually </a:t>
            </a:r>
            <a:r>
              <a:rPr lang="en-IN" b="1" u="sng" dirty="0"/>
              <a:t>ONE, </a:t>
            </a:r>
            <a:r>
              <a:rPr lang="en-IN" dirty="0"/>
              <a:t>meaning the filter slides pixel by pixel.</a:t>
            </a:r>
          </a:p>
          <a:p>
            <a:pPr algn="just"/>
            <a:r>
              <a:rPr lang="en-IN" dirty="0"/>
              <a:t>By increasing the stride size , your filter is sliding over the input with a larger interval and thus has less overlap between the cells.</a:t>
            </a:r>
          </a:p>
          <a:p>
            <a:pPr algn="just"/>
            <a:r>
              <a:rPr lang="en-IN" b="1" i="1" u="sng" dirty="0"/>
              <a:t>Larger the Stride will produce smaller FEATURE MAP.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681"/>
          </a:xfrm>
        </p:spPr>
        <p:txBody>
          <a:bodyPr>
            <a:normAutofit fontScale="90000"/>
          </a:bodyPr>
          <a:lstStyle/>
          <a:p>
            <a:pPr algn="ctr"/>
            <a:r>
              <a:rPr lang="en-IN" b="1" u="sng" dirty="0"/>
              <a:t>PADDING</a:t>
            </a:r>
          </a:p>
        </p:txBody>
      </p:sp>
      <p:sp>
        <p:nvSpPr>
          <p:cNvPr id="3" name="Content Placeholder 2"/>
          <p:cNvSpPr>
            <a:spLocks noGrp="1"/>
          </p:cNvSpPr>
          <p:nvPr>
            <p:ph idx="1"/>
          </p:nvPr>
        </p:nvSpPr>
        <p:spPr>
          <a:xfrm>
            <a:off x="838200" y="1083212"/>
            <a:ext cx="10515600" cy="5093751"/>
          </a:xfrm>
        </p:spPr>
        <p:txBody>
          <a:bodyPr/>
          <a:lstStyle/>
          <a:p>
            <a:r>
              <a:rPr lang="en-IN" dirty="0"/>
              <a:t>Because the size of the feature map is always smaller than the input, we have to do something to prevent our feature map from shrinking. This is where we use</a:t>
            </a:r>
            <a:r>
              <a:rPr lang="en-IN" i="1" u="sng" dirty="0"/>
              <a:t> PADDING</a:t>
            </a:r>
            <a:r>
              <a:rPr lang="en-IN" dirty="0"/>
              <a:t>.</a:t>
            </a:r>
          </a:p>
          <a:p>
            <a:pPr algn="just"/>
            <a:r>
              <a:rPr lang="en-IN" dirty="0"/>
              <a:t>A </a:t>
            </a:r>
            <a:r>
              <a:rPr lang="en-IN" b="1" i="1" dirty="0"/>
              <a:t>layer of zero-value pixels is added to surround the input with zeros, </a:t>
            </a:r>
            <a:r>
              <a:rPr lang="en-IN" dirty="0"/>
              <a:t>so that our feature map will not shrink.</a:t>
            </a:r>
          </a:p>
          <a:p>
            <a:pPr algn="just"/>
            <a:r>
              <a:rPr lang="en-IN" dirty="0"/>
              <a:t>We have seen that convolving an input of (6 x 6) dimension with a (3 x 3) filter results (4 x 4) output.</a:t>
            </a:r>
          </a:p>
          <a:p>
            <a:pPr algn="just"/>
            <a:r>
              <a:rPr lang="en-IN" dirty="0"/>
              <a:t>Input    	n  x  n</a:t>
            </a:r>
          </a:p>
          <a:p>
            <a:pPr algn="just"/>
            <a:r>
              <a:rPr lang="en-IN" dirty="0"/>
              <a:t>Filter size	f  x  f</a:t>
            </a:r>
          </a:p>
          <a:p>
            <a:pPr algn="just"/>
            <a:r>
              <a:rPr lang="en-IN" dirty="0"/>
              <a:t>Output       (n-f +1) x (n-f +1)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764"/>
          </a:xfrm>
        </p:spPr>
        <p:txBody>
          <a:bodyPr>
            <a:normAutofit/>
          </a:bodyPr>
          <a:lstStyle/>
          <a:p>
            <a:r>
              <a:rPr lang="en-IN" sz="3600" b="1" i="1" dirty="0"/>
              <a:t>There are primarily TWO disadvantages:</a:t>
            </a:r>
          </a:p>
        </p:txBody>
      </p:sp>
      <p:sp>
        <p:nvSpPr>
          <p:cNvPr id="3" name="Content Placeholder 2"/>
          <p:cNvSpPr>
            <a:spLocks noGrp="1"/>
          </p:cNvSpPr>
          <p:nvPr>
            <p:ph idx="1"/>
          </p:nvPr>
        </p:nvSpPr>
        <p:spPr>
          <a:xfrm>
            <a:off x="838200" y="1364566"/>
            <a:ext cx="10515600" cy="4812397"/>
          </a:xfrm>
        </p:spPr>
        <p:txBody>
          <a:bodyPr/>
          <a:lstStyle/>
          <a:p>
            <a:pPr marL="514350" indent="-514350" algn="just">
              <a:buAutoNum type="arabicParenR"/>
            </a:pPr>
            <a:r>
              <a:rPr lang="en-IN" dirty="0"/>
              <a:t>Every time we apply a Convolution operation, the size of the image shrinks.</a:t>
            </a:r>
          </a:p>
          <a:p>
            <a:pPr marL="514350" indent="-514350" algn="just">
              <a:buAutoNum type="arabicParenR"/>
            </a:pPr>
            <a:r>
              <a:rPr lang="en-IN" dirty="0"/>
              <a:t>Pixels present in the corner of the image are used only a few number of times during convolution as compared to the central pixel. Hence we do not focus too much on the corners since, that can lead to information loss.</a:t>
            </a:r>
          </a:p>
          <a:p>
            <a:pPr marL="514350" indent="-514350" algn="just">
              <a:buNone/>
            </a:pPr>
            <a:endParaRPr lang="en-IN" dirty="0"/>
          </a:p>
          <a:p>
            <a:pPr marL="514350" indent="-514350">
              <a:buAutoNum type="arabicParenR"/>
            </a:pP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6733"/>
          </a:xfrm>
        </p:spPr>
        <p:txBody>
          <a:bodyPr>
            <a:normAutofit fontScale="90000"/>
          </a:bodyPr>
          <a:lstStyle/>
          <a:p>
            <a:pPr algn="ctr"/>
            <a:r>
              <a:rPr lang="en-IN" dirty="0"/>
              <a:t>PADDING</a:t>
            </a:r>
          </a:p>
        </p:txBody>
      </p:sp>
      <p:sp>
        <p:nvSpPr>
          <p:cNvPr id="3" name="Content Placeholder 2"/>
          <p:cNvSpPr>
            <a:spLocks noGrp="1"/>
          </p:cNvSpPr>
          <p:nvPr>
            <p:ph idx="1"/>
          </p:nvPr>
        </p:nvSpPr>
        <p:spPr>
          <a:xfrm>
            <a:off x="838200" y="1181686"/>
            <a:ext cx="10515600" cy="4995277"/>
          </a:xfrm>
        </p:spPr>
        <p:txBody>
          <a:bodyPr>
            <a:normAutofit lnSpcReduction="10000"/>
          </a:bodyPr>
          <a:lstStyle/>
          <a:p>
            <a:r>
              <a:rPr lang="en-IN" dirty="0"/>
              <a:t>Pad the picture with ZEROs (ZERO padding) so that it fits.</a:t>
            </a:r>
          </a:p>
          <a:p>
            <a:pPr algn="just"/>
            <a:r>
              <a:rPr lang="en-IN" dirty="0"/>
              <a:t>Drop the part of the image where the filter did not fit. This is called valid padding which keeps by valid part of the image.</a:t>
            </a:r>
          </a:p>
          <a:p>
            <a:pPr algn="just"/>
            <a:r>
              <a:rPr lang="en-IN" dirty="0"/>
              <a:t>A nice feature of the ZERO-PADDING is that it allows us to control the size of the feature maps.</a:t>
            </a:r>
          </a:p>
          <a:p>
            <a:pPr algn="just"/>
            <a:r>
              <a:rPr lang="en-IN" dirty="0"/>
              <a:t>Adding zero-padding is called </a:t>
            </a:r>
            <a:r>
              <a:rPr lang="en-IN" b="1" i="1" dirty="0"/>
              <a:t>“Wide Convolution”</a:t>
            </a:r>
            <a:r>
              <a:rPr lang="en-IN" dirty="0"/>
              <a:t> and not using zero-padding is called </a:t>
            </a:r>
            <a:r>
              <a:rPr lang="en-IN" b="1" i="1" dirty="0"/>
              <a:t>“narrow convolution”</a:t>
            </a:r>
          </a:p>
          <a:p>
            <a:pPr algn="just"/>
            <a:r>
              <a:rPr lang="en-IN" dirty="0"/>
              <a:t>To overcome these issues, we can </a:t>
            </a:r>
            <a:r>
              <a:rPr lang="en-IN" b="1" i="1" u="sng" dirty="0"/>
              <a:t>pad</a:t>
            </a:r>
            <a:r>
              <a:rPr lang="en-IN" dirty="0"/>
              <a:t> the image with an additional border, i.e., we add one pixel all around the edges. This means that the input will be an (8 x 8) matrix, </a:t>
            </a:r>
            <a:r>
              <a:rPr lang="en-IN" b="1" i="1" u="sng" dirty="0"/>
              <a:t>instead of (6 x 6) matrix </a:t>
            </a:r>
            <a:r>
              <a:rPr lang="en-IN" dirty="0"/>
              <a:t>which is the original shape of the image. This is where padding comes to the fore:</a:t>
            </a:r>
            <a:endParaRPr lang="en-IN" b="1" i="1" u="sng"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p:spPr>
        <p:txBody>
          <a:bodyPr/>
          <a:lstStyle/>
          <a:p>
            <a:pPr algn="ctr"/>
            <a:r>
              <a:rPr lang="en-IN" dirty="0"/>
              <a:t>PADDING</a:t>
            </a:r>
          </a:p>
        </p:txBody>
      </p:sp>
      <p:sp>
        <p:nvSpPr>
          <p:cNvPr id="3" name="Content Placeholder 2"/>
          <p:cNvSpPr>
            <a:spLocks noGrp="1"/>
          </p:cNvSpPr>
          <p:nvPr>
            <p:ph idx="1"/>
          </p:nvPr>
        </p:nvSpPr>
        <p:spPr>
          <a:xfrm>
            <a:off x="838200" y="1026942"/>
            <a:ext cx="10515600" cy="5150021"/>
          </a:xfrm>
        </p:spPr>
        <p:txBody>
          <a:bodyPr/>
          <a:lstStyle/>
          <a:p>
            <a:pPr>
              <a:buNone/>
            </a:pPr>
            <a:r>
              <a:rPr lang="en-IN" dirty="0"/>
              <a:t>Input 			n  x  n</a:t>
            </a:r>
          </a:p>
          <a:p>
            <a:pPr>
              <a:buNone/>
            </a:pPr>
            <a:r>
              <a:rPr lang="en-IN" dirty="0"/>
              <a:t>Padding 		p</a:t>
            </a:r>
          </a:p>
          <a:p>
            <a:pPr>
              <a:buNone/>
            </a:pPr>
            <a:r>
              <a:rPr lang="en-IN" dirty="0"/>
              <a:t>Filter size 		f   x   f</a:t>
            </a:r>
          </a:p>
          <a:p>
            <a:pPr>
              <a:buNone/>
            </a:pPr>
            <a:r>
              <a:rPr lang="en-IN" dirty="0"/>
              <a:t>Output		(n+2p-f+1) x (n+2p-f +1)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817"/>
          </a:xfrm>
        </p:spPr>
        <p:txBody>
          <a:bodyPr>
            <a:normAutofit fontScale="90000"/>
          </a:bodyPr>
          <a:lstStyle/>
          <a:p>
            <a:r>
              <a:rPr lang="en-IN" dirty="0"/>
              <a:t>There are TWO common choices for padding:</a:t>
            </a:r>
          </a:p>
        </p:txBody>
      </p:sp>
      <p:sp>
        <p:nvSpPr>
          <p:cNvPr id="3" name="Content Placeholder 2"/>
          <p:cNvSpPr>
            <a:spLocks noGrp="1"/>
          </p:cNvSpPr>
          <p:nvPr>
            <p:ph idx="1"/>
          </p:nvPr>
        </p:nvSpPr>
        <p:spPr>
          <a:xfrm>
            <a:off x="838200" y="970672"/>
            <a:ext cx="10515600" cy="5206292"/>
          </a:xfrm>
        </p:spPr>
        <p:txBody>
          <a:bodyPr/>
          <a:lstStyle/>
          <a:p>
            <a:pPr marL="514350" indent="-514350">
              <a:buAutoNum type="arabicParenR"/>
            </a:pPr>
            <a:r>
              <a:rPr lang="en-IN" b="1" i="1" u="sng" dirty="0"/>
              <a:t>Valid:</a:t>
            </a:r>
            <a:r>
              <a:rPr lang="en-IN" dirty="0"/>
              <a:t>	 It means </a:t>
            </a:r>
            <a:r>
              <a:rPr lang="en-IN" b="1" i="1" u="sng" dirty="0"/>
              <a:t>no padding</a:t>
            </a:r>
            <a:r>
              <a:rPr lang="en-IN" dirty="0"/>
              <a:t>. If we are using  valid padding the output will be  (n-f+1) x (n-f+1)</a:t>
            </a:r>
          </a:p>
          <a:p>
            <a:pPr marL="514350" indent="-514350">
              <a:buAutoNum type="arabicParenR"/>
            </a:pPr>
            <a:r>
              <a:rPr lang="en-IN" b="1" i="1" u="sng" dirty="0"/>
              <a:t>Same:     </a:t>
            </a:r>
            <a:r>
              <a:rPr lang="en-IN" dirty="0"/>
              <a:t>Here we apply padding so that the output size is the same as the input size  </a:t>
            </a:r>
            <a:r>
              <a:rPr lang="en-IN" dirty="0" err="1"/>
              <a:t>i.e</a:t>
            </a:r>
            <a:r>
              <a:rPr lang="en-IN" dirty="0"/>
              <a:t>, n+2p-f+1 = n</a:t>
            </a:r>
          </a:p>
          <a:p>
            <a:pPr marL="514350" indent="-514350">
              <a:buNone/>
            </a:pPr>
            <a:r>
              <a:rPr lang="en-IN" dirty="0"/>
              <a:t>					      p = (f-1)/2</a:t>
            </a:r>
          </a:p>
          <a:p>
            <a:pPr marL="514350" indent="-514350">
              <a:buNone/>
            </a:pPr>
            <a:r>
              <a:rPr lang="en-IN" dirty="0"/>
              <a:t> 	 In padding we do not lose a lot of information and the image does not shrink either.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One major problem with computer vision problems is that the input data can get really big. </a:t>
            </a:r>
            <a:endParaRPr lang="en-US" dirty="0" smtClean="0"/>
          </a:p>
          <a:p>
            <a:pPr algn="just"/>
            <a:r>
              <a:rPr lang="en-US" dirty="0" smtClean="0"/>
              <a:t>If </a:t>
            </a:r>
            <a:r>
              <a:rPr lang="en-US" dirty="0" smtClean="0"/>
              <a:t>we pass such a big input to a neural network, the number of parameters will swell up to a HUGE number (depending on the number of hid. </a:t>
            </a:r>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i="1" u="sng" dirty="0"/>
              <a:t>FILTERS</a:t>
            </a:r>
          </a:p>
        </p:txBody>
      </p:sp>
      <p:sp>
        <p:nvSpPr>
          <p:cNvPr id="3" name="Content Placeholder 2"/>
          <p:cNvSpPr>
            <a:spLocks noGrp="1"/>
          </p:cNvSpPr>
          <p:nvPr>
            <p:ph idx="1"/>
          </p:nvPr>
        </p:nvSpPr>
        <p:spPr>
          <a:xfrm>
            <a:off x="838200" y="1825625"/>
            <a:ext cx="10515600" cy="4532972"/>
          </a:xfrm>
        </p:spPr>
        <p:txBody>
          <a:bodyPr/>
          <a:lstStyle/>
          <a:p>
            <a:pPr algn="just"/>
            <a:r>
              <a:rPr lang="en-IN" dirty="0"/>
              <a:t>The basic idea of CNN (</a:t>
            </a:r>
            <a:r>
              <a:rPr lang="en-IN" dirty="0" err="1"/>
              <a:t>ConvNet</a:t>
            </a:r>
            <a:r>
              <a:rPr lang="en-IN" dirty="0"/>
              <a:t>) is to devise a solution for reducing the number of parameters allowing a network to be deeper with less parameters.</a:t>
            </a:r>
          </a:p>
          <a:p>
            <a:r>
              <a:rPr lang="en-IN" b="1" i="1" u="sng" dirty="0"/>
              <a:t>Using more “filters” , we can preserve the spatial dimension better.</a:t>
            </a:r>
          </a:p>
          <a:p>
            <a:pPr algn="just"/>
            <a:r>
              <a:rPr lang="en-IN" i="1" dirty="0"/>
              <a:t>The more number of filters we have, the more image features get extracted and the better our network becomes at recognizing patterns in unseen images.</a:t>
            </a:r>
          </a:p>
          <a:p>
            <a:pPr algn="just"/>
            <a:r>
              <a:rPr lang="en-IN" i="1" u="sng" dirty="0"/>
              <a:t>Filter</a:t>
            </a:r>
            <a:r>
              <a:rPr lang="en-IN" i="1" dirty="0"/>
              <a:t>, which is set of </a:t>
            </a:r>
            <a:r>
              <a:rPr lang="en-IN" i="1" u="sng" dirty="0"/>
              <a:t>weights </a:t>
            </a:r>
            <a:r>
              <a:rPr lang="en-IN" i="1" dirty="0"/>
              <a:t>and the filter is symmetrically applied to the input data to create a FEATURE MAP.</a:t>
            </a:r>
          </a:p>
          <a:p>
            <a:pPr algn="just"/>
            <a:r>
              <a:rPr lang="en-IN" i="1" dirty="0"/>
              <a:t>The</a:t>
            </a:r>
            <a:r>
              <a:rPr lang="en-IN" i="1" u="sng" dirty="0"/>
              <a:t> Learnable parameters in CNN are KERNALS &amp; WEIGHTS.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1686"/>
            <a:ext cx="10515600" cy="4995277"/>
          </a:xfrm>
        </p:spPr>
        <p:txBody>
          <a:bodyPr/>
          <a:lstStyle/>
          <a:p>
            <a:pPr algn="just"/>
            <a:r>
              <a:rPr lang="en-IN" dirty="0"/>
              <a:t>Convolution has nice property of being “translational variant”. Intuitively, this means that </a:t>
            </a:r>
            <a:r>
              <a:rPr lang="en-IN" i="1" u="sng" dirty="0"/>
              <a:t>each convolution filter represents a “feature” </a:t>
            </a:r>
            <a:r>
              <a:rPr lang="en-IN" i="1" dirty="0"/>
              <a:t>of interest (e.g., pixels in letters) and the CNN algorithm learns which features comprise the resulting reference (i.e., alphabet).</a:t>
            </a:r>
            <a:endParaRPr lang="en-IN" i="1" u="sng"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2010"/>
          </a:xfrm>
        </p:spPr>
        <p:txBody>
          <a:bodyPr>
            <a:normAutofit/>
          </a:bodyPr>
          <a:lstStyle/>
          <a:p>
            <a:pPr algn="ctr"/>
            <a:r>
              <a:rPr lang="en-IN" sz="2800" b="1" i="1" u="sng" dirty="0"/>
              <a:t>Fully Connected Layer</a:t>
            </a:r>
          </a:p>
        </p:txBody>
      </p:sp>
      <p:sp>
        <p:nvSpPr>
          <p:cNvPr id="3" name="Content Placeholder 2"/>
          <p:cNvSpPr>
            <a:spLocks noGrp="1"/>
          </p:cNvSpPr>
          <p:nvPr>
            <p:ph idx="1"/>
          </p:nvPr>
        </p:nvSpPr>
        <p:spPr>
          <a:xfrm>
            <a:off x="838200" y="1179871"/>
            <a:ext cx="10515600" cy="4997092"/>
          </a:xfrm>
        </p:spPr>
        <p:txBody>
          <a:bodyPr>
            <a:normAutofit lnSpcReduction="10000"/>
          </a:bodyPr>
          <a:lstStyle/>
          <a:p>
            <a:pPr algn="just">
              <a:buFont typeface="Wingdings" pitchFamily="2" charset="2"/>
              <a:buChar char="Ø"/>
            </a:pPr>
            <a:r>
              <a:rPr lang="en-IN" dirty="0"/>
              <a:t>The output feature maps of the pooling layer is typically flattened i.e., transformed into a one-</a:t>
            </a:r>
            <a:r>
              <a:rPr lang="en-IN" dirty="0" err="1"/>
              <a:t>dimentional</a:t>
            </a:r>
            <a:r>
              <a:rPr lang="en-IN" dirty="0"/>
              <a:t> (1D) array of numbers  (or  vectors)  and </a:t>
            </a:r>
            <a:r>
              <a:rPr lang="en-IN" b="1" i="1" u="sng" dirty="0"/>
              <a:t>connected to one or more fully connected layers</a:t>
            </a:r>
            <a:r>
              <a:rPr lang="en-IN" dirty="0"/>
              <a:t>, also known as dense layers, in which every input is connected to every output by a learnable weight.</a:t>
            </a:r>
          </a:p>
          <a:p>
            <a:pPr algn="just">
              <a:buFont typeface="Wingdings" pitchFamily="2" charset="2"/>
              <a:buChar char="Ø"/>
            </a:pPr>
            <a:r>
              <a:rPr lang="en-IN" dirty="0"/>
              <a:t>The input to the fully connected layer are mapped by a sub-set of fully connected layers to the final outputs of the network, such as probabilities for each class in classification tasks.</a:t>
            </a:r>
          </a:p>
          <a:p>
            <a:pPr algn="just">
              <a:buFont typeface="Wingdings" pitchFamily="2" charset="2"/>
              <a:buChar char="Ø"/>
            </a:pPr>
            <a:r>
              <a:rPr lang="en-IN" dirty="0"/>
              <a:t>The final fully connected layer typically has the same number of output nodes as the number of classes. </a:t>
            </a:r>
          </a:p>
          <a:p>
            <a:pPr algn="just">
              <a:buFont typeface="Wingdings" pitchFamily="2" charset="2"/>
              <a:buChar char="Ø"/>
            </a:pPr>
            <a:r>
              <a:rPr lang="en-IN" dirty="0"/>
              <a:t>Each fully connected layer if followed by a non-linear function, such as </a:t>
            </a:r>
            <a:r>
              <a:rPr lang="en-IN" dirty="0" err="1"/>
              <a:t>ReLU</a:t>
            </a:r>
            <a:r>
              <a:rPr lang="en-IN"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036"/>
          </a:xfrm>
        </p:spPr>
        <p:txBody>
          <a:bodyPr>
            <a:normAutofit fontScale="90000"/>
          </a:bodyPr>
          <a:lstStyle/>
          <a:p>
            <a:pPr algn="ctr"/>
            <a:r>
              <a:rPr lang="en-IN" b="1" i="1" u="sng" dirty="0"/>
              <a:t>LAST LAYER ACTIVATION FUCNTION</a:t>
            </a:r>
          </a:p>
        </p:txBody>
      </p:sp>
      <p:sp>
        <p:nvSpPr>
          <p:cNvPr id="3" name="Content Placeholder 2"/>
          <p:cNvSpPr>
            <a:spLocks noGrp="1"/>
          </p:cNvSpPr>
          <p:nvPr>
            <p:ph idx="1"/>
          </p:nvPr>
        </p:nvSpPr>
        <p:spPr>
          <a:xfrm>
            <a:off x="838200" y="988142"/>
            <a:ext cx="10515600" cy="5188821"/>
          </a:xfrm>
        </p:spPr>
        <p:txBody>
          <a:bodyPr/>
          <a:lstStyle/>
          <a:p>
            <a:pPr algn="just"/>
            <a:r>
              <a:rPr lang="en-IN" dirty="0"/>
              <a:t>The last layer activation function applied is different from the other layers.</a:t>
            </a:r>
          </a:p>
          <a:p>
            <a:pPr algn="just">
              <a:buNone/>
            </a:pPr>
            <a:endParaRPr lang="en-IN" dirty="0"/>
          </a:p>
          <a:p>
            <a:pPr algn="just"/>
            <a:r>
              <a:rPr lang="en-IN" dirty="0"/>
              <a:t>An appropriate activation function needs to be selected according to each task.</a:t>
            </a:r>
          </a:p>
          <a:p>
            <a:pPr algn="just">
              <a:buNone/>
            </a:pPr>
            <a:endParaRPr lang="en-IN" dirty="0"/>
          </a:p>
          <a:p>
            <a:pPr algn="just"/>
            <a:r>
              <a:rPr lang="en-IN" dirty="0"/>
              <a:t>An activation function applied to the multi-class classification task is </a:t>
            </a:r>
            <a:r>
              <a:rPr lang="en-IN" b="1" i="1" u="sng" dirty="0"/>
              <a:t>SOFTMAX </a:t>
            </a:r>
            <a:r>
              <a:rPr lang="en-IN" dirty="0"/>
              <a:t>function which normalizes out put real values from the last fully connected layer to target class probabilities, where each value ranges between 0 and 1 and values sum to 1.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1727"/>
          </a:xfrm>
        </p:spPr>
        <p:txBody>
          <a:bodyPr>
            <a:normAutofit fontScale="90000"/>
          </a:bodyPr>
          <a:lstStyle/>
          <a:p>
            <a:pPr algn="ctr"/>
            <a:r>
              <a:rPr lang="en-IN" u="sng" dirty="0"/>
              <a:t>List of Commonly applied last layer activation functions for various tasks</a:t>
            </a:r>
          </a:p>
        </p:txBody>
      </p:sp>
      <p:sp>
        <p:nvSpPr>
          <p:cNvPr id="3" name="Content Placeholder 2"/>
          <p:cNvSpPr>
            <a:spLocks noGrp="1"/>
          </p:cNvSpPr>
          <p:nvPr>
            <p:ph idx="1"/>
          </p:nvPr>
        </p:nvSpPr>
        <p:spPr>
          <a:xfrm>
            <a:off x="838200" y="1696065"/>
            <a:ext cx="10515600" cy="4480898"/>
          </a:xfrm>
        </p:spPr>
        <p:txBody>
          <a:bodyPr/>
          <a:lstStyle/>
          <a:p>
            <a:pPr>
              <a:buNone/>
            </a:pPr>
            <a:r>
              <a:rPr lang="en-IN" dirty="0"/>
              <a:t>		</a:t>
            </a:r>
            <a:r>
              <a:rPr lang="en-IN" u="sng" dirty="0"/>
              <a:t>Task</a:t>
            </a:r>
            <a:r>
              <a:rPr lang="en-IN" dirty="0"/>
              <a:t>				              </a:t>
            </a:r>
            <a:r>
              <a:rPr lang="en-IN" u="sng" dirty="0"/>
              <a:t>Activation function   </a:t>
            </a:r>
          </a:p>
          <a:p>
            <a:pPr>
              <a:buNone/>
            </a:pPr>
            <a:endParaRPr lang="en-IN" u="sng" dirty="0"/>
          </a:p>
          <a:p>
            <a:pPr>
              <a:buNone/>
            </a:pPr>
            <a:r>
              <a:rPr lang="en-IN" i="1" dirty="0"/>
              <a:t>Binary Classification 				Sigmoid</a:t>
            </a:r>
          </a:p>
          <a:p>
            <a:pPr>
              <a:buNone/>
            </a:pPr>
            <a:r>
              <a:rPr lang="en-IN" i="1" dirty="0"/>
              <a:t>Multiclass single-class classification 		</a:t>
            </a:r>
            <a:r>
              <a:rPr lang="en-IN" i="1" dirty="0" err="1"/>
              <a:t>Softmax</a:t>
            </a:r>
            <a:endParaRPr lang="en-IN" i="1" dirty="0"/>
          </a:p>
          <a:p>
            <a:pPr>
              <a:buNone/>
            </a:pPr>
            <a:r>
              <a:rPr lang="en-IN" i="1" dirty="0"/>
              <a:t>Multiclass multi-class classification		Sigmoid</a:t>
            </a:r>
          </a:p>
          <a:p>
            <a:pPr>
              <a:buNone/>
            </a:pPr>
            <a:r>
              <a:rPr lang="en-IN" i="1" dirty="0"/>
              <a:t>Regression to continuous values		Identity</a:t>
            </a:r>
          </a:p>
          <a:p>
            <a:pPr algn="just">
              <a:buFont typeface="Wingdings" pitchFamily="2" charset="2"/>
              <a:buChar char="v"/>
            </a:pPr>
            <a:endParaRPr lang="en-IN" u="sng"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023"/>
          </a:xfrm>
        </p:spPr>
        <p:txBody>
          <a:bodyPr>
            <a:normAutofit fontScale="90000"/>
          </a:bodyPr>
          <a:lstStyle/>
          <a:p>
            <a:pPr algn="ctr"/>
            <a:r>
              <a:rPr lang="en-IN" u="sng" dirty="0"/>
              <a:t>Parameters and Hyper parameters in CNN</a:t>
            </a:r>
          </a:p>
        </p:txBody>
      </p:sp>
      <p:sp>
        <p:nvSpPr>
          <p:cNvPr id="3" name="Content Placeholder 2"/>
          <p:cNvSpPr>
            <a:spLocks noGrp="1"/>
          </p:cNvSpPr>
          <p:nvPr>
            <p:ph idx="1"/>
          </p:nvPr>
        </p:nvSpPr>
        <p:spPr>
          <a:xfrm>
            <a:off x="838200" y="1253613"/>
            <a:ext cx="10515600" cy="4923350"/>
          </a:xfrm>
        </p:spPr>
        <p:txBody>
          <a:bodyPr/>
          <a:lstStyle/>
          <a:p>
            <a:pPr>
              <a:buNone/>
            </a:pPr>
            <a:r>
              <a:rPr lang="en-IN" dirty="0"/>
              <a:t>   </a:t>
            </a:r>
            <a:r>
              <a:rPr lang="en-IN" b="1" i="1" u="sng" dirty="0"/>
              <a:t>Layer</a:t>
            </a:r>
            <a:r>
              <a:rPr lang="en-IN" dirty="0"/>
              <a:t>		</a:t>
            </a:r>
            <a:r>
              <a:rPr lang="en-IN" b="1" i="1" dirty="0"/>
              <a:t>        </a:t>
            </a:r>
            <a:r>
              <a:rPr lang="en-IN" b="1" i="1" u="sng" dirty="0"/>
              <a:t>Parameters</a:t>
            </a:r>
            <a:r>
              <a:rPr lang="en-IN" dirty="0"/>
              <a:t>	        </a:t>
            </a:r>
            <a:r>
              <a:rPr lang="en-IN" b="1" i="1" u="sng" dirty="0"/>
              <a:t>Hyper parameters</a:t>
            </a:r>
          </a:p>
          <a:p>
            <a:pPr>
              <a:buNone/>
            </a:pPr>
            <a:endParaRPr lang="en-IN" dirty="0"/>
          </a:p>
          <a:p>
            <a:pPr>
              <a:buNone/>
            </a:pPr>
            <a:r>
              <a:rPr lang="en-IN" dirty="0"/>
              <a:t>Convolution layer		Kernels	</a:t>
            </a:r>
            <a:r>
              <a:rPr lang="en-IN" sz="2400" dirty="0"/>
              <a:t>Kernel size, number of kernels, stride, 						padding, activation function</a:t>
            </a:r>
            <a:r>
              <a:rPr lang="en-IN" dirty="0"/>
              <a:t>	</a:t>
            </a:r>
          </a:p>
          <a:p>
            <a:pPr>
              <a:buNone/>
            </a:pPr>
            <a:r>
              <a:rPr lang="en-IN" dirty="0"/>
              <a:t>Pooling layer		none		</a:t>
            </a:r>
            <a:r>
              <a:rPr lang="en-IN" sz="2400" dirty="0"/>
              <a:t>pooling</a:t>
            </a:r>
            <a:r>
              <a:rPr lang="en-IN" dirty="0"/>
              <a:t>  method, filter size, stride, 						padding	</a:t>
            </a:r>
          </a:p>
          <a:p>
            <a:pPr>
              <a:buNone/>
            </a:pPr>
            <a:r>
              <a:rPr lang="en-IN" dirty="0"/>
              <a:t>Fully connected layers 	Weights	</a:t>
            </a:r>
            <a:r>
              <a:rPr lang="en-IN" sz="2400" dirty="0"/>
              <a:t>Number of weights and activation 							function</a:t>
            </a:r>
          </a:p>
          <a:p>
            <a:pPr>
              <a:buNone/>
            </a:pPr>
            <a:r>
              <a:rPr lang="en-IN" sz="2400"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343"/>
          </a:xfrm>
        </p:spPr>
        <p:txBody>
          <a:bodyPr>
            <a:normAutofit fontScale="90000"/>
          </a:bodyPr>
          <a:lstStyle/>
          <a:p>
            <a:pPr algn="ctr"/>
            <a:r>
              <a:rPr lang="en-IN" b="1" u="sng" dirty="0"/>
              <a:t>Soft max Activation function:</a:t>
            </a:r>
          </a:p>
        </p:txBody>
      </p:sp>
      <p:sp>
        <p:nvSpPr>
          <p:cNvPr id="3" name="Content Placeholder 2"/>
          <p:cNvSpPr>
            <a:spLocks noGrp="1"/>
          </p:cNvSpPr>
          <p:nvPr>
            <p:ph idx="1"/>
          </p:nvPr>
        </p:nvSpPr>
        <p:spPr>
          <a:xfrm>
            <a:off x="838200" y="1209822"/>
            <a:ext cx="10515600" cy="4967141"/>
          </a:xfrm>
        </p:spPr>
        <p:txBody>
          <a:bodyPr/>
          <a:lstStyle/>
          <a:p>
            <a:pPr algn="just">
              <a:buNone/>
            </a:pPr>
            <a:r>
              <a:rPr lang="en-IN" dirty="0"/>
              <a:t>The soft max activation function is normally applied to the </a:t>
            </a:r>
            <a:r>
              <a:rPr lang="en-IN" b="1" i="1" u="sng" dirty="0"/>
              <a:t>very last layer </a:t>
            </a:r>
            <a:r>
              <a:rPr lang="en-IN" i="1" dirty="0"/>
              <a:t>in a neural net, instead of using </a:t>
            </a:r>
            <a:r>
              <a:rPr lang="en-IN" i="1" dirty="0" err="1"/>
              <a:t>ReLU</a:t>
            </a:r>
            <a:r>
              <a:rPr lang="en-IN" i="1" dirty="0"/>
              <a:t>, Sigmoid, </a:t>
            </a:r>
            <a:r>
              <a:rPr lang="en-IN" i="1" dirty="0" err="1"/>
              <a:t>tanh</a:t>
            </a:r>
            <a:r>
              <a:rPr lang="en-IN" i="1" dirty="0"/>
              <a:t> or other activation function.</a:t>
            </a:r>
          </a:p>
          <a:p>
            <a:pPr algn="just">
              <a:buNone/>
            </a:pPr>
            <a:r>
              <a:rPr lang="en-IN" i="1" dirty="0"/>
              <a:t>The soft max is useful because, it converts the output of the last layer in neural net into what is essentially a </a:t>
            </a:r>
            <a:r>
              <a:rPr lang="en-IN" b="1" i="1" dirty="0"/>
              <a:t>“Probability distribution”.</a:t>
            </a:r>
          </a:p>
          <a:p>
            <a:pPr algn="just"/>
            <a:r>
              <a:rPr lang="en-IN" i="1" dirty="0"/>
              <a:t>Output of Soft max transform are always in the range [0,1] and add up 1. Hence they form “Probability distribution”</a:t>
            </a:r>
          </a:p>
          <a:p>
            <a:pPr algn="just"/>
            <a:r>
              <a:rPr lang="en-IN" i="1" dirty="0"/>
              <a:t>Properties of Soft max:</a:t>
            </a:r>
          </a:p>
          <a:p>
            <a:pPr marL="514350" indent="-514350" algn="just">
              <a:buAutoNum type="arabicParenR"/>
            </a:pPr>
            <a:r>
              <a:rPr lang="en-IN" i="1" dirty="0"/>
              <a:t>The calculated probabilities will be in the range of 0 to 1.</a:t>
            </a:r>
          </a:p>
          <a:p>
            <a:pPr marL="514350" indent="-514350" algn="just">
              <a:buAutoNum type="arabicParenR"/>
            </a:pPr>
            <a:r>
              <a:rPr lang="en-IN" i="1" dirty="0"/>
              <a:t>The sum of all probabilities equal to 1.</a:t>
            </a:r>
          </a:p>
          <a:p>
            <a:pPr algn="just">
              <a:buNone/>
            </a:pPr>
            <a:endParaRPr lang="en-IN" i="1" dirty="0"/>
          </a:p>
          <a:p>
            <a:pPr algn="just">
              <a:buNone/>
            </a:pPr>
            <a:endParaRPr lang="en-IN" i="1" dirty="0"/>
          </a:p>
          <a:p>
            <a:pPr>
              <a:buNone/>
            </a:pPr>
            <a:endParaRPr lang="en-IN" b="1" i="1" u="sng"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5406"/>
            <a:ext cx="10515600" cy="5262564"/>
          </a:xfrm>
        </p:spPr>
        <p:txBody>
          <a:bodyPr>
            <a:normAutofit/>
          </a:bodyPr>
          <a:lstStyle/>
          <a:p>
            <a:pPr algn="just"/>
            <a:r>
              <a:rPr lang="en-IN" sz="3200" dirty="0"/>
              <a:t>The name "</a:t>
            </a:r>
            <a:r>
              <a:rPr lang="en-IN" sz="3200" dirty="0" err="1"/>
              <a:t>softmax</a:t>
            </a:r>
            <a:r>
              <a:rPr lang="en-IN" sz="3200" dirty="0"/>
              <a:t>" is misleading; the function is not a </a:t>
            </a:r>
            <a:r>
              <a:rPr lang="en-IN" sz="3200" dirty="0">
                <a:hlinkClick r:id="rId2" tooltip="Smooth maximum"/>
              </a:rPr>
              <a:t>smooth maximum</a:t>
            </a:r>
            <a:r>
              <a:rPr lang="en-IN" sz="3200" dirty="0"/>
              <a:t> (a </a:t>
            </a:r>
            <a:r>
              <a:rPr lang="en-IN" sz="3200" dirty="0">
                <a:hlinkClick r:id="rId3" tooltip="Smooth approximation"/>
              </a:rPr>
              <a:t>smooth approximation</a:t>
            </a:r>
            <a:r>
              <a:rPr lang="en-IN" sz="3200" dirty="0"/>
              <a:t> to the </a:t>
            </a:r>
            <a:r>
              <a:rPr lang="en-IN" sz="3200" dirty="0">
                <a:hlinkClick r:id="rId4" tooltip="Maximum"/>
              </a:rPr>
              <a:t>maximum</a:t>
            </a:r>
            <a:r>
              <a:rPr lang="en-IN" sz="3200" dirty="0"/>
              <a:t> function), but is rather a smooth approximation to the </a:t>
            </a:r>
            <a:r>
              <a:rPr lang="en-IN" sz="3200" dirty="0" err="1">
                <a:hlinkClick r:id="rId5" tooltip="Arg max"/>
              </a:rPr>
              <a:t>arg</a:t>
            </a:r>
            <a:r>
              <a:rPr lang="en-IN" sz="3200" dirty="0">
                <a:hlinkClick r:id="rId5" tooltip="Arg max"/>
              </a:rPr>
              <a:t> max</a:t>
            </a:r>
            <a:r>
              <a:rPr lang="en-IN" sz="3200" dirty="0"/>
              <a:t> function: the function whose value is </a:t>
            </a:r>
            <a:r>
              <a:rPr lang="en-IN" sz="3200" i="1" dirty="0"/>
              <a:t>which</a:t>
            </a:r>
            <a:r>
              <a:rPr lang="en-IN" sz="3200" dirty="0"/>
              <a:t> index has the maximum. In fact, the term "</a:t>
            </a:r>
            <a:r>
              <a:rPr lang="en-IN" sz="3200" dirty="0" err="1"/>
              <a:t>softmax</a:t>
            </a:r>
            <a:r>
              <a:rPr lang="en-IN" sz="3200" dirty="0"/>
              <a:t>" is also used for the closely related </a:t>
            </a:r>
            <a:r>
              <a:rPr lang="en-IN" sz="3200" dirty="0" err="1">
                <a:hlinkClick r:id="rId6" tooltip="LogSumExp"/>
              </a:rPr>
              <a:t>LogSumExp</a:t>
            </a:r>
            <a:r>
              <a:rPr lang="en-IN" sz="3200" dirty="0"/>
              <a:t> function, which is a smooth maximum. For this reason, some prefer the more accurate term "</a:t>
            </a:r>
            <a:r>
              <a:rPr lang="en-IN" sz="3200" dirty="0" err="1"/>
              <a:t>softargmax</a:t>
            </a:r>
            <a:r>
              <a:rPr lang="en-IN" sz="3200" dirty="0"/>
              <a:t>", but the term "</a:t>
            </a:r>
            <a:r>
              <a:rPr lang="en-IN" sz="3200" dirty="0" err="1"/>
              <a:t>softmax</a:t>
            </a:r>
            <a:r>
              <a:rPr lang="en-IN" sz="3200" dirty="0"/>
              <a:t>" is conventional in machine learning.</a:t>
            </a:r>
            <a:r>
              <a:rPr lang="en-IN" sz="3200" baseline="30000" dirty="0">
                <a:hlinkClick r:id="rId7"/>
              </a:rPr>
              <a:t>[3][4]</a:t>
            </a:r>
            <a:r>
              <a:rPr lang="en-IN" sz="3200" dirty="0"/>
              <a:t> For this section, the term "</a:t>
            </a:r>
            <a:r>
              <a:rPr lang="en-IN" sz="3200" dirty="0" err="1"/>
              <a:t>softargmax</a:t>
            </a:r>
            <a:r>
              <a:rPr lang="en-IN" sz="3200" dirty="0"/>
              <a:t>" is used to emphasize this interpretation.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2798"/>
          </a:xfrm>
        </p:spPr>
        <p:txBody>
          <a:bodyPr>
            <a:normAutofit fontScale="90000"/>
          </a:bodyPr>
          <a:lstStyle/>
          <a:p>
            <a:r>
              <a:rPr lang="en-IN" dirty="0" err="1"/>
              <a:t>Softmax</a:t>
            </a:r>
            <a:r>
              <a:rPr lang="en-IN" dirty="0"/>
              <a:t> function</a:t>
            </a:r>
          </a:p>
        </p:txBody>
      </p:sp>
      <p:sp>
        <p:nvSpPr>
          <p:cNvPr id="3" name="Content Placeholder 2"/>
          <p:cNvSpPr>
            <a:spLocks noGrp="1"/>
          </p:cNvSpPr>
          <p:nvPr>
            <p:ph idx="1"/>
          </p:nvPr>
        </p:nvSpPr>
        <p:spPr>
          <a:xfrm>
            <a:off x="838200" y="1238865"/>
            <a:ext cx="10515600" cy="4938098"/>
          </a:xfrm>
        </p:spPr>
        <p:txBody>
          <a:bodyPr>
            <a:normAutofit fontScale="92500" lnSpcReduction="20000"/>
          </a:bodyPr>
          <a:lstStyle/>
          <a:p>
            <a:pPr algn="just"/>
            <a:r>
              <a:rPr lang="en-IN" dirty="0"/>
              <a:t>Formally, instead of considering the </a:t>
            </a:r>
            <a:r>
              <a:rPr lang="en-IN" dirty="0" err="1"/>
              <a:t>arg</a:t>
            </a:r>
            <a:r>
              <a:rPr lang="en-IN" dirty="0"/>
              <a:t> max as a function with categorical output {1,......., n} (corresponding to the index), consider the </a:t>
            </a:r>
            <a:r>
              <a:rPr lang="en-IN" dirty="0" err="1"/>
              <a:t>arg</a:t>
            </a:r>
            <a:r>
              <a:rPr lang="en-IN" dirty="0"/>
              <a:t> max function with </a:t>
            </a:r>
            <a:r>
              <a:rPr lang="en-IN" dirty="0">
                <a:hlinkClick r:id="rId2" tooltip="One-hot"/>
              </a:rPr>
              <a:t>one-hot</a:t>
            </a:r>
            <a:r>
              <a:rPr lang="en-IN" dirty="0"/>
              <a:t> representation of the output (assuming there is a unique max </a:t>
            </a:r>
            <a:r>
              <a:rPr lang="en-IN" dirty="0" err="1"/>
              <a:t>arg</a:t>
            </a:r>
            <a:r>
              <a:rPr lang="en-IN" dirty="0"/>
              <a:t>):</a:t>
            </a:r>
          </a:p>
          <a:p>
            <a:pPr algn="just">
              <a:buNone/>
            </a:pPr>
            <a:endParaRPr lang="en-IN" dirty="0"/>
          </a:p>
          <a:p>
            <a:pPr algn="just"/>
            <a:r>
              <a:rPr lang="en-IN" dirty="0" err="1"/>
              <a:t>Arg</a:t>
            </a:r>
            <a:r>
              <a:rPr lang="en-IN" dirty="0"/>
              <a:t> max (z1, ...., </a:t>
            </a:r>
            <a:r>
              <a:rPr lang="en-IN" dirty="0" err="1"/>
              <a:t>zn</a:t>
            </a:r>
            <a:r>
              <a:rPr lang="en-IN" dirty="0"/>
              <a:t>) = (y1,....</a:t>
            </a:r>
            <a:r>
              <a:rPr lang="en-IN" dirty="0" err="1"/>
              <a:t>yn</a:t>
            </a:r>
            <a:r>
              <a:rPr lang="en-IN" dirty="0"/>
              <a:t>) = [0,....1,0,....,0)</a:t>
            </a:r>
          </a:p>
          <a:p>
            <a:pPr algn="just"/>
            <a:endParaRPr lang="en-IN" dirty="0"/>
          </a:p>
          <a:p>
            <a:pPr algn="just"/>
            <a:endParaRPr lang="en-IN" dirty="0"/>
          </a:p>
          <a:p>
            <a:pPr algn="just"/>
            <a:endParaRPr lang="en-IN" dirty="0"/>
          </a:p>
          <a:p>
            <a:pPr algn="just"/>
            <a:r>
              <a:rPr lang="en-IN" dirty="0"/>
              <a:t>where the output coordinate </a:t>
            </a:r>
            <a:r>
              <a:rPr lang="en-IN" dirty="0" err="1"/>
              <a:t>yi</a:t>
            </a:r>
            <a:r>
              <a:rPr lang="en-IN" dirty="0"/>
              <a:t>=1 if and only if {</a:t>
            </a:r>
            <a:r>
              <a:rPr lang="en-IN" dirty="0" err="1"/>
              <a:t>i</a:t>
            </a:r>
            <a:r>
              <a:rPr lang="en-IN" dirty="0"/>
              <a:t>} is the </a:t>
            </a:r>
            <a:r>
              <a:rPr lang="en-IN" dirty="0" err="1"/>
              <a:t>arg</a:t>
            </a:r>
            <a:r>
              <a:rPr lang="en-IN" dirty="0"/>
              <a:t> max of { (z1 ,....,</a:t>
            </a:r>
            <a:r>
              <a:rPr lang="en-IN" dirty="0" err="1"/>
              <a:t>zn</a:t>
            </a:r>
            <a:r>
              <a:rPr lang="en-IN" dirty="0"/>
              <a:t>}, meaning </a:t>
            </a:r>
            <a:r>
              <a:rPr lang="en-IN" dirty="0" err="1"/>
              <a:t>zi</a:t>
            </a:r>
            <a:r>
              <a:rPr lang="en-IN" dirty="0"/>
              <a:t> is the unique maximum value of { (z1,....</a:t>
            </a:r>
            <a:r>
              <a:rPr lang="en-IN" dirty="0" err="1"/>
              <a:t>zn</a:t>
            </a:r>
            <a:r>
              <a:rPr lang="en-IN" dirty="0"/>
              <a:t>}. For example, in this encoding  {</a:t>
            </a:r>
            <a:r>
              <a:rPr lang="en-IN" dirty="0" err="1"/>
              <a:t>arg</a:t>
            </a:r>
            <a:r>
              <a:rPr lang="en-IN" dirty="0"/>
              <a:t> max} (1,5,10) = (0,0,1)} since the third argument is the maximum.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764"/>
          </a:xfrm>
        </p:spPr>
        <p:txBody>
          <a:bodyPr/>
          <a:lstStyle/>
          <a:p>
            <a:pPr algn="ctr"/>
            <a:r>
              <a:rPr lang="en-IN" b="1" u="sng" dirty="0"/>
              <a:t>Soft max Probability Distribution</a:t>
            </a:r>
          </a:p>
        </p:txBody>
      </p:sp>
      <p:sp>
        <p:nvSpPr>
          <p:cNvPr id="3" name="Content Placeholder 2"/>
          <p:cNvSpPr>
            <a:spLocks noGrp="1"/>
          </p:cNvSpPr>
          <p:nvPr>
            <p:ph idx="1"/>
          </p:nvPr>
        </p:nvSpPr>
        <p:spPr>
          <a:xfrm>
            <a:off x="838200" y="1268361"/>
            <a:ext cx="10515600" cy="4908602"/>
          </a:xfrm>
        </p:spPr>
        <p:txBody>
          <a:bodyPr>
            <a:normAutofit/>
          </a:bodyPr>
          <a:lstStyle/>
          <a:p>
            <a:pPr algn="just"/>
            <a:r>
              <a:rPr lang="en-IN" sz="3200" dirty="0" err="1"/>
              <a:t>Softmax</a:t>
            </a:r>
            <a:r>
              <a:rPr lang="en-IN" sz="3200" dirty="0"/>
              <a:t> Output Layers often, we want our output vector to be a probability distribution over a set of mutually exclusive labels. For example, let’s say we want to build a neural network to recognize handwritten digits from the MNIST dataset. Each label (0 to 9) is mutually exclusive, but it’s unlikely that we will be able to recognize digits with 100% confidence.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pPr algn="ctr"/>
            <a:r>
              <a:rPr lang="en-IN" dirty="0"/>
              <a:t>CNN</a:t>
            </a:r>
          </a:p>
        </p:txBody>
      </p:sp>
      <p:sp>
        <p:nvSpPr>
          <p:cNvPr id="3" name="Content Placeholder 2"/>
          <p:cNvSpPr>
            <a:spLocks noGrp="1"/>
          </p:cNvSpPr>
          <p:nvPr>
            <p:ph idx="1"/>
          </p:nvPr>
        </p:nvSpPr>
        <p:spPr>
          <a:xfrm>
            <a:off x="838200" y="1237957"/>
            <a:ext cx="10515600" cy="4939006"/>
          </a:xfrm>
        </p:spPr>
        <p:txBody>
          <a:bodyPr/>
          <a:lstStyle/>
          <a:p>
            <a:pPr algn="just"/>
            <a:r>
              <a:rPr lang="en-IN" dirty="0"/>
              <a:t>Convolution Neural Network (CNN) is </a:t>
            </a:r>
            <a:r>
              <a:rPr lang="en-IN" b="1" dirty="0"/>
              <a:t>Feed forward Neural Network</a:t>
            </a:r>
            <a:r>
              <a:rPr lang="en-IN" dirty="0"/>
              <a:t>, that is generally used to analyze visual images by processing data with grid like  topology.</a:t>
            </a:r>
          </a:p>
          <a:p>
            <a:pPr algn="just">
              <a:buNone/>
            </a:pPr>
            <a:endParaRPr lang="en-IN" dirty="0"/>
          </a:p>
          <a:p>
            <a:pPr algn="just"/>
            <a:r>
              <a:rPr lang="en-IN" dirty="0"/>
              <a:t>CNN is also known as </a:t>
            </a:r>
            <a:r>
              <a:rPr lang="en-IN" dirty="0" err="1"/>
              <a:t>ConvNet</a:t>
            </a:r>
            <a:r>
              <a:rPr lang="en-IN"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1791"/>
          </a:xfrm>
        </p:spPr>
        <p:txBody>
          <a:bodyPr>
            <a:normAutofit fontScale="90000"/>
          </a:bodyPr>
          <a:lstStyle/>
          <a:p>
            <a:pPr algn="ctr"/>
            <a:r>
              <a:rPr lang="en-IN" dirty="0" err="1"/>
              <a:t>Softmax</a:t>
            </a:r>
            <a:r>
              <a:rPr lang="en-IN" dirty="0"/>
              <a:t> function</a:t>
            </a:r>
          </a:p>
        </p:txBody>
      </p:sp>
      <p:sp>
        <p:nvSpPr>
          <p:cNvPr id="3" name="Content Placeholder 2"/>
          <p:cNvSpPr>
            <a:spLocks noGrp="1"/>
          </p:cNvSpPr>
          <p:nvPr>
            <p:ph idx="1"/>
          </p:nvPr>
        </p:nvSpPr>
        <p:spPr>
          <a:xfrm>
            <a:off x="838200" y="1209368"/>
            <a:ext cx="10515600" cy="4967595"/>
          </a:xfrm>
        </p:spPr>
        <p:txBody>
          <a:bodyPr/>
          <a:lstStyle/>
          <a:p>
            <a:pPr algn="just">
              <a:buNone/>
            </a:pPr>
            <a:r>
              <a:rPr lang="en-IN" dirty="0"/>
              <a:t>Using a probability distribution gives us a better idea of how confident we are in our predictions. As a result, the desired output vector is of </a:t>
            </a:r>
          </a:p>
          <a:p>
            <a:pPr algn="just">
              <a:buNone/>
            </a:pPr>
            <a:r>
              <a:rPr lang="en-IN" sz="1800" dirty="0"/>
              <a:t>				               9</a:t>
            </a:r>
          </a:p>
          <a:p>
            <a:pPr algn="just">
              <a:buNone/>
            </a:pPr>
            <a:r>
              <a:rPr lang="en-IN" dirty="0"/>
              <a:t>the form below, where ∑pi   = 1: p0 p1 p2 p3 . . . p9 . This is</a:t>
            </a:r>
          </a:p>
          <a:p>
            <a:pPr algn="just">
              <a:buNone/>
            </a:pPr>
            <a:r>
              <a:rPr lang="en-IN" sz="1200" dirty="0"/>
              <a:t>				</a:t>
            </a:r>
            <a:r>
              <a:rPr lang="en-IN" sz="1800" dirty="0"/>
              <a:t>               </a:t>
            </a:r>
            <a:r>
              <a:rPr lang="en-IN" sz="1800" dirty="0" err="1"/>
              <a:t>i</a:t>
            </a:r>
            <a:r>
              <a:rPr lang="en-IN" sz="1800" dirty="0"/>
              <a:t> =  0</a:t>
            </a:r>
            <a:r>
              <a:rPr lang="en-IN" sz="1200" dirty="0"/>
              <a:t>	</a:t>
            </a:r>
          </a:p>
          <a:p>
            <a:pPr algn="just">
              <a:buNone/>
            </a:pPr>
            <a:r>
              <a:rPr lang="en-IN" dirty="0"/>
              <a:t> achieved by using a special output layer called a </a:t>
            </a:r>
            <a:r>
              <a:rPr lang="en-IN" dirty="0" err="1"/>
              <a:t>softmax</a:t>
            </a:r>
            <a:r>
              <a:rPr lang="en-IN" dirty="0"/>
              <a:t> layer. Unlike in other kinds of layers, the output of a neuron in a </a:t>
            </a:r>
            <a:r>
              <a:rPr lang="en-IN" dirty="0" err="1"/>
              <a:t>softmax</a:t>
            </a:r>
            <a:r>
              <a:rPr lang="en-IN" dirty="0"/>
              <a:t> layer depends on the outputs of all the other neurons in its layer. This is because we require the sum of all the outputs to be equal to 1. </a:t>
            </a:r>
          </a:p>
          <a:p>
            <a:pPr algn="just">
              <a:buNone/>
            </a:pP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765"/>
          </a:xfrm>
        </p:spPr>
        <p:txBody>
          <a:bodyPr>
            <a:normAutofit fontScale="90000"/>
          </a:bodyPr>
          <a:lstStyle/>
          <a:p>
            <a:pPr algn="ctr"/>
            <a:r>
              <a:rPr lang="en-IN" b="1" u="sng" dirty="0" err="1"/>
              <a:t>Softmax</a:t>
            </a:r>
            <a:r>
              <a:rPr lang="en-IN" b="1" u="sng" dirty="0"/>
              <a:t> function</a:t>
            </a:r>
          </a:p>
        </p:txBody>
      </p:sp>
      <p:sp>
        <p:nvSpPr>
          <p:cNvPr id="3" name="Content Placeholder 2"/>
          <p:cNvSpPr>
            <a:spLocks noGrp="1"/>
          </p:cNvSpPr>
          <p:nvPr>
            <p:ph idx="1"/>
          </p:nvPr>
        </p:nvSpPr>
        <p:spPr>
          <a:xfrm>
            <a:off x="838200" y="1106130"/>
            <a:ext cx="10515600" cy="5070834"/>
          </a:xfrm>
        </p:spPr>
        <p:txBody>
          <a:bodyPr>
            <a:normAutofit/>
          </a:bodyPr>
          <a:lstStyle/>
          <a:p>
            <a:pPr algn="just">
              <a:buNone/>
            </a:pPr>
            <a:r>
              <a:rPr lang="en-IN" dirty="0"/>
              <a:t>Letting </a:t>
            </a:r>
            <a:r>
              <a:rPr lang="en-IN" dirty="0" err="1"/>
              <a:t>zi</a:t>
            </a:r>
            <a:r>
              <a:rPr lang="en-IN" dirty="0"/>
              <a:t> be the </a:t>
            </a:r>
            <a:r>
              <a:rPr lang="en-IN" dirty="0" err="1"/>
              <a:t>logit</a:t>
            </a:r>
            <a:r>
              <a:rPr lang="en-IN" dirty="0"/>
              <a:t> of the </a:t>
            </a:r>
            <a:r>
              <a:rPr lang="en-IN" dirty="0" err="1"/>
              <a:t>i</a:t>
            </a:r>
            <a:r>
              <a:rPr lang="en-IN" dirty="0"/>
              <a:t> </a:t>
            </a:r>
            <a:r>
              <a:rPr lang="en-IN" dirty="0" err="1"/>
              <a:t>th</a:t>
            </a:r>
            <a:r>
              <a:rPr lang="en-IN" dirty="0"/>
              <a:t> </a:t>
            </a:r>
            <a:r>
              <a:rPr lang="en-IN" dirty="0" err="1"/>
              <a:t>softmax</a:t>
            </a:r>
            <a:r>
              <a:rPr lang="en-IN" dirty="0"/>
              <a:t> neuron, we can achieve this normalization by setting its output to:</a:t>
            </a:r>
          </a:p>
          <a:p>
            <a:pPr algn="just">
              <a:buNone/>
            </a:pPr>
            <a:endParaRPr lang="en-IN" dirty="0"/>
          </a:p>
          <a:p>
            <a:pPr algn="ctr">
              <a:buNone/>
            </a:pPr>
            <a:endParaRPr lang="en-IN" sz="1800" dirty="0"/>
          </a:p>
          <a:p>
            <a:pPr algn="ctr">
              <a:buNone/>
            </a:pPr>
            <a:r>
              <a:rPr lang="en-IN" dirty="0"/>
              <a:t> </a:t>
            </a:r>
          </a:p>
          <a:p>
            <a:pPr algn="just">
              <a:buNone/>
            </a:pPr>
            <a:endParaRPr lang="en-IN" dirty="0"/>
          </a:p>
          <a:p>
            <a:pPr algn="just">
              <a:buNone/>
            </a:pPr>
            <a:endParaRPr lang="en-IN" dirty="0"/>
          </a:p>
          <a:p>
            <a:pPr algn="just">
              <a:buNone/>
            </a:pPr>
            <a:endParaRPr lang="en-IN" dirty="0"/>
          </a:p>
          <a:p>
            <a:pPr algn="just">
              <a:buNone/>
            </a:pPr>
            <a:r>
              <a:rPr lang="en-IN" dirty="0"/>
              <a:t>A strong prediction would have a single entry in the vector close to 1, while the remaining entries were close to 0. A weak prediction would have multiple possible labels that are more or less equally likely</a:t>
            </a:r>
          </a:p>
        </p:txBody>
      </p:sp>
      <p:pic>
        <p:nvPicPr>
          <p:cNvPr id="6" name="Picture 2"/>
          <p:cNvPicPr>
            <a:picLocks noChangeAspect="1" noChangeArrowheads="1"/>
          </p:cNvPicPr>
          <p:nvPr/>
        </p:nvPicPr>
        <p:blipFill>
          <a:blip r:embed="rId2" cstate="print"/>
          <a:srcRect/>
          <a:stretch>
            <a:fillRect/>
          </a:stretch>
        </p:blipFill>
        <p:spPr bwMode="auto">
          <a:xfrm>
            <a:off x="1703856" y="2610464"/>
            <a:ext cx="6466750" cy="2104309"/>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5057775" y="3625056"/>
            <a:ext cx="2076450" cy="75247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0501"/>
          </a:xfrm>
        </p:spPr>
        <p:txBody>
          <a:bodyPr/>
          <a:lstStyle/>
          <a:p>
            <a:r>
              <a:rPr lang="en-IN" dirty="0" err="1"/>
              <a:t>Softmax</a:t>
            </a:r>
            <a:endParaRPr lang="en-IN" dirty="0"/>
          </a:p>
        </p:txBody>
      </p:sp>
      <p:sp>
        <p:nvSpPr>
          <p:cNvPr id="3" name="Content Placeholder 2"/>
          <p:cNvSpPr>
            <a:spLocks noGrp="1"/>
          </p:cNvSpPr>
          <p:nvPr>
            <p:ph idx="1"/>
          </p:nvPr>
        </p:nvSpPr>
        <p:spPr/>
        <p:txBody>
          <a:bodyPr/>
          <a:lstStyle/>
          <a:p>
            <a:r>
              <a:rPr lang="en-IN" dirty="0"/>
              <a:t>The </a:t>
            </a:r>
            <a:r>
              <a:rPr lang="en-IN" b="1" dirty="0" err="1"/>
              <a:t>softmax</a:t>
            </a:r>
            <a:r>
              <a:rPr lang="en-IN" b="1" dirty="0"/>
              <a:t> function,</a:t>
            </a:r>
            <a:r>
              <a:rPr lang="en-IN" dirty="0"/>
              <a:t> also known as </a:t>
            </a:r>
            <a:r>
              <a:rPr lang="en-IN" b="1" dirty="0" err="1"/>
              <a:t>softargmax</a:t>
            </a:r>
            <a:r>
              <a:rPr lang="en-IN" baseline="30000" dirty="0">
                <a:hlinkClick r:id="rId2"/>
              </a:rPr>
              <a:t>[1]</a:t>
            </a:r>
            <a:r>
              <a:rPr lang="en-IN" baseline="30000" dirty="0"/>
              <a:t>:184</a:t>
            </a:r>
            <a:r>
              <a:rPr lang="en-IN" dirty="0"/>
              <a:t> or </a:t>
            </a:r>
            <a:r>
              <a:rPr lang="en-IN" b="1" dirty="0"/>
              <a:t>normalized exponential function</a:t>
            </a:r>
            <a:r>
              <a:rPr lang="en-IN" dirty="0"/>
              <a:t>,</a:t>
            </a:r>
            <a:r>
              <a:rPr lang="en-IN" baseline="30000" dirty="0">
                <a:hlinkClick r:id="rId2"/>
              </a:rPr>
              <a:t>[2]</a:t>
            </a:r>
            <a:r>
              <a:rPr lang="en-IN" baseline="30000" dirty="0"/>
              <a:t>:198</a:t>
            </a:r>
            <a:r>
              <a:rPr lang="en-IN" dirty="0"/>
              <a:t> is a generalization of the </a:t>
            </a:r>
            <a:r>
              <a:rPr lang="en-IN" dirty="0">
                <a:hlinkClick r:id="rId3" tooltip="Logistic function"/>
              </a:rPr>
              <a:t>logistic function</a:t>
            </a:r>
            <a:r>
              <a:rPr lang="en-IN" dirty="0"/>
              <a:t> to multiple dimensions. It is used in </a:t>
            </a:r>
            <a:r>
              <a:rPr lang="en-IN" dirty="0">
                <a:hlinkClick r:id="rId4" tooltip="Multinomial logistic regression"/>
              </a:rPr>
              <a:t>multinomial logistic regression</a:t>
            </a:r>
            <a:r>
              <a:rPr lang="en-IN" dirty="0"/>
              <a:t> and is often used as the last </a:t>
            </a:r>
            <a:r>
              <a:rPr lang="en-IN" dirty="0">
                <a:hlinkClick r:id="rId5" tooltip="Activation function"/>
              </a:rPr>
              <a:t>activation function</a:t>
            </a:r>
            <a:r>
              <a:rPr lang="en-IN" dirty="0"/>
              <a:t> of a </a:t>
            </a:r>
            <a:r>
              <a:rPr lang="en-IN" dirty="0">
                <a:hlinkClick r:id="rId6" tooltip="Artificial neural network"/>
              </a:rPr>
              <a:t>neural network</a:t>
            </a:r>
            <a:r>
              <a:rPr lang="en-IN" dirty="0"/>
              <a:t> to normalize the output of a network to a </a:t>
            </a:r>
            <a:r>
              <a:rPr lang="en-IN" dirty="0">
                <a:hlinkClick r:id="rId7" tooltip="Probability distribution"/>
              </a:rPr>
              <a:t>probability distribution</a:t>
            </a:r>
            <a:r>
              <a:rPr lang="en-IN" dirty="0"/>
              <a:t> over predicted output classes.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2"/>
          </a:xfrm>
        </p:spPr>
        <p:txBody>
          <a:bodyPr>
            <a:normAutofit fontScale="90000"/>
          </a:bodyPr>
          <a:lstStyle/>
          <a:p>
            <a:r>
              <a:rPr lang="en-IN" dirty="0" err="1"/>
              <a:t>Softmax</a:t>
            </a:r>
            <a:endParaRPr lang="en-IN" dirty="0"/>
          </a:p>
        </p:txBody>
      </p:sp>
      <p:sp>
        <p:nvSpPr>
          <p:cNvPr id="3" name="Content Placeholder 2"/>
          <p:cNvSpPr>
            <a:spLocks noGrp="1"/>
          </p:cNvSpPr>
          <p:nvPr>
            <p:ph idx="1"/>
          </p:nvPr>
        </p:nvSpPr>
        <p:spPr/>
        <p:txBody>
          <a:bodyPr/>
          <a:lstStyle/>
          <a:p>
            <a:pPr algn="just">
              <a:buNone/>
            </a:pPr>
            <a:r>
              <a:rPr lang="en-IN" dirty="0"/>
              <a:t>The </a:t>
            </a:r>
            <a:r>
              <a:rPr lang="en-IN" dirty="0" err="1"/>
              <a:t>softmax</a:t>
            </a:r>
            <a:r>
              <a:rPr lang="en-IN" dirty="0"/>
              <a:t> function takes as input a vector </a:t>
            </a:r>
            <a:r>
              <a:rPr lang="en-IN" i="1" dirty="0"/>
              <a:t>z</a:t>
            </a:r>
            <a:r>
              <a:rPr lang="en-IN" dirty="0"/>
              <a:t> of </a:t>
            </a:r>
            <a:r>
              <a:rPr lang="en-IN" i="1" dirty="0"/>
              <a:t>K</a:t>
            </a:r>
            <a:r>
              <a:rPr lang="en-IN" dirty="0"/>
              <a:t> real numbers, and normalizes it into a </a:t>
            </a:r>
            <a:r>
              <a:rPr lang="en-IN" dirty="0">
                <a:hlinkClick r:id="rId2" tooltip="Probability distribution"/>
              </a:rPr>
              <a:t>probability distribution</a:t>
            </a:r>
            <a:r>
              <a:rPr lang="en-IN" dirty="0"/>
              <a:t> consisting of </a:t>
            </a:r>
            <a:r>
              <a:rPr lang="en-IN" i="1" dirty="0"/>
              <a:t>K</a:t>
            </a:r>
            <a:r>
              <a:rPr lang="en-IN" dirty="0"/>
              <a:t> probabilities proportional to the exponentials of the input numbers. That is, prior to applying </a:t>
            </a:r>
            <a:r>
              <a:rPr lang="en-IN" dirty="0" err="1"/>
              <a:t>softmax</a:t>
            </a:r>
            <a:r>
              <a:rPr lang="en-IN" dirty="0"/>
              <a:t>, some vector components could be negative, or greater than one; and might not sum to 1; but after applying </a:t>
            </a:r>
            <a:r>
              <a:rPr lang="en-IN" dirty="0" err="1"/>
              <a:t>softmax</a:t>
            </a:r>
            <a:r>
              <a:rPr lang="en-IN" dirty="0"/>
              <a:t>, each component will be in the </a:t>
            </a:r>
            <a:r>
              <a:rPr lang="en-IN" dirty="0">
                <a:hlinkClick r:id="rId3" tooltip="Interval (mathematics)"/>
              </a:rPr>
              <a:t>interval</a:t>
            </a:r>
            <a:r>
              <a:rPr lang="en-IN" dirty="0"/>
              <a:t> {\</a:t>
            </a:r>
            <a:r>
              <a:rPr lang="en-IN" dirty="0" err="1"/>
              <a:t>displaystyle</a:t>
            </a:r>
            <a:r>
              <a:rPr lang="en-IN" dirty="0"/>
              <a:t> (0,1)}, and the components will add up to 1, so that they can be interpreted as probabilities. Furthermore, the larger input components will correspond to larger probabilities.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0801"/>
          </a:xfrm>
        </p:spPr>
        <p:txBody>
          <a:bodyPr>
            <a:normAutofit fontScale="90000"/>
          </a:bodyPr>
          <a:lstStyle/>
          <a:p>
            <a:endParaRPr lang="en-IN" dirty="0"/>
          </a:p>
        </p:txBody>
      </p:sp>
      <p:sp>
        <p:nvSpPr>
          <p:cNvPr id="3" name="Content Placeholder 2"/>
          <p:cNvSpPr>
            <a:spLocks noGrp="1"/>
          </p:cNvSpPr>
          <p:nvPr>
            <p:ph idx="1"/>
          </p:nvPr>
        </p:nvSpPr>
        <p:spPr>
          <a:xfrm>
            <a:off x="838200" y="1280160"/>
            <a:ext cx="10515600" cy="4896803"/>
          </a:xfrm>
        </p:spPr>
        <p:txBody>
          <a:bodyPr/>
          <a:lstStyle/>
          <a:p>
            <a:r>
              <a:rPr lang="en-IN" dirty="0"/>
              <a:t>Convolution layer + </a:t>
            </a:r>
            <a:r>
              <a:rPr lang="en-IN" dirty="0" err="1"/>
              <a:t>ReLU</a:t>
            </a:r>
            <a:r>
              <a:rPr lang="en-IN" dirty="0"/>
              <a:t> layer + Max Pooling  = </a:t>
            </a:r>
          </a:p>
          <a:p>
            <a:pPr>
              <a:buNone/>
            </a:pPr>
            <a:r>
              <a:rPr lang="en-IN" dirty="0"/>
              <a:t>  Feature extraction in multiple hidden layers</a:t>
            </a:r>
          </a:p>
          <a:p>
            <a:pPr>
              <a:buNone/>
            </a:pPr>
            <a:endParaRPr lang="en-IN" dirty="0"/>
          </a:p>
          <a:p>
            <a:r>
              <a:rPr lang="en-IN" dirty="0"/>
              <a:t>Flatten + Fully connected Layer +Soft max  = Classification in output</a:t>
            </a:r>
          </a:p>
          <a:p>
            <a:pPr>
              <a:buNone/>
            </a:pPr>
            <a:r>
              <a:rPr lang="en-IN" dirty="0"/>
              <a:t>								   layer</a:t>
            </a:r>
          </a:p>
          <a:p>
            <a:pPr algn="just"/>
            <a:r>
              <a:rPr lang="en-IN" b="1" i="1" u="sng" dirty="0"/>
              <a:t>Training</a:t>
            </a:r>
            <a:r>
              <a:rPr lang="en-IN" dirty="0"/>
              <a:t>: Training a CNN works in the same way as a regular neural network, using BACK PROPAGATION  or Gradient Descent. However, here this is a bit more mathematically complex because of the convolution operations.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1140"/>
          </a:xfrm>
        </p:spPr>
        <p:txBody>
          <a:bodyPr>
            <a:normAutofit fontScale="90000"/>
          </a:bodyPr>
          <a:lstStyle/>
          <a:p>
            <a:pPr algn="ctr"/>
            <a:r>
              <a:rPr lang="en-IN" dirty="0"/>
              <a:t>More Edge detection:</a:t>
            </a:r>
          </a:p>
        </p:txBody>
      </p:sp>
      <p:sp>
        <p:nvSpPr>
          <p:cNvPr id="3" name="Content Placeholder 2"/>
          <p:cNvSpPr>
            <a:spLocks noGrp="1"/>
          </p:cNvSpPr>
          <p:nvPr>
            <p:ph idx="1"/>
          </p:nvPr>
        </p:nvSpPr>
        <p:spPr>
          <a:xfrm>
            <a:off x="838200" y="1041009"/>
            <a:ext cx="10515600" cy="5598942"/>
          </a:xfrm>
        </p:spPr>
        <p:txBody>
          <a:bodyPr/>
          <a:lstStyle/>
          <a:p>
            <a:pPr>
              <a:buNone/>
            </a:pPr>
            <a:r>
              <a:rPr lang="en-IN" dirty="0"/>
              <a:t>We can use the following </a:t>
            </a:r>
            <a:r>
              <a:rPr lang="en-IN" b="1" i="1" u="sng" dirty="0"/>
              <a:t>filters</a:t>
            </a:r>
            <a:r>
              <a:rPr lang="en-IN" dirty="0"/>
              <a:t> to detect different edges: </a:t>
            </a:r>
          </a:p>
          <a:p>
            <a:pPr>
              <a:buNone/>
            </a:pPr>
            <a:r>
              <a:rPr lang="en-IN" b="1" i="1" u="sng" dirty="0"/>
              <a:t>     Vertical </a:t>
            </a:r>
            <a:r>
              <a:rPr lang="en-IN" dirty="0"/>
              <a:t>				 </a:t>
            </a:r>
            <a:r>
              <a:rPr lang="en-IN" b="1" i="1" u="sng" dirty="0"/>
              <a:t>Horizontal 	</a:t>
            </a:r>
          </a:p>
          <a:p>
            <a:pPr>
              <a:buNone/>
            </a:pPr>
            <a:r>
              <a:rPr lang="en-IN" dirty="0"/>
              <a:t>    1   0   -1				 1    1    1</a:t>
            </a:r>
          </a:p>
          <a:p>
            <a:pPr>
              <a:buNone/>
            </a:pPr>
            <a:r>
              <a:rPr lang="en-IN" dirty="0"/>
              <a:t>    1   0   -1 				 0    0     0  </a:t>
            </a:r>
          </a:p>
          <a:p>
            <a:pPr>
              <a:buNone/>
            </a:pPr>
            <a:r>
              <a:rPr lang="en-IN" dirty="0"/>
              <a:t>    1   0   -1				-1   -1   -1      </a:t>
            </a:r>
          </a:p>
          <a:p>
            <a:pPr>
              <a:buNone/>
            </a:pPr>
            <a:r>
              <a:rPr lang="en-IN" dirty="0"/>
              <a:t>				</a:t>
            </a:r>
          </a:p>
          <a:p>
            <a:pPr>
              <a:buNone/>
            </a:pPr>
            <a:r>
              <a:rPr lang="en-IN" b="1" i="1" u="sng" dirty="0"/>
              <a:t>  </a:t>
            </a:r>
            <a:r>
              <a:rPr lang="en-IN" b="1" i="1" u="sng" dirty="0" err="1"/>
              <a:t>Sobel</a:t>
            </a:r>
            <a:r>
              <a:rPr lang="en-IN" b="1" i="1" u="sng" dirty="0"/>
              <a:t> Filter</a:t>
            </a:r>
            <a:r>
              <a:rPr lang="en-IN" b="1" i="1" dirty="0"/>
              <a:t>	                                    </a:t>
            </a:r>
            <a:r>
              <a:rPr lang="en-IN" b="1" i="1" u="sng" dirty="0" err="1"/>
              <a:t>Scharr</a:t>
            </a:r>
            <a:r>
              <a:rPr lang="en-IN" b="1" i="1" u="sng" dirty="0"/>
              <a:t> Filter</a:t>
            </a:r>
          </a:p>
          <a:p>
            <a:pPr>
              <a:buNone/>
            </a:pPr>
            <a:r>
              <a:rPr lang="en-IN" dirty="0"/>
              <a:t>  	1   0   -1				 3     0     3</a:t>
            </a:r>
          </a:p>
          <a:p>
            <a:pPr>
              <a:buNone/>
            </a:pPr>
            <a:r>
              <a:rPr lang="en-IN" dirty="0"/>
              <a:t>   2   0   -2				10    0   -10</a:t>
            </a:r>
          </a:p>
          <a:p>
            <a:pPr>
              <a:buNone/>
            </a:pPr>
            <a:r>
              <a:rPr lang="en-IN" dirty="0"/>
              <a:t>   1   0   -1 				 3     0    -3</a:t>
            </a:r>
          </a:p>
        </p:txBody>
      </p:sp>
      <p:sp>
        <p:nvSpPr>
          <p:cNvPr id="4" name="Left Brace 3"/>
          <p:cNvSpPr/>
          <p:nvPr/>
        </p:nvSpPr>
        <p:spPr>
          <a:xfrm>
            <a:off x="5190978" y="2236763"/>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p:cNvSpPr/>
          <p:nvPr/>
        </p:nvSpPr>
        <p:spPr>
          <a:xfrm>
            <a:off x="7357402" y="2138289"/>
            <a:ext cx="71043" cy="10832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e 8"/>
          <p:cNvSpPr/>
          <p:nvPr/>
        </p:nvSpPr>
        <p:spPr>
          <a:xfrm>
            <a:off x="1012874" y="2293034"/>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p:cNvSpPr/>
          <p:nvPr/>
        </p:nvSpPr>
        <p:spPr>
          <a:xfrm>
            <a:off x="2630658" y="2349304"/>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1858"/>
            <a:ext cx="10515600" cy="5375105"/>
          </a:xfrm>
        </p:spPr>
        <p:txBody>
          <a:bodyPr/>
          <a:lstStyle/>
          <a:p>
            <a:pPr algn="just"/>
            <a:r>
              <a:rPr lang="en-IN" dirty="0"/>
              <a:t>The </a:t>
            </a:r>
            <a:r>
              <a:rPr lang="en-IN" dirty="0" err="1"/>
              <a:t>Sobel</a:t>
            </a:r>
            <a:r>
              <a:rPr lang="en-IN" dirty="0"/>
              <a:t> filter puts a little bit more weight on the central pixels.</a:t>
            </a:r>
          </a:p>
          <a:p>
            <a:pPr algn="just"/>
            <a:r>
              <a:rPr lang="en-IN" dirty="0"/>
              <a:t> </a:t>
            </a:r>
            <a:r>
              <a:rPr lang="en-IN" b="1" i="1" u="sng" dirty="0"/>
              <a:t>Instead of using these filters, we can create our own as well and treat them as parameter which the model will learn using BPA.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IN" dirty="0"/>
              <a:t>Flatten + Fully Connected Layer + Soft max</a:t>
            </a:r>
          </a:p>
        </p:txBody>
      </p:sp>
      <p:sp>
        <p:nvSpPr>
          <p:cNvPr id="3" name="Content Placeholder 2"/>
          <p:cNvSpPr>
            <a:spLocks noGrp="1"/>
          </p:cNvSpPr>
          <p:nvPr>
            <p:ph idx="1"/>
          </p:nvPr>
        </p:nvSpPr>
        <p:spPr>
          <a:xfrm>
            <a:off x="838200" y="1350498"/>
            <a:ext cx="10515600" cy="4826465"/>
          </a:xfrm>
        </p:spPr>
        <p:txBody>
          <a:bodyPr/>
          <a:lstStyle/>
          <a:p>
            <a:r>
              <a:rPr lang="en-IN" dirty="0"/>
              <a:t>Flattening:</a:t>
            </a:r>
          </a:p>
          <a:p>
            <a:pPr>
              <a:buNone/>
            </a:pPr>
            <a:r>
              <a:rPr lang="en-IN" dirty="0"/>
              <a:t>    </a:t>
            </a:r>
            <a:r>
              <a:rPr lang="en-IN" sz="2000" b="1" i="1" u="sng" dirty="0"/>
              <a:t>Pooling Feature</a:t>
            </a:r>
            <a:r>
              <a:rPr lang="en-IN" sz="2000" dirty="0"/>
              <a:t>   					          Flattening</a:t>
            </a:r>
            <a:endParaRPr lang="en-IN" sz="2000" b="1" i="1" u="sng" dirty="0"/>
          </a:p>
          <a:p>
            <a:pPr>
              <a:buNone/>
            </a:pPr>
            <a:r>
              <a:rPr lang="en-IN" dirty="0"/>
              <a:t>    6	8							6</a:t>
            </a:r>
          </a:p>
          <a:p>
            <a:pPr>
              <a:buNone/>
            </a:pPr>
            <a:r>
              <a:rPr lang="en-IN" dirty="0"/>
              <a:t>	 4	7							8</a:t>
            </a:r>
          </a:p>
          <a:p>
            <a:pPr>
              <a:buNone/>
            </a:pPr>
            <a:r>
              <a:rPr lang="en-IN" dirty="0"/>
              <a:t>									4	</a:t>
            </a:r>
          </a:p>
          <a:p>
            <a:pPr>
              <a:buNone/>
            </a:pPr>
            <a:r>
              <a:rPr lang="en-IN" dirty="0"/>
              <a:t>									7</a:t>
            </a:r>
          </a:p>
          <a:p>
            <a:pPr algn="just">
              <a:buNone/>
            </a:pPr>
            <a:r>
              <a:rPr lang="en-IN" dirty="0"/>
              <a:t>The flattened matrix from the pooling layer is fed as input to the Fully connected layer to classify the image.</a:t>
            </a:r>
          </a:p>
        </p:txBody>
      </p:sp>
      <p:sp>
        <p:nvSpPr>
          <p:cNvPr id="5" name="Right Arrow 4"/>
          <p:cNvSpPr/>
          <p:nvPr/>
        </p:nvSpPr>
        <p:spPr>
          <a:xfrm>
            <a:off x="4009291" y="2236762"/>
            <a:ext cx="2067951" cy="970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a:t>Applications of Deep Learning </a:t>
            </a:r>
          </a:p>
        </p:txBody>
      </p:sp>
      <p:sp>
        <p:nvSpPr>
          <p:cNvPr id="3" name="Content Placeholder 2"/>
          <p:cNvSpPr>
            <a:spLocks noGrp="1"/>
          </p:cNvSpPr>
          <p:nvPr>
            <p:ph idx="1"/>
          </p:nvPr>
        </p:nvSpPr>
        <p:spPr/>
        <p:txBody>
          <a:bodyPr/>
          <a:lstStyle/>
          <a:p>
            <a:r>
              <a:rPr lang="en-US" dirty="0"/>
              <a:t>Playing Games</a:t>
            </a:r>
          </a:p>
          <a:p>
            <a:r>
              <a:rPr lang="en-US" dirty="0"/>
              <a:t>Composing Music</a:t>
            </a:r>
          </a:p>
          <a:p>
            <a:r>
              <a:rPr lang="en-US" dirty="0"/>
              <a:t>Autonomous Driving Cars</a:t>
            </a:r>
          </a:p>
          <a:p>
            <a:r>
              <a:rPr lang="en-US" dirty="0"/>
              <a:t>Building Robots</a:t>
            </a:r>
          </a:p>
          <a:p>
            <a:r>
              <a:rPr lang="en-US" dirty="0"/>
              <a:t>Medical Diagnosis</a:t>
            </a:r>
          </a:p>
        </p:txBody>
      </p:sp>
    </p:spTree>
    <p:extLst>
      <p:ext uri="{BB962C8B-B14F-4D97-AF65-F5344CB8AC3E}">
        <p14:creationId xmlns="" xmlns:p14="http://schemas.microsoft.com/office/powerpoint/2010/main" val="32564444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978"/>
            <a:ext cx="10515600" cy="5557985"/>
          </a:xfrm>
        </p:spPr>
        <p:txBody>
          <a:bodyPr/>
          <a:lstStyle/>
          <a:p>
            <a:pPr algn="just"/>
            <a:r>
              <a:rPr lang="en-IN" dirty="0"/>
              <a:t>The last layers in the CNN are </a:t>
            </a:r>
            <a:r>
              <a:rPr lang="en-IN" i="1" u="sng" dirty="0"/>
              <a:t>Fully connected, </a:t>
            </a:r>
            <a:r>
              <a:rPr lang="en-IN" dirty="0"/>
              <a:t>meaning that neurons of preceding layers are </a:t>
            </a:r>
            <a:r>
              <a:rPr lang="en-IN" u="sng" dirty="0"/>
              <a:t>connected</a:t>
            </a:r>
            <a:r>
              <a:rPr lang="en-IN" dirty="0"/>
              <a:t> to </a:t>
            </a:r>
            <a:r>
              <a:rPr lang="en-IN" i="1" u="sng" dirty="0"/>
              <a:t>every neuron in subsequent layers.</a:t>
            </a:r>
          </a:p>
          <a:p>
            <a:pPr algn="just"/>
            <a:r>
              <a:rPr lang="en-IN" i="1" dirty="0"/>
              <a:t>This minimises high level reasoning, where all possible pathways from the input to input are considered.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3681"/>
          </a:xfrm>
        </p:spPr>
        <p:txBody>
          <a:bodyPr>
            <a:normAutofit fontScale="90000"/>
          </a:bodyPr>
          <a:lstStyle/>
          <a:p>
            <a:pPr algn="ctr"/>
            <a:r>
              <a:rPr lang="en-IN" b="1" i="1" u="sng" dirty="0"/>
              <a:t>Convolutions over Volume</a:t>
            </a:r>
          </a:p>
        </p:txBody>
      </p:sp>
      <p:sp>
        <p:nvSpPr>
          <p:cNvPr id="3" name="Content Placeholder 2"/>
          <p:cNvSpPr>
            <a:spLocks noGrp="1"/>
          </p:cNvSpPr>
          <p:nvPr>
            <p:ph idx="1"/>
          </p:nvPr>
        </p:nvSpPr>
        <p:spPr>
          <a:xfrm>
            <a:off x="838200" y="1111348"/>
            <a:ext cx="10515600" cy="5176910"/>
          </a:xfrm>
        </p:spPr>
        <p:txBody>
          <a:bodyPr>
            <a:normAutofit fontScale="92500"/>
          </a:bodyPr>
          <a:lstStyle/>
          <a:p>
            <a:r>
              <a:rPr lang="en-IN" dirty="0"/>
              <a:t>The image is broken down into </a:t>
            </a:r>
            <a:r>
              <a:rPr lang="en-IN" b="1" i="1" u="sng" dirty="0"/>
              <a:t>3 colour channels </a:t>
            </a:r>
            <a:r>
              <a:rPr lang="en-IN" dirty="0"/>
              <a:t>which is R , G , B.</a:t>
            </a:r>
          </a:p>
          <a:p>
            <a:pPr algn="just">
              <a:buNone/>
            </a:pPr>
            <a:r>
              <a:rPr lang="en-IN" dirty="0"/>
              <a:t>Each of those colour channels are mapped to the image’s pixel. </a:t>
            </a:r>
          </a:p>
          <a:p>
            <a:pPr algn="just"/>
            <a:r>
              <a:rPr lang="en-IN" dirty="0"/>
              <a:t>Then the computer recognizes the value associated with each pixel and determine the size of the image.</a:t>
            </a:r>
          </a:p>
          <a:p>
            <a:pPr algn="just"/>
            <a:r>
              <a:rPr lang="en-IN" dirty="0"/>
              <a:t>However, for </a:t>
            </a:r>
            <a:r>
              <a:rPr lang="en-IN" b="1" i="1" u="sng" dirty="0"/>
              <a:t>black-white</a:t>
            </a:r>
            <a:r>
              <a:rPr lang="en-IN" dirty="0"/>
              <a:t> images, there is only </a:t>
            </a:r>
            <a:r>
              <a:rPr lang="en-IN" b="1" i="1" u="sng" dirty="0"/>
              <a:t>one channel</a:t>
            </a:r>
            <a:r>
              <a:rPr lang="en-IN" dirty="0"/>
              <a:t>.</a:t>
            </a:r>
          </a:p>
          <a:p>
            <a:pPr algn="just"/>
            <a:r>
              <a:rPr lang="en-IN" dirty="0"/>
              <a:t>Input 	: 6  x  6  x  3</a:t>
            </a:r>
          </a:p>
          <a:p>
            <a:pPr algn="just"/>
            <a:r>
              <a:rPr lang="en-IN" dirty="0"/>
              <a:t>Filter 	: 3  x  3  x  3</a:t>
            </a:r>
          </a:p>
          <a:p>
            <a:pPr algn="just">
              <a:buNone/>
            </a:pPr>
            <a:r>
              <a:rPr lang="en-IN" dirty="0"/>
              <a:t>The dimensions above represent the height, width and channels in the input and filter.</a:t>
            </a:r>
          </a:p>
          <a:p>
            <a:pPr algn="just">
              <a:buNone/>
            </a:pPr>
            <a:r>
              <a:rPr lang="en-IN" dirty="0"/>
              <a:t>Keep in mind the </a:t>
            </a:r>
            <a:r>
              <a:rPr lang="en-IN" b="1" i="1" u="sng" dirty="0"/>
              <a:t>number of channels in the input and filter should be same.</a:t>
            </a:r>
          </a:p>
          <a:p>
            <a:pPr algn="just">
              <a:buNone/>
            </a:pPr>
            <a:r>
              <a:rPr lang="en-IN" dirty="0"/>
              <a:t>This will result in an output of (4  x  4).</a:t>
            </a:r>
          </a:p>
          <a:p>
            <a:pPr algn="just">
              <a:buNone/>
            </a:pP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576263"/>
            <a:ext cx="10515600" cy="5600700"/>
          </a:xfrm>
        </p:spPr>
        <p:txBody>
          <a:bodyPr>
            <a:normAutofit fontScale="90000" lnSpcReduction="10000"/>
          </a:bodyPr>
          <a:lstStyle/>
          <a:p>
            <a:pPr algn="just"/>
            <a:r>
              <a:rPr lang="en-IN" dirty="0" err="1"/>
              <a:t>Softmax</a:t>
            </a:r>
            <a:r>
              <a:rPr lang="en-IN" dirty="0"/>
              <a:t> Output Layers Oftentimes, we want our output vector to be a probability distribution over a set of mutually exclusive labels. For example, let’s say we want to build a neural network to recognize handwritten digits from the MNIST dataset. Each label (0 through 9) is mutually exclusive, but it’s unlikely that we will be able to recognize digits with 100% confidence. </a:t>
            </a:r>
          </a:p>
          <a:p>
            <a:pPr algn="just"/>
            <a:r>
              <a:rPr lang="en-IN" dirty="0"/>
              <a:t>Using a probability distribution gives us a better idea of how confident we are in our predictions. As a result, the desired output vector is of the form below, where ∑</a:t>
            </a:r>
            <a:r>
              <a:rPr lang="en-IN" dirty="0" err="1"/>
              <a:t>i</a:t>
            </a:r>
            <a:r>
              <a:rPr lang="en-IN" dirty="0"/>
              <a:t> = 0, 9 pi = 1: p0 p1 p2 p3 . . . p9 This is achieved by using a special output layer called a </a:t>
            </a:r>
            <a:r>
              <a:rPr lang="en-IN" dirty="0" err="1"/>
              <a:t>softmax</a:t>
            </a:r>
            <a:r>
              <a:rPr lang="en-IN" dirty="0"/>
              <a:t> layer. Unlike in other kinds of layers, the output of a neuron in a </a:t>
            </a:r>
            <a:r>
              <a:rPr lang="en-IN" dirty="0" err="1"/>
              <a:t>softmax</a:t>
            </a:r>
            <a:r>
              <a:rPr lang="en-IN" dirty="0"/>
              <a:t> layer depends on the outputs of all the other neurons in its layer. This is because we require the sum of all the outputs to be equal to 1. </a:t>
            </a:r>
          </a:p>
          <a:p>
            <a:pPr algn="just"/>
            <a:r>
              <a:rPr lang="en-IN" dirty="0"/>
              <a:t>Letting </a:t>
            </a:r>
            <a:r>
              <a:rPr lang="en-IN" dirty="0" err="1"/>
              <a:t>zi</a:t>
            </a:r>
            <a:r>
              <a:rPr lang="en-IN" dirty="0"/>
              <a:t> be the </a:t>
            </a:r>
            <a:r>
              <a:rPr lang="en-IN" dirty="0" err="1"/>
              <a:t>logit</a:t>
            </a:r>
            <a:r>
              <a:rPr lang="en-IN" dirty="0"/>
              <a:t> of the </a:t>
            </a:r>
            <a:r>
              <a:rPr lang="en-IN" dirty="0" err="1"/>
              <a:t>i</a:t>
            </a:r>
            <a:r>
              <a:rPr lang="en-IN" dirty="0"/>
              <a:t> </a:t>
            </a:r>
            <a:r>
              <a:rPr lang="en-IN" dirty="0" err="1"/>
              <a:t>th</a:t>
            </a:r>
            <a:r>
              <a:rPr lang="en-IN" dirty="0"/>
              <a:t> </a:t>
            </a:r>
            <a:r>
              <a:rPr lang="en-IN" dirty="0" err="1"/>
              <a:t>softmax</a:t>
            </a:r>
            <a:r>
              <a:rPr lang="en-IN" dirty="0"/>
              <a:t> neuron, we can achieve this normalization by setting its output to: </a:t>
            </a:r>
            <a:r>
              <a:rPr lang="en-IN" dirty="0" err="1"/>
              <a:t>yi</a:t>
            </a:r>
            <a:r>
              <a:rPr lang="en-IN" dirty="0"/>
              <a:t> = e z </a:t>
            </a:r>
            <a:r>
              <a:rPr lang="en-IN" dirty="0" err="1"/>
              <a:t>i</a:t>
            </a:r>
            <a:r>
              <a:rPr lang="en-IN" dirty="0"/>
              <a:t> ∑ j e z j A strong prediction would have a single entry in the vector close to 1, while the remaining entries were close to 0. A weak prediction would have multiple possible labels that are more or less equally likely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6775"/>
            <a:ext cx="10515600" cy="5600188"/>
          </a:xfrm>
        </p:spPr>
        <p:txBody>
          <a:bodyPr/>
          <a:lstStyle/>
          <a:p>
            <a:pPr algn="just"/>
            <a:r>
              <a:rPr lang="en-IN" dirty="0"/>
              <a:t>Since there are THREE channels in the input, the FILTER will consequently also have THREE layers. After convolution, the output shape is a (4  x  4) matrix.</a:t>
            </a:r>
          </a:p>
          <a:p>
            <a:pPr algn="just"/>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7540" y="477080"/>
            <a:ext cx="7338391" cy="357808"/>
          </a:xfrm>
        </p:spPr>
        <p:txBody>
          <a:bodyPr>
            <a:normAutofit fontScale="90000"/>
          </a:bodyPr>
          <a:lstStyle/>
          <a:p>
            <a:pPr algn="ctr"/>
            <a:r>
              <a:rPr lang="en-US" dirty="0"/>
              <a:t>Convolution over volume</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628775" y="1479550"/>
            <a:ext cx="9124950" cy="4562475"/>
          </a:xfrm>
        </p:spPr>
      </p:pic>
    </p:spTree>
    <p:extLst>
      <p:ext uri="{BB962C8B-B14F-4D97-AF65-F5344CB8AC3E}">
        <p14:creationId xmlns="" xmlns:p14="http://schemas.microsoft.com/office/powerpoint/2010/main" val="4091054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588" y="62976"/>
            <a:ext cx="6543925" cy="430005"/>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892797" y="596900"/>
            <a:ext cx="6311155" cy="6200775"/>
          </a:xfrm>
        </p:spPr>
      </p:pic>
    </p:spTree>
    <p:extLst>
      <p:ext uri="{BB962C8B-B14F-4D97-AF65-F5344CB8AC3E}">
        <p14:creationId xmlns="" xmlns:p14="http://schemas.microsoft.com/office/powerpoint/2010/main" val="13907113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350631" y="127000"/>
            <a:ext cx="7490738" cy="6607175"/>
          </a:xfrm>
        </p:spPr>
      </p:pic>
    </p:spTree>
    <p:extLst>
      <p:ext uri="{BB962C8B-B14F-4D97-AF65-F5344CB8AC3E}">
        <p14:creationId xmlns="" xmlns:p14="http://schemas.microsoft.com/office/powerpoint/2010/main" val="30810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253988" y="0"/>
            <a:ext cx="5684023" cy="6176963"/>
          </a:xfrm>
        </p:spPr>
      </p:pic>
    </p:spTree>
    <p:extLst>
      <p:ext uri="{BB962C8B-B14F-4D97-AF65-F5344CB8AC3E}">
        <p14:creationId xmlns="" xmlns:p14="http://schemas.microsoft.com/office/powerpoint/2010/main" val="210591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970"/>
          </a:xfrm>
        </p:spPr>
        <p:txBody>
          <a:bodyPr>
            <a:normAutofit fontScale="90000"/>
          </a:bodyPr>
          <a:lstStyle/>
          <a:p>
            <a:pPr algn="ctr"/>
            <a:r>
              <a:rPr lang="en-US" b="1" u="sng" dirty="0"/>
              <a:t>Topology of CNN</a:t>
            </a:r>
          </a:p>
        </p:txBody>
      </p:sp>
      <p:sp>
        <p:nvSpPr>
          <p:cNvPr id="3" name="Content Placeholder 2"/>
          <p:cNvSpPr>
            <a:spLocks noGrp="1"/>
          </p:cNvSpPr>
          <p:nvPr>
            <p:ph idx="1"/>
          </p:nvPr>
        </p:nvSpPr>
        <p:spPr/>
        <p:txBody>
          <a:bodyPr/>
          <a:lstStyle/>
          <a:p>
            <a:pPr algn="just"/>
            <a:r>
              <a:rPr lang="en-US" dirty="0"/>
              <a:t>CNN is a feed forward NN, that is generally used to analyze visual images by processing data with grid like topology. </a:t>
            </a:r>
          </a:p>
          <a:p>
            <a:pPr algn="just"/>
            <a:r>
              <a:rPr lang="en-US" dirty="0"/>
              <a:t>A CNN is also know as </a:t>
            </a:r>
            <a:r>
              <a:rPr lang="en-US" b="1" u="sng" dirty="0" err="1"/>
              <a:t>ConvNet</a:t>
            </a:r>
            <a:endParaRPr lang="en-US" b="1" u="sng" dirty="0"/>
          </a:p>
          <a:p>
            <a:pPr algn="just"/>
            <a:r>
              <a:rPr lang="en-US" dirty="0"/>
              <a:t>Convolution neural network is a class of deep learning methods, which has become dominant in various computer vision tasks.</a:t>
            </a:r>
          </a:p>
          <a:p>
            <a:pPr algn="just"/>
            <a:r>
              <a:rPr lang="en-US" dirty="0"/>
              <a:t>CNN is composed of multiple building blocks, such as convolution layers, </a:t>
            </a:r>
            <a:r>
              <a:rPr lang="en-US" dirty="0" err="1"/>
              <a:t>ReLU</a:t>
            </a:r>
            <a:r>
              <a:rPr lang="en-US" dirty="0"/>
              <a:t> layer and fully connected layer.</a:t>
            </a:r>
          </a:p>
        </p:txBody>
      </p:sp>
    </p:spTree>
    <p:extLst>
      <p:ext uri="{BB962C8B-B14F-4D97-AF65-F5344CB8AC3E}">
        <p14:creationId xmlns="" xmlns:p14="http://schemas.microsoft.com/office/powerpoint/2010/main" val="288955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057"/>
          </a:xfrm>
        </p:spPr>
        <p:txBody>
          <a:bodyPr/>
          <a:lstStyle/>
          <a:p>
            <a:pPr algn="ctr"/>
            <a:r>
              <a:rPr lang="en-IN" dirty="0"/>
              <a:t>Topology of CNN</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90946" y="1343892"/>
            <a:ext cx="11540835" cy="5181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2814</Words>
  <Application>Microsoft Office PowerPoint</Application>
  <PresentationFormat>Custom</PresentationFormat>
  <Paragraphs>378</Paragraphs>
  <Slides>77</Slides>
  <Notes>1</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 DEEP NEURAL NETWORKS  CONVOLUTIONAL NEURAL NETWORK</vt:lpstr>
      <vt:lpstr>Introduction</vt:lpstr>
      <vt:lpstr>Slide 3</vt:lpstr>
      <vt:lpstr>Slide 4</vt:lpstr>
      <vt:lpstr>Slide 5</vt:lpstr>
      <vt:lpstr>CNN</vt:lpstr>
      <vt:lpstr>Applications of Deep Learning </vt:lpstr>
      <vt:lpstr>Topology of CNN</vt:lpstr>
      <vt:lpstr>Topology of CNN</vt:lpstr>
      <vt:lpstr>Layers in CNN</vt:lpstr>
      <vt:lpstr>Convolution Process</vt:lpstr>
      <vt:lpstr>Slide 12</vt:lpstr>
      <vt:lpstr>Slide 13</vt:lpstr>
      <vt:lpstr>Slide 14</vt:lpstr>
      <vt:lpstr>Slide 15</vt:lpstr>
      <vt:lpstr>Slide 16</vt:lpstr>
      <vt:lpstr>Slide 17</vt:lpstr>
      <vt:lpstr>Slide 18</vt:lpstr>
      <vt:lpstr>Slide 19</vt:lpstr>
      <vt:lpstr>Slide 20</vt:lpstr>
      <vt:lpstr>Slide 21</vt:lpstr>
      <vt:lpstr>Convolution Operations</vt:lpstr>
      <vt:lpstr>FEATURE EXTRACTION</vt:lpstr>
      <vt:lpstr>TRAINING</vt:lpstr>
      <vt:lpstr>Slide 25</vt:lpstr>
      <vt:lpstr>Convolution Operation form</vt:lpstr>
      <vt:lpstr>CNN architecture and training process </vt:lpstr>
      <vt:lpstr>Image</vt:lpstr>
      <vt:lpstr>An example of Convolution operation</vt:lpstr>
      <vt:lpstr>ReLU Function</vt:lpstr>
      <vt:lpstr>Convolution operation</vt:lpstr>
      <vt:lpstr>Slide 32</vt:lpstr>
      <vt:lpstr>ReLU Layer</vt:lpstr>
      <vt:lpstr>ReLU function</vt:lpstr>
      <vt:lpstr>ReLU Layer</vt:lpstr>
      <vt:lpstr>Slide 36</vt:lpstr>
      <vt:lpstr>ReLU Function</vt:lpstr>
      <vt:lpstr>Slide 38</vt:lpstr>
      <vt:lpstr>POOLING LAYER</vt:lpstr>
      <vt:lpstr>Slide 40</vt:lpstr>
      <vt:lpstr>Slide 41</vt:lpstr>
      <vt:lpstr>POOLING LAYER</vt:lpstr>
      <vt:lpstr>Hyper parameters for Pooling Layer</vt:lpstr>
      <vt:lpstr>STRIDE</vt:lpstr>
      <vt:lpstr>PADDING</vt:lpstr>
      <vt:lpstr>There are primarily TWO disadvantages:</vt:lpstr>
      <vt:lpstr>PADDING</vt:lpstr>
      <vt:lpstr>PADDING</vt:lpstr>
      <vt:lpstr>There are TWO common choices for padding:</vt:lpstr>
      <vt:lpstr>FILTERS</vt:lpstr>
      <vt:lpstr>Slide 51</vt:lpstr>
      <vt:lpstr>Fully Connected Layer</vt:lpstr>
      <vt:lpstr>LAST LAYER ACTIVATION FUCNTION</vt:lpstr>
      <vt:lpstr>List of Commonly applied last layer activation functions for various tasks</vt:lpstr>
      <vt:lpstr>Parameters and Hyper parameters in CNN</vt:lpstr>
      <vt:lpstr>Soft max Activation function:</vt:lpstr>
      <vt:lpstr>Slide 57</vt:lpstr>
      <vt:lpstr>Softmax function</vt:lpstr>
      <vt:lpstr>Soft max Probability Distribution</vt:lpstr>
      <vt:lpstr>Softmax function</vt:lpstr>
      <vt:lpstr>Softmax function</vt:lpstr>
      <vt:lpstr>Slide 62</vt:lpstr>
      <vt:lpstr>Softmax</vt:lpstr>
      <vt:lpstr>Softmax</vt:lpstr>
      <vt:lpstr>Slide 65</vt:lpstr>
      <vt:lpstr>Slide 66</vt:lpstr>
      <vt:lpstr>More Edge detection:</vt:lpstr>
      <vt:lpstr>Slide 68</vt:lpstr>
      <vt:lpstr>Flatten + Fully Connected Layer + Soft max</vt:lpstr>
      <vt:lpstr>Slide 70</vt:lpstr>
      <vt:lpstr>Convolutions over Volume</vt:lpstr>
      <vt:lpstr>Slide 72</vt:lpstr>
      <vt:lpstr>Slide 73</vt:lpstr>
      <vt:lpstr>Convolution over volume</vt:lpstr>
      <vt:lpstr>Slide 75</vt:lpstr>
      <vt:lpstr>Slide 76</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dc:title>
  <dc:creator>acer</dc:creator>
  <cp:lastModifiedBy>Windows User</cp:lastModifiedBy>
  <cp:revision>200</cp:revision>
  <dcterms:created xsi:type="dcterms:W3CDTF">2020-10-21T14:01:01Z</dcterms:created>
  <dcterms:modified xsi:type="dcterms:W3CDTF">2024-03-12T06:21:31Z</dcterms:modified>
</cp:coreProperties>
</file>