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79" r:id="rId9"/>
    <p:sldId id="277" r:id="rId10"/>
    <p:sldId id="278" r:id="rId11"/>
    <p:sldId id="289" r:id="rId12"/>
    <p:sldId id="263" r:id="rId13"/>
    <p:sldId id="276" r:id="rId14"/>
    <p:sldId id="270" r:id="rId15"/>
    <p:sldId id="286" r:id="rId16"/>
    <p:sldId id="287" r:id="rId17"/>
    <p:sldId id="280" r:id="rId18"/>
    <p:sldId id="290" r:id="rId19"/>
    <p:sldId id="285" r:id="rId20"/>
    <p:sldId id="264" r:id="rId21"/>
    <p:sldId id="273" r:id="rId22"/>
    <p:sldId id="266" r:id="rId23"/>
    <p:sldId id="272" r:id="rId24"/>
    <p:sldId id="288" r:id="rId25"/>
    <p:sldId id="269" r:id="rId26"/>
    <p:sldId id="26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CurrentEmployees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Sheet1!$C$3:$C$6</c:f>
              <c:strCache>
                <c:ptCount val="4"/>
                <c:pt idx="0">
                  <c:v>Amazon</c:v>
                </c:pt>
                <c:pt idx="1">
                  <c:v>Google</c:v>
                </c:pt>
                <c:pt idx="2">
                  <c:v>IBM</c:v>
                </c:pt>
                <c:pt idx="3">
                  <c:v>Microsoft</c:v>
                </c:pt>
              </c:strCache>
            </c:strRef>
          </c:cat>
          <c:val>
            <c:numRef>
              <c:f>Sheet1!$D$3:$D$6</c:f>
              <c:numCache>
                <c:formatCode>General</c:formatCode>
                <c:ptCount val="4"/>
                <c:pt idx="0">
                  <c:v>21362</c:v>
                </c:pt>
                <c:pt idx="1">
                  <c:v>4171</c:v>
                </c:pt>
                <c:pt idx="2">
                  <c:v>17126</c:v>
                </c:pt>
                <c:pt idx="3">
                  <c:v>8754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FF-485A-9A70-0B4A08F2790B}"/>
            </c:ext>
          </c:extLst>
        </c:ser>
        <c:ser>
          <c:idx val="1"/>
          <c:order val="1"/>
          <c:tx>
            <c:strRef>
              <c:f>Sheet1!$E$2</c:f>
              <c:strCache>
                <c:ptCount val="1"/>
                <c:pt idx="0">
                  <c:v>PreviousEmployees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Sheet1!$C$3:$C$6</c:f>
              <c:strCache>
                <c:ptCount val="4"/>
                <c:pt idx="0">
                  <c:v>Amazon</c:v>
                </c:pt>
                <c:pt idx="1">
                  <c:v>Google</c:v>
                </c:pt>
                <c:pt idx="2">
                  <c:v>IBM</c:v>
                </c:pt>
                <c:pt idx="3">
                  <c:v>Microsoft</c:v>
                </c:pt>
              </c:strCache>
            </c:strRef>
          </c:cat>
          <c:val>
            <c:numRef>
              <c:f>Sheet1!$E$3:$E$6</c:f>
              <c:numCache>
                <c:formatCode>General</c:formatCode>
                <c:ptCount val="4"/>
                <c:pt idx="0">
                  <c:v>9404</c:v>
                </c:pt>
                <c:pt idx="1">
                  <c:v>2337</c:v>
                </c:pt>
                <c:pt idx="2">
                  <c:v>9501</c:v>
                </c:pt>
                <c:pt idx="3">
                  <c:v>4890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FF-485A-9A70-0B4A08F2790B}"/>
            </c:ext>
          </c:extLst>
        </c:ser>
        <c:ser>
          <c:idx val="2"/>
          <c:order val="2"/>
          <c:tx>
            <c:strRef>
              <c:f>Sheet1!$F$2</c:f>
              <c:strCache>
                <c:ptCount val="1"/>
                <c:pt idx="0">
                  <c:v>UnknownEmployeeStatus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Sheet1!$C$3:$C$6</c:f>
              <c:strCache>
                <c:ptCount val="4"/>
                <c:pt idx="0">
                  <c:v>Amazon</c:v>
                </c:pt>
                <c:pt idx="1">
                  <c:v>Google</c:v>
                </c:pt>
                <c:pt idx="2">
                  <c:v>IBM</c:v>
                </c:pt>
                <c:pt idx="3">
                  <c:v>Microsoft</c:v>
                </c:pt>
              </c:strCache>
            </c:strRef>
          </c:cat>
          <c:val>
            <c:numRef>
              <c:f>Sheet1!$F$3:$F$6</c:f>
              <c:numCache>
                <c:formatCode>General</c:formatCode>
                <c:ptCount val="4"/>
                <c:pt idx="0">
                  <c:v>6669</c:v>
                </c:pt>
                <c:pt idx="1">
                  <c:v>3193</c:v>
                </c:pt>
                <c:pt idx="2">
                  <c:v>8064</c:v>
                </c:pt>
                <c:pt idx="3">
                  <c:v>6986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FF-485A-9A70-0B4A08F2790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37775007"/>
        <c:axId val="1793270559"/>
      </c:barChart>
      <c:catAx>
        <c:axId val="1937775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3270559"/>
        <c:crosses val="autoZero"/>
        <c:auto val="1"/>
        <c:lblAlgn val="ctr"/>
        <c:lblOffset val="100"/>
        <c:noMultiLvlLbl val="0"/>
      </c:catAx>
      <c:valAx>
        <c:axId val="1793270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7775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9F10-202B-47A6-97BF-9D4C84EBDA60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62ED-FE97-47B2-B4D3-2CCB50E4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8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9F10-202B-47A6-97BF-9D4C84EBDA60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62ED-FE97-47B2-B4D3-2CCB50E4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9F10-202B-47A6-97BF-9D4C84EBDA60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62ED-FE97-47B2-B4D3-2CCB50E4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2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9F10-202B-47A6-97BF-9D4C84EBDA60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62ED-FE97-47B2-B4D3-2CCB50E4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3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9F10-202B-47A6-97BF-9D4C84EBDA60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62ED-FE97-47B2-B4D3-2CCB50E4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4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9F10-202B-47A6-97BF-9D4C84EBDA60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62ED-FE97-47B2-B4D3-2CCB50E4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9F10-202B-47A6-97BF-9D4C84EBDA60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62ED-FE97-47B2-B4D3-2CCB50E4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0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9F10-202B-47A6-97BF-9D4C84EBDA60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62ED-FE97-47B2-B4D3-2CCB50E4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2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9F10-202B-47A6-97BF-9D4C84EBDA60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62ED-FE97-47B2-B4D3-2CCB50E4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3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9F10-202B-47A6-97BF-9D4C84EBDA60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62ED-FE97-47B2-B4D3-2CCB50E4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9F10-202B-47A6-97BF-9D4C84EBDA60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62ED-FE97-47B2-B4D3-2CCB50E4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8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E9F10-202B-47A6-97BF-9D4C84EBDA60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562ED-FE97-47B2-B4D3-2CCB50E4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3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0B4EAA2-BA78-495B-B743-AEFF3B98B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4" y="2211049"/>
            <a:ext cx="3680960" cy="3429175"/>
          </a:xfrm>
        </p:spPr>
        <p:txBody>
          <a:bodyPr anchor="t">
            <a:normAutofit lnSpcReduction="10000"/>
          </a:bodyPr>
          <a:lstStyle/>
          <a:p>
            <a:r>
              <a:rPr lang="en-US" sz="2800" b="1" i="1" dirty="0"/>
              <a:t>Text Analytics Project </a:t>
            </a:r>
          </a:p>
          <a:p>
            <a:r>
              <a:rPr lang="en-US" sz="1600" i="1" dirty="0"/>
              <a:t>By</a:t>
            </a:r>
          </a:p>
          <a:p>
            <a:r>
              <a:rPr lang="en-US" i="1" dirty="0"/>
              <a:t>Rohan </a:t>
            </a:r>
            <a:r>
              <a:rPr lang="en-US" i="1" dirty="0" err="1"/>
              <a:t>Sunki</a:t>
            </a:r>
            <a:endParaRPr lang="en-US" i="1" dirty="0"/>
          </a:p>
          <a:p>
            <a:r>
              <a:rPr lang="en-US" i="1" dirty="0"/>
              <a:t>Sagar Kulkarni</a:t>
            </a:r>
          </a:p>
          <a:p>
            <a:r>
              <a:rPr lang="en-US" i="1" dirty="0"/>
              <a:t>Vijay Venkata </a:t>
            </a:r>
            <a:r>
              <a:rPr lang="en-US" i="1" dirty="0" err="1"/>
              <a:t>Kambhampati</a:t>
            </a:r>
            <a:endParaRPr lang="en-US" i="1" dirty="0"/>
          </a:p>
          <a:p>
            <a:r>
              <a:rPr lang="en-US" i="1" dirty="0"/>
              <a:t>Vidya Sagar Gunnala</a:t>
            </a:r>
          </a:p>
          <a:p>
            <a:endParaRPr lang="en-US" i="1" dirty="0"/>
          </a:p>
          <a:p>
            <a:r>
              <a:rPr lang="en-US" sz="1800" i="1" dirty="0"/>
              <a:t>Date: 4/24/2020</a:t>
            </a:r>
          </a:p>
        </p:txBody>
      </p:sp>
      <p:pic>
        <p:nvPicPr>
          <p:cNvPr id="5" name="Picture 4" descr="A picture containing mirror&#10;&#10;Description automatically generated">
            <a:extLst>
              <a:ext uri="{FF2B5EF4-FFF2-40B4-BE49-F238E27FC236}">
                <a16:creationId xmlns:a16="http://schemas.microsoft.com/office/drawing/2014/main" id="{329210ED-E547-4F52-91FE-ABD54FFA2D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3" r="13262" b="-1"/>
          <a:stretch/>
        </p:blipFill>
        <p:spPr>
          <a:xfrm>
            <a:off x="5344678" y="638083"/>
            <a:ext cx="6436548" cy="558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012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53A2B8-78D1-4869-9C7D-7FAB3407E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Lemmatization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EDCEE6-026A-4347-878F-0EB26E276937}"/>
              </a:ext>
            </a:extLst>
          </p:cNvPr>
          <p:cNvSpPr txBox="1"/>
          <p:nvPr/>
        </p:nvSpPr>
        <p:spPr>
          <a:xfrm>
            <a:off x="833002" y="1690157"/>
            <a:ext cx="10839138" cy="3985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Lemmatization is implemented using NLTK library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We observed that lemmatization works better for a word along with its POS tag</a:t>
            </a:r>
            <a:endParaRPr lang="en-US" sz="2000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4B49C9-2490-4FF3-B043-4E3011630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024" y="3132111"/>
            <a:ext cx="9743605" cy="222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03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5CC5FF6-C911-4883-B5F7-F5F3E29A8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E2200F-ED39-40A1-A6F7-65A45ED6D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726E6E6-780F-4A0A-A5F4-00A5D98CD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0CE67C6-550F-4926-A0C6-3B04D1356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E779B0-F7A5-4CC4-866E-BE631E493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A0C0F8B-0FF1-48AC-AAFF-ADE67F5D3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933A1D7-4610-4093-8383-604286D8C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F812992-42FB-42E1-BDF9-82281909A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0B7AC02-CE8D-437F-AC5D-838D3B45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CA6DB6-935D-4B47-B039-FCE9E33E8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640" y="500580"/>
            <a:ext cx="5846516" cy="641613"/>
          </a:xfrm>
          <a:noFill/>
        </p:spPr>
        <p:txBody>
          <a:bodyPr anchor="b">
            <a:noAutofit/>
          </a:bodyPr>
          <a:lstStyle/>
          <a:p>
            <a:pPr algn="l"/>
            <a:r>
              <a:rPr lang="en-US" sz="6600" dirty="0">
                <a:solidFill>
                  <a:schemeClr val="bg1"/>
                </a:solidFill>
              </a:rPr>
              <a:t>Text Cleaning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AE5E3E-9489-4D5A-A458-72C3E481C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E06513A-997E-439F-88F7-33C92E745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200000">
            <a:off x="7037257" y="2562815"/>
            <a:ext cx="3065910" cy="306591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63B796-84D7-4069-93D0-7A496A03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7A77F8F-E829-4314-9F44-36169F754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8D18253-A2A5-4168-A077-5A4A9C532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DAC9C54-D328-4591-AE19-1C4E335C7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74A6996-7D92-4A5D-B88C-3B3E56C69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F18B95-9F0D-423C-9242-0FBEC7276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D410E918-5C84-4D9A-9CFE-CD3CCB173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460608" y="2568069"/>
            <a:ext cx="1381607" cy="1381607"/>
          </a:xfrm>
          <a:prstGeom prst="ellipse">
            <a:avLst/>
          </a:prstGeom>
          <a:noFill/>
          <a:ln w="31750">
            <a:gradFill>
              <a:gsLst>
                <a:gs pos="0">
                  <a:schemeClr val="tx2">
                    <a:lumMod val="60000"/>
                    <a:lumOff val="40000"/>
                    <a:alpha val="20000"/>
                  </a:schemeClr>
                </a:gs>
                <a:gs pos="100000">
                  <a:schemeClr val="tx2">
                    <a:lumMod val="50000"/>
                    <a:alpha val="20000"/>
                  </a:schemeClr>
                </a:gs>
              </a:gsLst>
              <a:lin ang="5400000" scaled="1"/>
            </a:gra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D34BFA-929D-4560-A4E0-50AD2425D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954" y="1791358"/>
            <a:ext cx="10645748" cy="1426254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B138BDDD-D054-4F0A-BB1F-9D016848D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6693313" y="774915"/>
            <a:ext cx="304800" cy="429768"/>
            <a:chOff x="215328" y="-46937"/>
            <a:chExt cx="304800" cy="277384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CB9B538-BCFF-41C2-87A8-28853C399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D34C8C8-72AB-40F5-87DE-E7AE196F7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A1E9C3-A70A-49DD-AD8F-5E768B24F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C92A81C-B9D6-4A1C-BE78-377104DBE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5AC4472-E842-4CF4-BD50-983305EDB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77278" y="4945279"/>
            <a:ext cx="1285875" cy="549007"/>
            <a:chOff x="7029447" y="3514725"/>
            <a:chExt cx="1285875" cy="54900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2EE92C3-E117-4FC2-A305-586C89CA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A6FE6FB-7083-4B79-B1FD-B08855376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6D5D4DA-BEE4-4C4F-9CA9-0D068AAB8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EB1644A-A3F6-44EF-AC1D-F2CB55C9F6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E88FC08-D56F-45D4-AC54-B89F64697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A9CDF2D-7A78-4571-B1C1-857192D4A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E46C3A6-A8E2-4FBB-B6F8-FBEA0D905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D35E17C-3C3F-401E-875C-1BA82BBA5A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8C01EF9-F43C-4B12-BBF9-A20421C75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C710734-4035-4763-94AE-B01E46512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954" y="4289506"/>
            <a:ext cx="10645748" cy="16844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A9B198-2071-4FEB-A9DD-2C63DD6B138E}"/>
              </a:ext>
            </a:extLst>
          </p:cNvPr>
          <p:cNvSpPr txBox="1"/>
          <p:nvPr/>
        </p:nvSpPr>
        <p:spPr>
          <a:xfrm>
            <a:off x="313900" y="1291310"/>
            <a:ext cx="2730748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Text Before Cleaning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36F720-E15B-4A58-A777-C1D8B7EF30C7}"/>
              </a:ext>
            </a:extLst>
          </p:cNvPr>
          <p:cNvSpPr txBox="1"/>
          <p:nvPr/>
        </p:nvSpPr>
        <p:spPr>
          <a:xfrm>
            <a:off x="313900" y="3752166"/>
            <a:ext cx="2597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Text After Cleaning</a:t>
            </a:r>
          </a:p>
        </p:txBody>
      </p:sp>
    </p:spTree>
    <p:extLst>
      <p:ext uri="{BB962C8B-B14F-4D97-AF65-F5344CB8AC3E}">
        <p14:creationId xmlns:p14="http://schemas.microsoft.com/office/powerpoint/2010/main" val="287358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A picture containing object, skiing, snow, clock&#10;&#10;Description automatically generated">
            <a:extLst>
              <a:ext uri="{FF2B5EF4-FFF2-40B4-BE49-F238E27FC236}">
                <a16:creationId xmlns:a16="http://schemas.microsoft.com/office/drawing/2014/main" id="{6CF14B5F-670F-4679-A650-95FB657B6C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15" b="14315"/>
          <a:stretch/>
        </p:blipFill>
        <p:spPr>
          <a:xfrm>
            <a:off x="20" y="-12699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C223C6-18F0-4559-85DD-A11613DFF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0850"/>
            <a:ext cx="105156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Exploration &amp;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D5142-BCFA-44A7-849A-8912AC1C6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055812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Number of reviews per company</a:t>
            </a:r>
          </a:p>
          <a:p>
            <a:pPr algn="l"/>
            <a:endParaRPr lang="en-US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Distribution of rating by company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Word count in reviews</a:t>
            </a:r>
          </a:p>
        </p:txBody>
      </p:sp>
    </p:spTree>
    <p:extLst>
      <p:ext uri="{BB962C8B-B14F-4D97-AF65-F5344CB8AC3E}">
        <p14:creationId xmlns:p14="http://schemas.microsoft.com/office/powerpoint/2010/main" val="447992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01D3D-0B85-4B29-B6D4-2165E5F2F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sz="6000" dirty="0"/>
              <a:t>Reviews Count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6187CF-38EF-498C-B093-566500C4AB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7421202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6041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7EA1342-DA5C-49A5-999C-BB7E1A2251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1" b="3881"/>
          <a:stretch/>
        </p:blipFill>
        <p:spPr>
          <a:xfrm>
            <a:off x="20" y="10"/>
            <a:ext cx="6095980" cy="3428990"/>
          </a:xfrm>
          <a:prstGeom prst="rect">
            <a:avLst/>
          </a:prstGeom>
        </p:spPr>
      </p:pic>
      <p:pic>
        <p:nvPicPr>
          <p:cNvPr id="7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FAAFEDC1-A695-4676-A9FA-3717F7189A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3" b="4698"/>
          <a:stretch/>
        </p:blipFill>
        <p:spPr>
          <a:xfrm>
            <a:off x="6096000" y="10"/>
            <a:ext cx="6096000" cy="3428990"/>
          </a:xfrm>
          <a:prstGeom prst="rect">
            <a:avLst/>
          </a:prstGeom>
        </p:spPr>
      </p:pic>
      <p:pic>
        <p:nvPicPr>
          <p:cNvPr id="9" name="Content Placeholder 4" descr="A picture containing device&#10;&#10;Description automatically generated">
            <a:extLst>
              <a:ext uri="{FF2B5EF4-FFF2-40B4-BE49-F238E27FC236}">
                <a16:creationId xmlns:a16="http://schemas.microsoft.com/office/drawing/2014/main" id="{9FFD7453-C16E-4FCC-83D9-D0DFC79820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2" b="4449"/>
          <a:stretch/>
        </p:blipFill>
        <p:spPr>
          <a:xfrm>
            <a:off x="20" y="3429000"/>
            <a:ext cx="6095980" cy="3429000"/>
          </a:xfrm>
          <a:prstGeom prst="rect">
            <a:avLst/>
          </a:prstGeom>
        </p:spPr>
      </p:pic>
      <p:pic>
        <p:nvPicPr>
          <p:cNvPr id="5" name="Content Placeholder 4" descr="A picture containing device&#10;&#10;Description automatically generated">
            <a:extLst>
              <a:ext uri="{FF2B5EF4-FFF2-40B4-BE49-F238E27FC236}">
                <a16:creationId xmlns:a16="http://schemas.microsoft.com/office/drawing/2014/main" id="{A47901EC-5A09-4447-A873-5D2DDAF65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9" b="4753"/>
          <a:stretch/>
        </p:blipFill>
        <p:spPr>
          <a:xfrm>
            <a:off x="6096000" y="3429000"/>
            <a:ext cx="6096000" cy="3429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ame 16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D75460-538F-4083-947D-DFA0184BB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2558" y="2602662"/>
            <a:ext cx="3618284" cy="134572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Ratings Distribution </a:t>
            </a:r>
            <a:endParaRPr lang="en-US" sz="28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BE6EC1-706A-4893-BD46-3D0ABB935741}"/>
              </a:ext>
            </a:extLst>
          </p:cNvPr>
          <p:cNvSpPr txBox="1"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400">
                <a:solidFill>
                  <a:srgbClr val="FFFFFF"/>
                </a:solidFill>
              </a:rPr>
              <a:t>                           Amazon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8636C-F3BB-45A8-BF53-0EF6B23EDCC1}"/>
              </a:ext>
            </a:extLst>
          </p:cNvPr>
          <p:cNvSpPr txBox="1"/>
          <p:nvPr/>
        </p:nvSpPr>
        <p:spPr>
          <a:xfrm>
            <a:off x="20" y="3086102"/>
            <a:ext cx="6095980" cy="34289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rgbClr val="FFFFFF"/>
                </a:solidFill>
              </a:rPr>
              <a:t>        Google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CAE6EE-BFCA-47D4-BEC0-7C13078A55AC}"/>
              </a:ext>
            </a:extLst>
          </p:cNvPr>
          <p:cNvSpPr txBox="1"/>
          <p:nvPr/>
        </p:nvSpPr>
        <p:spPr>
          <a:xfrm>
            <a:off x="6096000" y="3086101"/>
            <a:ext cx="6096000" cy="34289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400">
                <a:solidFill>
                  <a:srgbClr val="FFFFFF"/>
                </a:solidFill>
              </a:rPr>
              <a:t>        Microsoft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2BA291-96F5-4B09-9A6E-D6EEF4233D51}"/>
              </a:ext>
            </a:extLst>
          </p:cNvPr>
          <p:cNvSpPr txBox="1"/>
          <p:nvPr/>
        </p:nvSpPr>
        <p:spPr>
          <a:xfrm>
            <a:off x="20" y="6515100"/>
            <a:ext cx="6095980" cy="3429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400">
                <a:solidFill>
                  <a:srgbClr val="FFFFFF"/>
                </a:solidFill>
              </a:rPr>
              <a:t>       IBM</a:t>
            </a:r>
          </a:p>
        </p:txBody>
      </p:sp>
    </p:spTree>
    <p:extLst>
      <p:ext uri="{BB962C8B-B14F-4D97-AF65-F5344CB8AC3E}">
        <p14:creationId xmlns:p14="http://schemas.microsoft.com/office/powerpoint/2010/main" val="559557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E885E-C6A3-4878-AA53-C8160EF3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Review w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ord count in Pros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470473-6503-4163-A7DF-047D740153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4" r="3" b="3"/>
          <a:stretch/>
        </p:blipFill>
        <p:spPr>
          <a:xfrm>
            <a:off x="2352576" y="1675227"/>
            <a:ext cx="7486847" cy="459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14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B7661A-B632-4B8C-A1A2-D48356A3D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Review word count in Cons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569B94-EE0E-40BB-B588-5504075F24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4" r="3" b="3"/>
          <a:stretch/>
        </p:blipFill>
        <p:spPr>
          <a:xfrm>
            <a:off x="2352576" y="1675227"/>
            <a:ext cx="748684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7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AF4DB-ED9B-40B6-894A-F9D2B62B9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Sentiment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A0C44E-B4D1-4F40-B27B-FA34CC933361}"/>
              </a:ext>
            </a:extLst>
          </p:cNvPr>
          <p:cNvSpPr txBox="1"/>
          <p:nvPr/>
        </p:nvSpPr>
        <p:spPr>
          <a:xfrm>
            <a:off x="1428750" y="1597390"/>
            <a:ext cx="9334500" cy="8703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Text blob is not correctly identifying the sentiment score of sentences with negative context in this corpus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Hence we choose NLTK library for polarity score calculation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037B69-B23C-4EBE-A499-C7EDBC445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240" y="2988226"/>
            <a:ext cx="9669519" cy="321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91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8F923FF-DD0C-4FD3-A1B4-68DFA511C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E2007-7019-4E96-A400-28639DD4E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172" y="1144769"/>
            <a:ext cx="3724217" cy="2896432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/>
              <a:t>Review Polarity comparison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4A821F-8663-46BA-8CC0-D4C44F6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824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54FE26-8A43-4B7D-BD20-14375FF571A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" r="-4" b="-4"/>
          <a:stretch/>
        </p:blipFill>
        <p:spPr>
          <a:xfrm>
            <a:off x="4526151" y="615007"/>
            <a:ext cx="3675888" cy="2454381"/>
          </a:xfrm>
          <a:prstGeom prst="rect">
            <a:avLst/>
          </a:prstGeom>
        </p:spPr>
      </p:pic>
      <p:pic>
        <p:nvPicPr>
          <p:cNvPr id="6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63D6DC-C740-45C7-980B-26796118C0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" r="-4" b="-4"/>
          <a:stretch/>
        </p:blipFill>
        <p:spPr>
          <a:xfrm>
            <a:off x="8311896" y="615007"/>
            <a:ext cx="3675888" cy="245438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71" y="4177748"/>
            <a:ext cx="3706859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F5757B-E219-4D2C-AA2A-F172B7721FA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" r="-4" b="-4"/>
          <a:stretch/>
        </p:blipFill>
        <p:spPr>
          <a:xfrm>
            <a:off x="4526151" y="3659138"/>
            <a:ext cx="3675888" cy="2454381"/>
          </a:xfrm>
          <a:prstGeom prst="rect">
            <a:avLst/>
          </a:prstGeom>
        </p:spPr>
      </p:pic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1DAB0C-2A05-4F86-B5CA-EA63DEE1B8D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" r="-4" b="-4"/>
          <a:stretch/>
        </p:blipFill>
        <p:spPr>
          <a:xfrm>
            <a:off x="8310333" y="3659139"/>
            <a:ext cx="3675888" cy="245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93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75B8A-2E7B-42FA-9B58-8D24D8F41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Sentiment Score </a:t>
            </a:r>
            <a:r>
              <a:rPr lang="en-US" sz="3600" dirty="0">
                <a:solidFill>
                  <a:schemeClr val="bg1"/>
                </a:solidFill>
              </a:rPr>
              <a:t>Anomalies with Ratings</a:t>
            </a: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881CE56-67DF-41F2-97EB-C9CD028A9A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4" r="3" b="3"/>
          <a:stretch/>
        </p:blipFill>
        <p:spPr>
          <a:xfrm>
            <a:off x="2352576" y="1675227"/>
            <a:ext cx="7486847" cy="453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15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F9D916A-274F-4C48-8EE1-66A6C05CB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377" y="1905000"/>
            <a:ext cx="4474140" cy="3790950"/>
          </a:xfrm>
        </p:spPr>
        <p:txBody>
          <a:bodyPr>
            <a:noAutofit/>
          </a:bodyPr>
          <a:lstStyle/>
          <a:p>
            <a:pPr algn="l"/>
            <a:r>
              <a:rPr lang="en-US" sz="4400" b="1" i="1" dirty="0"/>
              <a:t>Text Mining Employer Brand and Employee Satisfaction of 4 major employers in US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6F8F5A-EAFE-459F-8F54-9D86D539F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3007289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FA2231-FFDF-4250-983C-D460855A3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4616" y="3474720"/>
            <a:ext cx="3007289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8DD249-7BAF-43E4-96D2-897DF8277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709A93-4FBF-496D-9228-3D3DBCF50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close up of a device&#10;&#10;Description automatically generated">
            <a:extLst>
              <a:ext uri="{FF2B5EF4-FFF2-40B4-BE49-F238E27FC236}">
                <a16:creationId xmlns:a16="http://schemas.microsoft.com/office/drawing/2014/main" id="{53607312-B496-4AED-A5BF-5360997AD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027" y="321734"/>
            <a:ext cx="2312079" cy="27398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DF57CB1-214E-425B-96B6-75E40F166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F9DCD7B-F843-4B48-A14C-485EFFCC2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775" y="1147848"/>
            <a:ext cx="2364317" cy="1087585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603998-673E-46E3-ACD3-44A0D14ABA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908" y="4641958"/>
            <a:ext cx="2364317" cy="868886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64B0BFE6-33F8-4463-B6F5-46277759FB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533" y="4668556"/>
            <a:ext cx="2364317" cy="81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01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4CA08B7-4716-4E27-A721-D79C91A21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4042933-0A94-4AA9-97E0-FB2288C19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74F2B00-CCCF-4809-9060-BF27174FD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3E2DBD-A7A5-4BF5-A992-DBD2E0622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1254DFF-E2E0-49A3-8171-E187F39D6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5BF8AC9-10AA-4E6A-A51E-BC3868E02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E0B2B43-CFE1-4B34-9AFC-7AA57060E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92F43BB-4B6D-4E46-8A9F-00DC68069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7BC89B9-A6CD-482B-9352-638D0E05A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048164" y="96044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2A8B89-6F6D-45D6-8369-34CE7F1F5B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8986" r="-1" b="5087"/>
          <a:stretch/>
        </p:blipFill>
        <p:spPr>
          <a:xfrm>
            <a:off x="698725" y="317578"/>
            <a:ext cx="10731726" cy="61322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D669D3-3D3A-4E2E-AF29-8E8DB52CE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1299" y="630482"/>
            <a:ext cx="8301423" cy="747660"/>
          </a:xfrm>
          <a:noFill/>
        </p:spPr>
        <p:txBody>
          <a:bodyPr anchor="b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Identifying the keywords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4B801-8EBD-4ED1-9F88-B0CAACF2D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4085" y="1551482"/>
            <a:ext cx="8956911" cy="4578025"/>
          </a:xfrm>
          <a:noFill/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Used Count vectorizer to generate bigrams and trigrams from text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frequency of the n-grams was calculated to see the words that are most occurring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Top n-grams by frequency are used as input to similarity score analysis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8625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84875481-E53E-4D13-961B-0F99ADB49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321734"/>
            <a:ext cx="5384800" cy="290517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AF837F-7ECF-4423-9862-0059E21D1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050" y="321734"/>
            <a:ext cx="5537200" cy="29051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83A5AF-D554-40FB-8B5E-FE96088DF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3631096"/>
            <a:ext cx="5257800" cy="276056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FF319D-62B9-4391-BB13-42AC5DC72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250" y="3631096"/>
            <a:ext cx="5454649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03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19AC4-D89C-4884-ADEE-6F3C050D1F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25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95AA72-96E7-4B64-9EB5-329548AA4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3960" y="432815"/>
            <a:ext cx="9144000" cy="86383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Similarity Score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CBDF5-C6C4-4DBA-B613-92D7AA782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54046"/>
            <a:ext cx="9144000" cy="497113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Used Cosine Similarity to identify the similar keywords</a:t>
            </a:r>
          </a:p>
          <a:p>
            <a:pPr algn="l"/>
            <a:endParaRPr lang="en-US" dirty="0">
              <a:solidFill>
                <a:srgbClr val="FFFFFF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Combined similar words into one parent word</a:t>
            </a:r>
          </a:p>
          <a:p>
            <a:pPr algn="l"/>
            <a:endParaRPr lang="en-US" dirty="0">
              <a:solidFill>
                <a:srgbClr val="FFFFFF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The words along with its subsequent parent words are shown in next slide</a:t>
            </a:r>
          </a:p>
          <a:p>
            <a:pPr algn="l"/>
            <a:endParaRPr lang="en-US" dirty="0">
              <a:solidFill>
                <a:srgbClr val="FFFFFF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Parent words with highest and lowest average ratings are marked as employer characteristics impacting the company perception positively or negatively</a:t>
            </a:r>
          </a:p>
        </p:txBody>
      </p:sp>
    </p:spTree>
    <p:extLst>
      <p:ext uri="{BB962C8B-B14F-4D97-AF65-F5344CB8AC3E}">
        <p14:creationId xmlns:p14="http://schemas.microsoft.com/office/powerpoint/2010/main" val="2083115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67F7A66-177D-4882-8727-3A2DD7949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Identifying Similar Trigrams and Bigrams using Cosine </a:t>
            </a:r>
            <a:r>
              <a:rPr lang="en-US" sz="3200" dirty="0">
                <a:solidFill>
                  <a:schemeClr val="bg1"/>
                </a:solidFill>
              </a:rPr>
              <a:t>Similarity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C80F25-19FD-42B9-8D31-5E3CCE00BD22}"/>
              </a:ext>
            </a:extLst>
          </p:cNvPr>
          <p:cNvSpPr/>
          <p:nvPr/>
        </p:nvSpPr>
        <p:spPr>
          <a:xfrm>
            <a:off x="6369049" y="1784350"/>
            <a:ext cx="5137151" cy="4616449"/>
          </a:xfrm>
          <a:prstGeom prst="rect">
            <a:avLst/>
          </a:prstGeom>
        </p:spPr>
        <p:txBody>
          <a:bodyPr wrap="square" anchor="t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Tri-Grams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7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good work environment': </a:t>
            </a:r>
            <a:r>
              <a:rPr lang="en-US" sz="1400" dirty="0"/>
              <a:t>['good work environment', 'great work environment', 'learn new thing', 'work environment good', 'work culture good', 'work hard fun',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 'lot opportunity learn</a:t>
            </a:r>
            <a:r>
              <a:rPr lang="en-US" sz="1400" b="1" dirty="0"/>
              <a:t>', </a:t>
            </a:r>
            <a:r>
              <a:rPr lang="en-US" sz="1400" dirty="0"/>
              <a:t>'nice place work', 'good place learn', 'bring dog work', 'benefit good pay', 'good people work', 'opportunity learn grow',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'lot opportunity grow', 'customer centric company', 'learn new technology', 'good environment work', 'lot opportunity move', 'work home option',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 'lot learn opportunity']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'long hour work</a:t>
            </a:r>
            <a:r>
              <a:rPr lang="en-US" sz="1400" dirty="0"/>
              <a:t>': ['work long hour', 'hour short break', 'balance not good', 'not enough hour', 'hard work not', 'work hour per', 'not great work']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'life balance challenge</a:t>
            </a:r>
            <a:r>
              <a:rPr lang="en-US" sz="1400" dirty="0"/>
              <a:t>': ['life balance challenge', 'great place work', 'mid level management',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'life balance difficult', 'long term career', 'many middle manager', 'good people leave', 'lack work life']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30ADC8-F95D-451A-9CAF-CF9604A29A47}"/>
              </a:ext>
            </a:extLst>
          </p:cNvPr>
          <p:cNvSpPr/>
          <p:nvPr/>
        </p:nvSpPr>
        <p:spPr>
          <a:xfrm>
            <a:off x="684213" y="1716087"/>
            <a:ext cx="5684837" cy="4616449"/>
          </a:xfrm>
          <a:prstGeom prst="rect">
            <a:avLst/>
          </a:prstGeom>
        </p:spPr>
        <p:txBody>
          <a:bodyPr wrap="square" anchor="t">
            <a:normAutofit fontScale="25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7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0" b="1" dirty="0"/>
              <a:t>Bi Grams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48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600" b="1" dirty="0"/>
              <a:t>'big company</a:t>
            </a:r>
            <a:r>
              <a:rPr lang="en-US" sz="5600" dirty="0"/>
              <a:t>': ['big company', 'many people', 'not many', 'company not', 'may not', 'manager not', 'long time', 'become big', 'nothing bad', 'company work']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600" b="1" dirty="0"/>
              <a:t>'low salary</a:t>
            </a:r>
            <a:r>
              <a:rPr lang="en-US" sz="5600" dirty="0"/>
              <a:t>': ['salary hike', 'large company', 'less salary', 'low pay', 'salary increment',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600" dirty="0"/>
              <a:t>'last year', 'not really', 'salary low', 'many layer', 'lay offs', 'salary less', 'less pay']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600" b="1" dirty="0"/>
              <a:t>'life balance</a:t>
            </a:r>
            <a:r>
              <a:rPr lang="en-US" sz="5600" dirty="0"/>
              <a:t>': ['fast pace', 'life balance', 'leadership principle', 'decent pay',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600" dirty="0"/>
              <a:t>'flexible work', 'benefit great', 'best place', 'full time', 'place learn', 'feel like', 'talented people']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600" b="1" dirty="0"/>
              <a:t>'free food</a:t>
            </a:r>
            <a:r>
              <a:rPr lang="en-US" sz="5600" dirty="0"/>
              <a:t>': ['free food', 'work life', 'people work', 'good benefit', 'perk benefit', 'food great', 'great food', 'flexible work', 'good perk', 'good people', 'people good', 'food good',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600" dirty="0"/>
              <a:t> 'food gym', 'care employee', 'environment good', 'benefit work', 'perk good', 'perk free', 'perk food']</a:t>
            </a:r>
          </a:p>
        </p:txBody>
      </p:sp>
    </p:spTree>
    <p:extLst>
      <p:ext uri="{BB962C8B-B14F-4D97-AF65-F5344CB8AC3E}">
        <p14:creationId xmlns:p14="http://schemas.microsoft.com/office/powerpoint/2010/main" val="1386743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A1791-B903-4E59-9D84-4C40DDB4B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Dashboard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6C81347-D2CE-47CB-A613-678E28B0C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53" y="1675227"/>
            <a:ext cx="10628204" cy="479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97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B6A35A-1F04-4887-9437-E58759BA87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2912" b="208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C64187-3236-4E3E-8EFD-FEFA6B85C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7824"/>
            <a:ext cx="9144000" cy="85634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97DD3-313E-4760-908B-D9A951AE5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09700"/>
            <a:ext cx="9144000" cy="497840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All the companies have seen a dip in their average sentiment score over the years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Google and Microsoft have highest employee satisfaction followed by Amazon and IBM</a:t>
            </a:r>
          </a:p>
          <a:p>
            <a:pPr algn="l"/>
            <a:endParaRPr lang="en-US" dirty="0">
              <a:solidFill>
                <a:srgbClr val="FFFFFF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Employer brand for each company is identified. Below is the best and worst characteristic of each firm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	Amazon – Work Culture and Mandatory Overtime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	Google – Great Culture and Bad Work Life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	IBM – Work Culture and Work Life Balance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	Microsoft – Great Place to Work and Review System</a:t>
            </a:r>
          </a:p>
        </p:txBody>
      </p:sp>
    </p:spTree>
    <p:extLst>
      <p:ext uri="{BB962C8B-B14F-4D97-AF65-F5344CB8AC3E}">
        <p14:creationId xmlns:p14="http://schemas.microsoft.com/office/powerpoint/2010/main" val="3992180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food, white, bed, room&#10;&#10;Description automatically generated">
            <a:extLst>
              <a:ext uri="{FF2B5EF4-FFF2-40B4-BE49-F238E27FC236}">
                <a16:creationId xmlns:a16="http://schemas.microsoft.com/office/drawing/2014/main" id="{1EE02EC8-0776-40D9-8087-23EF6C6BEE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787"/>
          <a:stretch/>
        </p:blipFill>
        <p:spPr>
          <a:xfrm>
            <a:off x="20" y="-6349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9F0BD9-5CDB-4540-95FA-1E9B30EA0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FFFFFF"/>
                </a:solidFill>
              </a:rPr>
              <a:t>Questions &amp; Feedback</a:t>
            </a:r>
          </a:p>
        </p:txBody>
      </p:sp>
    </p:spTree>
    <p:extLst>
      <p:ext uri="{BB962C8B-B14F-4D97-AF65-F5344CB8AC3E}">
        <p14:creationId xmlns:p14="http://schemas.microsoft.com/office/powerpoint/2010/main" val="77035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some grass&#10;&#10;Description automatically generated">
            <a:extLst>
              <a:ext uri="{FF2B5EF4-FFF2-40B4-BE49-F238E27FC236}">
                <a16:creationId xmlns:a16="http://schemas.microsoft.com/office/drawing/2014/main" id="{289FB9D8-E537-4C32-8046-95C1E91A7E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709" b="14021"/>
          <a:stretch/>
        </p:blipFill>
        <p:spPr>
          <a:xfrm>
            <a:off x="20" y="-634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730AF4-C6EE-420F-8E47-DFABDAB4E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366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Motivation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00486-5E2D-4715-B0B9-0ECF3CEB9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Employer brand is not a logo or career page but the emotional reaction people have to the idea of working for a company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Employer brand lives and breathes in the minds and hearts of former, current and future employees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Companies with positive employer brands can get up to twice as many applicants as companies with negative brands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What it costs companies when they fail to build a positive employer brand?</a:t>
            </a:r>
          </a:p>
          <a:p>
            <a:r>
              <a:rPr lang="en-US" b="1" dirty="0">
                <a:solidFill>
                  <a:srgbClr val="FFFFFF"/>
                </a:solidFill>
              </a:rPr>
              <a:t>On an average, $5000 per employee</a:t>
            </a:r>
          </a:p>
        </p:txBody>
      </p:sp>
    </p:spTree>
    <p:extLst>
      <p:ext uri="{BB962C8B-B14F-4D97-AF65-F5344CB8AC3E}">
        <p14:creationId xmlns:p14="http://schemas.microsoft.com/office/powerpoint/2010/main" val="2026000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6B4277-058E-4F87-BBFD-1B39E7872C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51" b="1537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102DEB-EA5A-46E7-A0FB-F711AC973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550" y="588962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Goal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EAC0C-B201-4B25-8911-4A862C921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8031"/>
            <a:ext cx="9144000" cy="276193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Identify the characteristics of these companies which are helping in improving the employer brand and the characteristics which are hurting the employer brand</a:t>
            </a:r>
          </a:p>
          <a:p>
            <a:pPr algn="l"/>
            <a:endParaRPr lang="en-US" dirty="0">
              <a:solidFill>
                <a:srgbClr val="FFFFFF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Analyze the employee satisfaction with these companies </a:t>
            </a:r>
          </a:p>
        </p:txBody>
      </p:sp>
    </p:spTree>
    <p:extLst>
      <p:ext uri="{BB962C8B-B14F-4D97-AF65-F5344CB8AC3E}">
        <p14:creationId xmlns:p14="http://schemas.microsoft.com/office/powerpoint/2010/main" val="1723333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D4AD0ED-45F1-4AB2-8C18-7DED238A0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430622-9855-482E-98A8-1FAECC909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5C76D5-716D-420A-ABDC-55BF6D9E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9875022-E2DB-4A9E-8832-E7009F0E4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BFBDCA6-4D2C-451E-8205-8C334DCEE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395B2B7-3263-461B-8800-669EBE884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727DC78-6D51-415D-878D-516F840FB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405FB7A-34E4-454E-80C1-3AF31F600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6EC0F8-CE39-4C95-B52D-033DBF561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54F5D5-BDA4-4EF2-9C44-2A47FFC46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326" y="609601"/>
            <a:ext cx="8229600" cy="775946"/>
          </a:xfrm>
          <a:noFill/>
        </p:spPr>
        <p:txBody>
          <a:bodyPr anchor="b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Corpus Creation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311F3-1FC6-472C-B3EC-73A628E1E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3326" y="1535383"/>
            <a:ext cx="8229600" cy="2035780"/>
          </a:xfrm>
          <a:noFill/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Abundant social media data made the data gathering easy for employee satisfaction and employer branding study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One such platform is </a:t>
            </a:r>
            <a:r>
              <a:rPr lang="en-US" b="1" dirty="0">
                <a:solidFill>
                  <a:schemeClr val="bg1"/>
                </a:solidFill>
              </a:rPr>
              <a:t>Glassdoor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Glassdoor contains 475,000+ companies with more than 8 million reviews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162FBC-1EE8-4355-8B2B-CB9A5B4BD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940EF9-7ECF-49BA-8F14-5EBC7ADE0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F9A5AE3-5A1E-4528-BDC2-D32A66EFF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39C6801-3BB8-4C41-9385-D9CE4F148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EA6929-FF51-4E95-8E16-80E9F371A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E91CBD-B19A-4299-90BD-CC3AB6976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6CE109B-4241-4CF1-B587-868774BB4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D107650-C271-404F-98D8-BB8E7E030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F01725-EDBB-493E-A610-EF9ACBABB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C8E2A80-F420-488D-AE39-E20BC61B1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58A20B2-85E4-4C64-A75F-376DA772A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8BDCE8-2392-4F5E-B6B4-AD19C903B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26" descr="A picture containing game, drawing&#10;&#10;Description automatically generated">
            <a:extLst>
              <a:ext uri="{FF2B5EF4-FFF2-40B4-BE49-F238E27FC236}">
                <a16:creationId xmlns:a16="http://schemas.microsoft.com/office/drawing/2014/main" id="{95B6C54C-A5F8-42CF-84A6-38CCF707F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43" y="3765550"/>
            <a:ext cx="1003591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39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34345-29F5-46BB-847C-BFDA9AA0C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Generated Corpus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18B0D8-1BB7-4C74-BA92-9B602E127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36492"/>
            <a:ext cx="10905066" cy="481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sitting, pair, table&#10;&#10;Description automatically generated">
            <a:extLst>
              <a:ext uri="{FF2B5EF4-FFF2-40B4-BE49-F238E27FC236}">
                <a16:creationId xmlns:a16="http://schemas.microsoft.com/office/drawing/2014/main" id="{3CAA876D-ACC9-4279-984E-1FE6B5915D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3324" b="1770"/>
          <a:stretch/>
        </p:blipFill>
        <p:spPr>
          <a:xfrm>
            <a:off x="20" y="-6349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D381D4-BA58-4DB1-8EF4-87DBD828A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Preprocessing Corpus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170EC-8A8F-41C8-B9AA-9DF2BC3D6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1. Replace null values in reviews with empty strings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2. Fix Contractions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3. Remove Special Characters and numbers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4. Convert all the letters into lower case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5. Remove stop words using a list of customized stop words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5. Tokenization using word ninja library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6. Lemmatization using NLTK with POS tag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449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10FC1-8C8F-437C-88C1-B3536E0B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sz="6000" dirty="0"/>
              <a:t>Customized Stop word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75265-A791-4D3F-A1C1-F17DF877D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02" y="1773816"/>
            <a:ext cx="10599295" cy="3985155"/>
          </a:xfrm>
        </p:spPr>
        <p:txBody>
          <a:bodyPr>
            <a:normAutofit/>
          </a:bodyPr>
          <a:lstStyle/>
          <a:p>
            <a:r>
              <a:rPr lang="en-US" sz="2400" dirty="0"/>
              <a:t>Regular stop words list consist of ‘no', 'not’ etc.;</a:t>
            </a:r>
          </a:p>
          <a:p>
            <a:r>
              <a:rPr lang="en-US" sz="2400" dirty="0"/>
              <a:t>If those words are being removed from the review text the sentiment score calculated is not accurate, hence we created a customized list of stop words to resolve this type of  issues.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1180BA-84BF-44D8-B70E-0477BF04F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444" y="3429001"/>
            <a:ext cx="9278910" cy="267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37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B8F651-80F1-48AB-B382-42B426CF5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sz="6000" dirty="0"/>
              <a:t>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1B42-31B8-4092-836A-7E5221EE5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10726711" cy="3985155"/>
          </a:xfrm>
        </p:spPr>
        <p:txBody>
          <a:bodyPr>
            <a:normAutofit/>
          </a:bodyPr>
          <a:lstStyle/>
          <a:p>
            <a:r>
              <a:rPr lang="en-US" sz="2400" dirty="0"/>
              <a:t>We identified certain words are not separated by space in review text, normal split will not work in this case hence we used ‘word ninja’ library for tokenization.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63E0CE-F76A-4104-B2F2-693CD73BF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259174" y="3758622"/>
            <a:ext cx="10094530" cy="179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78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910</Words>
  <Application>Microsoft Office PowerPoint</Application>
  <PresentationFormat>Widescreen</PresentationFormat>
  <Paragraphs>117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 Motivation</vt:lpstr>
      <vt:lpstr>Goal</vt:lpstr>
      <vt:lpstr>Corpus Creation</vt:lpstr>
      <vt:lpstr>Generated Corpus </vt:lpstr>
      <vt:lpstr>Preprocessing Corpus </vt:lpstr>
      <vt:lpstr>Customized Stop word List</vt:lpstr>
      <vt:lpstr>Tokenization</vt:lpstr>
      <vt:lpstr>Lemmatization</vt:lpstr>
      <vt:lpstr>Text Cleaning</vt:lpstr>
      <vt:lpstr>Data Exploration &amp; Visualization</vt:lpstr>
      <vt:lpstr>Reviews Count</vt:lpstr>
      <vt:lpstr>Ratings Distribution </vt:lpstr>
      <vt:lpstr>Review word count in Pros</vt:lpstr>
      <vt:lpstr>Review word count in Cons</vt:lpstr>
      <vt:lpstr>Sentiment Analysis</vt:lpstr>
      <vt:lpstr>Review Polarity comparison </vt:lpstr>
      <vt:lpstr>Sentiment Score Anomalies with Ratings</vt:lpstr>
      <vt:lpstr>Identifying the keywords</vt:lpstr>
      <vt:lpstr>PowerPoint Presentation</vt:lpstr>
      <vt:lpstr>Similarity Score Analysis</vt:lpstr>
      <vt:lpstr>Identifying Similar Trigrams and Bigrams using Cosine Similarity</vt:lpstr>
      <vt:lpstr>Dashboard</vt:lpstr>
      <vt:lpstr>Insights</vt:lpstr>
      <vt:lpstr>Questions &amp;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Vidya Sagar Gunnala</dc:creator>
  <cp:lastModifiedBy>Vidya Sagar Gunnala</cp:lastModifiedBy>
  <cp:revision>15</cp:revision>
  <dcterms:created xsi:type="dcterms:W3CDTF">2020-04-24T15:22:18Z</dcterms:created>
  <dcterms:modified xsi:type="dcterms:W3CDTF">2020-04-24T16:00:18Z</dcterms:modified>
</cp:coreProperties>
</file>