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3" r:id="rId2"/>
    <p:sldId id="282" r:id="rId3"/>
    <p:sldId id="271" r:id="rId4"/>
    <p:sldId id="260" r:id="rId5"/>
    <p:sldId id="274" r:id="rId6"/>
    <p:sldId id="275" r:id="rId7"/>
    <p:sldId id="258" r:id="rId8"/>
    <p:sldId id="263" r:id="rId9"/>
    <p:sldId id="276" r:id="rId10"/>
    <p:sldId id="277" r:id="rId11"/>
    <p:sldId id="265" r:id="rId12"/>
    <p:sldId id="266" r:id="rId13"/>
    <p:sldId id="272" r:id="rId14"/>
    <p:sldId id="267" r:id="rId15"/>
    <p:sldId id="278" r:id="rId16"/>
    <p:sldId id="279" r:id="rId17"/>
    <p:sldId id="280" r:id="rId18"/>
    <p:sldId id="268" r:id="rId19"/>
    <p:sldId id="270"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84D07-084D-4595-AB91-1A31FAFBEACB}" type="datetimeFigureOut">
              <a:rPr lang="en-US" smtClean="0"/>
              <a:pPr/>
              <a:t>12/24/2018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83C68C-68F1-418A-B6D0-947A84E2B7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9935309-11AB-406F-BFBA-F017BF4868FF}" type="slidenum">
              <a:rPr lang="en-US" smtClean="0"/>
              <a:pPr/>
              <a:t>1</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497659-F683-49C5-A6D5-9B4E76315670}"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F8489-F9CC-44CF-B858-00A1F8207091}"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A9521-5CC3-480D-A9E7-91033DBFB8C0}"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868E4-FAAA-4FEB-9B70-9DB4999B99D8}"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ED955-E58B-4A65-8C97-622CEA7B88C1}"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75528-863D-4F1A-81C2-A6BE2DE2D660}" type="datetime1">
              <a:rPr lang="en-US" smtClean="0"/>
              <a:pPr/>
              <a:t>12/24/2018</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2820C2-9CE2-4355-AE4E-12FF46D40AFB}" type="datetime1">
              <a:rPr lang="en-US" smtClean="0"/>
              <a:pPr/>
              <a:t>12/24/2018</a:t>
            </a:fld>
            <a:endParaRPr lang="en-US"/>
          </a:p>
        </p:txBody>
      </p:sp>
      <p:sp>
        <p:nvSpPr>
          <p:cNvPr id="8" name="Footer Placeholder 7"/>
          <p:cNvSpPr>
            <a:spLocks noGrp="1"/>
          </p:cNvSpPr>
          <p:nvPr>
            <p:ph type="ftr" sz="quarter" idx="11"/>
          </p:nvPr>
        </p:nvSpPr>
        <p:spPr/>
        <p:txBody>
          <a:bodyPr/>
          <a:lstStyle/>
          <a:p>
            <a:r>
              <a:rPr lang="en-US" smtClean="0"/>
              <a:t>Project Review 1 Version -00</a:t>
            </a:r>
            <a:endParaRPr lang="en-US"/>
          </a:p>
        </p:txBody>
      </p:sp>
      <p:sp>
        <p:nvSpPr>
          <p:cNvPr id="9" name="Slide Number Placeholder 8"/>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5E093A-0233-4713-B494-10E53FE5E279}" type="datetime1">
              <a:rPr lang="en-US" smtClean="0"/>
              <a:pPr/>
              <a:t>12/24/2018</a:t>
            </a:fld>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ACC66-30EB-4F80-8915-13310C5D43D5}" type="datetime1">
              <a:rPr lang="en-US" smtClean="0"/>
              <a:pPr/>
              <a:t>12/24/2018</a:t>
            </a:fld>
            <a:endParaRPr lang="en-US"/>
          </a:p>
        </p:txBody>
      </p:sp>
      <p:sp>
        <p:nvSpPr>
          <p:cNvPr id="3" name="Footer Placeholder 2"/>
          <p:cNvSpPr>
            <a:spLocks noGrp="1"/>
          </p:cNvSpPr>
          <p:nvPr>
            <p:ph type="ftr" sz="quarter" idx="11"/>
          </p:nvPr>
        </p:nvSpPr>
        <p:spPr/>
        <p:txBody>
          <a:bodyPr/>
          <a:lstStyle/>
          <a:p>
            <a:r>
              <a:rPr lang="en-US" smtClean="0"/>
              <a:t>Project Review 1 Version -00</a:t>
            </a:r>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AC56A-1092-4C87-8808-FCCD4795E633}" type="datetime1">
              <a:rPr lang="en-US" smtClean="0"/>
              <a:pPr/>
              <a:t>12/24/2018</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7B352-2B52-4C6A-BD29-A840C399BF6C}" type="datetime1">
              <a:rPr lang="en-US" smtClean="0"/>
              <a:pPr/>
              <a:t>12/24/2018</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6D486-99E3-462C-AC20-1353B3B40C3B}" type="datetime1">
              <a:rPr lang="en-US" smtClean="0"/>
              <a:pPr/>
              <a:t>12/24/2018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Review 1 Version -00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5A94B-D643-433C-8B6B-56C25592C7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276600"/>
            <a:ext cx="8077200" cy="1524000"/>
          </a:xfrm>
        </p:spPr>
        <p:txBody>
          <a:bodyPr>
            <a:noAutofit/>
          </a:bodyPr>
          <a:lstStyle/>
          <a:p>
            <a:r>
              <a:rPr lang="en-US" sz="3200" b="1" cap="all" dirty="0" smtClean="0">
                <a:solidFill>
                  <a:srgbClr val="0047D6"/>
                </a:solidFill>
              </a:rPr>
              <a:t/>
            </a:r>
            <a:br>
              <a:rPr lang="en-US" sz="3200" b="1" cap="all" dirty="0" smtClean="0">
                <a:solidFill>
                  <a:srgbClr val="0047D6"/>
                </a:solidFill>
              </a:rPr>
            </a:br>
            <a:r>
              <a:rPr lang="en-US" sz="3200" b="1" cap="all" dirty="0" smtClean="0">
                <a:solidFill>
                  <a:srgbClr val="FF0000"/>
                </a:solidFill>
              </a:rPr>
              <a:t>SRI ESHWAR COLLEGE OF ENGINEERING</a:t>
            </a:r>
            <a:br>
              <a:rPr lang="en-US" sz="3200" b="1" cap="all" dirty="0" smtClean="0">
                <a:solidFill>
                  <a:srgbClr val="FF0000"/>
                </a:solidFill>
              </a:rPr>
            </a:br>
            <a:r>
              <a:rPr lang="en-US" sz="3200" b="1" cap="all" dirty="0" smtClean="0">
                <a:solidFill>
                  <a:srgbClr val="FF0000"/>
                </a:solidFill>
              </a:rPr>
              <a:t> academic year: 2016-17 </a:t>
            </a:r>
            <a:br>
              <a:rPr lang="en-US" sz="3200" b="1" cap="all" dirty="0" smtClean="0">
                <a:solidFill>
                  <a:srgbClr val="FF0000"/>
                </a:solidFill>
              </a:rPr>
            </a:br>
            <a:r>
              <a:rPr lang="en-US" sz="3200" b="1" cap="all" dirty="0" smtClean="0">
                <a:solidFill>
                  <a:srgbClr val="FF0000"/>
                </a:solidFill>
              </a:rPr>
              <a:t>department: </a:t>
            </a:r>
            <a:br>
              <a:rPr lang="en-US" sz="3200" b="1" cap="all" dirty="0" smtClean="0">
                <a:solidFill>
                  <a:srgbClr val="FF0000"/>
                </a:solidFill>
              </a:rPr>
            </a:br>
            <a:r>
              <a:rPr lang="en-US" sz="3200" b="1" cap="all" dirty="0" smtClean="0">
                <a:solidFill>
                  <a:srgbClr val="FF0000"/>
                </a:solidFill>
              </a:rPr>
              <a:t>section:</a:t>
            </a:r>
            <a:r>
              <a:rPr lang="en-US" sz="3600" b="1" cap="all" dirty="0" smtClean="0">
                <a:solidFill>
                  <a:srgbClr val="FF0000"/>
                </a:solidFill>
              </a:rPr>
              <a:t/>
            </a:r>
            <a:br>
              <a:rPr lang="en-US" sz="3600" b="1" cap="all" dirty="0" smtClean="0">
                <a:solidFill>
                  <a:srgbClr val="FF0000"/>
                </a:solidFill>
              </a:rPr>
            </a:br>
            <a:r>
              <a:rPr lang="en-US" sz="3200" b="1" cap="all" dirty="0" smtClean="0">
                <a:solidFill>
                  <a:srgbClr val="0047D6"/>
                </a:solidFill>
              </a:rPr>
              <a:t/>
            </a:r>
            <a:br>
              <a:rPr lang="en-US" sz="3200" b="1" cap="all" dirty="0" smtClean="0">
                <a:solidFill>
                  <a:srgbClr val="0047D6"/>
                </a:solidFill>
              </a:rPr>
            </a:br>
            <a:endParaRPr lang="en-US" sz="3200" b="1" cap="all" dirty="0" smtClean="0">
              <a:solidFill>
                <a:srgbClr val="0047D6"/>
              </a:solidFill>
            </a:endParaRPr>
          </a:p>
        </p:txBody>
      </p:sp>
      <p:sp>
        <p:nvSpPr>
          <p:cNvPr id="3075" name="Rectangle 3"/>
          <p:cNvSpPr>
            <a:spLocks noGrp="1" noChangeArrowheads="1"/>
          </p:cNvSpPr>
          <p:nvPr>
            <p:ph idx="1"/>
          </p:nvPr>
        </p:nvSpPr>
        <p:spPr>
          <a:xfrm>
            <a:off x="838200" y="5029200"/>
            <a:ext cx="7772400" cy="762000"/>
          </a:xfrm>
        </p:spPr>
        <p:txBody>
          <a:bodyPr>
            <a:noAutofit/>
          </a:bodyPr>
          <a:lstStyle/>
          <a:p>
            <a:pPr algn="ctr" eaLnBrk="1" hangingPunct="1">
              <a:lnSpc>
                <a:spcPct val="90000"/>
              </a:lnSpc>
              <a:buFontTx/>
              <a:buNone/>
            </a:pPr>
            <a:r>
              <a:rPr lang="en-US" b="1" cap="all" dirty="0" smtClean="0">
                <a:solidFill>
                  <a:srgbClr val="FF0000"/>
                </a:solidFill>
                <a:latin typeface="+mj-lt"/>
              </a:rPr>
              <a:t>FINAL YEAR PROJECT REVIEW – 1</a:t>
            </a:r>
          </a:p>
          <a:p>
            <a:pPr algn="ctr" eaLnBrk="1" hangingPunct="1">
              <a:lnSpc>
                <a:spcPct val="90000"/>
              </a:lnSpc>
              <a:buFontTx/>
              <a:buNone/>
            </a:pPr>
            <a:r>
              <a:rPr lang="en-US" b="1" cap="all" dirty="0" smtClean="0">
                <a:solidFill>
                  <a:srgbClr val="FF0000"/>
                </a:solidFill>
                <a:latin typeface="+mj-lt"/>
              </a:rPr>
              <a:t>Date of review:</a:t>
            </a:r>
          </a:p>
        </p:txBody>
      </p:sp>
      <p:sp>
        <p:nvSpPr>
          <p:cNvPr id="54274" name="AutoShape 2" descr="data:image/jpeg;base64,/9j/4AAQSkZJRgABAQAAAQABAAD/2wCEAAkGBhQRERQUEhQWFBQVFhQWFhUYFxQVFxcYFhgaFBUVGBcXGyYeGBojGRUZHy8gJCcpLCwsFh4xNTAqNSYrLCkBCQoKDgwOGg8PGi4iHyUqLyotNSkvMCosLC0xNSs2KjU0LCkwNSwsMTQqNSwsNC0sLCw0KSwtLCwtLC8sKSwsLP/AABEIALYAkAMBIgACEQEDEQH/xAAcAAABBQEBAQAAAAAAAAAAAAAAAQQFBgcDAgj/xABHEAACAAMFAwYJDAADCQAAAAABAgADEQQFEiExBkFREyIyYXGyBzNCUnKBkaGxFBYXI1Rjc5KiwdHSU2KCFSQ0Q0Th4vDx/8QAGwEAAgMBAQEAAAAAAAAAAAAABAYAAwUBAgf/xAA2EQABBAEBBAcHBAEFAAAAAAABAAIDEQQxBRIhQRMUM1FScZEiMkJhgaHwU7HB0QYVIzRDYv/aAAwDAQACEQMRAD8A2yCCPFonBFZjooJPYBUxFF7giofSlY/vPyGD6UrH95+Qxf1aXwlD9ah8QVvhYp/0pWP738hg+lKx/efkMTq0vhKnWofEFYbXeolPhYHMVBGfujtIvCW/RYdmh9kU62bbWW1FEl4w9TTEpAz1FfVARCznZ2Rgzlj22NRyP5a08eOLIj3mH5Kw3jfoWqy8zvbcOzjDi43LSqk1JLVJir0h/J2ml2WT9YrkVJJVcQHbSBtn5z8jLHSGuBoK3IibFFwVpgiofSlY/vPyGD6UrH97+Qw39Wl8JWP1qHxBW+CKh9KVj+9/IYPpSsf3v5DE6tL4Sp1qHxBW+CKh9KVj+9/IYPpSsf3v5DE6tL4Sp1qHxBW+CInZ/aeTbQ5k4uYQDiGHpAkfCJaKnNLTR1VzXBwtuiIa3t4ib+G/dMOoa3t4ib+G/dMcGoUd7pXz8gyHYIWkImg7BDiz2GZM8WjN1gZe05Q0ukbG23kAfMpTawuNNF+S4UgMO590TkFWlOB2V9tNIao9CDrTcdI8smZILjcHeRtddG5hp4rzCtWytx0+umDM9AcB538RZ4o3ztn8VH+kQ6sO1U1WUzqGWxINBSlKZ++EDamxdo5UjsiSj3AHl8k1YW0cSBgiZY7yVbzDe02+XL6bqvUTn7NYW02sJLaZWoClq+qojNCxJJOZOZPXGdsTYvXy5z3Fobw+qM2ltLqga1osnipa/J9nc1khg28gAIfVxiJpBBH03GgGPGIwSa7zZSXNKZXl5AF9yKQUgggi1UikFIIIlqLSfBD0LT6UvumNBjPvBF0LT6UvumNChczO2cmTC7FqSGt7eIm/hv3TDqGt6+Im/hv3TAw1CKd7pWN7LXGJ3PmDmLQAecevqEXRUAFAKDcOERey1PksunA17a5xLQm7czZcjLeHng00B3UtHZmNHFA0t1IslEVrai41Kmagoy9IDRhx7RFlhpeswCRNJ0wN7xQe+Bdl5UuPlMdGdSAfmFfmwMmhcH9yzqWhYgAVJIAHEnSJi+rIEl0H/LncnXjWSjH3iHWyF01blmGQyTrO89gj3OTlJc4H7cg/NLeX8QI+l/6g2TMdG3Rg4+Z/oJMGKWYwedXHh5BQ63w/IGScwSKHgN69kMDClaZHUZHtGsIY14YY4gTGKs36oCSR763jpwRBBBFqqRBBBEURBBBEUWk+CLoWn0pfdMaFGe+CLoWn0pfdMaFC7mds5MuF2LUkNb28RN/DfumHLzANTTtyhnek5TIm0YH6t9480wIHNB4lFuB3Ssc2Zv4SOY/i2oQfNO89hi6SZ6uAVIYcQaxnEm7ZrUpKmHIeQ3xpElYtl7QTXxXWWz9imKNs7Mwp3mYzBjjrzv6Dig9nZuTE0RiMuH7fXRXWdPVBVmCjiTSIz5JMt5worCzg1ZqUMw8Fr5PXHiwbKopBmEzXypi0B6h/MaLZ5ARQq6DKMPZ+JB0hMLi4j4qoDyH8n0WxNJK9oEgoHld359yqnybk6Lhw0FANMoqVi/4S1vwtUg+xzX3NGnXtZw0sneuY/cRRVusyrlmselMblfVUBfcAfXGtsnEOPJK0m73fPjaA2i/pWsoVQd/FKqX3Kw2iYP8ANX25/GGJiU2kH15PFVPtERcOGE7ex2E9wSvKKeUQQQQUqkQQQRFEQQQRFFpPgi6Fp9KX3TGhRnvgi6Fp9KX3TGhQu5nbOTLhdi1IYjr2saclMbCMSoxB6wCR8IkYaXsPqJv4b90wE6NsnB4tGFxaCQssu3bINQTlwnLnDMesaiLHLmBgCpBB0IzEZ/dTyHAl2iqCnNnLqnU40ZfeIs93bP2qysDLpabO9M5ZBoPOC6g57qwJtb/Hod0yY/snWjofIqjZ+1JeDZfaHeNR5hTtaRabNaA6hh/8PCKybO3mt7DDqx2CbXm1QcTl7t8LOzJ5ceQgMJtbuQxrxZNUpq1jEMG9teobz/7xiI20lAXfOAFAEFBwApSJiy2XANak6sdTEXtmP9xtHoH9oc8Zp6QOcKJr6LGyK6NwHcVmO0MvmyJm4ywp7QAf3Psj3cez4mjHMqF3AZE8TXcIkZNj5exIu8KMPaun8euH1yuDITdQYSN4IyIPXAmRtOSDEdFEac15afkLNf0slmO18oc7Qi03nbMSWFACp3EE/vrFUt1iaS5RtRoeI3GNBio7WTAZygahaH1kmnsjn+P7QyJMjopHbwo68aUzYWNZvAUVCQQsJD0shEEEERcWk+CLoWn0pfdMaFGe+CLoWn0pfdMaFC5mds5MuF2LUkNb28RN/DfumHUNb28RN/DfumBhqEU7Qr59TQdgiSuq/p9mP1MwqN6nNT/pOUQpteWQ4R6lTix1AhqIDhR4pTbvN4jgtcuDa+ZOkhnVMQJBoCBUb6Vh5MvmYdKDsH8xTdhweSmZkjlNMqdERcbpsmN67lz9e4R8u2i/IGe/HjcavgnrD3HYrZHDjSsQiF20P+42j0D+0PnvRQ4T37geERm3b0sE7rAHtIEMuJKySQBhujRQGS0tjcT3Kn7LvWzjqZh76w5tFldSXkkYj0kbov19TdcReyU76uaPNIPtH/jHfZS2Y5OEmpQ79aHMfvGNnY8keRPM3RrhY7w5Z0MjSxjTzB+yb22/rQopyBQ+dznHqIFIrkxmJJapJ1JrWLFbdraEiWtaGmInX1D+YjX2zmg9GUf9Lf3hh2dHkQMtmO0X/wCqJ9b/AHQc5Y80Xk/RMJdndslRm7FJ+EdplgKeMIT/AC1q35Rp646zdo50wdPCOCjD74YExtxnIf2lN8uJ9UG7cGnFKxG7/vCQQQWFUVpPgi6Fp9KX3TGhRnvgi6Fp9KX3TGhQuZnbOTLhdi1JDW9fETfw37ph1DW9fETfw37pgYahFO90r54+TAjhkI8mx9cd00HYIcWWyGa6ourGnZxMNL3tY0vdoOKVGBziGjVPLr2YtjorSGoHzADspPXSlIfFL2kVQO/XheUR74vFmIkIFl64QteAG4dfExEXrfcuQOcaudFGp7eA64+fDbc8027FE17ie7ly4ptOzooo7fIWgfNVQzbzH+KfUhj1fV4XmZNLSJolMRUsgAJ1GYHGGttv6dMbFjK0rQLkB/MaLtVPRrPIkTWo05KqT5yqvszYQxN6TEAfJEwXrujiO/01WUNzI3gx7uHiOvcsvuudaQzCRWpAqKLoK019IxysdsnSicDYScjp74l9nyZdpCsKNzlI66V/aI60pR3HBmHvMaDd2Sd8ZaKLWm+/XVZhtrAedkeSW2XBPRcbgFTvU4qdZpoOuGaWUb84mbBf0yUMOTr5rbuww1tlpV2qqBOIBJB/iLMd2SHFkzRXIjSvJcfuEW0psBSFhYSDkOiCCCOKLSfBF0LT6UvumNCjPfBF0LT6UvumNChdzO2cmXC7FqSGt7eIm/hv3TDqGt7eIm/hv3TAw1CKd7pXz6unqi57KXRyama+TMOaDlhXj6/2iFuK6lI5afzZK0pXyzwA3j4wt9bSNO5qcyXw3t28OyCNpGbPPU8Y0343cvL5lZGH0eKBkS6/CP5UpfW1YWqSCCd76gejx7YqsyYWJLEknUnMx5gjS2fsyDAZuxDjzPMoPKzJcl288/Tkjk8XNGpy9uUWrwj20PahLGklAvrPOI+EVqyT8ExHIrgZWpxwkMB7oS0T2mOzuasxLMeJJqYNLN54cdAD91SH0wt76UhZbQJjozMFmoRQnITANxO5uB31jjfkjBPmDiaj15/GsMTDu8J/KCW1anBhPUVy+FD64EEBiyGvb7pBFd3MKwyB8ZB11800gggjQQqIIIIiiIIII4otJ8EXQtPpS+6Y0KM98EXQtPpS+6Y0KF3M7ZyZcLsWryIjb2tfMmKoxURi3AChqCeNIcWzlDRU5ta4m4DgOuOdtswSzzQv+HM7ScJzJjNt0j9xvAcz/SNIDW2Vh1vvNpxFaBR0UGSqOoQ1jymg7BHuHGKJkTQxgoJRe9zzvONlTF3bLPNlrNaZKko74JZmNhxtpQAdkR94XZMkTHlzFoya0zFNQa8DFw2dlTfkkoYFtkiZMo0kLz5BqauGrx+OREPbBZ1s1ovES35TBIRlLnlCDzjhJPSplAXWXNc4aosY7XNbytUNruIlcqWSmLBgr9ZXjhppDm5Nn5lr5Qy2lqJQVnLsVADVpnQ+aYmrXajNuku5BdrVVjQCtddOyO3g7UmXbgEEwmVKAlnRz9Zzdf3ix0rujc7na8NiaZGtOhFqs3ldRksq8pKmlgaci/KDhQ0GR6o9XTccy0zhJQBXIJ59VFBrurFpuiXOlWwH5GkgmS/1asAzAavLNTVxkN26JixSWW8bKXcuGkTsONQk1QMOU3ic8vXHh2U5or5X+UvbcZpN/OlmXIsPJbPTI59nGEwngdaaHXh2xef9uMLJYLTNbEy2pwzGlcHPVhluw/ARYv8AZErF8n5uITvlgOWnLEkezLsjpyyzVv4NVG4ofofw6LJVlMTQKxPAKSfhCBDnkctcjl28Iv1z2iZNS1WlC5VrQKS5IVZjDIKWc5qmGlR6USM9xLtd5OgUEWeSwyBGLn5036CIctwNV+cFwYoIBv8AOKy9hTXKEjpabS0x2dzVnOJjQCpO+gyjnBw+aCK0nwRdC0+lL7pjQoz3wRdC0+lL7pjQoXcztnJkwuxakhreviJv4b90w6hveMstKmACpKOAOJKkAQK3UIt2hXz2mg7BHuJhdirbT/hn/R/aF+Zdt+zTP0f2hoE0fiHqlToZPCfRPbvlyuSkqJiS1fCJswTCs0OXIIABzGGmowgZx1k2GyqjAzAGYPiJmBmUlJRAqpAejNM3Z5xGjYq2/Zn/AEf2hfmVbfsz/o/tAxaz9T7okF/6f2Kk22es7cqJcx2VBiA5VCBzZpx5ZNUouWR50MrVd9nl2iSkqewlv4xxMXQHI1Xo1ro2kcl2PtwqBZ5oB1AKgHtAbOPPzKtv2Z/0f2jrS2+Mlrjg46R19Cul9LKlylMpy03lKkmbjdF5JSUBXcHJFRvEStuslmmWmYWmcmooJbJNQFgS1STjYkCgyNNYhfmVbfsz/o/tC/Mu2/Zpn6P7RKj8YU/3L9z7FSjXBZ1WWHmELMU0LTFIr9TVlHkn61/ZHKbd1mwzGFofEFGEcspIybsxCqgYR53XDJtj7eaVs8000qVNOoVbKE+ZVt+zP+j+0eQG85P2Xfa5R/Yp/Mu2ySmIScxXFJFBNSjBppRmbDqoSjUOlY9C6bO5OGc7OR0ROXn82YwQEjIAouZr0ojvmVbfsz/o/tCpsbblNRZ5gPEFQfaGjtN16Tj9FBv/AKfDyKj75saybRNlqSVRioJoTQcaQziaOxduP/TTPan9oX5lW37M/wCj+0ECVgFFw9UOYn37p9Crd4IuhafSl90xoUUnwaXNOs6z+WltLxMhFaZ0BroT1RdRGBlOBmcQmHDBbCAURA3ttXLlIzqrOFzNMsvXE80UG0ScaMvnKR7RGBtDNfjvjA0J4/ZacMQka7vUpbdqmRS3NVRvoWOegHExG2jbIgKcbkMK1VclANCWyyzNIgRbuXkKiK/KKEYnDTNCCQC2VeEeLRYJjygqo+FhN5rOAQzGqu+nXlAzIyf+TIQbPOuHL+15dKf+ptiu6+KmLRtFNM5EV5gAmYWbyTzCSvqyMCbWnCzEzQFAZanpKThxKOFeMM/kM3lBkuDlBMJrnmuFlp2k5w3styOqYSqAjklxYiSyq+JjnkuQ0pHk9W3BbzwA+I95v6/suAz7xput8vKlN2bahy4Ws0E0rXRSRiwt10jhYts5hksTNIdULVZObStAchzgMtIZzbDMNpxquHi4agdcJAVlrm2LfHA3a+BVwnKTKQ0ocy4LjI7gKx6Y6CgGv1o+9da3qo4y2bbpY09FaJO2JL8njQuK1FCMxrC2zbcynRDKDVzJDUoCwXIHU1OkVewEvMFEIwzpswvTIjnKoB36/phpfNqKzix6ctgEUqSuAjN8h53wi6ESDJDA8n2bonny0/AvEkg6HeIr2vsr/bNs0lAF5bnE2EBaMdCch2CHNi2rkzVxAOozFGWhy1yik34avIAmCWcTsHy3LTysvKjha5rCbIQTqlwVdhlkDVWFMgTmI5BkzyQtAI3jZs3oL7l6kDGSO8IocK50tHF+SfO9zfxHmdtLZ06U1VyJzxaClTpuqPbGctbZoRpomVx4gsugOHnYFKjfQaw0t81mTn4iVl2kAsuFiPqqEjdw9UXwy5JPtltXXC7teJHRgeyDa1U35J8/3N/Ecn2glDTEfUf3jN514zqzmUtQcqOiMKlOiVbeTQ1rBMxFxKmTWKlgcVQp56FlFRuqpjhdl83NHkCT810SRcgSr/M2mGirn1kfAQynX3NbfhHUP3MUqRNHygMHHOZCrEHHMQrhoBlzagkxZhGLtKbIiLWmS7F93FHYvRyAnd0Pmrw0VexXKXAJYAe+CCNbPiZJLGHixR/hDwuLWkhScjZ6UBnU+ug90OkumUPIHrz+MEEHR4cDAKYFW6R5NWui2BB5I9gj0bGnmr7BCQRcIYx8I9F43j3ry13Sz5C+wRza55R8geqo+EEEeXY8R1aPRTfd3ptK2YkKuFAygac5jrn5VY5TNmkPlH1gGCCB34cDnWWiyvbZXgVaaW3Y9XpiwuN2JawybZBVFAEHR0xL0DVdNKEwQRm5EDYhTLA8yrmv3jbgL8kxmbLoMZp0615zZVOI4fNzzyji1xy8OE4jzXWpYkkOQWJPHKEgjGmyZmmg8+qMZBGfhC7JcCMzNvYMCMRpzhRiBuJA1h8uyauCCEIYIDUsahK4fZUwsEXwPfIQXOPqq5WNYOACkbPssopUgBchhAyHARJyLllLnTF6WcEEMkWFA3ju2fnx/dBPkdp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7"/>
          <p:cNvPicPr>
            <a:picLocks noChangeAspect="1" noChangeArrowheads="1"/>
          </p:cNvPicPr>
          <p:nvPr/>
        </p:nvPicPr>
        <p:blipFill>
          <a:blip r:embed="rId3" cstate="print"/>
          <a:srcRect/>
          <a:stretch>
            <a:fillRect/>
          </a:stretch>
        </p:blipFill>
        <p:spPr bwMode="auto">
          <a:xfrm>
            <a:off x="1981200" y="152400"/>
            <a:ext cx="4789714" cy="2514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8E5A94B-D643-433C-8B6B-56C25592C768}"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Project Review 1 Version -00</a:t>
            </a:r>
            <a:endParaRPr lang="en-US"/>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Key</a:t>
            </a:r>
            <a:r>
              <a:rPr lang="en-US" dirty="0" smtClean="0"/>
              <a:t> </a:t>
            </a:r>
            <a:r>
              <a:rPr lang="en-US" b="1" dirty="0" smtClean="0">
                <a:solidFill>
                  <a:srgbClr val="FF0000"/>
                </a:solidFill>
              </a:rPr>
              <a:t>Skills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Block Diagram (or) Circuit Diagram</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Explanation</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Feasibility Analysis</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FF0000"/>
                </a:solidFill>
              </a:rPr>
              <a:t>Expected Outcome (or) </a:t>
            </a:r>
            <a:br>
              <a:rPr lang="en-US" b="1" dirty="0" smtClean="0">
                <a:solidFill>
                  <a:srgbClr val="FF0000"/>
                </a:solidFill>
              </a:rPr>
            </a:br>
            <a:r>
              <a:rPr lang="en-US" b="1" dirty="0" smtClean="0">
                <a:solidFill>
                  <a:srgbClr val="FF0000"/>
                </a:solidFill>
              </a:rPr>
              <a:t>Results and Discussion</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Competitions Targeted </a:t>
            </a:r>
          </a:p>
        </p:txBody>
      </p:sp>
      <p:sp>
        <p:nvSpPr>
          <p:cNvPr id="3" name="Content Placeholder 2"/>
          <p:cNvSpPr>
            <a:spLocks noGrp="1"/>
          </p:cNvSpPr>
          <p:nvPr>
            <p:ph idx="1"/>
          </p:nvPr>
        </p:nvSpPr>
        <p:spPr/>
        <p:txBody>
          <a:bodyPr/>
          <a:lstStyle/>
          <a:p>
            <a:pPr>
              <a:buNone/>
            </a:pPr>
            <a:r>
              <a:rPr lang="en-US" dirty="0" smtClean="0"/>
              <a:t>(</a:t>
            </a:r>
            <a:r>
              <a:rPr lang="en-US" dirty="0" smtClean="0">
                <a:solidFill>
                  <a:srgbClr val="00B0F0"/>
                </a:solidFill>
              </a:rPr>
              <a:t>Example</a:t>
            </a:r>
            <a:r>
              <a:rPr lang="en-US" dirty="0" smtClean="0"/>
              <a:t>)</a:t>
            </a:r>
          </a:p>
          <a:p>
            <a:r>
              <a:rPr lang="en-US" dirty="0" smtClean="0"/>
              <a:t>Mitsubishi</a:t>
            </a:r>
          </a:p>
          <a:p>
            <a:r>
              <a:rPr lang="en-US" dirty="0" smtClean="0"/>
              <a:t>NI</a:t>
            </a:r>
          </a:p>
          <a:p>
            <a:r>
              <a:rPr lang="en-US" dirty="0" smtClean="0"/>
              <a:t>TI</a:t>
            </a:r>
          </a:p>
          <a:p>
            <a:r>
              <a:rPr lang="en-US" dirty="0" err="1" smtClean="0"/>
              <a:t>ICTACT</a:t>
            </a:r>
            <a:endParaRPr lang="en-US" dirty="0" smtClean="0"/>
          </a:p>
          <a:p>
            <a:r>
              <a:rPr lang="en-US" dirty="0" smtClean="0"/>
              <a:t>Project Competitions from other Colleges</a:t>
            </a:r>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How this project will be converted into commercial product?</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Journal Publications related to the Project</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Work Schedule</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References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Minimum 5 Recent journal paper references</a:t>
            </a:r>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7772400" cy="1143000"/>
          </a:xfrm>
        </p:spPr>
        <p:txBody>
          <a:bodyPr/>
          <a:lstStyle/>
          <a:p>
            <a:r>
              <a:rPr lang="en-US" b="1" dirty="0" smtClean="0">
                <a:solidFill>
                  <a:srgbClr val="FF0000"/>
                </a:solidFill>
              </a:rPr>
              <a:t>Title of the project	</a:t>
            </a:r>
            <a:endParaRPr lang="en-US" b="1" dirty="0">
              <a:solidFill>
                <a:srgbClr val="FF0000"/>
              </a:solidFill>
            </a:endParaRPr>
          </a:p>
        </p:txBody>
      </p:sp>
      <p:sp>
        <p:nvSpPr>
          <p:cNvPr id="3" name="Subtitle 2"/>
          <p:cNvSpPr>
            <a:spLocks noGrp="1"/>
          </p:cNvSpPr>
          <p:nvPr>
            <p:ph type="subTitle" idx="1"/>
          </p:nvPr>
        </p:nvSpPr>
        <p:spPr>
          <a:xfrm>
            <a:off x="1371600" y="3886200"/>
            <a:ext cx="4572000" cy="1066800"/>
          </a:xfrm>
        </p:spPr>
        <p:txBody>
          <a:bodyPr>
            <a:normAutofit fontScale="70000" lnSpcReduction="20000"/>
          </a:bodyPr>
          <a:lstStyle/>
          <a:p>
            <a:pPr algn="l"/>
            <a:r>
              <a:rPr lang="en-US" dirty="0" smtClean="0"/>
              <a:t>Guide Name</a:t>
            </a:r>
          </a:p>
          <a:p>
            <a:pPr algn="l"/>
            <a:r>
              <a:rPr lang="en-US" dirty="0" err="1" smtClean="0"/>
              <a:t>Dr.C.Venkatesh</a:t>
            </a:r>
            <a:endParaRPr lang="en-US" dirty="0" smtClean="0"/>
          </a:p>
          <a:p>
            <a:pPr algn="l"/>
            <a:r>
              <a:rPr lang="en-US" dirty="0" err="1" smtClean="0"/>
              <a:t>Asso.Prof</a:t>
            </a:r>
            <a:r>
              <a:rPr lang="en-US" dirty="0" smtClean="0"/>
              <a:t>/</a:t>
            </a:r>
            <a:r>
              <a:rPr lang="en-US" dirty="0" err="1" smtClean="0"/>
              <a:t>ECE</a:t>
            </a:r>
            <a:r>
              <a:rPr lang="en-US" dirty="0" smtClean="0"/>
              <a:t> Dept.</a:t>
            </a:r>
          </a:p>
          <a:p>
            <a:pPr algn="l"/>
            <a:endParaRPr lang="en-US" dirty="0"/>
          </a:p>
        </p:txBody>
      </p:sp>
      <p:sp>
        <p:nvSpPr>
          <p:cNvPr id="6" name="Subtitle 2"/>
          <p:cNvSpPr txBox="1">
            <a:spLocks/>
          </p:cNvSpPr>
          <p:nvPr/>
        </p:nvSpPr>
        <p:spPr>
          <a:xfrm>
            <a:off x="914400" y="1676400"/>
            <a:ext cx="4572000" cy="1371600"/>
          </a:xfrm>
          <a:prstGeom prst="rect">
            <a:avLst/>
          </a:prstGeom>
        </p:spPr>
        <p:txBody>
          <a:bodyPr vert="horz" lIns="91440" tIns="45720" rIns="91440" bIns="45720" rtlCol="0">
            <a:normAutofit fontScale="4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Batch Members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         1. </a:t>
            </a:r>
            <a:r>
              <a:rPr lang="en-US" sz="3200" dirty="0" smtClean="0">
                <a:solidFill>
                  <a:schemeClr val="tx1">
                    <a:tint val="75000"/>
                  </a:schemeClr>
                </a:solidFill>
              </a:rPr>
              <a:t>Tamil </a:t>
            </a:r>
            <a:r>
              <a:rPr lang="en-US" sz="3200" dirty="0" err="1" smtClean="0">
                <a:solidFill>
                  <a:schemeClr val="tx1">
                    <a:tint val="75000"/>
                  </a:schemeClr>
                </a:solidFill>
              </a:rPr>
              <a:t>Selvan</a:t>
            </a:r>
            <a:r>
              <a:rPr lang="en-US" sz="3200" dirty="0" smtClean="0">
                <a:solidFill>
                  <a:schemeClr val="tx1">
                    <a:tint val="75000"/>
                  </a:schemeClr>
                </a:solidFill>
              </a:rPr>
              <a:t> D</a:t>
            </a:r>
            <a:endParaRPr lang="en-US" sz="3200" dirty="0" smtClean="0">
              <a:solidFill>
                <a:schemeClr val="tx1">
                  <a:tint val="75000"/>
                </a:schemeClr>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2. </a:t>
            </a:r>
            <a:r>
              <a:rPr kumimoji="0" lang="en-US" sz="3200" b="0" i="0" u="none" strike="noStrike" kern="1200" cap="none" spc="0" normalizeH="0" baseline="0" noProof="0" dirty="0" err="1" smtClean="0">
                <a:ln>
                  <a:noFill/>
                </a:ln>
                <a:solidFill>
                  <a:schemeClr val="tx1">
                    <a:tint val="75000"/>
                  </a:schemeClr>
                </a:solidFill>
                <a:effectLst/>
                <a:uLnTx/>
                <a:uFillTx/>
                <a:latin typeface="+mn-lt"/>
                <a:ea typeface="+mn-ea"/>
                <a:cs typeface="+mn-cs"/>
              </a:rPr>
              <a:t>Raghu</a:t>
            </a: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Ram M</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3. </a:t>
            </a:r>
            <a:r>
              <a:rPr lang="en-US" sz="3200" dirty="0" err="1" smtClean="0">
                <a:solidFill>
                  <a:schemeClr val="tx1">
                    <a:tint val="75000"/>
                  </a:schemeClr>
                </a:solidFill>
              </a:rPr>
              <a:t>Vignesh</a:t>
            </a:r>
            <a:r>
              <a:rPr lang="en-US" sz="3200" dirty="0" smtClean="0">
                <a:solidFill>
                  <a:schemeClr val="tx1">
                    <a:tint val="75000"/>
                  </a:schemeClr>
                </a:solidFill>
              </a:rPr>
              <a:t> 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 4. </a:t>
            </a:r>
            <a:r>
              <a:rPr lang="en-US" sz="3200" dirty="0" err="1" smtClean="0">
                <a:solidFill>
                  <a:schemeClr val="tx1">
                    <a:tint val="75000"/>
                  </a:schemeClr>
                </a:solidFill>
              </a:rPr>
              <a:t>Vasister</a:t>
            </a:r>
            <a:r>
              <a:rPr lang="en-US" sz="3200" dirty="0" smtClean="0">
                <a:solidFill>
                  <a:schemeClr val="tx1">
                    <a:tint val="75000"/>
                  </a:schemeClr>
                </a:solidFill>
              </a:rPr>
              <a:t> A </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18E5A94B-D643-433C-8B6B-56C25592C768}"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819400"/>
            <a:ext cx="6934200" cy="685799"/>
          </a:xfrm>
        </p:spPr>
        <p:txBody>
          <a:bodyPr>
            <a:noAutofit/>
          </a:bodyPr>
          <a:lstStyle/>
          <a:p>
            <a:pPr algn="ctr">
              <a:buNone/>
            </a:pPr>
            <a:r>
              <a:rPr lang="en-US" sz="4400" b="1" dirty="0" smtClean="0">
                <a:solidFill>
                  <a:srgbClr val="3366FF"/>
                </a:solidFill>
              </a:rPr>
              <a:t>Queries? </a:t>
            </a:r>
            <a:endParaRPr lang="en-US" sz="4400" b="1" dirty="0">
              <a:solidFill>
                <a:srgbClr val="3366FF"/>
              </a:solidFill>
            </a:endParaRPr>
          </a:p>
        </p:txBody>
      </p:sp>
      <p:sp>
        <p:nvSpPr>
          <p:cNvPr id="4" name="Slide Number Placeholder 3"/>
          <p:cNvSpPr>
            <a:spLocks noGrp="1"/>
          </p:cNvSpPr>
          <p:nvPr>
            <p:ph type="sldNum" sz="quarter" idx="12"/>
          </p:nvPr>
        </p:nvSpPr>
        <p:spPr/>
        <p:txBody>
          <a:bodyPr/>
          <a:lstStyle/>
          <a:p>
            <a:fld id="{18E5A94B-D643-433C-8B6B-56C25592C768}"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Presentation Outline</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Name and Address of Company and External Guide details (If Applicable)</a:t>
            </a:r>
          </a:p>
          <a:p>
            <a:r>
              <a:rPr lang="en-US" dirty="0" smtClean="0"/>
              <a:t>Abstract</a:t>
            </a:r>
          </a:p>
          <a:p>
            <a:r>
              <a:rPr lang="en-US" dirty="0" smtClean="0"/>
              <a:t>Literature Survey</a:t>
            </a:r>
          </a:p>
          <a:p>
            <a:r>
              <a:rPr lang="en-US" dirty="0" smtClean="0"/>
              <a:t>Objective</a:t>
            </a:r>
          </a:p>
          <a:p>
            <a:r>
              <a:rPr lang="en-US" dirty="0" smtClean="0"/>
              <a:t>Expected Outcome</a:t>
            </a:r>
          </a:p>
          <a:p>
            <a:r>
              <a:rPr lang="en-US" dirty="0" smtClean="0"/>
              <a:t>Execution Plan</a:t>
            </a:r>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Abstract of the project</a:t>
            </a:r>
            <a:endParaRPr lang="en-US" b="1"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t/>
            </a:r>
            <a:br>
              <a:rPr lang="en-US" dirty="0" smtClean="0"/>
            </a:br>
            <a:r>
              <a:rPr lang="en-US" dirty="0" smtClean="0"/>
              <a:t>These days we have an increased number of heart diseases including increased risk of heart attacks. Our proposed system users sensors that allow to detect heart rate of a person using heartbeat sensing even if the person is at home. The sensor is then interfaced to a microcontroller that allows checking heart rate readings and transmitting them over internet. The user may set the high as well as low levels of heart beat limit. After setting these limits, the system starts monitoring and as soon as patient heart beat goes above a certain limit, the system sends an alert to the controller which then transmits this over the internet and alerts the doctors as well as concerned users. Also the system alerts for lower heartbeats. Whenever the user logs on for monitoring, the system also displays the live heart rate of the patient. Thus concerned ones may monitor heart rate as well get an alert of heart attack to the patient immediately from anywhere and the person can be saved on time.</a:t>
            </a:r>
          </a:p>
          <a:p>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solidFill>
                  <a:srgbClr val="FF0000"/>
                </a:solidFill>
              </a:rPr>
              <a:t/>
            </a:r>
            <a:br>
              <a:rPr lang="en-US" sz="4900" b="1" dirty="0" smtClean="0">
                <a:solidFill>
                  <a:srgbClr val="FF0000"/>
                </a:solidFill>
              </a:rPr>
            </a:br>
            <a:r>
              <a:rPr lang="en-US" sz="4900" b="1" dirty="0" smtClean="0">
                <a:solidFill>
                  <a:srgbClr val="FF0000"/>
                </a:solidFill>
              </a:rPr>
              <a:t>Literature Survey </a:t>
            </a:r>
            <a:r>
              <a:rPr lang="en-US" dirty="0" smtClean="0"/>
              <a:t/>
            </a:r>
            <a:br>
              <a:rPr lang="en-US" dirty="0" smtClean="0"/>
            </a:br>
            <a:endParaRPr lang="en-US" dirty="0"/>
          </a:p>
        </p:txBody>
      </p:sp>
      <p:sp>
        <p:nvSpPr>
          <p:cNvPr id="3" name="Content Placeholder 2"/>
          <p:cNvSpPr>
            <a:spLocks noGrp="1"/>
          </p:cNvSpPr>
          <p:nvPr>
            <p:ph idx="1"/>
          </p:nvPr>
        </p:nvSpPr>
        <p:spPr>
          <a:xfrm>
            <a:off x="457200" y="1600201"/>
            <a:ext cx="8229600" cy="3124200"/>
          </a:xfrm>
        </p:spPr>
        <p:txBody>
          <a:bodyPr/>
          <a:lstStyle/>
          <a:p>
            <a:r>
              <a:rPr lang="en-US" sz="2000" dirty="0" err="1" smtClean="0">
                <a:latin typeface="Times New Roman" pitchFamily="18" charset="0"/>
                <a:cs typeface="Times New Roman" pitchFamily="18" charset="0"/>
              </a:rPr>
              <a:t>Aibek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Ryskaliyev,Sanzhar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Askaruly,Alex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Pappachen</a:t>
            </a:r>
            <a:r>
              <a:rPr lang="en-US" sz="2000" dirty="0" smtClean="0">
                <a:latin typeface="Times New Roman" pitchFamily="18" charset="0"/>
                <a:cs typeface="Times New Roman" pitchFamily="18" charset="0"/>
              </a:rPr>
              <a:t> James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2016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Speech signal analysis for the estimation of heart rates under different emotional states </a:t>
            </a:r>
            <a:r>
              <a:rPr lang="en-US" sz="2000" dirty="0" smtClean="0">
                <a:latin typeface="Times New Roman" pitchFamily="18" charset="0"/>
                <a:cs typeface="Times New Roman" pitchFamily="18" charset="0"/>
              </a:rPr>
              <a:t>,International </a:t>
            </a:r>
            <a:r>
              <a:rPr lang="en-US" sz="2000" dirty="0" smtClean="0">
                <a:latin typeface="Times New Roman" pitchFamily="18" charset="0"/>
                <a:cs typeface="Times New Roman" pitchFamily="18" charset="0"/>
              </a:rPr>
              <a:t>Conference on Advances in Computing, Communications and Informatics (</a:t>
            </a:r>
            <a:r>
              <a:rPr lang="en-US" sz="2000" dirty="0" smtClean="0">
                <a:latin typeface="Times New Roman" pitchFamily="18" charset="0"/>
                <a:cs typeface="Times New Roman" pitchFamily="18" charset="0"/>
              </a:rPr>
              <a:t>ICACCI).</a:t>
            </a:r>
          </a:p>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Jatin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Arora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Gagandeep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Amandeep</a:t>
            </a:r>
            <a:r>
              <a:rPr lang="en-US" sz="2000" dirty="0" smtClean="0">
                <a:latin typeface="Times New Roman" pitchFamily="18" charset="0"/>
                <a:cs typeface="Times New Roman" pitchFamily="18" charset="0"/>
              </a:rPr>
              <a:t> Singh </a:t>
            </a:r>
            <a:r>
              <a:rPr lang="en-US" sz="2000" b="1" dirty="0" smtClean="0"/>
              <a:t> </a:t>
            </a:r>
            <a:r>
              <a:rPr lang="en-US" sz="2000" dirty="0" smtClean="0"/>
              <a:t>2014,</a:t>
            </a:r>
            <a:r>
              <a:rPr lang="en-US" sz="2000" b="1" dirty="0" smtClean="0"/>
              <a:t> </a:t>
            </a:r>
            <a:r>
              <a:rPr lang="en-US" sz="2000" dirty="0" smtClean="0"/>
              <a:t>Heartbeat rate monitoring system by pulse technique using HB </a:t>
            </a:r>
            <a:r>
              <a:rPr lang="en-US" sz="2000" dirty="0" err="1" smtClean="0"/>
              <a:t>sensor,International</a:t>
            </a:r>
            <a:r>
              <a:rPr lang="en-US" sz="2000" dirty="0" smtClean="0"/>
              <a:t> Conference on Information Communication and Embedded Systems (ICICES2014).</a:t>
            </a:r>
            <a:endParaRPr lang="en-US" sz="20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4" name="Title 1"/>
          <p:cNvSpPr txBox="1">
            <a:spLocks/>
          </p:cNvSpPr>
          <p:nvPr/>
        </p:nvSpPr>
        <p:spPr>
          <a:xfrm>
            <a:off x="762000" y="5181600"/>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18E5A94B-D643-433C-8B6B-56C25592C768}"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sp>
        <p:nvSpPr>
          <p:cNvPr id="3" name="Content Placeholder 2"/>
          <p:cNvSpPr>
            <a:spLocks noGrp="1"/>
          </p:cNvSpPr>
          <p:nvPr>
            <p:ph idx="1"/>
          </p:nvPr>
        </p:nvSpPr>
        <p:spPr>
          <a:xfrm>
            <a:off x="457200" y="1600201"/>
            <a:ext cx="8229600" cy="3124200"/>
          </a:xfrm>
        </p:spPr>
        <p:txBody>
          <a:bodyPr/>
          <a:lstStyle/>
          <a:p>
            <a:pPr lvl="0"/>
            <a:r>
              <a:rPr lang="en-US" sz="2400" dirty="0" err="1" smtClean="0">
                <a:latin typeface="Times New Roman" pitchFamily="18" charset="0"/>
                <a:cs typeface="Times New Roman" pitchFamily="18" charset="0"/>
              </a:rPr>
              <a:t>Chenggao</a:t>
            </a:r>
            <a:r>
              <a:rPr lang="en-US" sz="2400" dirty="0" smtClean="0">
                <a:latin typeface="Times New Roman" pitchFamily="18" charset="0"/>
                <a:cs typeface="Times New Roman" pitchFamily="18" charset="0"/>
              </a:rPr>
              <a:t> Han, Hashimoto, T &amp; </a:t>
            </a:r>
            <a:r>
              <a:rPr lang="en-US" sz="2400" dirty="0" err="1" smtClean="0">
                <a:latin typeface="Times New Roman" pitchFamily="18" charset="0"/>
                <a:cs typeface="Times New Roman" pitchFamily="18" charset="0"/>
              </a:rPr>
              <a:t>Suehiro</a:t>
            </a:r>
            <a:r>
              <a:rPr lang="en-US" sz="2400" dirty="0" smtClean="0">
                <a:latin typeface="Times New Roman" pitchFamily="18" charset="0"/>
                <a:cs typeface="Times New Roman" pitchFamily="18" charset="0"/>
              </a:rPr>
              <a:t>, N (2010), “Constellation-rotated vector </a:t>
            </a:r>
            <a:r>
              <a:rPr lang="en-US" sz="2400" dirty="0" err="1" smtClean="0">
                <a:latin typeface="Times New Roman" pitchFamily="18" charset="0"/>
                <a:cs typeface="Times New Roman" pitchFamily="18" charset="0"/>
              </a:rPr>
              <a:t>OFDM</a:t>
            </a:r>
            <a:r>
              <a:rPr lang="en-US" sz="2400" dirty="0" smtClean="0">
                <a:latin typeface="Times New Roman" pitchFamily="18" charset="0"/>
                <a:cs typeface="Times New Roman" pitchFamily="18" charset="0"/>
              </a:rPr>
              <a:t> and its performance analysis over </a:t>
            </a:r>
            <a:r>
              <a:rPr lang="en-US" sz="2400" dirty="0" err="1" smtClean="0">
                <a:latin typeface="Times New Roman" pitchFamily="18" charset="0"/>
                <a:cs typeface="Times New Roman" pitchFamily="18" charset="0"/>
              </a:rPr>
              <a:t>rayleigh</a:t>
            </a:r>
            <a:r>
              <a:rPr lang="en-US" sz="2400" dirty="0" smtClean="0">
                <a:latin typeface="Times New Roman" pitchFamily="18" charset="0"/>
                <a:cs typeface="Times New Roman" pitchFamily="18" charset="0"/>
              </a:rPr>
              <a:t> fading channels”, IEEE Trans. </a:t>
            </a:r>
            <a:r>
              <a:rPr lang="en-US" sz="2400" dirty="0" err="1" smtClean="0">
                <a:latin typeface="Times New Roman" pitchFamily="18" charset="0"/>
                <a:cs typeface="Times New Roman" pitchFamily="18" charset="0"/>
              </a:rPr>
              <a:t>Commun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vol.58</a:t>
            </a:r>
            <a:r>
              <a:rPr lang="en-US" sz="2400" dirty="0" smtClean="0">
                <a:latin typeface="Times New Roman" pitchFamily="18" charset="0"/>
                <a:cs typeface="Times New Roman" pitchFamily="18" charset="0"/>
              </a:rPr>
              <a:t>, pp. 828-838. (</a:t>
            </a:r>
            <a:r>
              <a:rPr lang="en-US" sz="2400" dirty="0" smtClean="0">
                <a:solidFill>
                  <a:srgbClr val="FF0000"/>
                </a:solidFill>
                <a:latin typeface="Times New Roman" pitchFamily="18" charset="0"/>
                <a:cs typeface="Times New Roman" pitchFamily="18" charset="0"/>
              </a:rPr>
              <a:t>paper title format</a:t>
            </a:r>
            <a:r>
              <a:rPr lang="en-US" sz="2400" dirty="0" smtClean="0">
                <a:latin typeface="Times New Roman" pitchFamily="18" charset="0"/>
                <a:cs typeface="Times New Roman" pitchFamily="18" charset="0"/>
              </a:rPr>
              <a:t>)</a:t>
            </a:r>
          </a:p>
          <a:p>
            <a:pPr lvl="0">
              <a:buNone/>
            </a:pPr>
            <a:endParaRPr lang="en-US" sz="2400" dirty="0" smtClean="0">
              <a:latin typeface="Times New Roman" pitchFamily="18" charset="0"/>
              <a:cs typeface="Times New Roman" pitchFamily="18" charset="0"/>
            </a:endParaRPr>
          </a:p>
          <a:p>
            <a:pPr lvl="0">
              <a:buNone/>
            </a:pPr>
            <a:r>
              <a:rPr lang="en-US" sz="2400" dirty="0" smtClean="0">
                <a:latin typeface="Times New Roman" pitchFamily="18" charset="0"/>
                <a:cs typeface="Times New Roman" pitchFamily="18" charset="0"/>
              </a:rPr>
              <a:t>(</a:t>
            </a:r>
            <a:r>
              <a:rPr lang="en-US" sz="2400" dirty="0" smtClean="0">
                <a:solidFill>
                  <a:srgbClr val="00B0F0"/>
                </a:solidFill>
                <a:latin typeface="Times New Roman" pitchFamily="18" charset="0"/>
                <a:cs typeface="Times New Roman" pitchFamily="18" charset="0"/>
              </a:rPr>
              <a:t>Minimum three lines about above mentioned  paper</a:t>
            </a:r>
            <a:r>
              <a:rPr lang="en-US" sz="2400" dirty="0" smtClean="0">
                <a:latin typeface="Times New Roman" pitchFamily="18" charset="0"/>
                <a:cs typeface="Times New Roman" pitchFamily="18" charset="0"/>
              </a:rPr>
              <a:t>)</a:t>
            </a:r>
          </a:p>
          <a:p>
            <a:endParaRPr lang="en-US" dirty="0"/>
          </a:p>
        </p:txBody>
      </p:sp>
      <p:sp>
        <p:nvSpPr>
          <p:cNvPr id="4" name="Title 1"/>
          <p:cNvSpPr txBox="1">
            <a:spLocks/>
          </p:cNvSpPr>
          <p:nvPr/>
        </p:nvSpPr>
        <p:spPr>
          <a:xfrm>
            <a:off x="762000" y="5181600"/>
            <a:ext cx="8229600" cy="1143000"/>
          </a:xfrm>
          <a:prstGeom prst="rect">
            <a:avLst/>
          </a:prstGeom>
        </p:spPr>
        <p:txBody>
          <a:bodyPr vert="horz" lIns="91440" tIns="45720" rIns="91440" bIns="45720" rtlCol="0" anchor="ctr">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Per slide</a:t>
            </a:r>
            <a:r>
              <a:rPr kumimoji="0" lang="en-US" sz="4400" b="0" i="0" u="none" strike="noStrike" kern="1200" cap="none" spc="0" normalizeH="0" noProof="0" dirty="0" smtClean="0">
                <a:ln>
                  <a:noFill/>
                </a:ln>
                <a:solidFill>
                  <a:schemeClr val="tx1"/>
                </a:solidFill>
                <a:effectLst/>
                <a:uLnTx/>
                <a:uFillTx/>
                <a:latin typeface="+mj-lt"/>
                <a:ea typeface="+mj-ea"/>
                <a:cs typeface="+mj-cs"/>
              </a:rPr>
              <a:t> 2 papers- Maximum of 2 slides</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18E5A94B-D643-433C-8B6B-56C25592C768}"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Objectives</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Introduction (Cont’d..)</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344</Words>
  <Application>Microsoft Office PowerPoint</Application>
  <PresentationFormat>On-screen Show (4:3)</PresentationFormat>
  <Paragraphs>92</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SRI ESHWAR COLLEGE OF ENGINEERING  academic year: 2016-17  department:  section:  </vt:lpstr>
      <vt:lpstr>Title of the project </vt:lpstr>
      <vt:lpstr>Presentation Outline</vt:lpstr>
      <vt:lpstr>Abstract of the project</vt:lpstr>
      <vt:lpstr> Literature Survey  </vt:lpstr>
      <vt:lpstr>Literature Survey (Cont’d..)</vt:lpstr>
      <vt:lpstr>Objectives</vt:lpstr>
      <vt:lpstr>Introduction</vt:lpstr>
      <vt:lpstr>Introduction (Cont’d..)</vt:lpstr>
      <vt:lpstr>Key Skills</vt:lpstr>
      <vt:lpstr>Block Diagram (or) Circuit Diagram</vt:lpstr>
      <vt:lpstr>Explanation</vt:lpstr>
      <vt:lpstr>Feasibility Analysis</vt:lpstr>
      <vt:lpstr>Expected Outcome (or)  Results and Discussion</vt:lpstr>
      <vt:lpstr>Competitions Targeted </vt:lpstr>
      <vt:lpstr>How this project will be converted into commercial product?</vt:lpstr>
      <vt:lpstr>Journal Publications related to the Project</vt:lpstr>
      <vt:lpstr>Work Schedule</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USER</cp:lastModifiedBy>
  <cp:revision>17</cp:revision>
  <dcterms:created xsi:type="dcterms:W3CDTF">2016-02-17T03:44:51Z</dcterms:created>
  <dcterms:modified xsi:type="dcterms:W3CDTF">2018-12-24T10:07:38Z</dcterms:modified>
</cp:coreProperties>
</file>