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bmp" ContentType="image/bmp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00088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49776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00088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49776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00088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9776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200088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349776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00088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97760" y="13680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200088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3497760" y="308556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30855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3680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colah.github.io/posts/2015-09-NN-Types-FP/" TargetMode="External"/><Relationship Id="rId2" Type="http://schemas.openxmlformats.org/officeDocument/2006/relationships/hyperlink" Target="https://towardsdatascience.com/illustrated-guide-to-lstms-and-gru-s-a-step-by-step-explanation-44e9eb85bf21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bmp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kaggle.com/dolfik/russian-telegram-chats-history" TargetMode="External"/><Relationship Id="rId2" Type="http://schemas.openxmlformats.org/officeDocument/2006/relationships/hyperlink" Target="https://arxiv.org/pdf/1907.04307.pdf" TargetMode="External"/><Relationship Id="rId3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arxiv.org/pdf/1812.00176.pdf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aclweb.org/anthology/D15-1109.pdf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clweb.org/anthology/D15-1109.pdf" TargetMode="External"/><Relationship Id="rId2" Type="http://schemas.openxmlformats.org/officeDocument/2006/relationships/hyperlink" Target="https://arxiv.org/pdf/1812.00176.pdf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irit.fr/STAC/corpus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rxiv.org/pdf/1812.00176.pdf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arxiv.org/pdf/1812.00176.pdf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NETOLOGY DS-9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944000" y="1872000"/>
            <a:ext cx="68108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Исследование методов парсинга в многосторонних диалогах.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312000" y="4062960"/>
            <a:ext cx="345060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Смольников Виталий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Москва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2020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Обзор модели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031120" y="4963320"/>
            <a:ext cx="76251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http://colah.github.io/posts/2015-09-NN-Types-FP/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https://towardsdatascience.com/illustrated-guide-to-lstms-and-gru-s-a-step-by-step-explanation-44e9eb85bf21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640080" y="1463040"/>
            <a:ext cx="56088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Lohit Devanagari"/>
              </a:rPr>
              <a:t>Локальные представления создаются с помощью Bi-GRU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504000" y="2103120"/>
            <a:ext cx="5433480" cy="191988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4"/>
          <a:stretch/>
        </p:blipFill>
        <p:spPr>
          <a:xfrm>
            <a:off x="6675120" y="1757160"/>
            <a:ext cx="2062440" cy="2265840"/>
          </a:xfrm>
          <a:prstGeom prst="rect">
            <a:avLst/>
          </a:prstGeom>
          <a:ln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6675120" y="4389120"/>
            <a:ext cx="1521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Ячейка GRU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103480" y="4389120"/>
            <a:ext cx="2850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Общая структура </a:t>
            </a:r>
            <a:r>
              <a:rPr b="0" lang="en-US" sz="1600" spc="-1" strike="noStrike">
                <a:latin typeface="Arial"/>
                <a:ea typeface="Lohit Devanagari"/>
              </a:rPr>
              <a:t>Bi-GRU</a:t>
            </a:r>
            <a:r>
              <a:rPr b="0" lang="en-US" sz="1800" spc="-1" strike="noStrike">
                <a:latin typeface="Arial"/>
                <a:ea typeface="Lohit Devanaga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Параметры модели (итоговой)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векторы слов инициализируются 300-мерными GloVe  векторами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размер словаря 1000 слов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Максимальное расстояние между связуемыми фразами = 20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Размер эмбеддинга отношений = 100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Количество скрытых юнитов = 256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dropout= 0.5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Результаты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Результаты работы различных вариантов.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789360" y="4951080"/>
            <a:ext cx="577332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Dummy - простая модель – дающая предсказание связи к ближайшему соседу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14" name="Table 4"/>
          <p:cNvGraphicFramePr/>
          <p:nvPr/>
        </p:nvGraphicFramePr>
        <p:xfrm>
          <a:off x="1348200" y="2163960"/>
          <a:ext cx="6401520" cy="559800"/>
        </p:xfrm>
        <a:graphic>
          <a:graphicData uri="http://schemas.openxmlformats.org/drawingml/2006/table">
            <a:tbl>
              <a:tblPr/>
              <a:tblGrid>
                <a:gridCol w="4369680"/>
                <a:gridCol w="203220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Модель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F1, 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Deep Sequential , en, GloVe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69.7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Deep Sequential , ru, GloVe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70.4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Deep Sequential ,  ru, FastText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Dummy*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Результаты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3680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443520" y="1936800"/>
            <a:ext cx="3718440" cy="359640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274320" y="1391040"/>
            <a:ext cx="4388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Зависимость F1 от количества фраз в диалоге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5134320" y="1391400"/>
            <a:ext cx="4388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Зависимость F1 от количества эпох в обучении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5115240" y="1920240"/>
            <a:ext cx="3810240" cy="364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Результаты. Пример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-864000" y="13680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918000" y="1530000"/>
            <a:ext cx="5577480" cy="383436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995760" y="1299600"/>
            <a:ext cx="2530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Размечено в датасете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4091760" y="1299600"/>
            <a:ext cx="272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Передсказано в модели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883200" y="3670560"/>
            <a:ext cx="29480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Lohit Devanagari"/>
              </a:rPr>
              <a:t>Типы  связей: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Lohit Devanagari"/>
              </a:rPr>
              <a:t>Elaboration -  проработка,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Lohit Devanagari"/>
              </a:rPr>
              <a:t>QAP – пара-вопрос-ответ,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Lohit Devanagari"/>
              </a:rPr>
              <a:t>ACK- подтверждение,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Lohit Devanagari"/>
              </a:rPr>
              <a:t>Comment – комментарий,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Lohit Devanagari"/>
              </a:rPr>
              <a:t>Explanation - обьяснение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Итоги и планы на развитие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-864000" y="13680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5200" y="1368000"/>
            <a:ext cx="9215640" cy="34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Итоги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Перенос модели на датасет диалогами на русском языке дает схожие результаты.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Заметно, что качество работы модели на длинных диалогах заметно падает.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Главная проблема на данном этапе - отсутствие большого размеченного датасета на русском языке.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План развития.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Провести разметку существующих датасетов с помощью данного алгоритма*.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Перевод модели на TF 2.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Использование направленного ациклического графа.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Обучение модели на большом датасете.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Lohit Devanagari"/>
              </a:rPr>
              <a:t>Исследование возможности использования Multilingual Universal Sentence Encoder for Semantic Retrieva**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035040" y="4937760"/>
            <a:ext cx="366120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*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https://www.kaggle.com/dolfik/russian-telegram-chats-history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**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https://arxiv.org/pdf/1907.04307.pdf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Постановка задачи</a:t>
            </a:r>
            <a:endParaRPr b="0" lang="en-US" sz="357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74320" y="2107440"/>
            <a:ext cx="3849840" cy="23806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260640" y="1355040"/>
            <a:ext cx="8595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Высока вероятность среди всего информационного шума пропустить важные  или информативные сообщения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594320" y="2106000"/>
            <a:ext cx="500652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В качестве возможного решения</a:t>
            </a:r>
            <a:r>
              <a:rPr b="0" lang="en-US" sz="1200" spc="-1" strike="noStrike">
                <a:latin typeface="Arial"/>
              </a:rPr>
              <a:t> задачи  разбора многостороннего диалога была выдвинута гипотеза: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автоматический синтез взаимосвязей  между отдельными фразами может сильно облегчить анализ многостороннего диалога</a:t>
            </a:r>
            <a:r>
              <a:rPr b="0" lang="en-US" sz="1200" spc="-1" strike="noStrike">
                <a:latin typeface="Arial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4594320" y="3291840"/>
            <a:ext cx="108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Метрики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8" name="Formula 5"/>
              <p:cNvSpPr txBox="1"/>
              <p:nvPr/>
            </p:nvSpPr>
            <p:spPr>
              <a:xfrm>
                <a:off x="5776200" y="3490920"/>
                <a:ext cx="197388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Precision</m:t>
                        </m:r>
                      </m:e>
                      <m:sub>
                        <m:r>
                          <m:t xml:space="preserve">Micro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TP</m:t>
                            </m:r>
                          </m:e>
                          <m:sub>
                            <m:r>
                              <m:t xml:space="preserve">summ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TP</m:t>
                            </m:r>
                          </m:e>
                          <m:sub>
                            <m:r>
                              <m:t xml:space="preserve">summ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FP</m:t>
                            </m:r>
                          </m:e>
                          <m:sub>
                            <m:r>
                              <m:t xml:space="preserve">summ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9" name="Formula 6"/>
              <p:cNvSpPr txBox="1"/>
              <p:nvPr/>
            </p:nvSpPr>
            <p:spPr>
              <a:xfrm>
                <a:off x="5813640" y="4081320"/>
                <a:ext cx="17258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Recall</m:t>
                        </m:r>
                      </m:e>
                      <m:sub>
                        <m:r>
                          <m:t xml:space="preserve">Micro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TP</m:t>
                            </m:r>
                          </m:e>
                          <m:sub>
                            <m:r>
                              <m:t xml:space="preserve">summ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TP</m:t>
                            </m:r>
                          </m:e>
                          <m:sub>
                            <m:r>
                              <m:t xml:space="preserve">summ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FN</m:t>
                            </m:r>
                          </m:e>
                          <m:sub>
                            <m:r>
                              <m:t xml:space="preserve">summ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0" name="Formula 7"/>
              <p:cNvSpPr txBox="1"/>
              <p:nvPr/>
            </p:nvSpPr>
            <p:spPr>
              <a:xfrm>
                <a:off x="5816160" y="4734000"/>
                <a:ext cx="2379960" cy="40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F</m:t>
                        </m:r>
                        <m:r>
                          <m:t xml:space="preserve">1</m:t>
                        </m:r>
                      </m:e>
                      <m:sub>
                        <m:r>
                          <m:t xml:space="preserve">Micro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Precision</m:t>
                            </m:r>
                          </m:e>
                          <m:sub>
                            <m:r>
                              <m:t xml:space="preserve">Micro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Recall</m:t>
                            </m:r>
                          </m:e>
                          <m:sub>
                            <m:r>
                              <m:t xml:space="preserve">Micro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Precision</m:t>
                            </m:r>
                          </m:e>
                          <m:sub>
                            <m:r>
                              <m:t xml:space="preserve">Micro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Recall</m:t>
                            </m:r>
                          </m:e>
                          <m:sub>
                            <m:r>
                              <m:t xml:space="preserve">Micro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Постановка задачи</a:t>
            </a:r>
            <a:endParaRPr b="0" lang="en-US" sz="357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70240" y="1429200"/>
            <a:ext cx="4295160" cy="246636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5122800" y="1958400"/>
            <a:ext cx="40208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Пример многостороннего диалога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с его структурой дискурса из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корпуса STAC (Asher и др., 2016),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где «Q-Elab» - это сокращение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от «Вопрос-разработка»,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«QAP» для «пара вопрос-ответ».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и« ACK. » для «Подтверждение».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63520" y="5120640"/>
            <a:ext cx="25790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https://arxiv.org/pdf/1812.00176.pdf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Анализ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Исследование предыдущих решений.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620000" y="4136040"/>
            <a:ext cx="7617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  <a:ea typeface="Lohit Devanagari"/>
              </a:rPr>
              <a:t>Пример направленного ациклического графа (DAG).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752080" y="5029200"/>
            <a:ext cx="3408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https://www.aclweb.org/anthology/D15-1109.pdf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800640" y="2008080"/>
            <a:ext cx="7885800" cy="20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Анализ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Исследование предыдущих решений.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752080" y="5029200"/>
            <a:ext cx="3408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https://www.aclweb.org/anthology/D15-1109.pdf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https://arxiv.org/pdf/1812.00176.pdf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3" name="Table 4"/>
          <p:cNvGraphicFramePr/>
          <p:nvPr/>
        </p:nvGraphicFramePr>
        <p:xfrm>
          <a:off x="2565000" y="2082600"/>
          <a:ext cx="5075280" cy="2301480"/>
        </p:xfrm>
        <a:graphic>
          <a:graphicData uri="http://schemas.openxmlformats.org/drawingml/2006/table">
            <a:tbl>
              <a:tblPr/>
              <a:tblGrid>
                <a:gridCol w="2575080"/>
                <a:gridCol w="1440720"/>
                <a:gridCol w="1059840"/>
              </a:tblGrid>
              <a:tr h="8618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Модель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F1 связь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F1 связь и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тип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ILP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67.1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73.2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55.7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Анализ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STAC Corpus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968800" y="5067360"/>
            <a:ext cx="32544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8240"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80"/>
                </a:solidFill>
                <a:uFillTx/>
                <a:latin typeface="Arial"/>
              </a:rPr>
              <a:t>STAC dataset  </a:t>
            </a:r>
            <a:endParaRPr b="0" lang="en-US" sz="1200" spc="-1" strike="noStrike">
              <a:latin typeface="Arial"/>
            </a:endParaRPr>
          </a:p>
          <a:p>
            <a:pPr marL="457200" indent="-228240" algn="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https://www.irit.fr/STAC/corpus.html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7" name="Table 4"/>
          <p:cNvGraphicFramePr/>
          <p:nvPr/>
        </p:nvGraphicFramePr>
        <p:xfrm>
          <a:off x="657720" y="1854720"/>
          <a:ext cx="5983560" cy="2197440"/>
        </p:xfrm>
        <a:graphic>
          <a:graphicData uri="http://schemas.openxmlformats.org/drawingml/2006/table">
            <a:tbl>
              <a:tblPr/>
              <a:tblGrid>
                <a:gridCol w="1745280"/>
                <a:gridCol w="1178640"/>
                <a:gridCol w="1869480"/>
                <a:gridCol w="1190520"/>
              </a:tblGrid>
              <a:tr h="861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Всего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Тренировочная выборка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Тестовая выборка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Диалогов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3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Кол-во EDU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10677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9545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1132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Кол-во связей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11348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1190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8" name="CustomShape 5"/>
          <p:cNvSpPr/>
          <p:nvPr/>
        </p:nvSpPr>
        <p:spPr>
          <a:xfrm>
            <a:off x="695520" y="4191840"/>
            <a:ext cx="74062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Два недостатка</a:t>
            </a:r>
            <a:r>
              <a:rPr b="0" lang="en-US" sz="1800" spc="-1" strike="noStrike">
                <a:latin typeface="Arial"/>
              </a:rPr>
              <a:t>  :</a:t>
            </a:r>
            <a:endParaRPr b="0" lang="en-US" sz="1800" spc="-1" strike="noStrike">
              <a:latin typeface="Arial"/>
            </a:endParaRPr>
          </a:p>
          <a:p>
            <a:pPr marL="49968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язык — английский</a:t>
            </a:r>
            <a:endParaRPr b="0" lang="en-US" sz="1800" spc="-1" strike="noStrike">
              <a:latin typeface="Arial"/>
            </a:endParaRPr>
          </a:p>
          <a:p>
            <a:pPr marL="49968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много избыточной информации о состоянии игры.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1368000"/>
            <a:ext cx="44265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EN – RU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библиотека googletrans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846320" y="1368000"/>
            <a:ext cx="473292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Избыточность информации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Анализ данных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152680" y="1828800"/>
            <a:ext cx="4426560" cy="28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 </a:t>
            </a:r>
            <a:r>
              <a:rPr b="0" lang="en-US" sz="1000" spc="-1" strike="noStrike">
                <a:latin typeface="Arial"/>
              </a:rPr>
              <a:t>{"id": "s1-league3-game3",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"edus":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[{"speaker": "nareik15", "text": "эээ ... как принять сделку?"},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{"speaker": "inca", "text": "у тебя есть пшеница?"},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{"speaker": "yiin", "text": "ага, я тоже не уверен"},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{"speaker": "nareik15", "text": "да, могу торговать"},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{"speaker": "nareik15", "text": "но может видеть только кнопку \"отклонить\""}],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"relations": 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[{"type": "Contrast", "x": 3, "y": 4},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{"type": "Q-Elab", "x": 0, "y": 1},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{"type": "Parallel", "x": 0, "y": 2},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{"type": "Question-answer_pair", "x": 1, "y": 3}]}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Обзор модели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Для текущего EDU </a:t>
            </a:r>
            <a:r>
              <a:rPr b="0" i="1" lang="en-US" sz="2600" spc="-1" strike="noStrike">
                <a:latin typeface="Arial"/>
              </a:rPr>
              <a:t>u</a:t>
            </a:r>
            <a:r>
              <a:rPr b="0" i="1" lang="en-US" sz="2600" spc="-1" strike="noStrike" baseline="-11000">
                <a:latin typeface="Arial"/>
              </a:rPr>
              <a:t>i</a:t>
            </a:r>
            <a:r>
              <a:rPr b="0" lang="en-US" sz="2600" spc="-1" strike="noStrike">
                <a:latin typeface="Arial"/>
              </a:rPr>
              <a:t> модель предсказывает связь зависимостей, оценивая распределение вероятностей следующим образом: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148"/>
              </a:spcAft>
            </a:pPr>
            <a:r>
              <a:rPr b="0" i="1" lang="en-US" sz="3600" spc="-1" strike="noStrike">
                <a:latin typeface="Cookie"/>
              </a:rPr>
              <a:t>P</a:t>
            </a:r>
            <a:r>
              <a:rPr b="0" lang="en-US" sz="3600" spc="-1" strike="noStrike">
                <a:latin typeface="Arial"/>
              </a:rPr>
              <a:t>(</a:t>
            </a:r>
            <a:r>
              <a:rPr b="0" i="1" lang="en-US" sz="3600" spc="-1" strike="noStrike">
                <a:latin typeface="Arial"/>
              </a:rPr>
              <a:t>u</a:t>
            </a:r>
            <a:r>
              <a:rPr b="0" i="1" lang="en-US" sz="3600" spc="-1" strike="noStrike" baseline="-11000">
                <a:latin typeface="Arial"/>
              </a:rPr>
              <a:t>j</a:t>
            </a:r>
            <a:r>
              <a:rPr b="0" lang="en-US" sz="3600" spc="-1" strike="noStrike">
                <a:latin typeface="Arial"/>
              </a:rPr>
              <a:t>|</a:t>
            </a:r>
            <a:r>
              <a:rPr b="0" i="1" lang="en-US" sz="3600" spc="-1" strike="noStrike">
                <a:latin typeface="Arial"/>
              </a:rPr>
              <a:t>u</a:t>
            </a:r>
            <a:r>
              <a:rPr b="0" i="1" lang="en-US" sz="3600" spc="-1" strike="noStrike" baseline="-11000">
                <a:latin typeface="Arial"/>
              </a:rPr>
              <a:t>i</a:t>
            </a:r>
            <a:r>
              <a:rPr b="0" lang="en-US" sz="3600" spc="-1" strike="noStrike">
                <a:latin typeface="Arial"/>
              </a:rPr>
              <a:t> , </a:t>
            </a:r>
            <a:r>
              <a:rPr b="0" i="1" lang="en-US" sz="3600" spc="-1" strike="noStrike">
                <a:latin typeface="Cookie"/>
              </a:rPr>
              <a:t>T</a:t>
            </a:r>
            <a:r>
              <a:rPr b="0" lang="en-US" sz="3600" spc="-1" strike="noStrike" baseline="-11000">
                <a:latin typeface="Arial"/>
              </a:rPr>
              <a:t>i</a:t>
            </a:r>
            <a:r>
              <a:rPr b="0" lang="en-US" sz="3600" spc="-1" strike="noStrike">
                <a:latin typeface="Arial"/>
              </a:rPr>
              <a:t> , 0 ≤ </a:t>
            </a:r>
            <a:r>
              <a:rPr b="0" i="1" lang="en-US" sz="3600" spc="-1" strike="noStrike">
                <a:latin typeface="Arial"/>
              </a:rPr>
              <a:t>j</a:t>
            </a:r>
            <a:r>
              <a:rPr b="0" lang="en-US" sz="3600" spc="-1" strike="noStrike">
                <a:latin typeface="Arial"/>
              </a:rPr>
              <a:t> ≤ </a:t>
            </a:r>
            <a:r>
              <a:rPr b="0" i="1" lang="en-US" sz="3600" spc="-1" strike="noStrike">
                <a:latin typeface="Arial"/>
              </a:rPr>
              <a:t>i</a:t>
            </a:r>
            <a:r>
              <a:rPr b="0" lang="en-US" sz="3600" spc="-1" strike="noStrike">
                <a:latin typeface="Arial"/>
              </a:rPr>
              <a:t> − 1)                </a:t>
            </a:r>
            <a:r>
              <a:rPr b="0" lang="en-US" sz="2600" spc="-1" strike="noStrike">
                <a:latin typeface="Arial"/>
              </a:rPr>
              <a:t>                                            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де  </a:t>
            </a:r>
            <a:r>
              <a:rPr b="0" i="1" lang="en-US" sz="1600" spc="-1" strike="noStrike">
                <a:latin typeface="Cookie"/>
              </a:rPr>
              <a:t>T</a:t>
            </a:r>
            <a:r>
              <a:rPr b="0" lang="en-US" sz="2600" spc="-1" strike="noStrike" baseline="-11000">
                <a:latin typeface="Arial"/>
              </a:rPr>
              <a:t>i </a:t>
            </a:r>
            <a:r>
              <a:rPr b="0" lang="en-US" sz="2600" spc="-1" strike="noStrike">
                <a:latin typeface="Arial"/>
              </a:rPr>
              <a:t>= {(</a:t>
            </a:r>
            <a:r>
              <a:rPr b="0" i="1" lang="en-US" sz="2600" spc="-1" strike="noStrike">
                <a:latin typeface="Arial"/>
              </a:rPr>
              <a:t>u</a:t>
            </a:r>
            <a:r>
              <a:rPr b="0" i="1" lang="en-US" sz="2600" spc="-1" strike="noStrike" baseline="-11000">
                <a:latin typeface="Arial"/>
              </a:rPr>
              <a:t>l</a:t>
            </a:r>
            <a:r>
              <a:rPr b="0" i="1" lang="en-US" sz="2600" spc="-1" strike="noStrike">
                <a:latin typeface="Arial"/>
              </a:rPr>
              <a:t>, u</a:t>
            </a:r>
            <a:r>
              <a:rPr b="0" i="1" lang="en-US" sz="2600" spc="-1" strike="noStrike" baseline="-11000">
                <a:latin typeface="Arial"/>
              </a:rPr>
              <a:t>k</a:t>
            </a:r>
            <a:r>
              <a:rPr b="0" i="1" lang="en-US" sz="2600" spc="-1" strike="noStrike">
                <a:latin typeface="Arial"/>
              </a:rPr>
              <a:t>, r</a:t>
            </a:r>
            <a:r>
              <a:rPr b="0" i="1" lang="en-US" sz="2600" spc="-1" strike="noStrike" baseline="-11000">
                <a:latin typeface="Arial"/>
              </a:rPr>
              <a:t>lk</a:t>
            </a:r>
            <a:r>
              <a:rPr b="0" lang="en-US" sz="2600" spc="-1" strike="noStrike">
                <a:latin typeface="Arial"/>
              </a:rPr>
              <a:t>) | 0 ≤ </a:t>
            </a:r>
            <a:r>
              <a:rPr b="0" i="1" lang="en-US" sz="2600" spc="-1" strike="noStrike">
                <a:latin typeface="Arial"/>
              </a:rPr>
              <a:t>l</a:t>
            </a:r>
            <a:r>
              <a:rPr b="0" lang="en-US" sz="2600" spc="-1" strike="noStrike">
                <a:latin typeface="Arial"/>
              </a:rPr>
              <a:t>≤ </a:t>
            </a:r>
            <a:r>
              <a:rPr b="0" i="1" lang="en-US" sz="2600" spc="-1" strike="noStrike">
                <a:latin typeface="Arial"/>
              </a:rPr>
              <a:t>k</a:t>
            </a:r>
            <a:r>
              <a:rPr b="0" lang="en-US" sz="2600" spc="-1" strike="noStrike">
                <a:latin typeface="Arial"/>
              </a:rPr>
              <a:t> ≤ </a:t>
            </a:r>
            <a:r>
              <a:rPr b="0" i="1" lang="en-US" sz="2600" spc="-1" strike="noStrike">
                <a:latin typeface="Arial"/>
              </a:rPr>
              <a:t>i</a:t>
            </a:r>
            <a:r>
              <a:rPr b="0" lang="en-US" sz="2600" spc="-1" strike="noStrike">
                <a:latin typeface="Arial"/>
              </a:rPr>
              <a:t> − 1} - это набор отношений зависимостей, которые уже предсказаны перед текущим шагом </a:t>
            </a:r>
            <a:r>
              <a:rPr b="0" i="1" lang="en-US" sz="2600" spc="-1" strike="noStrike">
                <a:latin typeface="Arial"/>
              </a:rPr>
              <a:t>i</a:t>
            </a:r>
            <a:r>
              <a:rPr b="0" lang="en-US" sz="2600" spc="-1" strike="noStrike">
                <a:latin typeface="Arial"/>
              </a:rPr>
              <a:t>. В данной модели это так называемое </a:t>
            </a:r>
            <a:r>
              <a:rPr b="0" i="1" lang="en-US" sz="2600" spc="-1" strike="noStrike">
                <a:latin typeface="Arial"/>
              </a:rPr>
              <a:t>предсказание ссылки</a:t>
            </a:r>
            <a:r>
              <a:rPr b="0" lang="en-US" sz="2600" spc="-1" strike="noStrike">
                <a:latin typeface="Arial"/>
              </a:rPr>
              <a:t>. Аналогичным образом модель предсказывает тип отношения для предсказанной ссылки </a:t>
            </a:r>
            <a:r>
              <a:rPr b="0" i="1" lang="en-US" sz="2600" spc="-1" strike="noStrike">
                <a:latin typeface="Arial"/>
              </a:rPr>
              <a:t>u</a:t>
            </a:r>
            <a:r>
              <a:rPr b="0" i="1" lang="en-US" sz="2600" spc="-1" strike="noStrike" baseline="-11000">
                <a:latin typeface="Arial"/>
              </a:rPr>
              <a:t>j</a:t>
            </a:r>
            <a:r>
              <a:rPr b="0" lang="en-US" sz="2600" spc="-1" strike="noStrike">
                <a:latin typeface="Arial"/>
              </a:rPr>
              <a:t> → </a:t>
            </a:r>
            <a:r>
              <a:rPr b="0" i="1" lang="en-US" sz="2600" spc="-1" strike="noStrike">
                <a:latin typeface="Arial"/>
              </a:rPr>
              <a:t>u</a:t>
            </a:r>
            <a:r>
              <a:rPr b="0" i="1" lang="en-US" sz="2600" spc="-1" strike="noStrike" baseline="-11000">
                <a:latin typeface="Arial"/>
              </a:rPr>
              <a:t>i</a:t>
            </a:r>
            <a:r>
              <a:rPr b="0" lang="en-US" sz="2600" spc="-1" strike="noStrike">
                <a:latin typeface="Arial"/>
              </a:rPr>
              <a:t> (</a:t>
            </a:r>
            <a:r>
              <a:rPr b="0" i="1" lang="en-US" sz="2600" spc="-1" strike="noStrike">
                <a:latin typeface="Arial"/>
              </a:rPr>
              <a:t>j &lt;i</a:t>
            </a:r>
            <a:r>
              <a:rPr b="0" lang="en-US" sz="2600" spc="-1" strike="noStrike">
                <a:latin typeface="Arial"/>
              </a:rPr>
              <a:t>) со следующим распределением: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148"/>
              </a:spcAft>
            </a:pPr>
            <a:r>
              <a:rPr b="0" i="1" lang="en-US" sz="3600" spc="-1" strike="noStrike">
                <a:latin typeface="Cookie"/>
              </a:rPr>
              <a:t>P</a:t>
            </a:r>
            <a:r>
              <a:rPr b="0" lang="en-US" sz="3600" spc="-1" strike="noStrike">
                <a:latin typeface="Arial"/>
              </a:rPr>
              <a:t>(</a:t>
            </a:r>
            <a:r>
              <a:rPr b="0" i="1" lang="en-US" sz="3600" spc="-1" strike="noStrike">
                <a:latin typeface="Arial"/>
              </a:rPr>
              <a:t>r</a:t>
            </a:r>
            <a:r>
              <a:rPr b="0" i="1" lang="en-US" sz="3600" spc="-1" strike="noStrike" baseline="-11000">
                <a:latin typeface="Arial"/>
              </a:rPr>
              <a:t>ji</a:t>
            </a:r>
            <a:r>
              <a:rPr b="0" lang="en-US" sz="3600" spc="-1" strike="noStrike">
                <a:latin typeface="Arial"/>
              </a:rPr>
              <a:t>|</a:t>
            </a:r>
            <a:r>
              <a:rPr b="0" i="1" lang="en-US" sz="3600" spc="-1" strike="noStrike">
                <a:latin typeface="Arial"/>
              </a:rPr>
              <a:t>u</a:t>
            </a:r>
            <a:r>
              <a:rPr b="0" i="1" lang="en-US" sz="3600" spc="-1" strike="noStrike" baseline="-11000">
                <a:latin typeface="Arial"/>
              </a:rPr>
              <a:t>j</a:t>
            </a:r>
            <a:r>
              <a:rPr b="0" lang="en-US" sz="3600" spc="-1" strike="noStrike">
                <a:latin typeface="Arial"/>
              </a:rPr>
              <a:t> → </a:t>
            </a:r>
            <a:r>
              <a:rPr b="0" i="1" lang="en-US" sz="3600" spc="-1" strike="noStrike">
                <a:latin typeface="Arial"/>
              </a:rPr>
              <a:t>u</a:t>
            </a:r>
            <a:r>
              <a:rPr b="0" i="1" lang="en-US" sz="3600" spc="-1" strike="noStrike" baseline="-11000">
                <a:latin typeface="Arial"/>
              </a:rPr>
              <a:t>i </a:t>
            </a:r>
            <a:r>
              <a:rPr b="0" i="1" lang="en-US" sz="3600" spc="-1" strike="noStrike">
                <a:latin typeface="Arial"/>
              </a:rPr>
              <a:t>,</a:t>
            </a:r>
            <a:r>
              <a:rPr b="0" i="1" lang="en-US" sz="3600" spc="-1" strike="noStrike">
                <a:latin typeface="Cookie"/>
              </a:rPr>
              <a:t>T</a:t>
            </a:r>
            <a:r>
              <a:rPr b="0" i="1" lang="en-US" sz="3600" spc="-1" strike="noStrike" baseline="-11000">
                <a:latin typeface="Arial"/>
              </a:rPr>
              <a:t>i</a:t>
            </a:r>
            <a:r>
              <a:rPr b="0" lang="en-US" sz="3600" spc="-1" strike="noStrike">
                <a:latin typeface="Arial"/>
              </a:rPr>
              <a:t> )                                                           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148"/>
              </a:spcAf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где </a:t>
            </a:r>
            <a:r>
              <a:rPr b="0" i="1" lang="en-US" sz="2600" spc="-1" strike="noStrike">
                <a:latin typeface="Arial"/>
              </a:rPr>
              <a:t>r</a:t>
            </a:r>
            <a:r>
              <a:rPr b="0" i="1" lang="en-US" sz="2600" spc="-1" strike="noStrike" baseline="-11000">
                <a:latin typeface="Arial"/>
              </a:rPr>
              <a:t>ji</a:t>
            </a:r>
            <a:r>
              <a:rPr b="0" lang="en-US" sz="2600" spc="-1" strike="noStrike">
                <a:latin typeface="Arial"/>
              </a:rPr>
              <a:t>∈ {</a:t>
            </a:r>
            <a:r>
              <a:rPr b="0" i="1" lang="en-US" sz="2600" spc="-1" strike="noStrike">
                <a:latin typeface="Arial"/>
              </a:rPr>
              <a:t>r</a:t>
            </a:r>
            <a:r>
              <a:rPr b="0" i="1" lang="en-US" sz="2600" spc="-1" strike="noStrike" baseline="-11000">
                <a:latin typeface="Arial"/>
              </a:rPr>
              <a:t>1</a:t>
            </a:r>
            <a:r>
              <a:rPr b="0" i="1" lang="en-US" sz="2600" spc="-1" strike="noStrike">
                <a:latin typeface="Arial"/>
              </a:rPr>
              <a:t>, r</a:t>
            </a:r>
            <a:r>
              <a:rPr b="0" i="1" lang="en-US" sz="2600" spc="-1" strike="noStrike" baseline="-11000">
                <a:latin typeface="Arial"/>
              </a:rPr>
              <a:t>2</a:t>
            </a:r>
            <a:r>
              <a:rPr b="0" i="1" lang="en-US" sz="2600" spc="-1" strike="noStrike">
                <a:latin typeface="Arial"/>
              </a:rPr>
              <a:t>, ···, r</a:t>
            </a:r>
            <a:r>
              <a:rPr b="0" i="1" lang="en-US" sz="2600" spc="-1" strike="noStrike" baseline="-11000">
                <a:latin typeface="Arial"/>
              </a:rPr>
              <a:t>K</a:t>
            </a:r>
            <a:r>
              <a:rPr b="0" lang="en-US" sz="2600" spc="-1" strike="noStrike">
                <a:latin typeface="Arial"/>
              </a:rPr>
              <a:t>}, </a:t>
            </a:r>
            <a:r>
              <a:rPr b="0" i="1" lang="en-US" sz="2600" spc="-1" strike="noStrike">
                <a:latin typeface="Arial"/>
              </a:rPr>
              <a:t>r</a:t>
            </a:r>
            <a:r>
              <a:rPr b="0" i="1" lang="en-US" sz="2600" spc="-1" strike="noStrike" baseline="-11000">
                <a:latin typeface="Arial"/>
              </a:rPr>
              <a:t>k</a:t>
            </a:r>
            <a:r>
              <a:rPr b="0" lang="en-US" sz="2600" spc="-1" strike="noStrike">
                <a:latin typeface="Arial"/>
              </a:rPr>
              <a:t> (1≤</a:t>
            </a:r>
            <a:r>
              <a:rPr b="0" i="1" lang="en-US" sz="2600" spc="-1" strike="noStrike">
                <a:latin typeface="Arial"/>
              </a:rPr>
              <a:t>k</a:t>
            </a:r>
            <a:r>
              <a:rPr b="0" lang="en-US" sz="2600" spc="-1" strike="noStrike">
                <a:latin typeface="Arial"/>
              </a:rPr>
              <a:t>≤</a:t>
            </a:r>
            <a:r>
              <a:rPr b="0" i="1" lang="en-US" sz="2600" spc="-1" strike="noStrike">
                <a:latin typeface="Arial"/>
              </a:rPr>
              <a:t>K</a:t>
            </a:r>
            <a:r>
              <a:rPr b="0" lang="en-US" sz="2600" spc="-1" strike="noStrike">
                <a:latin typeface="Arial"/>
              </a:rPr>
              <a:t>) - тип отношения, а </a:t>
            </a:r>
            <a:r>
              <a:rPr b="0" i="1" lang="en-US" sz="2600" spc="-1" strike="noStrike">
                <a:latin typeface="Arial"/>
              </a:rPr>
              <a:t>K</a:t>
            </a:r>
            <a:r>
              <a:rPr b="0" lang="en-US" sz="2600" spc="-1" strike="noStrike">
                <a:latin typeface="Arial"/>
              </a:rPr>
              <a:t> - количество типов отношений. Это так называемая </a:t>
            </a:r>
            <a:r>
              <a:rPr b="0" i="1" lang="en-US" sz="2600" spc="-1" strike="noStrike">
                <a:latin typeface="Arial"/>
              </a:rPr>
              <a:t>классификация отношений.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297680" y="4846320"/>
            <a:ext cx="5202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Dialogue Discourse Parsing. Сode to Zhouxing Shi and Minlie Huang.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 Deep Sequential Model for Discourse Parsing on Multi-Party Dialogues.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AAAI, 2019. 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https://arxiv.org/pdf/1812.00176.pdf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430560"/>
            <a:ext cx="7019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Обзор модели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297680" y="4846320"/>
            <a:ext cx="5202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Dialogue Discourse Parsing. Сode to Zhouxing Shi and Minlie Huang.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 Deep Sequential Model for Discourse Parsing on Multi-Party Dialogues.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AAAI, 2019. 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https://arxiv.org/pdf/1812.00176.pdf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51520" y="4143960"/>
            <a:ext cx="882288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  <a:ea typeface="Lohit Devanagari"/>
              </a:rPr>
              <a:t>Для текущего EDU u</a:t>
            </a:r>
            <a:r>
              <a:rPr b="0" lang="en-US" sz="1200" spc="-1" strike="noStrike" baseline="-12000">
                <a:latin typeface="Arial"/>
                <a:ea typeface="Lohit Devanagari"/>
              </a:rPr>
              <a:t>i</a:t>
            </a:r>
            <a:r>
              <a:rPr b="0" lang="en-US" sz="1200" spc="-1" strike="noStrike">
                <a:latin typeface="Arial"/>
                <a:ea typeface="Lohit Devanagari"/>
              </a:rPr>
              <a:t> прогнозирование связи оценивает распределение по предыдущим EDU, классификация отношений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  <a:ea typeface="Lohit Devanagari"/>
              </a:rPr>
              <a:t>оценивает распределение по типам связей, а структурированный кодер обновляет структурированное (Structured)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  <a:ea typeface="Lohit Devanagari"/>
              </a:rPr>
              <a:t>представление u</a:t>
            </a:r>
            <a:r>
              <a:rPr b="0" lang="en-US" sz="1200" spc="-1" strike="noStrike" baseline="-12000">
                <a:latin typeface="Arial"/>
                <a:ea typeface="Lohit Devanagari"/>
              </a:rPr>
              <a:t>i</a:t>
            </a:r>
            <a:r>
              <a:rPr b="0" lang="en-US" sz="1200" spc="-1" strike="noStrike">
                <a:latin typeface="Arial"/>
                <a:ea typeface="Lohit Devanagari"/>
              </a:rPr>
              <a:t>, используя представления u</a:t>
            </a:r>
            <a:r>
              <a:rPr b="0" lang="en-US" sz="1200" spc="-1" strike="noStrike" baseline="-12000">
                <a:latin typeface="Arial"/>
                <a:ea typeface="Lohit Devanagari"/>
              </a:rPr>
              <a:t>i</a:t>
            </a:r>
            <a:r>
              <a:rPr b="0" lang="en-US" sz="1200" spc="-1" strike="noStrike">
                <a:latin typeface="Arial"/>
                <a:ea typeface="Lohit Devanagari"/>
              </a:rPr>
              <a:t> и p</a:t>
            </a:r>
            <a:r>
              <a:rPr b="0" lang="en-US" sz="1200" spc="-1" strike="noStrike" baseline="-12000">
                <a:latin typeface="Arial"/>
                <a:ea typeface="Lohit Devanagari"/>
              </a:rPr>
              <a:t>i</a:t>
            </a:r>
            <a:r>
              <a:rPr b="0" lang="en-US" sz="1200" spc="-1" strike="noStrike">
                <a:latin typeface="Arial"/>
                <a:ea typeface="Lohit Devanagari"/>
              </a:rPr>
              <a:t> и эмбеддинг прогнозируемого отношения r</a:t>
            </a:r>
            <a:r>
              <a:rPr b="0" lang="en-US" sz="1200" spc="-1" strike="noStrike" baseline="-12000">
                <a:latin typeface="Arial"/>
                <a:ea typeface="Lohit Devanagari"/>
              </a:rPr>
              <a:t>ji</a:t>
            </a:r>
            <a:r>
              <a:rPr b="0" lang="en-US" sz="1200" spc="-1" strike="noStrike">
                <a:latin typeface="Arial"/>
                <a:ea typeface="Lohit Devanagari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1240" y="1284840"/>
            <a:ext cx="9889920" cy="29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2020-09-07T12:41:46Z</dcterms:created>
  <dc:creator/>
  <dc:description/>
  <dc:language>en-US</dc:language>
  <cp:lastModifiedBy/>
  <dcterms:modified xsi:type="dcterms:W3CDTF">2020-09-13T13:11:30Z</dcterms:modified>
  <cp:revision>8</cp:revision>
  <dc:subject/>
  <dc:title>Bright Blue</dc:title>
</cp:coreProperties>
</file>