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  <p:sldId id="265" r:id="rId6"/>
    <p:sldId id="266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1387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3D6031-2C2E-4EB0-BEBB-A261F41C675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/>
            <a:endParaRPr lang="zh-CN" altLang="en-US" sz="900" b="1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3124A4-FE52-4F67-B3D0-4DB5C4BE83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14550" y="609600"/>
            <a:ext cx="45720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5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扫描器开发系列课程</a:t>
            </a:r>
            <a:r>
              <a:rPr lang="en-US" altLang="zh-CN" sz="1500" i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1500" i="1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B8E4E-C61E-4552-BEA1-191F5FD00488}"/>
              </a:ext>
            </a:extLst>
          </p:cNvPr>
          <p:cNvSpPr/>
          <p:nvPr userDrawn="1"/>
        </p:nvSpPr>
        <p:spPr>
          <a:xfrm>
            <a:off x="0" y="3933825"/>
            <a:ext cx="2141538" cy="19446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/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11FDCAEA-37B1-4553-BC42-969AEC54587D}"/>
              </a:ext>
            </a:extLst>
          </p:cNvPr>
          <p:cNvSpPr/>
          <p:nvPr userDrawn="1"/>
        </p:nvSpPr>
        <p:spPr>
          <a:xfrm>
            <a:off x="2195513" y="3933825"/>
            <a:ext cx="6946900" cy="194468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B39E0C5-3C77-4C23-9421-5DA4C310BB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600" y="4446588"/>
            <a:ext cx="376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安全牛课堂</a:t>
            </a:r>
            <a:endParaRPr lang="en-US" altLang="zh-CN" sz="1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010-51626887-813</a:t>
            </a:r>
          </a:p>
          <a:p>
            <a:pPr eaLnBrk="0" hangingPunct="0"/>
            <a:r>
              <a:rPr lang="zh-CN" altLang="en-US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地址：北京市海淀区中关村南大街</a:t>
            </a:r>
            <a:r>
              <a:rPr lang="en-US" altLang="zh-CN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endParaRPr lang="zh-CN" altLang="en-US" sz="12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97F1A4F-4C18-49A8-AEA6-FDBC4ECF00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141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0500" bIns="40500">
            <a:spAutoFit/>
          </a:bodyPr>
          <a:lstStyle/>
          <a:p>
            <a:pPr algn="ctr"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vvsec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D05F297-13DE-4FE2-AD0E-43AC1DA45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3141663"/>
            <a:ext cx="177165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7">
            <a:extLst>
              <a:ext uri="{FF2B5EF4-FFF2-40B4-BE49-F238E27FC236}">
                <a16:creationId xmlns:a16="http://schemas.microsoft.com/office/drawing/2014/main" id="{B60133A2-AFE9-4007-B6AA-42A211A572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62163" y="1905000"/>
            <a:ext cx="47069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zh-CN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5" descr="图片包含 物体&#10;&#10;描述已自动生成">
            <a:extLst>
              <a:ext uri="{FF2B5EF4-FFF2-40B4-BE49-F238E27FC236}">
                <a16:creationId xmlns:a16="http://schemas.microsoft.com/office/drawing/2014/main" id="{CF69A2BA-E927-4AFE-B1EC-34C9E4B0B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2113"/>
            <a:ext cx="2381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rev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6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36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5DBDA6-0806-497A-AF6F-460E0199B27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/>
            <a:endParaRPr lang="zh-CN" altLang="en-US" sz="900" b="1" noProof="1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14265983-6824-417D-BD09-83CAB1626910}"/>
              </a:ext>
            </a:extLst>
          </p:cNvPr>
          <p:cNvSpPr/>
          <p:nvPr userDrawn="1"/>
        </p:nvSpPr>
        <p:spPr>
          <a:xfrm>
            <a:off x="0" y="1268413"/>
            <a:ext cx="9144000" cy="2160587"/>
          </a:xfrm>
          <a:prstGeom prst="rect">
            <a:avLst/>
          </a:prstGeom>
          <a:solidFill>
            <a:srgbClr val="FFB23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/>
            <a:endParaRPr lang="zh-CN" altLang="en-US" sz="900" b="1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EDAE92-A4AA-4503-8F72-89DAAE67BAA6}"/>
              </a:ext>
            </a:extLst>
          </p:cNvPr>
          <p:cNvSpPr/>
          <p:nvPr/>
        </p:nvSpPr>
        <p:spPr>
          <a:xfrm>
            <a:off x="1981687" y="4125919"/>
            <a:ext cx="5197353" cy="753110"/>
          </a:xfrm>
          <a:prstGeom prst="rect">
            <a:avLst/>
          </a:prstGeom>
          <a:noFill/>
        </p:spPr>
        <p:txBody>
          <a:bodyPr lIns="61722" tIns="30861" rIns="61722" bIns="3086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4500" noProof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&amp; A</a:t>
            </a:r>
            <a:endParaRPr lang="zh-CN" altLang="en-US" sz="4500" noProof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D3B5A1-ADA4-45E5-AB0B-07874E0BEE57}"/>
              </a:ext>
            </a:extLst>
          </p:cNvPr>
          <p:cNvSpPr/>
          <p:nvPr/>
        </p:nvSpPr>
        <p:spPr>
          <a:xfrm>
            <a:off x="3600450" y="1898826"/>
            <a:ext cx="5197353" cy="614680"/>
          </a:xfrm>
          <a:prstGeom prst="rect">
            <a:avLst/>
          </a:prstGeom>
          <a:noFill/>
        </p:spPr>
        <p:txBody>
          <a:bodyPr lIns="61722" tIns="30861" rIns="61722" bIns="3086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3600" noProof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信息安全 意识为先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AC255-DF11-467D-A4E1-BE3126FBB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10001"/>
          <a:stretch>
            <a:fillRect/>
          </a:stretch>
        </p:blipFill>
        <p:spPr bwMode="auto">
          <a:xfrm>
            <a:off x="512763" y="1276350"/>
            <a:ext cx="2711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>
            <a:extLst>
              <a:ext uri="{FF2B5EF4-FFF2-40B4-BE49-F238E27FC236}">
                <a16:creationId xmlns:a16="http://schemas.microsoft.com/office/drawing/2014/main" id="{59B65280-9142-4F09-922F-00FCF61C74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55625"/>
            <a:ext cx="13509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957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7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19414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EC74825D-5E99-4AC7-B484-6CBE24CE0AC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/>
            <a:endParaRPr lang="zh-CN" altLang="en-US" sz="900" b="1" noProof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FAF01B-4EB0-4760-83EA-7024FCE394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01838"/>
            <a:ext cx="3886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9ED267-CCF1-4E8A-B7E0-3AB2D426D7A3}"/>
              </a:ext>
            </a:extLst>
          </p:cNvPr>
          <p:cNvSpPr/>
          <p:nvPr/>
        </p:nvSpPr>
        <p:spPr>
          <a:xfrm>
            <a:off x="2397126" y="3513784"/>
            <a:ext cx="4349750" cy="518160"/>
          </a:xfrm>
          <a:prstGeom prst="rect">
            <a:avLst/>
          </a:prstGeom>
          <a:noFill/>
        </p:spPr>
        <p:txBody>
          <a:bodyPr wrap="none" lIns="51435" tIns="25717" rIns="51435" bIns="25717">
            <a:spAutoFit/>
          </a:bodyPr>
          <a:lstStyle/>
          <a:p>
            <a:pPr algn="ctr"/>
            <a:r>
              <a:rPr lang="zh-CN" altLang="en-US" sz="3040" noProof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放心托付的信息安全伙伴</a:t>
            </a:r>
          </a:p>
        </p:txBody>
      </p:sp>
    </p:spTree>
    <p:extLst>
      <p:ext uri="{BB962C8B-B14F-4D97-AF65-F5344CB8AC3E}">
        <p14:creationId xmlns:p14="http://schemas.microsoft.com/office/powerpoint/2010/main" val="42469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C06805E7-9939-4D18-928F-38FD21A0BE3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/>
            <a:endParaRPr lang="zh-CN" altLang="en-US" sz="900" b="1" noProof="1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E5D282B2-BB6C-493B-9597-BFCB05AF0C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9F77866-77B7-4E70-8F52-6A2C0A62E3BE}"/>
              </a:ext>
            </a:extLst>
          </p:cNvPr>
          <p:cNvSpPr txBox="1"/>
          <p:nvPr userDrawn="1"/>
        </p:nvSpPr>
        <p:spPr>
          <a:xfrm>
            <a:off x="552450" y="2925763"/>
            <a:ext cx="1822450" cy="390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950" b="1" noProof="1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</a:rPr>
              <a:t>谷安天下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4FF2FD9-381B-4642-9EAA-27EE5482C7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2450" y="3433763"/>
            <a:ext cx="4019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国内领先的信息安全与</a:t>
            </a:r>
            <a:r>
              <a:rPr lang="en-US" altLang="zh-CN" sz="120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风险管理服务提供商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79FBEF-022C-445B-A33F-F7879C601BE1}"/>
              </a:ext>
            </a:extLst>
          </p:cNvPr>
          <p:cNvSpPr txBox="1"/>
          <p:nvPr userDrawn="1"/>
        </p:nvSpPr>
        <p:spPr>
          <a:xfrm>
            <a:off x="606425" y="3808413"/>
            <a:ext cx="322263" cy="542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975" b="1" noProof="1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</a:p>
          <a:p>
            <a:r>
              <a:rPr lang="en-US" altLang="zh-CN" sz="975" b="1" noProof="1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</a:p>
          <a:p>
            <a:r>
              <a:rPr lang="en-US" altLang="zh-CN" sz="975" b="1" noProof="1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975" b="1" noProof="1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4C73D68-A450-48C4-9DF3-BC2617F32F70}"/>
              </a:ext>
            </a:extLst>
          </p:cNvPr>
          <p:cNvSpPr txBox="1"/>
          <p:nvPr userDrawn="1"/>
        </p:nvSpPr>
        <p:spPr>
          <a:xfrm>
            <a:off x="820738" y="3862388"/>
            <a:ext cx="2786062" cy="542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+86 01 51626887</a:t>
            </a:r>
          </a:p>
          <a:p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+86 01 51626887-816</a:t>
            </a:r>
          </a:p>
          <a:p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market@gooann.com</a:t>
            </a:r>
            <a:endParaRPr lang="zh-CN" altLang="en-US" sz="975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705DD3D-BCE5-4B90-B1E0-E27CBAA2C02C}"/>
              </a:ext>
            </a:extLst>
          </p:cNvPr>
          <p:cNvSpPr txBox="1"/>
          <p:nvPr userDrawn="1"/>
        </p:nvSpPr>
        <p:spPr>
          <a:xfrm>
            <a:off x="606425" y="4559300"/>
            <a:ext cx="3643313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A-806.Digital Tower,No.2,South Street  ZhongGuanCun,</a:t>
            </a:r>
          </a:p>
          <a:p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Haidian District,Beijing</a:t>
            </a:r>
            <a:endParaRPr lang="zh-CN" altLang="en-US" sz="975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109155B-E4B1-47DA-8E48-4FBF134826B2}"/>
              </a:ext>
            </a:extLst>
          </p:cNvPr>
          <p:cNvSpPr txBox="1"/>
          <p:nvPr userDrawn="1"/>
        </p:nvSpPr>
        <p:spPr>
          <a:xfrm>
            <a:off x="606425" y="5051425"/>
            <a:ext cx="3643313" cy="427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北京海淀区中关村南</a:t>
            </a:r>
            <a:r>
              <a:rPr lang="en-US" altLang="zh-CN" sz="12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大街号</a:t>
            </a:r>
          </a:p>
          <a:p>
            <a:r>
              <a:rPr lang="zh-CN" altLang="en-US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数码大厦</a:t>
            </a:r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座</a:t>
            </a:r>
            <a:r>
              <a:rPr lang="en-US" altLang="zh-CN" sz="975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806</a:t>
            </a:r>
            <a:endParaRPr lang="zh-CN" altLang="en-US" sz="975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6ABAACC2-6233-4FF9-82BA-10000692DE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6425" y="5499100"/>
            <a:ext cx="45656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b="1">
                <a:solidFill>
                  <a:srgbClr val="FF9933"/>
                </a:solidFill>
              </a:rPr>
              <a:t>安全牛课堂：</a:t>
            </a:r>
            <a:r>
              <a:rPr lang="en-US" altLang="zh-CN" sz="2100" b="1">
                <a:solidFill>
                  <a:srgbClr val="FF9933"/>
                </a:solidFill>
              </a:rPr>
              <a:t>https://edu.aqniu.com</a:t>
            </a:r>
            <a:endParaRPr lang="zh-CN" altLang="en-US" sz="2100" b="1">
              <a:solidFill>
                <a:srgbClr val="FF9933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01023C-18E8-41D3-A5EA-C0B136C98C88}"/>
              </a:ext>
            </a:extLst>
          </p:cNvPr>
          <p:cNvCxnSpPr/>
          <p:nvPr userDrawn="1"/>
        </p:nvCxnSpPr>
        <p:spPr>
          <a:xfrm>
            <a:off x="660400" y="4505325"/>
            <a:ext cx="106363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A200F-8361-4B72-8573-FAEFD462E9F2}"/>
              </a:ext>
            </a:extLst>
          </p:cNvPr>
          <p:cNvCxnSpPr/>
          <p:nvPr userDrawn="1"/>
        </p:nvCxnSpPr>
        <p:spPr>
          <a:xfrm>
            <a:off x="660400" y="3756025"/>
            <a:ext cx="1063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A2D46F5-794B-4CF5-803F-DAFC59E34013}"/>
              </a:ext>
            </a:extLst>
          </p:cNvPr>
          <p:cNvSpPr/>
          <p:nvPr userDrawn="1"/>
        </p:nvSpPr>
        <p:spPr>
          <a:xfrm>
            <a:off x="466725" y="2909888"/>
            <a:ext cx="3240088" cy="862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7B1268-0D2A-4E2E-8DCF-AB00B2FADB96}"/>
              </a:ext>
            </a:extLst>
          </p:cNvPr>
          <p:cNvSpPr/>
          <p:nvPr userDrawn="1"/>
        </p:nvSpPr>
        <p:spPr>
          <a:xfrm>
            <a:off x="552450" y="3808413"/>
            <a:ext cx="268288" cy="69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66B008-FD6F-42BA-B5E7-80BA42D0FD0C}"/>
              </a:ext>
            </a:extLst>
          </p:cNvPr>
          <p:cNvSpPr/>
          <p:nvPr userDrawn="1"/>
        </p:nvSpPr>
        <p:spPr>
          <a:xfrm>
            <a:off x="552450" y="5589588"/>
            <a:ext cx="2239963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noProof="1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A9FA11B-CDF9-4768-8A79-802D1CF91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862388"/>
            <a:ext cx="1463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EF365-714F-41AB-B526-70DA7F95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 noProof="1"/>
            </a:lvl1pPr>
          </a:lstStyle>
          <a:p>
            <a:fld id="{82F288E0-7875-42C4-84C8-98DBBD3BF4D2}" type="datetimeFigureOut">
              <a:rPr lang="zh-CN" altLang="en-US"/>
              <a:pPr/>
              <a:t>2019/10/29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258C72-BB57-463F-9033-AE55BE89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4CD15-635A-4460-8F83-FA7A10FF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/>
            </a:lvl1pPr>
          </a:lstStyle>
          <a:p>
            <a:fld id="{75D6B328-219D-46FE-9667-151BBB971B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A4242B2-C8CD-41FF-8D13-53B611B08D7E}"/>
              </a:ext>
            </a:extLst>
          </p:cNvPr>
          <p:cNvSpPr/>
          <p:nvPr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900" b="1" noProof="1"/>
          </a:p>
        </p:txBody>
      </p: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B255C249-5158-49E8-B59D-33384C8408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7675" y="236538"/>
            <a:ext cx="67532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7DD98950-57EB-4445-B96F-7B5F89CF5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1550" y="1524000"/>
            <a:ext cx="7143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493DCE-A05D-4141-B036-7053BA7775C6}"/>
              </a:ext>
            </a:extLst>
          </p:cNvPr>
          <p:cNvSpPr/>
          <p:nvPr/>
        </p:nvSpPr>
        <p:spPr>
          <a:xfrm>
            <a:off x="4443413" y="6488113"/>
            <a:ext cx="2571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0087024A-A791-4EDA-B441-1716B5E01C03}" type="slidenum">
              <a:rPr lang="es-HN" altLang="zh-CN" sz="1050" b="1" noProof="1"/>
              <a:pPr algn="ctr"/>
              <a:t>‹#›</a:t>
            </a:fld>
            <a:endParaRPr lang="zh-CN" altLang="en-US" sz="1050" noProof="1"/>
          </a:p>
        </p:txBody>
      </p:sp>
      <p:sp>
        <p:nvSpPr>
          <p:cNvPr id="1030" name="TextBox 15">
            <a:extLst>
              <a:ext uri="{FF2B5EF4-FFF2-40B4-BE49-F238E27FC236}">
                <a16:creationId xmlns:a16="http://schemas.microsoft.com/office/drawing/2014/main" id="{08738014-E1EB-4D24-AADB-5DEB421D4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416675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©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谷安版权所有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C38BEB-729C-4CC6-9AA2-7342EAD204F6}"/>
              </a:ext>
            </a:extLst>
          </p:cNvPr>
          <p:cNvSpPr/>
          <p:nvPr/>
        </p:nvSpPr>
        <p:spPr>
          <a:xfrm>
            <a:off x="0" y="1066800"/>
            <a:ext cx="9142413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7" rIns="68535" bIns="34267" anchor="ctr"/>
          <a:lstStyle/>
          <a:p>
            <a:pPr algn="ctr"/>
            <a:endParaRPr lang="zh-CN" alt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8D27F-C274-41A9-AC43-208CC7B8904D}"/>
              </a:ext>
            </a:extLst>
          </p:cNvPr>
          <p:cNvSpPr txBox="1"/>
          <p:nvPr/>
        </p:nvSpPr>
        <p:spPr>
          <a:xfrm>
            <a:off x="57150" y="6448425"/>
            <a:ext cx="194310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350" i="1" noProof="1"/>
              <a:t>http://www.gooann.com</a:t>
            </a:r>
            <a:endParaRPr lang="zh-CN" altLang="en-US" sz="1350" i="1" noProof="1"/>
          </a:p>
        </p:txBody>
      </p:sp>
      <p:pic>
        <p:nvPicPr>
          <p:cNvPr id="1033" name="图片 12" descr="图片包含 物体&#10;&#10;描述已自动生成">
            <a:extLst>
              <a:ext uri="{FF2B5EF4-FFF2-40B4-BE49-F238E27FC236}">
                <a16:creationId xmlns:a16="http://schemas.microsoft.com/office/drawing/2014/main" id="{74500F0C-916D-428D-8A32-29E5BBB74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196850"/>
            <a:ext cx="2381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rtl="0" fontAlgn="base">
        <a:spcBef>
          <a:spcPct val="0"/>
        </a:spcBef>
        <a:spcAft>
          <a:spcPct val="0"/>
        </a:spcAft>
        <a:defRPr lang="zh-CN" altLang="en-US" sz="2700" b="1" kern="1200" dirty="0">
          <a:solidFill>
            <a:srgbClr val="FF9C00"/>
          </a:solidFill>
          <a:latin typeface="Calibri" panose="020F0502020204030204" charset="0"/>
          <a:ea typeface="Adobe 黑体 Std R"/>
          <a:cs typeface="Adobe 黑体 Std R"/>
        </a:defRPr>
      </a:lvl1pPr>
      <a:lvl2pPr algn="l" rtl="0" fontAlgn="base">
        <a:spcBef>
          <a:spcPct val="0"/>
        </a:spcBef>
        <a:spcAft>
          <a:spcPct val="0"/>
        </a:spcAft>
        <a:defRPr sz="2700" b="1">
          <a:solidFill>
            <a:srgbClr val="FF9C00"/>
          </a:solidFill>
          <a:latin typeface="Calibri" panose="020F0502020204030204" charset="0"/>
          <a:ea typeface="Adobe 黑体 Std R"/>
          <a:cs typeface="Adobe 黑体 Std R"/>
        </a:defRPr>
      </a:lvl2pPr>
      <a:lvl3pPr algn="l" rtl="0" fontAlgn="base">
        <a:spcBef>
          <a:spcPct val="0"/>
        </a:spcBef>
        <a:spcAft>
          <a:spcPct val="0"/>
        </a:spcAft>
        <a:defRPr sz="2700" b="1">
          <a:solidFill>
            <a:srgbClr val="FF9C00"/>
          </a:solidFill>
          <a:latin typeface="Calibri" panose="020F0502020204030204" charset="0"/>
          <a:ea typeface="Adobe 黑体 Std R"/>
          <a:cs typeface="Adobe 黑体 Std R"/>
        </a:defRPr>
      </a:lvl3pPr>
      <a:lvl4pPr algn="l" rtl="0" fontAlgn="base">
        <a:spcBef>
          <a:spcPct val="0"/>
        </a:spcBef>
        <a:spcAft>
          <a:spcPct val="0"/>
        </a:spcAft>
        <a:defRPr sz="2700" b="1">
          <a:solidFill>
            <a:srgbClr val="FF9C00"/>
          </a:solidFill>
          <a:latin typeface="Calibri" panose="020F0502020204030204" charset="0"/>
          <a:ea typeface="Adobe 黑体 Std R"/>
          <a:cs typeface="Adobe 黑体 Std R"/>
        </a:defRPr>
      </a:lvl4pPr>
      <a:lvl5pPr algn="l" rtl="0" fontAlgn="base">
        <a:spcBef>
          <a:spcPct val="0"/>
        </a:spcBef>
        <a:spcAft>
          <a:spcPct val="0"/>
        </a:spcAft>
        <a:defRPr sz="2700" b="1">
          <a:solidFill>
            <a:srgbClr val="FF9C00"/>
          </a:solidFill>
          <a:latin typeface="Calibri" panose="020F0502020204030204" charset="0"/>
          <a:ea typeface="Adobe 黑体 Std R"/>
          <a:cs typeface="Adobe 黑体 Std R"/>
        </a:defRPr>
      </a:lvl5pPr>
      <a:lvl6pPr marL="41148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82296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2344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64592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231775" indent="-231775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01650" indent="-193675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771525" indent="-153988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079500" indent="-153988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389063" indent="-153988" algn="l" rtl="0" fontAlgn="base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697355" indent="-154305" algn="l" defTabSz="61722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1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MVC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1EDE36-E849-48D5-8E40-1FBF2FE16ED6}"/>
              </a:ext>
            </a:extLst>
          </p:cNvPr>
          <p:cNvSpPr txBox="1"/>
          <p:nvPr/>
        </p:nvSpPr>
        <p:spPr>
          <a:xfrm>
            <a:off x="1700213" y="1995488"/>
            <a:ext cx="5840412" cy="714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4050" noProof="1"/>
              <a:t>使用</a:t>
            </a:r>
            <a:r>
              <a:rPr lang="en-US" altLang="zh-CN" sz="4050" noProof="1"/>
              <a:t>django</a:t>
            </a:r>
            <a:r>
              <a:rPr lang="zh-CN" altLang="en-US" sz="4050" noProof="1"/>
              <a:t>创建静态页面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>
            <a:extLst>
              <a:ext uri="{FF2B5EF4-FFF2-40B4-BE49-F238E27FC236}">
                <a16:creationId xmlns:a16="http://schemas.microsoft.com/office/drawing/2014/main" id="{BB14FE89-1ADB-441E-8A00-343F208E7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0125" y="1772816"/>
            <a:ext cx="7143750" cy="387856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编译环境：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python3.7+Django1.8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环境软件：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（程序调试软件）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+anaconda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（创建独立环境）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Ananconda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中安装，本课程是在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的安装方法可以参照：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https://blog.csdn.net/ychgyyn/article/details/82258136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D746F2-6D68-4AD2-8473-FB8459A4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django</a:t>
            </a:r>
            <a:r>
              <a:rPr lang="zh-CN" altLang="en-US" dirty="0"/>
              <a:t>环境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255C-14DD-47CC-8AE2-A9586A8A1BD6}"/>
              </a:ext>
            </a:extLst>
          </p:cNvPr>
          <p:cNvSpPr txBox="1">
            <a:spLocks/>
          </p:cNvSpPr>
          <p:nvPr/>
        </p:nvSpPr>
        <p:spPr>
          <a:xfrm>
            <a:off x="447675" y="236538"/>
            <a:ext cx="6753225" cy="6016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700" b="1" kern="1200" dirty="0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5pPr>
            <a:lvl6pPr marL="41148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82296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2344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64592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Anaconda</a:t>
            </a:r>
            <a:r>
              <a:rPr lang="zh-CN" altLang="en-US" dirty="0"/>
              <a:t>创建环境命令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6AF76E-C91A-4B26-93A0-73F708E27DD8}"/>
              </a:ext>
            </a:extLst>
          </p:cNvPr>
          <p:cNvSpPr txBox="1"/>
          <p:nvPr/>
        </p:nvSpPr>
        <p:spPr>
          <a:xfrm>
            <a:off x="1115616" y="153617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/>
          </a:p>
          <a:p>
            <a:pPr lvl="1"/>
            <a:r>
              <a:rPr lang="zh-CN" altLang="zh-CN" dirty="0"/>
              <a:t>查看环境列表</a:t>
            </a:r>
            <a:r>
              <a:rPr lang="en-US" altLang="zh-CN" dirty="0"/>
              <a:t>    </a:t>
            </a:r>
            <a:r>
              <a:rPr lang="en-US" altLang="zh-CN" dirty="0" err="1"/>
              <a:t>conda</a:t>
            </a:r>
            <a:r>
              <a:rPr lang="en-US" altLang="zh-CN" dirty="0"/>
              <a:t> info --</a:t>
            </a:r>
            <a:r>
              <a:rPr lang="en-US" altLang="zh-CN" dirty="0" err="1"/>
              <a:t>evns</a:t>
            </a:r>
            <a:br>
              <a:rPr lang="en-US" altLang="zh-CN" dirty="0"/>
            </a:br>
            <a:r>
              <a:rPr lang="zh-CN" altLang="zh-CN" dirty="0"/>
              <a:t>创建环境</a:t>
            </a:r>
            <a:r>
              <a:rPr lang="en-US" altLang="zh-CN" dirty="0"/>
              <a:t>        </a:t>
            </a:r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dirty="0" err="1"/>
              <a:t>env_name</a:t>
            </a:r>
            <a:r>
              <a:rPr lang="en-US" altLang="zh-CN" dirty="0"/>
              <a:t> python=</a:t>
            </a:r>
            <a:r>
              <a:rPr lang="en-US" altLang="zh-CN" dirty="0" err="1"/>
              <a:t>py_version</a:t>
            </a:r>
            <a:br>
              <a:rPr lang="en-US" altLang="zh-CN" dirty="0"/>
            </a:br>
            <a:r>
              <a:rPr lang="zh-CN" altLang="zh-CN" dirty="0"/>
              <a:t>进入环境</a:t>
            </a:r>
            <a:r>
              <a:rPr lang="en-US" altLang="zh-CN" dirty="0"/>
              <a:t>        activate c1</a:t>
            </a:r>
            <a:br>
              <a:rPr lang="en-US" altLang="zh-CN" dirty="0"/>
            </a:br>
            <a:r>
              <a:rPr lang="zh-CN" altLang="zh-CN" dirty="0"/>
              <a:t>退出环境</a:t>
            </a:r>
            <a:r>
              <a:rPr lang="en-US" altLang="zh-CN" dirty="0"/>
              <a:t>        deactivate    </a:t>
            </a:r>
            <a:endParaRPr lang="zh-CN" altLang="zh-CN" dirty="0"/>
          </a:p>
          <a:p>
            <a:pPr lvl="1"/>
            <a:r>
              <a:rPr lang="zh-CN" altLang="zh-CN" dirty="0"/>
              <a:t>当前环境的包列表</a:t>
            </a:r>
            <a:r>
              <a:rPr lang="en-US" altLang="zh-CN" dirty="0"/>
              <a:t> </a:t>
            </a:r>
            <a:r>
              <a:rPr lang="en-US" altLang="zh-CN" dirty="0" err="1"/>
              <a:t>conda</a:t>
            </a:r>
            <a:r>
              <a:rPr lang="en-US" altLang="zh-CN" dirty="0"/>
              <a:t> list</a:t>
            </a:r>
            <a:endParaRPr lang="zh-CN" altLang="zh-CN" dirty="0"/>
          </a:p>
          <a:p>
            <a:pPr lvl="1"/>
            <a:r>
              <a:rPr lang="zh-CN" altLang="zh-CN" dirty="0"/>
              <a:t>在环境中安装包</a:t>
            </a:r>
            <a:r>
              <a:rPr lang="en-US" altLang="zh-CN" dirty="0"/>
              <a:t>   </a:t>
            </a:r>
            <a:r>
              <a:rPr lang="en-US" altLang="zh-CN" dirty="0" err="1"/>
              <a:t>conda</a:t>
            </a:r>
            <a:r>
              <a:rPr lang="en-US" altLang="zh-CN" dirty="0"/>
              <a:t> install xxx</a:t>
            </a:r>
            <a:br>
              <a:rPr lang="en-US" altLang="zh-CN" dirty="0"/>
            </a:br>
            <a:r>
              <a:rPr lang="zh-CN" altLang="zh-CN" dirty="0"/>
              <a:t>在环境中卸载包</a:t>
            </a:r>
            <a:r>
              <a:rPr lang="en-US" altLang="zh-CN" dirty="0"/>
              <a:t>   </a:t>
            </a:r>
            <a:r>
              <a:rPr lang="en-US" altLang="zh-CN" dirty="0" err="1"/>
              <a:t>conda</a:t>
            </a:r>
            <a:r>
              <a:rPr lang="en-US" altLang="zh-CN" dirty="0"/>
              <a:t> uninstall xxx </a:t>
            </a:r>
            <a:r>
              <a:rPr lang="zh-CN" altLang="zh-CN" dirty="0"/>
              <a:t>或者</a:t>
            </a:r>
            <a:r>
              <a:rPr lang="en-US" altLang="zh-CN" dirty="0" err="1"/>
              <a:t>conda</a:t>
            </a:r>
            <a:r>
              <a:rPr lang="en-US" altLang="zh-CN" dirty="0"/>
              <a:t> remove xxx</a:t>
            </a:r>
            <a:br>
              <a:rPr lang="en-US" altLang="zh-CN" dirty="0"/>
            </a:br>
            <a:r>
              <a:rPr lang="zh-CN" altLang="zh-CN" dirty="0"/>
              <a:t>导出环境包列表</a:t>
            </a:r>
            <a:r>
              <a:rPr lang="en-US" altLang="zh-CN" dirty="0"/>
              <a:t>   </a:t>
            </a:r>
            <a:r>
              <a:rPr lang="en-US" altLang="zh-CN" dirty="0" err="1"/>
              <a:t>conda</a:t>
            </a:r>
            <a:r>
              <a:rPr lang="en-US" altLang="zh-CN" dirty="0"/>
              <a:t> env export &gt; </a:t>
            </a:r>
            <a:r>
              <a:rPr lang="en-US" altLang="zh-CN" dirty="0" err="1"/>
              <a:t>environment.yaml</a:t>
            </a:r>
            <a:br>
              <a:rPr lang="en-US" altLang="zh-CN" dirty="0"/>
            </a:br>
            <a:r>
              <a:rPr lang="zh-CN" altLang="zh-CN" dirty="0"/>
              <a:t>导入环境</a:t>
            </a:r>
            <a:r>
              <a:rPr lang="en-US" altLang="zh-CN" dirty="0"/>
              <a:t>         </a:t>
            </a:r>
            <a:r>
              <a:rPr lang="en-US" altLang="zh-CN" dirty="0" err="1"/>
              <a:t>conda</a:t>
            </a:r>
            <a:r>
              <a:rPr lang="en-US" altLang="zh-CN" dirty="0"/>
              <a:t> env create -f </a:t>
            </a:r>
            <a:r>
              <a:rPr lang="en-US" altLang="zh-CN" dirty="0" err="1"/>
              <a:t>environment.yaml</a:t>
            </a:r>
            <a:br>
              <a:rPr lang="en-US" altLang="zh-CN" dirty="0"/>
            </a:br>
            <a:r>
              <a:rPr lang="zh-CN" altLang="zh-CN" dirty="0"/>
              <a:t>从其他环境拷贝到新的环境</a:t>
            </a:r>
            <a:r>
              <a:rPr lang="en-US" altLang="zh-CN" dirty="0"/>
              <a:t>  </a:t>
            </a:r>
            <a:r>
              <a:rPr lang="en-US" altLang="zh-CN" dirty="0" err="1"/>
              <a:t>conda</a:t>
            </a:r>
            <a:r>
              <a:rPr lang="en-US" altLang="zh-CN" dirty="0"/>
              <a:t> create --name c2 --clone c1</a:t>
            </a:r>
            <a:br>
              <a:rPr lang="en-US" altLang="zh-CN" dirty="0"/>
            </a:br>
            <a:r>
              <a:rPr lang="zh-CN" altLang="zh-CN" dirty="0"/>
              <a:t>删除指定环境（慎用）</a:t>
            </a:r>
            <a:r>
              <a:rPr lang="en-US" altLang="zh-CN" dirty="0"/>
              <a:t>    </a:t>
            </a:r>
            <a:r>
              <a:rPr lang="en-US" altLang="zh-CN" dirty="0" err="1"/>
              <a:t>conda</a:t>
            </a:r>
            <a:r>
              <a:rPr lang="en-US" altLang="zh-CN" dirty="0"/>
              <a:t> remove --name c2 --all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的命令行位置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/>
              <a:t>程序安装目录中找到</a:t>
            </a:r>
            <a:r>
              <a:rPr lang="en-US" altLang="zh-CN" dirty="0" err="1"/>
              <a:t>annaconda</a:t>
            </a:r>
            <a:r>
              <a:rPr lang="en-US" altLang="zh-CN" dirty="0"/>
              <a:t> prompt</a:t>
            </a:r>
            <a:r>
              <a:rPr lang="zh-CN" altLang="zh-CN" dirty="0"/>
              <a:t>，进入默认是</a:t>
            </a:r>
            <a:r>
              <a:rPr lang="en-US" altLang="zh-CN" dirty="0"/>
              <a:t>base</a:t>
            </a:r>
            <a:r>
              <a:rPr lang="zh-CN" altLang="zh-CN" dirty="0"/>
              <a:t>环境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3FDEA-FE48-4488-9C99-5839DC36A234}"/>
              </a:ext>
            </a:extLst>
          </p:cNvPr>
          <p:cNvSpPr txBox="1">
            <a:spLocks/>
          </p:cNvSpPr>
          <p:nvPr/>
        </p:nvSpPr>
        <p:spPr>
          <a:xfrm>
            <a:off x="447675" y="236538"/>
            <a:ext cx="6753225" cy="6016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700" b="1" kern="1200" dirty="0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5pPr>
            <a:lvl6pPr marL="41148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82296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2344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64592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Django</a:t>
            </a:r>
            <a:r>
              <a:rPr lang="zh-CN" altLang="en-US" dirty="0"/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16ACA7-5CC9-42F2-8B39-69AA1BD04252}"/>
              </a:ext>
            </a:extLst>
          </p:cNvPr>
          <p:cNvSpPr txBox="1"/>
          <p:nvPr/>
        </p:nvSpPr>
        <p:spPr>
          <a:xfrm>
            <a:off x="971600" y="2060848"/>
            <a:ext cx="72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需要的基础：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写成。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构造的框架。但是在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中，控制器接受用户输入的部分由框架自行处理，所以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Django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里更关注的是模型（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）、模板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和视图（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MTV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5A322-1998-40DE-8D8F-9C2452EAD6F6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753225" cy="6016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700" b="1" kern="1200" dirty="0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5pPr>
            <a:lvl6pPr marL="41148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82296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2344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64592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MVC</a:t>
            </a:r>
            <a:r>
              <a:rPr lang="zh-CN" altLang="en-US" dirty="0"/>
              <a:t>与</a:t>
            </a:r>
            <a:r>
              <a:rPr lang="en-US" altLang="zh-CN" dirty="0"/>
              <a:t>MTV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FC113-EA69-4FF7-99B6-17B33B6BB9BA}"/>
              </a:ext>
            </a:extLst>
          </p:cNvPr>
          <p:cNvSpPr txBox="1"/>
          <p:nvPr/>
        </p:nvSpPr>
        <p:spPr>
          <a:xfrm>
            <a:off x="899592" y="1772816"/>
            <a:ext cx="7344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 </a:t>
            </a:r>
            <a:r>
              <a:rPr lang="zh-CN" altLang="en-US" dirty="0"/>
              <a:t>，数据存取部分，由</a:t>
            </a:r>
            <a:r>
              <a:rPr lang="en-US" altLang="zh-CN" dirty="0" err="1"/>
              <a:t>django</a:t>
            </a:r>
            <a:r>
              <a:rPr lang="zh-CN" altLang="en-US" dirty="0"/>
              <a:t>数据库</a:t>
            </a:r>
            <a:r>
              <a:rPr lang="zh-CN" altLang="en-US"/>
              <a:t>层处理。 </a:t>
            </a:r>
            <a:endParaRPr lang="zh-CN" altLang="en-US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V </a:t>
            </a:r>
            <a:r>
              <a:rPr lang="zh-CN" altLang="en-US" dirty="0"/>
              <a:t>，选择显示哪些数据要显示以及怎样显示的部分，由视图和模板处理。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 </a:t>
            </a:r>
            <a:r>
              <a:rPr lang="zh-CN" altLang="en-US" dirty="0"/>
              <a:t>，根据用户输入委派视图的部分，由 </a:t>
            </a:r>
            <a:r>
              <a:rPr lang="en-US" altLang="zh-CN" dirty="0"/>
              <a:t>Django </a:t>
            </a:r>
            <a:r>
              <a:rPr lang="zh-CN" altLang="en-US" dirty="0"/>
              <a:t>框架根据 </a:t>
            </a:r>
            <a:r>
              <a:rPr lang="en-US" altLang="zh-CN" dirty="0" err="1"/>
              <a:t>URLconf</a:t>
            </a:r>
            <a:r>
              <a:rPr lang="en-US" altLang="zh-CN" dirty="0"/>
              <a:t> </a:t>
            </a:r>
            <a:r>
              <a:rPr lang="zh-CN" altLang="en-US" dirty="0"/>
              <a:t>设置，对给定 </a:t>
            </a:r>
            <a:r>
              <a:rPr lang="en-US" altLang="zh-CN" dirty="0"/>
              <a:t>URL </a:t>
            </a:r>
            <a:r>
              <a:rPr lang="zh-CN" altLang="en-US" dirty="0"/>
              <a:t>调用适当的 </a:t>
            </a:r>
            <a:r>
              <a:rPr lang="en-US" altLang="zh-CN" dirty="0"/>
              <a:t>Python </a:t>
            </a:r>
            <a:r>
              <a:rPr lang="zh-CN" altLang="en-US" dirty="0"/>
              <a:t>函数。</a:t>
            </a:r>
            <a:endParaRPr lang="en-US" altLang="zh-C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/>
            <a:r>
              <a:rPr lang="en-US" altLang="zh-CN" dirty="0"/>
              <a:t>M </a:t>
            </a:r>
            <a:r>
              <a:rPr lang="zh-CN" altLang="en-US" dirty="0"/>
              <a:t>代表模型（</a:t>
            </a:r>
            <a:r>
              <a:rPr lang="en-US" altLang="zh-CN" dirty="0"/>
              <a:t>Model</a:t>
            </a:r>
            <a:r>
              <a:rPr lang="zh-CN" altLang="en-US" dirty="0"/>
              <a:t>），即数据存取层。 该层处理与数据相关的所有事务： 如何存取、如何验证有效</a:t>
            </a:r>
          </a:p>
          <a:p>
            <a:pPr marL="457200" lvl="2"/>
            <a:r>
              <a:rPr lang="zh-CN" altLang="en-US" dirty="0"/>
              <a:t> </a:t>
            </a:r>
            <a:r>
              <a:rPr lang="en-US" altLang="zh-CN" dirty="0"/>
              <a:t>T </a:t>
            </a:r>
            <a:r>
              <a:rPr lang="zh-CN" altLang="en-US" dirty="0"/>
              <a:t>代表模板</a:t>
            </a:r>
            <a:r>
              <a:rPr lang="en-US" altLang="zh-CN" dirty="0"/>
              <a:t>(Template)</a:t>
            </a:r>
            <a:r>
              <a:rPr lang="zh-CN" altLang="en-US" dirty="0"/>
              <a:t>，即表现层。 该层处理与表现相关的决定： 如何在页面或其他类型文档中进行显示。</a:t>
            </a:r>
          </a:p>
          <a:p>
            <a:pPr marL="457200" lvl="2"/>
            <a:r>
              <a:rPr lang="zh-CN" altLang="en-US" dirty="0"/>
              <a:t> </a:t>
            </a:r>
            <a:r>
              <a:rPr lang="en-US" altLang="zh-CN" dirty="0"/>
              <a:t>V </a:t>
            </a:r>
            <a:r>
              <a:rPr lang="zh-CN" altLang="en-US" dirty="0"/>
              <a:t>代表视图（</a:t>
            </a:r>
            <a:r>
              <a:rPr lang="en-US" altLang="zh-CN" dirty="0"/>
              <a:t>View</a:t>
            </a:r>
            <a:r>
              <a:rPr lang="zh-CN" altLang="en-US" dirty="0"/>
              <a:t>），即业务逻辑层。 该层包含存取模型及调取恰当模板的相关逻辑。 你可以把它看作模型与模板之间的桥梁。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6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EFBF-9455-4BE8-ADCC-90DBE5BBD25C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753225" cy="6016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2700" b="1" kern="1200" dirty="0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9C00"/>
                </a:solidFill>
                <a:latin typeface="Calibri" panose="020F0502020204030204" charset="0"/>
                <a:ea typeface="Adobe 黑体 Std R"/>
                <a:cs typeface="Adobe 黑体 Std R"/>
              </a:defRPr>
            </a:lvl5pPr>
            <a:lvl6pPr marL="41148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82296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2344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64592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Django</a:t>
            </a:r>
            <a:r>
              <a:rPr lang="zh-CN" altLang="en-US" dirty="0"/>
              <a:t>创建第一个项目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0644A0-CAD4-4060-8229-9604E06F604D}"/>
              </a:ext>
            </a:extLst>
          </p:cNvPr>
          <p:cNvSpPr txBox="1"/>
          <p:nvPr/>
        </p:nvSpPr>
        <p:spPr>
          <a:xfrm>
            <a:off x="1295636" y="2060848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创建第一个项目：</a:t>
            </a:r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django_01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验证是否创建成功</a:t>
            </a:r>
            <a:r>
              <a:rPr lang="zh-CN" altLang="en-US" dirty="0"/>
              <a:t>（默认端口是</a:t>
            </a:r>
            <a:r>
              <a:rPr lang="en-US" altLang="zh-CN" dirty="0"/>
              <a:t>8000</a:t>
            </a:r>
            <a:r>
              <a:rPr lang="zh-CN" altLang="en-US" dirty="0"/>
              <a:t>）：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[[</a:t>
            </a:r>
            <a:r>
              <a:rPr lang="en-US" altLang="zh-CN" dirty="0" err="1"/>
              <a:t>ip</a:t>
            </a:r>
            <a:r>
              <a:rPr lang="en-US" altLang="zh-CN" dirty="0"/>
              <a:t>:]port]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创建第一个</a:t>
            </a:r>
            <a:r>
              <a:rPr lang="en-US" altLang="zh-CN" dirty="0"/>
              <a:t>app</a:t>
            </a:r>
            <a:r>
              <a:rPr lang="zh-CN" altLang="en-US" dirty="0"/>
              <a:t>：</a:t>
            </a:r>
            <a:r>
              <a:rPr lang="en-US" altLang="zh-CN" dirty="0"/>
              <a:t>python manager.py </a:t>
            </a:r>
            <a:r>
              <a:rPr lang="en-US" altLang="zh-CN" dirty="0" err="1"/>
              <a:t>startapp</a:t>
            </a:r>
            <a:r>
              <a:rPr lang="en-US" altLang="zh-CN" dirty="0"/>
              <a:t> app01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注意事项：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创建项目的时候是在自己当前的目录下创建，每新创建一个项目时要建立一个项目文件夹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app</a:t>
            </a:r>
            <a:r>
              <a:rPr lang="zh-CN" altLang="en-US" dirty="0"/>
              <a:t>时要进入到项目内部创建，因为</a:t>
            </a:r>
            <a:r>
              <a:rPr lang="en-US" altLang="zh-CN" dirty="0"/>
              <a:t>manager.py</a:t>
            </a:r>
            <a:r>
              <a:rPr lang="zh-CN" altLang="en-US" dirty="0"/>
              <a:t>在项目内部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19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419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华文行楷</vt:lpstr>
      <vt:lpstr>楷体</vt:lpstr>
      <vt:lpstr>微软雅黑</vt:lpstr>
      <vt:lpstr>Arial</vt:lpstr>
      <vt:lpstr>Calibri</vt:lpstr>
      <vt:lpstr>1_Office 主题</vt:lpstr>
      <vt:lpstr>PowerPoint 演示文稿</vt:lpstr>
      <vt:lpstr>django环境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2019-10-23T08:12:57Z</dcterms:created>
  <dcterms:modified xsi:type="dcterms:W3CDTF">2019-10-29T01:43:10Z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