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9144000" cy="6858000"/>
  <p:embeddedFontLst>
    <p:embeddedFont>
      <p:font typeface="Ramb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74C863-1236-4D98-92DE-D531A50B9F61}">
  <a:tblStyle styleId="{F274C863-1236-4D98-92DE-D531A50B9F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mbla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mbla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Rambla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ambl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 rot="5400000">
            <a:off x="5395119" y="2839244"/>
            <a:ext cx="4524375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 rot="5400000">
            <a:off x="1204913" y="857251"/>
            <a:ext cx="452437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3" name="Google Shape;93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 rot="5400000">
            <a:off x="4732338" y="2171700"/>
            <a:ext cx="5849937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 rot="5400000">
            <a:off x="542132" y="189707"/>
            <a:ext cx="584993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 rot="5400000">
            <a:off x="2309018" y="-251619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8662" y="6427787"/>
            <a:ext cx="633412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8662" y="6427787"/>
            <a:ext cx="633412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-1587" y="6540500"/>
            <a:ext cx="61436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/>
        </p:nvSpPr>
        <p:spPr>
          <a:xfrm>
            <a:off x="636587" y="5322887"/>
            <a:ext cx="6858000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January 2019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519112" y="4362450"/>
            <a:ext cx="83312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Strategies</a:t>
            </a:r>
            <a:endParaRPr/>
          </a:p>
        </p:txBody>
      </p:sp>
      <p:grpSp>
        <p:nvGrpSpPr>
          <p:cNvPr id="120" name="Google Shape;120;p25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121" name="Google Shape;121;p25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25"/>
          <p:cNvSpPr txBox="1"/>
          <p:nvPr/>
        </p:nvSpPr>
        <p:spPr>
          <a:xfrm>
            <a:off x="0" y="6542087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6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130" name="Google Shape;130;p26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6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135" name="Google Shape;135;p26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6" name="Google Shape;13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6"/>
          <p:cNvSpPr txBox="1"/>
          <p:nvPr/>
        </p:nvSpPr>
        <p:spPr>
          <a:xfrm>
            <a:off x="457200" y="1770062"/>
            <a:ext cx="8229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parameter for webdriver commands</a:t>
            </a:r>
            <a:endParaRPr/>
          </a:p>
          <a:p>
            <a:pPr indent="-228599" lvl="2" marL="858837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findElement()</a:t>
            </a:r>
            <a:endParaRPr/>
          </a:p>
          <a:p>
            <a:pPr indent="-228599" lvl="2" marL="858837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findElements()</a:t>
            </a:r>
            <a:endParaRPr/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and other selenium objects / methods</a:t>
            </a:r>
            <a:endParaRPr/>
          </a:p>
          <a:p>
            <a:pPr indent="-151955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Identifies an element in the content of the web application</a:t>
            </a:r>
            <a:endParaRPr/>
          </a:p>
          <a:p>
            <a:pPr indent="-151955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the location strategy followed by the location </a:t>
            </a:r>
            <a:endParaRPr/>
          </a:p>
          <a:p>
            <a:pPr indent="-228599" lvl="1" marL="620712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By.locatorType(location)</a:t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274637" y="171450"/>
            <a:ext cx="8412162" cy="91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Rambla"/>
              <a:buNone/>
            </a:pPr>
            <a:r>
              <a:rPr b="1" i="0" lang="en-US" sz="32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Locator</a:t>
            </a:r>
            <a:endParaRPr b="1" i="0" sz="3200" u="none" cap="none" strike="noStrike">
              <a:solidFill>
                <a:srgbClr val="464646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145" name="Google Shape;145;p27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7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150" name="Google Shape;150;p27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Google Shape;151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27"/>
          <p:cNvSpPr txBox="1"/>
          <p:nvPr/>
        </p:nvSpPr>
        <p:spPr>
          <a:xfrm>
            <a:off x="457200" y="13858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supports two main locator categories</a:t>
            </a:r>
            <a:endParaRPr/>
          </a:p>
          <a:p>
            <a:pPr indent="-228599" lvl="1" marL="620712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cssSelector</a:t>
            </a:r>
            <a:endParaRPr/>
          </a:p>
          <a:p>
            <a:pPr indent="-228599" lvl="1" marL="620712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xPath</a:t>
            </a:r>
            <a:endParaRPr/>
          </a:p>
          <a:p>
            <a:pPr indent="-151955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convenience a number of subcategories are also available</a:t>
            </a:r>
            <a:endParaRPr/>
          </a:p>
          <a:p>
            <a:pPr indent="-228599" lvl="1" marL="620712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  <a:p>
            <a:pPr indent="-228599" lvl="1" marL="620712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  <a:p>
            <a:pPr indent="-228599" lvl="1" marL="620712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-228599" lvl="1" marL="620712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linkText</a:t>
            </a:r>
            <a:endParaRPr/>
          </a:p>
          <a:p>
            <a:pPr indent="-228599" lvl="1" marL="620712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partialLinkText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274637" y="-79375"/>
            <a:ext cx="8412162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Rambla"/>
              <a:buNone/>
            </a:pPr>
            <a:r>
              <a:rPr b="1" i="0" lang="en-US" sz="32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Locator Categories</a:t>
            </a:r>
            <a:endParaRPr b="1" i="0" sz="3200" u="none" cap="none" strike="noStrike">
              <a:solidFill>
                <a:srgbClr val="464646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8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160" name="Google Shape;160;p28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8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165" name="Google Shape;165;p28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" name="Google Shape;16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28"/>
          <p:cNvSpPr/>
          <p:nvPr/>
        </p:nvSpPr>
        <p:spPr>
          <a:xfrm>
            <a:off x="457200" y="1670050"/>
            <a:ext cx="8321675" cy="469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If an element contains an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attribute – locating the element by id is preferred</a:t>
            </a:r>
            <a:endParaRPr/>
          </a:p>
          <a:p>
            <a:pPr indent="-228600" lvl="1" marL="620713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Faster execution</a:t>
            </a:r>
            <a:endParaRPr/>
          </a:p>
          <a:p>
            <a:pPr indent="-228600" lvl="1" marL="620713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Less susceptible to breakage due to changes within UI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If an element contain a unique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class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attribute or a combination of unique attributes - locating the element by CSS is preferred</a:t>
            </a:r>
            <a:endParaRPr/>
          </a:p>
          <a:p>
            <a:pPr indent="-228600" lvl="1" marL="620713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Faster execution than XPath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If an element must be located by its TEXT_NODE or its relationship to other elements – XPath must be utilized</a:t>
            </a:r>
            <a:endParaRPr/>
          </a:p>
          <a:p>
            <a:pPr indent="-228600" lvl="1" marL="620713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higher versatility</a:t>
            </a:r>
            <a:endParaRPr b="0" i="0" sz="20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74637" y="0"/>
            <a:ext cx="8412162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Rambla"/>
              <a:buNone/>
            </a:pPr>
            <a:r>
              <a:rPr b="1" i="0" lang="en-US" sz="32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Choosing Locator Strategy</a:t>
            </a:r>
            <a:endParaRPr b="1" i="0" sz="3200" u="none" cap="none" strike="noStrike">
              <a:solidFill>
                <a:srgbClr val="464646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9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175" name="Google Shape;175;p29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9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9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9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9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180" name="Google Shape;180;p29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" name="Google Shape;18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29"/>
          <p:cNvSpPr txBox="1"/>
          <p:nvPr/>
        </p:nvSpPr>
        <p:spPr>
          <a:xfrm>
            <a:off x="604837" y="13858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selectors can be used by Selenium WebDriver to locate web elements</a:t>
            </a:r>
            <a:endParaRPr/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locate by css class attribute append the class name to the parent tag name using a period (.)</a:t>
            </a:r>
            <a:endParaRPr/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locate by css id attribute append the id name to the parent tag name using a pound character (#)</a:t>
            </a:r>
            <a:endParaRPr/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locate by any other attribute, include the attribute name and value in square brackets next to the parent tag name.</a:t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420687" y="0"/>
            <a:ext cx="8412162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Rambla"/>
              <a:buNone/>
            </a:pPr>
            <a:r>
              <a:rPr b="1" i="0" lang="en-US" sz="32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Locating by CSS</a:t>
            </a:r>
            <a:endParaRPr b="1" i="0" sz="3200" u="none" cap="none" strike="noStrike">
              <a:solidFill>
                <a:srgbClr val="464646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3837" y="4324350"/>
            <a:ext cx="4810125" cy="1504950"/>
          </a:xfrm>
          <a:prstGeom prst="rect">
            <a:avLst/>
          </a:prstGeom>
          <a:noFill/>
          <a:ln cap="sq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42745"/>
              </a:srgbClr>
            </a:outerShdw>
          </a:effectLst>
        </p:spPr>
      </p:pic>
      <p:grpSp>
        <p:nvGrpSpPr>
          <p:cNvPr id="185" name="Google Shape;185;p29"/>
          <p:cNvGrpSpPr/>
          <p:nvPr/>
        </p:nvGrpSpPr>
        <p:grpSpPr>
          <a:xfrm>
            <a:off x="476250" y="4992687"/>
            <a:ext cx="3827462" cy="1620837"/>
            <a:chOff x="476250" y="4992687"/>
            <a:chExt cx="3827462" cy="1620837"/>
          </a:xfrm>
        </p:grpSpPr>
        <p:pic>
          <p:nvPicPr>
            <p:cNvPr id="186" name="Google Shape;186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0" y="4992687"/>
              <a:ext cx="3827462" cy="16208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9"/>
            <p:cNvSpPr txBox="1"/>
            <p:nvPr/>
          </p:nvSpPr>
          <p:spPr>
            <a:xfrm>
              <a:off x="561975" y="5881687"/>
              <a:ext cx="3133725" cy="619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ambla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Rambla"/>
                  <a:ea typeface="Rambla"/>
                  <a:cs typeface="Rambla"/>
                  <a:sym typeface="Rambla"/>
                </a:rPr>
                <a:t>css=input.required.passfield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ambla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Rambla"/>
                  <a:ea typeface="Rambla"/>
                  <a:cs typeface="Rambla"/>
                  <a:sym typeface="Rambla"/>
                </a:rPr>
                <a:t>[type=“password"]</a:t>
              </a:r>
              <a:endParaRPr/>
            </a:p>
          </p:txBody>
        </p:sp>
      </p:grpSp>
      <p:grpSp>
        <p:nvGrpSpPr>
          <p:cNvPr id="188" name="Google Shape;188;p29"/>
          <p:cNvGrpSpPr/>
          <p:nvPr/>
        </p:nvGrpSpPr>
        <p:grpSpPr>
          <a:xfrm>
            <a:off x="244475" y="4675187"/>
            <a:ext cx="4041775" cy="762000"/>
            <a:chOff x="244475" y="4675187"/>
            <a:chExt cx="4041775" cy="762000"/>
          </a:xfrm>
        </p:grpSpPr>
        <p:pic>
          <p:nvPicPr>
            <p:cNvPr id="189" name="Google Shape;189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4475" y="4675187"/>
              <a:ext cx="4041775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9"/>
            <p:cNvSpPr txBox="1"/>
            <p:nvPr/>
          </p:nvSpPr>
          <p:spPr>
            <a:xfrm>
              <a:off x="330200" y="4735512"/>
              <a:ext cx="2301875" cy="54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css=input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[name="username"]</a:t>
              </a: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>
            <a:off x="781050" y="3981450"/>
            <a:ext cx="3462337" cy="785812"/>
            <a:chOff x="781050" y="3981450"/>
            <a:chExt cx="3462337" cy="785812"/>
          </a:xfrm>
        </p:grpSpPr>
        <p:pic>
          <p:nvPicPr>
            <p:cNvPr id="192" name="Google Shape;192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81050" y="3981450"/>
              <a:ext cx="3462337" cy="7858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9"/>
            <p:cNvSpPr txBox="1"/>
            <p:nvPr/>
          </p:nvSpPr>
          <p:spPr>
            <a:xfrm>
              <a:off x="855662" y="4041775"/>
              <a:ext cx="2393950" cy="412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css=form#loginForm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0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200" name="Google Shape;200;p30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0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0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0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30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205" name="Google Shape;205;p30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" name="Google Shape;206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30"/>
          <p:cNvSpPr txBox="1"/>
          <p:nvPr/>
        </p:nvSpPr>
        <p:spPr>
          <a:xfrm>
            <a:off x="452437" y="13858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explicitly document a parent – child relationship between two html tags use the more-then (&gt;) character</a:t>
            </a:r>
            <a:endParaRPr/>
          </a:p>
          <a:p>
            <a:pPr indent="-228599" lvl="1" marL="620712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form&gt;input[value="Login"]</a:t>
            </a:r>
            <a:endParaRPr/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document relative ancestral relationship between two tags use a single space</a:t>
            </a:r>
            <a:endParaRPr/>
          </a:p>
          <a:p>
            <a:pPr indent="-228599" lvl="1" marL="620712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input[value="Clear"]</a:t>
            </a:r>
            <a:endParaRPr/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locator strategy cannot be used to locate tags that are before or above the current tag</a:t>
            </a:r>
            <a:endParaRPr/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tag names is optional</a:t>
            </a:r>
            <a:endParaRPr/>
          </a:p>
          <a:p>
            <a:pPr indent="-228599" lvl="1" marL="620712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#loginForm .passfield</a:t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268287" y="0"/>
            <a:ext cx="8412162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Locating by CSS</a:t>
            </a:r>
            <a:endParaRPr b="1" i="0" sz="3200" u="none" cap="none" strike="noStrike">
              <a:solidFill>
                <a:srgbClr val="464646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 b="-6400" l="3010" r="-3009" t="6400"/>
          <a:stretch/>
        </p:blipFill>
        <p:spPr>
          <a:xfrm>
            <a:off x="3549075" y="4051325"/>
            <a:ext cx="4722275" cy="1504950"/>
          </a:xfrm>
          <a:prstGeom prst="rect">
            <a:avLst/>
          </a:prstGeom>
          <a:noFill/>
          <a:ln cap="sq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31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216" name="Google Shape;216;p31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1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1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1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31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221" name="Google Shape;221;p31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31"/>
          <p:cNvSpPr txBox="1"/>
          <p:nvPr/>
        </p:nvSpPr>
        <p:spPr>
          <a:xfrm>
            <a:off x="342900" y="14843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XPath locator which begin with “//” are relative</a:t>
            </a:r>
            <a:endParaRPr/>
          </a:p>
          <a:p>
            <a:pPr indent="-228599" lvl="2" marL="858837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//input[@name='continue'][@type='button']</a:t>
            </a:r>
            <a:endParaRPr/>
          </a:p>
          <a:p>
            <a:pPr indent="-228599" lvl="2" marL="858837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//body/form/input[4]</a:t>
            </a:r>
            <a:endParaRPr/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XPath locator which begin with “.//” are relative to the current WebElement</a:t>
            </a:r>
            <a:endParaRPr/>
          </a:p>
          <a:p>
            <a:pPr indent="-255587" lvl="0" marL="365125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possible to locate parent WebElements with XPath using "/.."</a:t>
            </a:r>
            <a:endParaRPr/>
          </a:p>
          <a:p>
            <a:pPr indent="-228599" lvl="2" marL="858837" marR="0" rtl="0" algn="l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//input[@name='password']/..</a:t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152400" y="0"/>
            <a:ext cx="8418512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Rambla"/>
              <a:buNone/>
            </a:pPr>
            <a:r>
              <a:rPr b="1" i="0" lang="en-US" sz="32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Locating</a:t>
            </a:r>
            <a:r>
              <a:rPr b="1" i="0" lang="en-US" sz="41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1" i="0" lang="en-US" sz="32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by</a:t>
            </a:r>
            <a:r>
              <a:rPr b="1" i="0" lang="en-US" sz="41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1" i="0" lang="en-US" sz="32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XPath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6537" y="5151437"/>
            <a:ext cx="3657600" cy="1417637"/>
          </a:xfrm>
          <a:prstGeom prst="rect">
            <a:avLst/>
          </a:prstGeom>
          <a:noFill/>
          <a:ln cap="sq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2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232" name="Google Shape;232;p32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2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2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32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237" name="Google Shape;237;p32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Google Shape;238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32"/>
          <p:cNvSpPr txBox="1"/>
          <p:nvPr/>
        </p:nvSpPr>
        <p:spPr>
          <a:xfrm>
            <a:off x="457200" y="1431925"/>
            <a:ext cx="4743450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Web elements can be located by exact text using the text( ) command</a:t>
            </a:r>
            <a:endParaRPr/>
          </a:p>
          <a:p>
            <a:pPr indent="-228600" lvl="1" marL="620713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//label[text()="Oranges"]</a:t>
            </a:r>
            <a:endParaRPr b="0" i="0" sz="20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274637" y="0"/>
            <a:ext cx="8412162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Rambla"/>
              <a:buNone/>
            </a:pPr>
            <a:r>
              <a:rPr b="1" i="0" lang="en-US" sz="32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Locating by Text with XPath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5334000" y="1219200"/>
            <a:ext cx="3352800" cy="1570037"/>
          </a:xfrm>
          <a:prstGeom prst="rect">
            <a:avLst/>
          </a:prstGeom>
          <a:solidFill>
            <a:srgbClr val="E6E6E6"/>
          </a:solidFill>
          <a:ln cap="flat" cmpd="thickThin" w="55000">
            <a:solidFill>
              <a:srgbClr val="2DA2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200"/>
              <a:buFont typeface="Rambla"/>
              <a:buNone/>
            </a:pPr>
            <a:r>
              <a:rPr b="0" i="0" lang="en-US" sz="1200" u="none">
                <a:solidFill>
                  <a:srgbClr val="105766"/>
                </a:solidFill>
                <a:latin typeface="Rambla"/>
                <a:ea typeface="Rambla"/>
                <a:cs typeface="Rambla"/>
                <a:sym typeface="Rambla"/>
              </a:rPr>
              <a:t>&lt; id="btnTable"&gt;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200"/>
              <a:buFont typeface="Rambla"/>
              <a:buNone/>
            </a:pPr>
            <a:r>
              <a:rPr b="0" i="0" lang="en-US" sz="1200" u="none">
                <a:solidFill>
                  <a:srgbClr val="105766"/>
                </a:solidFill>
                <a:latin typeface="Rambla"/>
                <a:ea typeface="Rambla"/>
                <a:cs typeface="Rambla"/>
                <a:sym typeface="Rambla"/>
              </a:rPr>
              <a:t>    &lt;tr class="row"&gt;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200"/>
              <a:buFont typeface="Rambla"/>
              <a:buNone/>
            </a:pPr>
            <a:r>
              <a:rPr b="0" i="0" lang="en-US" sz="1200" u="none">
                <a:solidFill>
                  <a:srgbClr val="105766"/>
                </a:solidFill>
                <a:latin typeface="Rambla"/>
                <a:ea typeface="Rambla"/>
                <a:cs typeface="Rambla"/>
                <a:sym typeface="Rambla"/>
              </a:rPr>
              <a:t>        &lt;td&gt;&lt;label&gt;Apples&lt;/label&gt;&lt;/td&gt;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200"/>
              <a:buFont typeface="Rambla"/>
              <a:buNone/>
            </a:pPr>
            <a:r>
              <a:rPr b="0" i="0" lang="en-US" sz="1200" u="none">
                <a:solidFill>
                  <a:srgbClr val="105766"/>
                </a:solidFill>
                <a:latin typeface="Rambla"/>
                <a:ea typeface="Rambla"/>
                <a:cs typeface="Rambla"/>
                <a:sym typeface="Rambla"/>
              </a:rPr>
              <a:t>        &lt;td&gt;&lt;input/&gt;&lt;/td</a:t>
            </a:r>
            <a:r>
              <a:rPr lang="en-US" sz="1200">
                <a:solidFill>
                  <a:srgbClr val="105766"/>
                </a:solidFill>
                <a:latin typeface="Rambla"/>
                <a:ea typeface="Rambla"/>
                <a:cs typeface="Rambla"/>
                <a:sym typeface="Rambla"/>
              </a:rPr>
              <a:t>table</a:t>
            </a:r>
            <a:r>
              <a:rPr b="0" i="0" lang="en-US" sz="1200" u="none">
                <a:solidFill>
                  <a:srgbClr val="105766"/>
                </a:solidFill>
                <a:latin typeface="Rambla"/>
                <a:ea typeface="Rambla"/>
                <a:cs typeface="Rambla"/>
                <a:sym typeface="Rambla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200"/>
              <a:buFont typeface="Rambla"/>
              <a:buNone/>
            </a:pPr>
            <a:r>
              <a:rPr b="0" i="0" lang="en-US" sz="1200" u="none">
                <a:solidFill>
                  <a:srgbClr val="105766"/>
                </a:solidFill>
                <a:latin typeface="Rambla"/>
                <a:ea typeface="Rambla"/>
                <a:cs typeface="Rambla"/>
                <a:sym typeface="Rambla"/>
              </a:rPr>
              <a:t>    &lt;tr class="row"&gt;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200"/>
              <a:buFont typeface="Rambla"/>
              <a:buNone/>
            </a:pPr>
            <a:r>
              <a:rPr b="0" i="0" lang="en-US" sz="1200" u="none">
                <a:solidFill>
                  <a:srgbClr val="105766"/>
                </a:solidFill>
                <a:latin typeface="Rambla"/>
                <a:ea typeface="Rambla"/>
                <a:cs typeface="Rambla"/>
                <a:sym typeface="Rambla"/>
              </a:rPr>
              <a:t>        &lt;td&gt;&lt;label&gt;Oranges&lt;/label&gt;&lt;/td&gt;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200"/>
              <a:buFont typeface="Rambla"/>
              <a:buNone/>
            </a:pPr>
            <a:r>
              <a:rPr b="0" i="0" lang="en-US" sz="1200" u="none">
                <a:solidFill>
                  <a:srgbClr val="105766"/>
                </a:solidFill>
                <a:latin typeface="Rambla"/>
                <a:ea typeface="Rambla"/>
                <a:cs typeface="Rambla"/>
                <a:sym typeface="Rambla"/>
              </a:rPr>
              <a:t>        &lt;td&gt;&lt;input/&gt;&lt;/td&gt;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200"/>
              <a:buFont typeface="Rambla"/>
              <a:buNone/>
            </a:pPr>
            <a:r>
              <a:rPr b="0" i="0" lang="en-US" sz="1200" u="none">
                <a:solidFill>
                  <a:srgbClr val="105766"/>
                </a:solidFill>
                <a:latin typeface="Rambla"/>
                <a:ea typeface="Rambla"/>
                <a:cs typeface="Rambla"/>
                <a:sym typeface="Rambla"/>
              </a:rPr>
              <a:t>&lt;/table&gt;</a:t>
            </a:r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457200" y="3078162"/>
            <a:ext cx="8308975" cy="355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It is also possible to locate web elements by partial text using the contains( ) command</a:t>
            </a:r>
            <a:endParaRPr/>
          </a:p>
          <a:p>
            <a:pPr indent="-228600" lvl="1" marL="620713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//label[contains(text(),"ange"]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Additionally contains( ) command can also be used to locate web elements by partial value of </a:t>
            </a:r>
            <a:r>
              <a:rPr b="0" i="0" lang="en-US" sz="24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any attribute</a:t>
            </a:r>
            <a:endParaRPr/>
          </a:p>
          <a:p>
            <a:pPr indent="-228600" lvl="1" marL="620713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//tr[contains(@class, "ow")]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3"/>
          <p:cNvGrpSpPr/>
          <p:nvPr/>
        </p:nvGrpSpPr>
        <p:grpSpPr>
          <a:xfrm>
            <a:off x="449262" y="854075"/>
            <a:ext cx="6191250" cy="50800"/>
            <a:chOff x="449262" y="854075"/>
            <a:chExt cx="6191250" cy="50800"/>
          </a:xfrm>
        </p:grpSpPr>
        <p:sp>
          <p:nvSpPr>
            <p:cNvPr id="249" name="Google Shape;249;p33"/>
            <p:cNvSpPr txBox="1"/>
            <p:nvPr/>
          </p:nvSpPr>
          <p:spPr>
            <a:xfrm>
              <a:off x="449262" y="854075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3"/>
            <p:cNvSpPr txBox="1"/>
            <p:nvPr/>
          </p:nvSpPr>
          <p:spPr>
            <a:xfrm>
              <a:off x="2003425" y="854075"/>
              <a:ext cx="1552575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3"/>
            <p:cNvSpPr txBox="1"/>
            <p:nvPr/>
          </p:nvSpPr>
          <p:spPr>
            <a:xfrm>
              <a:off x="3535362" y="854075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3"/>
            <p:cNvSpPr txBox="1"/>
            <p:nvPr/>
          </p:nvSpPr>
          <p:spPr>
            <a:xfrm>
              <a:off x="5087937" y="854075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33"/>
          <p:cNvGrpSpPr/>
          <p:nvPr/>
        </p:nvGrpSpPr>
        <p:grpSpPr>
          <a:xfrm>
            <a:off x="7704137" y="6270625"/>
            <a:ext cx="1362075" cy="522287"/>
            <a:chOff x="7704137" y="6270625"/>
            <a:chExt cx="1362075" cy="522287"/>
          </a:xfrm>
        </p:grpSpPr>
        <p:sp>
          <p:nvSpPr>
            <p:cNvPr id="254" name="Google Shape;254;p33"/>
            <p:cNvSpPr txBox="1"/>
            <p:nvPr/>
          </p:nvSpPr>
          <p:spPr>
            <a:xfrm>
              <a:off x="7704137" y="6270625"/>
              <a:ext cx="1362075" cy="522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5" name="Google Shape;255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56600" y="6394450"/>
              <a:ext cx="6350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33"/>
          <p:cNvSpPr txBox="1"/>
          <p:nvPr/>
        </p:nvSpPr>
        <p:spPr>
          <a:xfrm>
            <a:off x="198437" y="0"/>
            <a:ext cx="84123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Rambla"/>
              <a:buNone/>
            </a:pPr>
            <a:r>
              <a:rPr b="1" i="0" lang="en-US" sz="3200" u="none" cap="none" strike="noStrike">
                <a:solidFill>
                  <a:srgbClr val="464646"/>
                </a:solidFill>
                <a:latin typeface="Rambla"/>
                <a:ea typeface="Rambla"/>
                <a:cs typeface="Rambla"/>
                <a:sym typeface="Rambla"/>
              </a:rPr>
              <a:t>Locators Cheat Sheet</a:t>
            </a:r>
            <a:endParaRPr b="1" i="0" sz="3200" u="none" cap="none" strike="noStrike">
              <a:solidFill>
                <a:srgbClr val="464646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4572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{F274C863-1236-4D98-92DE-D531A50B9F61}</a:tableStyleId>
              </a:tblPr>
              <a:tblGrid>
                <a:gridCol w="2743200"/>
                <a:gridCol w="1981200"/>
                <a:gridCol w="3503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XPath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Elements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//*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P Elements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Child Elements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&gt; *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//p/*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Element By ID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#foo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//*[@id=’foo’]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Element By Class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.foo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//*[contains(@class,’foo’)]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Element With Attribute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*[title]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//*[@title]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Child of All 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&gt; *:first-child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//p/*[0]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 Element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+ *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//p/following-sibling::*[0]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Parent of Element 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possible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//E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