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F016CFB-3C35-497C-9D6B-148C46E35648}" styleName="Table_0">
    <a:wholeTbl>
      <a:tcTxStyle>
        <a:schemeClr val="dk1"/>
        <a:latin typeface="Calibri"/>
        <a:ea typeface="Calibri"/>
        <a:cs typeface="Calibri"/>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tcStyle>
        <a:tcBdr/>
      </a:tcStyle>
    </a:lastCol>
    <a:firstCol>
      <a:tcTxStyle b="on"/>
      <a:tcStyle>
        <a:tcBdr/>
      </a:tcStyle>
    </a:firstCol>
    <a:lastRow>
      <a:tcTxStyle b="on"/>
      <a:tcStyle>
        <a:tcBdr>
          <a:top>
            <a:ln w="25400" cap="flat" cmpd="sng">
              <a:solidFill>
                <a:schemeClr val="accent1"/>
              </a:solidFill>
              <a:prstDash val="solid"/>
              <a:round/>
              <a:headEnd type="none" w="sm" len="sm"/>
              <a:tailEnd type="none" w="sm" len="sm"/>
            </a:ln>
          </a:top>
        </a:tcBdr>
        <a:fill>
          <a:solidFill>
            <a:srgbClr val="E9EFF7"/>
          </a:solidFill>
        </a:fill>
      </a:tcStyle>
    </a:lastRow>
    <a:seCell>
      <a:tcStyle>
        <a:tcBdr/>
      </a:tcStyle>
    </a:seCell>
    <a:swCell>
      <a:tcStyle>
        <a:tcBdr/>
      </a:tcStyle>
    </a:swCell>
    <a:firstRow>
      <a:tcTxStyle b="on"/>
      <a:tcStyle>
        <a:tcBdr/>
        <a:fill>
          <a:solidFill>
            <a:srgbClr val="E9EFF7"/>
          </a:solidFill>
        </a:fill>
      </a:tcStyle>
    </a:firstRow>
    <a:neCell>
      <a:tcStyle>
        <a:tcBdr/>
      </a:tcStyle>
    </a:neCell>
    <a:nwCell>
      <a:tcStyle>
        <a:tcBdr/>
      </a:tcStyle>
    </a:nwCell>
  </a:tblStyle>
  <a:tblStyle styleId="{52E6A81A-F48E-4E4D-8615-5464A14FA86D}" styleName="Table_1">
    <a:wholeTbl>
      <a:tcTxStyle>
        <a:srgbClr val="000000"/>
        <a:latin typeface="Arial"/>
        <a:ea typeface="Arial"/>
        <a:cs typeface="Arial"/>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3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4" name="Google Shape;15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4db1c4f3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9" name="Google Shape;229;g4db1c4f31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5" name="Google Shape;23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3" name="Google Shape;25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9" name="Google Shape;25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5" name="Google Shape;26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1" name="Google Shape;27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7" name="Google Shape;27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3" name="Google Shape;28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9" name="Google Shape;28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5" name="Google Shape;29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1" name="Google Shape;30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7" name="Google Shape;30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3" name="Google Shape;31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9" name="Google Shape;31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5" name="Google Shape;32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1" name="Google Shape;331;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7" name="Google Shape;33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3" name="Google Shape;34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
        <p:cNvGrpSpPr/>
        <p:nvPr/>
      </p:nvGrpSpPr>
      <p:grpSpPr>
        <a:xfrm>
          <a:off x="0" y="0"/>
          <a:ext cx="0" cy="0"/>
          <a:chOff x="0" y="0"/>
          <a:chExt cx="0" cy="0"/>
        </a:xfrm>
      </p:grpSpPr>
      <p:sp>
        <p:nvSpPr>
          <p:cNvPr id="348" name="Google Shape;34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9" name="Google Shape;34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3"/>
        <p:cNvGrpSpPr/>
        <p:nvPr/>
      </p:nvGrpSpPr>
      <p:grpSpPr>
        <a:xfrm>
          <a:off x="0" y="0"/>
          <a:ext cx="0" cy="0"/>
          <a:chOff x="0" y="0"/>
          <a:chExt cx="0" cy="0"/>
        </a:xfrm>
      </p:grpSpPr>
      <p:sp>
        <p:nvSpPr>
          <p:cNvPr id="354" name="Google Shape;35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5" name="Google Shape;35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0" name="Google Shape;36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
        <p:cNvGrpSpPr/>
        <p:nvPr/>
      </p:nvGrpSpPr>
      <p:grpSpPr>
        <a:xfrm>
          <a:off x="0" y="0"/>
          <a:ext cx="0" cy="0"/>
          <a:chOff x="0" y="0"/>
          <a:chExt cx="0" cy="0"/>
        </a:xfrm>
      </p:grpSpPr>
      <p:sp>
        <p:nvSpPr>
          <p:cNvPr id="364" name="Google Shape;36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5" name="Google Shape;365;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
        <p:cNvGrpSpPr/>
        <p:nvPr/>
      </p:nvGrpSpPr>
      <p:grpSpPr>
        <a:xfrm>
          <a:off x="0" y="0"/>
          <a:ext cx="0" cy="0"/>
          <a:chOff x="0" y="0"/>
          <a:chExt cx="0" cy="0"/>
        </a:xfrm>
      </p:grpSpPr>
      <p:sp>
        <p:nvSpPr>
          <p:cNvPr id="370" name="Google Shape;37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1" name="Google Shape;371;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7" name="Google Shape;377;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3" name="Google Shape;383;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7"/>
        <p:cNvGrpSpPr/>
        <p:nvPr/>
      </p:nvGrpSpPr>
      <p:grpSpPr>
        <a:xfrm>
          <a:off x="0" y="0"/>
          <a:ext cx="0" cy="0"/>
          <a:chOff x="0" y="0"/>
          <a:chExt cx="0" cy="0"/>
        </a:xfrm>
      </p:grpSpPr>
      <p:sp>
        <p:nvSpPr>
          <p:cNvPr id="388" name="Google Shape;38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9" name="Google Shape;389;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5" name="Google Shape;395;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1" name="Google Shape;401;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5"/>
        <p:cNvGrpSpPr/>
        <p:nvPr/>
      </p:nvGrpSpPr>
      <p:grpSpPr>
        <a:xfrm>
          <a:off x="0" y="0"/>
          <a:ext cx="0" cy="0"/>
          <a:chOff x="0" y="0"/>
          <a:chExt cx="0" cy="0"/>
        </a:xfrm>
      </p:grpSpPr>
      <p:sp>
        <p:nvSpPr>
          <p:cNvPr id="406" name="Google Shape;406;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7" name="Google Shape;407;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1"/>
        <p:cNvGrpSpPr/>
        <p:nvPr/>
      </p:nvGrpSpPr>
      <p:grpSpPr>
        <a:xfrm>
          <a:off x="0" y="0"/>
          <a:ext cx="0" cy="0"/>
          <a:chOff x="0" y="0"/>
          <a:chExt cx="0" cy="0"/>
        </a:xfrm>
      </p:grpSpPr>
      <p:sp>
        <p:nvSpPr>
          <p:cNvPr id="412" name="Google Shape;41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3" name="Google Shape;413;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7"/>
        <p:cNvGrpSpPr/>
        <p:nvPr/>
      </p:nvGrpSpPr>
      <p:grpSpPr>
        <a:xfrm>
          <a:off x="0" y="0"/>
          <a:ext cx="0" cy="0"/>
          <a:chOff x="0" y="0"/>
          <a:chExt cx="0" cy="0"/>
        </a:xfrm>
      </p:grpSpPr>
      <p:sp>
        <p:nvSpPr>
          <p:cNvPr id="418" name="Google Shape;41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9" name="Google Shape;41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3"/>
        <p:cNvGrpSpPr/>
        <p:nvPr/>
      </p:nvGrpSpPr>
      <p:grpSpPr>
        <a:xfrm>
          <a:off x="0" y="0"/>
          <a:ext cx="0" cy="0"/>
          <a:chOff x="0" y="0"/>
          <a:chExt cx="0" cy="0"/>
        </a:xfrm>
      </p:grpSpPr>
      <p:sp>
        <p:nvSpPr>
          <p:cNvPr id="424" name="Google Shape;42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5" name="Google Shape;425;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1" name="Google Shape;431;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7" name="Google Shape;437;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3" name="Google Shape;443;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7"/>
        <p:cNvGrpSpPr/>
        <p:nvPr/>
      </p:nvGrpSpPr>
      <p:grpSpPr>
        <a:xfrm>
          <a:off x="0" y="0"/>
          <a:ext cx="0" cy="0"/>
          <a:chOff x="0" y="0"/>
          <a:chExt cx="0" cy="0"/>
        </a:xfrm>
      </p:grpSpPr>
      <p:sp>
        <p:nvSpPr>
          <p:cNvPr id="448" name="Google Shape;44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9" name="Google Shape;449;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5" name="Google Shape;455;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9"/>
        <p:cNvGrpSpPr/>
        <p:nvPr/>
      </p:nvGrpSpPr>
      <p:grpSpPr>
        <a:xfrm>
          <a:off x="0" y="0"/>
          <a:ext cx="0" cy="0"/>
          <a:chOff x="0" y="0"/>
          <a:chExt cx="0" cy="0"/>
        </a:xfrm>
      </p:grpSpPr>
      <p:sp>
        <p:nvSpPr>
          <p:cNvPr id="460" name="Google Shape;460;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1" name="Google Shape;461;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7" name="Google Shape;467;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3" name="Google Shape;473;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9" name="Google Shape;479;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3"/>
        <p:cNvGrpSpPr/>
        <p:nvPr/>
      </p:nvGrpSpPr>
      <p:grpSpPr>
        <a:xfrm>
          <a:off x="0" y="0"/>
          <a:ext cx="0" cy="0"/>
          <a:chOff x="0" y="0"/>
          <a:chExt cx="0" cy="0"/>
        </a:xfrm>
      </p:grpSpPr>
      <p:sp>
        <p:nvSpPr>
          <p:cNvPr id="484" name="Google Shape;484;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5" name="Google Shape;485;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9"/>
        <p:cNvGrpSpPr/>
        <p:nvPr/>
      </p:nvGrpSpPr>
      <p:grpSpPr>
        <a:xfrm>
          <a:off x="0" y="0"/>
          <a:ext cx="0" cy="0"/>
          <a:chOff x="0" y="0"/>
          <a:chExt cx="0" cy="0"/>
        </a:xfrm>
      </p:grpSpPr>
      <p:sp>
        <p:nvSpPr>
          <p:cNvPr id="490" name="Google Shape;490;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1" name="Google Shape;491;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5"/>
        <p:cNvGrpSpPr/>
        <p:nvPr/>
      </p:nvGrpSpPr>
      <p:grpSpPr>
        <a:xfrm>
          <a:off x="0" y="0"/>
          <a:ext cx="0" cy="0"/>
          <a:chOff x="0" y="0"/>
          <a:chExt cx="0" cy="0"/>
        </a:xfrm>
      </p:grpSpPr>
      <p:sp>
        <p:nvSpPr>
          <p:cNvPr id="496" name="Google Shape;496;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7" name="Google Shape;497;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2"/>
        <p:cNvGrpSpPr/>
        <p:nvPr/>
      </p:nvGrpSpPr>
      <p:grpSpPr>
        <a:xfrm>
          <a:off x="0" y="0"/>
          <a:ext cx="0" cy="0"/>
          <a:chOff x="0" y="0"/>
          <a:chExt cx="0" cy="0"/>
        </a:xfrm>
      </p:grpSpPr>
      <p:sp>
        <p:nvSpPr>
          <p:cNvPr id="503" name="Google Shape;503;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4" name="Google Shape;504;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9"/>
        <p:cNvGrpSpPr/>
        <p:nvPr/>
      </p:nvGrpSpPr>
      <p:grpSpPr>
        <a:xfrm>
          <a:off x="0" y="0"/>
          <a:ext cx="0" cy="0"/>
          <a:chOff x="0" y="0"/>
          <a:chExt cx="0" cy="0"/>
        </a:xfrm>
      </p:grpSpPr>
      <p:sp>
        <p:nvSpPr>
          <p:cNvPr id="510" name="Google Shape;510;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1" name="Google Shape;511;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6"/>
        <p:cNvGrpSpPr/>
        <p:nvPr/>
      </p:nvGrpSpPr>
      <p:grpSpPr>
        <a:xfrm>
          <a:off x="0" y="0"/>
          <a:ext cx="0" cy="0"/>
          <a:chOff x="0" y="0"/>
          <a:chExt cx="0" cy="0"/>
        </a:xfrm>
      </p:grpSpPr>
      <p:sp>
        <p:nvSpPr>
          <p:cNvPr id="517" name="Google Shape;517;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8" name="Google Shape;518;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2"/>
        <p:cNvGrpSpPr/>
        <p:nvPr/>
      </p:nvGrpSpPr>
      <p:grpSpPr>
        <a:xfrm>
          <a:off x="0" y="0"/>
          <a:ext cx="0" cy="0"/>
          <a:chOff x="0" y="0"/>
          <a:chExt cx="0" cy="0"/>
        </a:xfrm>
      </p:grpSpPr>
      <p:sp>
        <p:nvSpPr>
          <p:cNvPr id="523" name="Google Shape;523;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24" name="Google Shape;524;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2"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body" idx="1"/>
          </p:nvPr>
        </p:nvSpPr>
        <p:spPr>
          <a:xfrm>
            <a:off x="628652"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 name="Google Shape;14;p2"/>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2"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96333"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623092"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9"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623889" y="4589465"/>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2"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628651"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a:spLocks noGrp="1"/>
          </p:cNvSpPr>
          <p:nvPr>
            <p:ph type="body" idx="2"/>
          </p:nvPr>
        </p:nvSpPr>
        <p:spPr>
          <a:xfrm>
            <a:off x="4629151"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2"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a:spLocks noGrp="1"/>
          </p:cNvSpPr>
          <p:nvPr>
            <p:ph type="body" idx="2"/>
          </p:nvPr>
        </p:nvSpPr>
        <p:spPr>
          <a:xfrm>
            <a:off x="629842" y="2505076"/>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a:spLocks noGrp="1"/>
          </p:cNvSpPr>
          <p:nvPr>
            <p:ph type="body" idx="4"/>
          </p:nvPr>
        </p:nvSpPr>
        <p:spPr>
          <a:xfrm>
            <a:off x="4629152" y="2505076"/>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2"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3" y="457200"/>
            <a:ext cx="294917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887391" y="987426"/>
            <a:ext cx="4629151"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629843" y="2057400"/>
            <a:ext cx="294917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3" y="457200"/>
            <a:ext cx="294917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3887391" y="987426"/>
            <a:ext cx="4629151"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a:spLocks noGrp="1"/>
          </p:cNvSpPr>
          <p:nvPr>
            <p:ph type="body" idx="1"/>
          </p:nvPr>
        </p:nvSpPr>
        <p:spPr>
          <a:xfrm>
            <a:off x="629843" y="2057400"/>
            <a:ext cx="294917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2"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628652"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628651" y="6356352"/>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028952" y="6356352"/>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457951"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hyperlink" Target="https://www.guru99.com/software-testing.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hyperlink" Target="http://www.seleniumhq.org/download/" TargetMode="Externa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hyperlink" Target="http://192.168.1.11:4444/grid/console" TargetMode="External"/><Relationship Id="rId1" Type="http://schemas.openxmlformats.org/officeDocument/2006/relationships/hyperlink" Target="http://localhost:4444/grid/conso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398125" y="-1"/>
            <a:ext cx="7886700" cy="96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Introduction to Automation</a:t>
            </a:r>
            <a:endParaRPr sz="2400"/>
          </a:p>
        </p:txBody>
      </p:sp>
      <p:sp>
        <p:nvSpPr>
          <p:cNvPr id="85" name="Google Shape;85;p13"/>
          <p:cNvSpPr txBox="1">
            <a:spLocks noGrp="1"/>
          </p:cNvSpPr>
          <p:nvPr>
            <p:ph type="body" idx="1"/>
          </p:nvPr>
        </p:nvSpPr>
        <p:spPr>
          <a:xfrm>
            <a:off x="628652" y="1825627"/>
            <a:ext cx="7886700" cy="3757757"/>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a:t>Test automation means using a software tool to run repeatable tests against the application to be tested --- Regression Testing</a:t>
            </a:r>
            <a:endParaRPr sz="1800"/>
          </a:p>
          <a:p>
            <a:pPr marL="228600" lvl="0" indent="-190500" algn="l" rtl="0">
              <a:lnSpc>
                <a:spcPct val="90000"/>
              </a:lnSpc>
              <a:spcBef>
                <a:spcPts val="1000"/>
              </a:spcBef>
              <a:spcAft>
                <a:spcPts val="0"/>
              </a:spcAft>
              <a:buClr>
                <a:schemeClr val="dk1"/>
              </a:buClr>
              <a:buSzPts val="1800"/>
              <a:buChar char="•"/>
            </a:pPr>
            <a:r>
              <a:rPr lang="en-IN" sz="1800"/>
              <a:t>There are a number of commercial and open source tools</a:t>
            </a:r>
            <a:endParaRPr sz="1800"/>
          </a:p>
          <a:p>
            <a:pPr marL="228600" lvl="0" indent="-190500" algn="l" rtl="0">
              <a:lnSpc>
                <a:spcPct val="90000"/>
              </a:lnSpc>
              <a:spcBef>
                <a:spcPts val="1000"/>
              </a:spcBef>
              <a:spcAft>
                <a:spcPts val="0"/>
              </a:spcAft>
              <a:buClr>
                <a:schemeClr val="dk1"/>
              </a:buClr>
              <a:buSzPts val="1800"/>
              <a:buChar char="•"/>
            </a:pPr>
            <a:r>
              <a:rPr lang="en-IN" sz="1800"/>
              <a:t>Selenium is possibly the most widely used open source solution</a:t>
            </a:r>
            <a:endParaRPr sz="1800"/>
          </a:p>
          <a:p>
            <a:pPr marL="0" lvl="0" indent="0" algn="l" rtl="0">
              <a:lnSpc>
                <a:spcPct val="90000"/>
              </a:lnSpc>
              <a:spcBef>
                <a:spcPts val="1000"/>
              </a:spcBef>
              <a:spcAft>
                <a:spcPts val="0"/>
              </a:spcAft>
              <a:buClr>
                <a:schemeClr val="dk1"/>
              </a:buClr>
              <a:buSzPts val="2400"/>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33925" y="-78225"/>
            <a:ext cx="8081400" cy="99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IDE</a:t>
            </a:r>
            <a:endParaRPr sz="2400"/>
          </a:p>
        </p:txBody>
      </p:sp>
      <p:pic>
        <p:nvPicPr>
          <p:cNvPr id="139" name="Google Shape;139;p22"/>
          <p:cNvPicPr preferRelativeResize="0">
            <a:picLocks noGrp="1"/>
          </p:cNvPicPr>
          <p:nvPr>
            <p:ph type="body" idx="1"/>
          </p:nvPr>
        </p:nvPicPr>
        <p:blipFill rotWithShape="1">
          <a:blip r:embed="rId1"/>
          <a:srcRect/>
          <a:stretch>
            <a:fillRect/>
          </a:stretch>
        </p:blipFill>
        <p:spPr>
          <a:xfrm>
            <a:off x="1676400" y="1471900"/>
            <a:ext cx="6303818" cy="4590476"/>
          </a:xfrm>
          <a:prstGeom prst="rect">
            <a:avLst/>
          </a:prstGeom>
          <a:noFill/>
          <a:ln>
            <a:noFill/>
          </a:ln>
        </p:spPr>
      </p:pic>
      <p:sp>
        <p:nvSpPr>
          <p:cNvPr id="140" name="Google Shape;140;p22"/>
          <p:cNvSpPr txBox="1"/>
          <p:nvPr/>
        </p:nvSpPr>
        <p:spPr>
          <a:xfrm>
            <a:off x="200435" y="3794031"/>
            <a:ext cx="1339463"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400" b="0" i="0" u="none" strike="noStrike" cap="none">
                <a:solidFill>
                  <a:srgbClr val="004B87"/>
                </a:solidFill>
                <a:latin typeface="Calibri" panose="020F0502020204030204"/>
                <a:ea typeface="Calibri" panose="020F0502020204030204"/>
                <a:cs typeface="Calibri" panose="020F0502020204030204"/>
                <a:sym typeface="Calibri" panose="020F0502020204030204"/>
              </a:rPr>
              <a:t>The log of the</a:t>
            </a:r>
            <a:endParaRPr lang="en-IN" sz="1400" b="0" i="0" u="none" strike="noStrike" cap="none">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events that were</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executed, including</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any errors or</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warning that may</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have occurred</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22"/>
          <p:cNvSpPr txBox="1"/>
          <p:nvPr/>
        </p:nvSpPr>
        <p:spPr>
          <a:xfrm>
            <a:off x="267870" y="1000114"/>
            <a:ext cx="1178727"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The root of web                                                                   </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application you</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want to test</a:t>
            </a:r>
            <a:endParaRPr sz="1400">
              <a:solidFill>
                <a:srgbClr val="004B87"/>
              </a:solidFill>
              <a:latin typeface="Calibri" panose="020F0502020204030204"/>
              <a:ea typeface="Calibri" panose="020F0502020204030204"/>
              <a:cs typeface="Calibri" panose="020F0502020204030204"/>
              <a:sym typeface="Calibri" panose="020F0502020204030204"/>
            </a:endParaRPr>
          </a:p>
        </p:txBody>
      </p:sp>
      <p:sp>
        <p:nvSpPr>
          <p:cNvPr id="142" name="Google Shape;142;p22"/>
          <p:cNvSpPr txBox="1"/>
          <p:nvPr/>
        </p:nvSpPr>
        <p:spPr>
          <a:xfrm flipH="1">
            <a:off x="7471064" y="349682"/>
            <a:ext cx="1309563"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400">
                <a:solidFill>
                  <a:srgbClr val="004B87"/>
                </a:solidFill>
                <a:latin typeface="Calibri" panose="020F0502020204030204"/>
                <a:ea typeface="Calibri" panose="020F0502020204030204"/>
                <a:cs typeface="Calibri" panose="020F0502020204030204"/>
                <a:sym typeface="Calibri" panose="020F0502020204030204"/>
              </a:rPr>
              <a:t>The list of actions in the actual test case to execute</a:t>
            </a:r>
            <a:endParaRPr lang="en-IN" sz="1400">
              <a:solidFill>
                <a:srgbClr val="004B87"/>
              </a:solidFill>
              <a:latin typeface="Calibri" panose="020F0502020204030204"/>
              <a:ea typeface="Calibri" panose="020F0502020204030204"/>
              <a:cs typeface="Calibri" panose="020F0502020204030204"/>
              <a:sym typeface="Calibri" panose="020F0502020204030204"/>
            </a:endParaRPr>
          </a:p>
        </p:txBody>
      </p:sp>
      <p:cxnSp>
        <p:nvCxnSpPr>
          <p:cNvPr id="143" name="Google Shape;143;p22"/>
          <p:cNvCxnSpPr>
            <a:stCxn id="141" idx="3"/>
          </p:cNvCxnSpPr>
          <p:nvPr/>
        </p:nvCxnSpPr>
        <p:spPr>
          <a:xfrm>
            <a:off x="1446597" y="1584889"/>
            <a:ext cx="2211000" cy="465600"/>
          </a:xfrm>
          <a:prstGeom prst="straightConnector1">
            <a:avLst/>
          </a:prstGeom>
          <a:noFill/>
          <a:ln w="28575" cap="flat" cmpd="sng">
            <a:solidFill>
              <a:srgbClr val="C00000"/>
            </a:solidFill>
            <a:prstDash val="solid"/>
            <a:miter lim="800000"/>
            <a:headEnd type="none" w="sm" len="sm"/>
            <a:tailEnd type="triangle" w="med" len="med"/>
          </a:ln>
        </p:spPr>
      </p:cxnSp>
      <p:cxnSp>
        <p:nvCxnSpPr>
          <p:cNvPr id="144" name="Google Shape;144;p22"/>
          <p:cNvCxnSpPr>
            <a:stCxn id="140" idx="3"/>
          </p:cNvCxnSpPr>
          <p:nvPr/>
        </p:nvCxnSpPr>
        <p:spPr>
          <a:xfrm>
            <a:off x="1539898" y="4917415"/>
            <a:ext cx="2117700" cy="832200"/>
          </a:xfrm>
          <a:prstGeom prst="straightConnector1">
            <a:avLst/>
          </a:prstGeom>
          <a:noFill/>
          <a:ln w="38100" cap="flat" cmpd="sng">
            <a:solidFill>
              <a:srgbClr val="C00000"/>
            </a:solidFill>
            <a:prstDash val="solid"/>
            <a:miter lim="800000"/>
            <a:headEnd type="none" w="sm" len="sm"/>
            <a:tailEnd type="triangle" w="med" len="med"/>
          </a:ln>
        </p:spPr>
      </p:cxnSp>
      <p:cxnSp>
        <p:nvCxnSpPr>
          <p:cNvPr id="145" name="Google Shape;145;p22"/>
          <p:cNvCxnSpPr>
            <a:stCxn id="142" idx="3"/>
          </p:cNvCxnSpPr>
          <p:nvPr/>
        </p:nvCxnSpPr>
        <p:spPr>
          <a:xfrm flipH="1">
            <a:off x="5236964" y="826736"/>
            <a:ext cx="2234100" cy="2720100"/>
          </a:xfrm>
          <a:prstGeom prst="straightConnector1">
            <a:avLst/>
          </a:prstGeom>
          <a:noFill/>
          <a:ln w="38100" cap="flat" cmpd="sng">
            <a:solidFill>
              <a:srgbClr val="C00000"/>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33325" y="226575"/>
            <a:ext cx="8082000" cy="64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IDE</a:t>
            </a:r>
            <a:endParaRPr sz="2400"/>
          </a:p>
        </p:txBody>
      </p:sp>
      <p:sp>
        <p:nvSpPr>
          <p:cNvPr id="151" name="Google Shape;151;p23"/>
          <p:cNvSpPr txBox="1">
            <a:spLocks noGrp="1"/>
          </p:cNvSpPr>
          <p:nvPr>
            <p:ph type="body" idx="1"/>
          </p:nvPr>
        </p:nvSpPr>
        <p:spPr>
          <a:xfrm>
            <a:off x="628652" y="1371602"/>
            <a:ext cx="7886700" cy="4805363"/>
          </a:xfrm>
          <a:prstGeom prst="rect">
            <a:avLst/>
          </a:prstGeom>
          <a:noFill/>
          <a:ln>
            <a:noFill/>
          </a:ln>
        </p:spPr>
        <p:txBody>
          <a:bodyPr spcFirstLastPara="1" wrap="square" lIns="91425" tIns="45700" rIns="91425" bIns="45700" anchor="t" anchorCtr="0">
            <a:noAutofit/>
          </a:bodyPr>
          <a:lstStyle/>
          <a:p>
            <a:pPr marL="228600" lvl="0" indent="-178435" algn="l" rtl="0">
              <a:lnSpc>
                <a:spcPct val="90000"/>
              </a:lnSpc>
              <a:spcBef>
                <a:spcPts val="0"/>
              </a:spcBef>
              <a:spcAft>
                <a:spcPts val="0"/>
              </a:spcAft>
              <a:buClr>
                <a:schemeClr val="dk1"/>
              </a:buClr>
              <a:buSzPts val="1800"/>
              <a:buChar char="•"/>
            </a:pPr>
            <a:r>
              <a:rPr lang="en-IN" sz="1800"/>
              <a:t>Selenium </a:t>
            </a:r>
            <a:r>
              <a:rPr lang="en-IN" sz="1800" b="1"/>
              <a:t>I</a:t>
            </a:r>
            <a:r>
              <a:rPr lang="en-IN" sz="1800"/>
              <a:t>ntegrated </a:t>
            </a:r>
            <a:r>
              <a:rPr lang="en-IN" sz="1800" b="1"/>
              <a:t>D</a:t>
            </a:r>
            <a:r>
              <a:rPr lang="en-IN" sz="1800"/>
              <a:t>evelopment </a:t>
            </a:r>
            <a:r>
              <a:rPr lang="en-IN" sz="1800" b="1"/>
              <a:t>E</a:t>
            </a:r>
            <a:r>
              <a:rPr lang="en-IN" sz="1800"/>
              <a:t>nvironment (IDE) is a Firefox plugin that lets testers to record their actions as they follow the workflow that they need to test.</a:t>
            </a:r>
            <a:endParaRPr sz="1800"/>
          </a:p>
          <a:p>
            <a:pPr marL="228600" lvl="0" indent="-178435" algn="l" rtl="0">
              <a:lnSpc>
                <a:spcPct val="90000"/>
              </a:lnSpc>
              <a:spcBef>
                <a:spcPts val="1000"/>
              </a:spcBef>
              <a:spcAft>
                <a:spcPts val="0"/>
              </a:spcAft>
              <a:buClr>
                <a:schemeClr val="dk1"/>
              </a:buClr>
              <a:buSzPts val="1800"/>
              <a:buChar char="•"/>
            </a:pPr>
            <a:r>
              <a:rPr lang="en-IN" sz="1800"/>
              <a:t>Selenium IDE is very easy to use and install.</a:t>
            </a:r>
            <a:endParaRPr sz="1800"/>
          </a:p>
          <a:p>
            <a:pPr marL="228600" lvl="0" indent="-178435" algn="l" rtl="0">
              <a:lnSpc>
                <a:spcPct val="90000"/>
              </a:lnSpc>
              <a:spcBef>
                <a:spcPts val="1000"/>
              </a:spcBef>
              <a:spcAft>
                <a:spcPts val="0"/>
              </a:spcAft>
              <a:buClr>
                <a:schemeClr val="dk1"/>
              </a:buClr>
              <a:buSzPts val="1800"/>
              <a:buChar char="•"/>
            </a:pPr>
            <a:r>
              <a:rPr lang="en-IN" sz="1800"/>
              <a:t>No programming experience is required, though knowledge of HTML and DOM are needed</a:t>
            </a:r>
            <a:endParaRPr sz="1800"/>
          </a:p>
          <a:p>
            <a:pPr marL="228600" lvl="0" indent="-178435" algn="l" rtl="0">
              <a:lnSpc>
                <a:spcPct val="90000"/>
              </a:lnSpc>
              <a:spcBef>
                <a:spcPts val="1000"/>
              </a:spcBef>
              <a:spcAft>
                <a:spcPts val="0"/>
              </a:spcAft>
              <a:buClr>
                <a:schemeClr val="dk1"/>
              </a:buClr>
              <a:buSzPts val="1800"/>
              <a:buChar char="•"/>
            </a:pPr>
            <a:r>
              <a:rPr lang="en-IN" sz="1800"/>
              <a:t>Available only in Firefox browser.</a:t>
            </a:r>
            <a:endParaRPr sz="1800"/>
          </a:p>
          <a:p>
            <a:pPr marL="228600" lvl="0" indent="-178435" algn="l" rtl="0">
              <a:lnSpc>
                <a:spcPct val="90000"/>
              </a:lnSpc>
              <a:spcBef>
                <a:spcPts val="1000"/>
              </a:spcBef>
              <a:spcAft>
                <a:spcPts val="0"/>
              </a:spcAft>
              <a:buClr>
                <a:schemeClr val="dk1"/>
              </a:buClr>
              <a:buSzPts val="1800"/>
              <a:buChar char="•"/>
            </a:pPr>
            <a:r>
              <a:rPr lang="en-IN" sz="1800"/>
              <a:t>No support for iteration and conditional operations.</a:t>
            </a:r>
            <a:endParaRPr sz="1800"/>
          </a:p>
          <a:p>
            <a:pPr marL="228600" lvl="0" indent="-178435" algn="l" rtl="0">
              <a:lnSpc>
                <a:spcPct val="90000"/>
              </a:lnSpc>
              <a:spcBef>
                <a:spcPts val="1000"/>
              </a:spcBef>
              <a:spcAft>
                <a:spcPts val="0"/>
              </a:spcAft>
              <a:buClr>
                <a:schemeClr val="dk1"/>
              </a:buClr>
              <a:buSzPts val="1800"/>
              <a:buChar char="•"/>
            </a:pPr>
            <a:r>
              <a:rPr lang="en-IN" sz="1800"/>
              <a:t>Test execution is slow compared to that of Selenium RC and WebDriver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462225" y="-189075"/>
            <a:ext cx="8053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RC</a:t>
            </a:r>
            <a:endParaRPr sz="2400"/>
          </a:p>
        </p:txBody>
      </p:sp>
      <p:sp>
        <p:nvSpPr>
          <p:cNvPr id="157" name="Google Shape;157;p24"/>
          <p:cNvSpPr txBox="1">
            <a:spLocks noGrp="1"/>
          </p:cNvSpPr>
          <p:nvPr>
            <p:ph type="body" idx="1"/>
          </p:nvPr>
        </p:nvSpPr>
        <p:spPr>
          <a:xfrm>
            <a:off x="628652" y="1825625"/>
            <a:ext cx="7886700" cy="4351338"/>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Selenium RC allows the users to use a programming language they prefer. RC supports 6 programming languages.</a:t>
            </a:r>
            <a:endParaRPr sz="1800"/>
          </a:p>
          <a:p>
            <a:pPr marL="228600" lvl="0" indent="-165100" algn="l" rtl="0">
              <a:lnSpc>
                <a:spcPct val="90000"/>
              </a:lnSpc>
              <a:spcBef>
                <a:spcPts val="1000"/>
              </a:spcBef>
              <a:spcAft>
                <a:spcPts val="0"/>
              </a:spcAft>
              <a:buClr>
                <a:schemeClr val="dk1"/>
              </a:buClr>
              <a:buSzPts val="1800"/>
              <a:buChar char="•"/>
            </a:pPr>
            <a:r>
              <a:rPr lang="en-IN" sz="1800"/>
              <a:t>It supports cross-browser and cross-platform testing.</a:t>
            </a:r>
            <a:endParaRPr sz="1800"/>
          </a:p>
          <a:p>
            <a:pPr marL="228600" lvl="0" indent="-165100" algn="l" rtl="0">
              <a:lnSpc>
                <a:spcPct val="90000"/>
              </a:lnSpc>
              <a:spcBef>
                <a:spcPts val="1000"/>
              </a:spcBef>
              <a:spcAft>
                <a:spcPts val="0"/>
              </a:spcAft>
              <a:buClr>
                <a:schemeClr val="dk1"/>
              </a:buClr>
              <a:buSzPts val="1800"/>
              <a:buChar char="•"/>
            </a:pPr>
            <a:r>
              <a:rPr lang="en-IN" sz="1800"/>
              <a:t>Can perform looping and conditional operations.</a:t>
            </a:r>
            <a:endParaRPr sz="1800"/>
          </a:p>
          <a:p>
            <a:pPr marL="228600" lvl="0" indent="-165100" algn="l" rtl="0">
              <a:lnSpc>
                <a:spcPct val="90000"/>
              </a:lnSpc>
              <a:spcBef>
                <a:spcPts val="1000"/>
              </a:spcBef>
              <a:spcAft>
                <a:spcPts val="0"/>
              </a:spcAft>
              <a:buClr>
                <a:schemeClr val="dk1"/>
              </a:buClr>
              <a:buSzPts val="1800"/>
              <a:buChar char="•"/>
            </a:pPr>
            <a:r>
              <a:rPr lang="en-IN" sz="1800"/>
              <a:t>Can support data-driven testing.</a:t>
            </a:r>
            <a:endParaRPr sz="1800"/>
          </a:p>
          <a:p>
            <a:pPr marL="228600" lvl="0" indent="-165100" algn="l" rtl="0">
              <a:lnSpc>
                <a:spcPct val="90000"/>
              </a:lnSpc>
              <a:spcBef>
                <a:spcPts val="1000"/>
              </a:spcBef>
              <a:spcAft>
                <a:spcPts val="0"/>
              </a:spcAft>
              <a:buClr>
                <a:schemeClr val="dk1"/>
              </a:buClr>
              <a:buSzPts val="1800"/>
              <a:buChar char="•"/>
            </a:pPr>
            <a:r>
              <a:rPr lang="en-IN" sz="1800"/>
              <a:t>Faster execution than IDE.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57975" y="-175225"/>
            <a:ext cx="81573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WebDriver</a:t>
            </a:r>
            <a:endParaRPr sz="2400"/>
          </a:p>
        </p:txBody>
      </p:sp>
      <p:sp>
        <p:nvSpPr>
          <p:cNvPr id="163" name="Google Shape;163;p25"/>
          <p:cNvSpPr txBox="1">
            <a:spLocks noGrp="1"/>
          </p:cNvSpPr>
          <p:nvPr>
            <p:ph type="body" idx="1"/>
          </p:nvPr>
        </p:nvSpPr>
        <p:spPr>
          <a:xfrm>
            <a:off x="357977" y="1253325"/>
            <a:ext cx="7886700" cy="4351200"/>
          </a:xfrm>
          <a:prstGeom prst="rect">
            <a:avLst/>
          </a:prstGeom>
          <a:noFill/>
          <a:ln>
            <a:noFill/>
          </a:ln>
        </p:spPr>
        <p:txBody>
          <a:bodyPr spcFirstLastPara="1" wrap="square" lIns="91425" tIns="45700" rIns="91425" bIns="45700" anchor="t" anchorCtr="0">
            <a:noAutofit/>
          </a:bodyPr>
          <a:lstStyle/>
          <a:p>
            <a:pPr marL="228600" lvl="0" indent="-165100" algn="l" rtl="0">
              <a:lnSpc>
                <a:spcPct val="80000"/>
              </a:lnSpc>
              <a:spcBef>
                <a:spcPts val="0"/>
              </a:spcBef>
              <a:spcAft>
                <a:spcPts val="0"/>
              </a:spcAft>
              <a:buClr>
                <a:schemeClr val="dk1"/>
              </a:buClr>
              <a:buSzPts val="1800"/>
              <a:buChar char="•"/>
            </a:pPr>
            <a:r>
              <a:rPr lang="en-IN" sz="1800" dirty="0"/>
              <a:t>Selenium WebDriver is the successor to Selenium RC which sends commands directly to the browser and retrieves results.</a:t>
            </a:r>
            <a:endParaRPr sz="1800" dirty="0"/>
          </a:p>
          <a:p>
            <a:pPr marL="228600" lvl="0" indent="-165100" algn="l" rtl="0">
              <a:lnSpc>
                <a:spcPct val="80000"/>
              </a:lnSpc>
              <a:spcBef>
                <a:spcPts val="1000"/>
              </a:spcBef>
              <a:spcAft>
                <a:spcPts val="0"/>
              </a:spcAft>
              <a:buClr>
                <a:schemeClr val="dk1"/>
              </a:buClr>
              <a:buSzPts val="1800"/>
              <a:buChar char="•"/>
            </a:pPr>
            <a:r>
              <a:rPr lang="en-IN" sz="1800" dirty="0"/>
              <a:t>The WebDriver proves itself to be better than both Selenium IDE and Selenium RC in many aspects.</a:t>
            </a:r>
            <a:endParaRPr sz="1800" dirty="0"/>
          </a:p>
          <a:p>
            <a:pPr marL="228600" lvl="0" indent="-165100" algn="l" rtl="0">
              <a:lnSpc>
                <a:spcPct val="80000"/>
              </a:lnSpc>
              <a:spcBef>
                <a:spcPts val="1000"/>
              </a:spcBef>
              <a:spcAft>
                <a:spcPts val="0"/>
              </a:spcAft>
              <a:buClr>
                <a:schemeClr val="dk1"/>
              </a:buClr>
              <a:buSzPts val="1800"/>
              <a:buChar char="•"/>
            </a:pPr>
            <a:r>
              <a:rPr lang="en-IN" sz="1800" dirty="0"/>
              <a:t>Requires programming knowledge.</a:t>
            </a:r>
            <a:endParaRPr sz="1800" dirty="0"/>
          </a:p>
          <a:p>
            <a:pPr marL="228600" lvl="0" indent="-165100" algn="l" rtl="0">
              <a:lnSpc>
                <a:spcPct val="80000"/>
              </a:lnSpc>
              <a:spcBef>
                <a:spcPts val="1000"/>
              </a:spcBef>
              <a:spcAft>
                <a:spcPts val="0"/>
              </a:spcAft>
              <a:buClr>
                <a:schemeClr val="dk1"/>
              </a:buClr>
              <a:buSzPts val="1800"/>
              <a:buChar char="•"/>
            </a:pPr>
            <a:r>
              <a:rPr lang="en-IN" sz="1800" dirty="0"/>
              <a:t>It implements a more modern and stable approach in automating the browser's actions. </a:t>
            </a:r>
            <a:endParaRPr sz="1800" dirty="0"/>
          </a:p>
          <a:p>
            <a:pPr marL="228600" lvl="0" indent="-165100" algn="l" rtl="0">
              <a:lnSpc>
                <a:spcPct val="80000"/>
              </a:lnSpc>
              <a:spcBef>
                <a:spcPts val="1000"/>
              </a:spcBef>
              <a:spcAft>
                <a:spcPts val="0"/>
              </a:spcAft>
              <a:buClr>
                <a:schemeClr val="dk1"/>
              </a:buClr>
              <a:buSzPts val="1800"/>
              <a:buChar char="•"/>
            </a:pPr>
            <a:r>
              <a:rPr lang="en-IN" sz="1800" dirty="0"/>
              <a:t>No need for a separate component such as RC server.</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58475" y="-161375"/>
            <a:ext cx="81570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Architecture of RC &amp; WebDriver</a:t>
            </a:r>
            <a:endParaRPr sz="2400"/>
          </a:p>
        </p:txBody>
      </p:sp>
      <p:pic>
        <p:nvPicPr>
          <p:cNvPr id="169" name="Google Shape;169;p26"/>
          <p:cNvPicPr preferRelativeResize="0">
            <a:picLocks noGrp="1"/>
          </p:cNvPicPr>
          <p:nvPr>
            <p:ph type="body" idx="1"/>
          </p:nvPr>
        </p:nvPicPr>
        <p:blipFill rotWithShape="1">
          <a:blip r:embed="rId1"/>
          <a:srcRect/>
          <a:stretch>
            <a:fillRect/>
          </a:stretch>
        </p:blipFill>
        <p:spPr>
          <a:xfrm>
            <a:off x="544863" y="1345605"/>
            <a:ext cx="6795600" cy="4073100"/>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71025" y="46450"/>
            <a:ext cx="8044200" cy="867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Grid</a:t>
            </a:r>
            <a:endParaRPr sz="2400"/>
          </a:p>
        </p:txBody>
      </p:sp>
      <p:sp>
        <p:nvSpPr>
          <p:cNvPr id="175" name="Google Shape;175;p27"/>
          <p:cNvSpPr txBox="1">
            <a:spLocks noGrp="1"/>
          </p:cNvSpPr>
          <p:nvPr>
            <p:ph type="body" idx="1"/>
          </p:nvPr>
        </p:nvSpPr>
        <p:spPr>
          <a:xfrm>
            <a:off x="628652" y="1343892"/>
            <a:ext cx="7886700" cy="52924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1800"/>
              <a:t>Selenium Grid is a tool used to run parallel tests across different machines and different browsers simultaneously which results in minimized execution time</a:t>
            </a:r>
            <a:r>
              <a:rPr lang="en-IN"/>
              <a:t>.</a:t>
            </a:r>
            <a:endParaRPr lang="en-IN"/>
          </a:p>
          <a:p>
            <a:pPr marL="228600" lvl="0" indent="-50800" algn="l" rtl="0">
              <a:lnSpc>
                <a:spcPct val="90000"/>
              </a:lnSpc>
              <a:spcBef>
                <a:spcPts val="1000"/>
              </a:spcBef>
              <a:spcAft>
                <a:spcPts val="0"/>
              </a:spcAft>
              <a:buClr>
                <a:schemeClr val="dk1"/>
              </a:buClr>
              <a:buSzPts val="2800"/>
              <a:buNone/>
            </a:pPr>
          </a:p>
        </p:txBody>
      </p:sp>
      <p:grpSp>
        <p:nvGrpSpPr>
          <p:cNvPr id="176" name="Google Shape;176;p27"/>
          <p:cNvGrpSpPr/>
          <p:nvPr/>
        </p:nvGrpSpPr>
        <p:grpSpPr>
          <a:xfrm>
            <a:off x="1180955" y="3234772"/>
            <a:ext cx="6408017" cy="2284243"/>
            <a:chOff x="3318" y="202932"/>
            <a:chExt cx="6408017" cy="2284243"/>
          </a:xfrm>
        </p:grpSpPr>
        <p:sp>
          <p:nvSpPr>
            <p:cNvPr id="177" name="Google Shape;177;p27"/>
            <p:cNvSpPr/>
            <p:nvPr/>
          </p:nvSpPr>
          <p:spPr>
            <a:xfrm>
              <a:off x="3207327" y="894943"/>
              <a:ext cx="2511998" cy="900222"/>
            </a:xfrm>
            <a:custGeom>
              <a:avLst/>
              <a:gdLst/>
              <a:ahLst/>
              <a:cxnLst/>
              <a:rect l="l" t="t" r="r" b="b"/>
              <a:pathLst>
                <a:path w="120000" h="120000" extrusionOk="0">
                  <a:moveTo>
                    <a:pt x="0" y="0"/>
                  </a:moveTo>
                  <a:lnTo>
                    <a:pt x="0" y="100629"/>
                  </a:lnTo>
                  <a:lnTo>
                    <a:pt x="120000" y="100629"/>
                  </a:lnTo>
                  <a:lnTo>
                    <a:pt x="120000" y="120000"/>
                  </a:lnTo>
                </a:path>
              </a:pathLst>
            </a:custGeom>
            <a:noFill/>
            <a:ln w="12700" cap="flat" cmpd="sng">
              <a:solidFill>
                <a:srgbClr val="B1B1B1"/>
              </a:solidFill>
              <a:prstDash val="solid"/>
              <a:miter lim="800000"/>
              <a:headEnd type="none" w="sm" len="sm"/>
              <a:tailEnd type="none" w="sm" len="sm"/>
            </a:ln>
          </p:spPr>
        </p:sp>
        <p:sp>
          <p:nvSpPr>
            <p:cNvPr id="178" name="Google Shape;178;p27"/>
            <p:cNvSpPr/>
            <p:nvPr/>
          </p:nvSpPr>
          <p:spPr>
            <a:xfrm>
              <a:off x="3207327" y="894943"/>
              <a:ext cx="837332" cy="900222"/>
            </a:xfrm>
            <a:custGeom>
              <a:avLst/>
              <a:gdLst/>
              <a:ahLst/>
              <a:cxnLst/>
              <a:rect l="l" t="t" r="r" b="b"/>
              <a:pathLst>
                <a:path w="120000" h="120000" extrusionOk="0">
                  <a:moveTo>
                    <a:pt x="0" y="0"/>
                  </a:moveTo>
                  <a:lnTo>
                    <a:pt x="0" y="100629"/>
                  </a:lnTo>
                  <a:lnTo>
                    <a:pt x="120000" y="100629"/>
                  </a:lnTo>
                  <a:lnTo>
                    <a:pt x="120000" y="120000"/>
                  </a:lnTo>
                </a:path>
              </a:pathLst>
            </a:custGeom>
            <a:noFill/>
            <a:ln w="12700" cap="flat" cmpd="sng">
              <a:solidFill>
                <a:srgbClr val="B1B1B1"/>
              </a:solidFill>
              <a:prstDash val="solid"/>
              <a:miter lim="800000"/>
              <a:headEnd type="none" w="sm" len="sm"/>
              <a:tailEnd type="none" w="sm" len="sm"/>
            </a:ln>
          </p:spPr>
        </p:sp>
        <p:sp>
          <p:nvSpPr>
            <p:cNvPr id="179" name="Google Shape;179;p27"/>
            <p:cNvSpPr/>
            <p:nvPr/>
          </p:nvSpPr>
          <p:spPr>
            <a:xfrm>
              <a:off x="2369994" y="894943"/>
              <a:ext cx="837332" cy="900222"/>
            </a:xfrm>
            <a:custGeom>
              <a:avLst/>
              <a:gdLst/>
              <a:ahLst/>
              <a:cxnLst/>
              <a:rect l="l" t="t" r="r" b="b"/>
              <a:pathLst>
                <a:path w="120000" h="120000" extrusionOk="0">
                  <a:moveTo>
                    <a:pt x="120000" y="0"/>
                  </a:moveTo>
                  <a:lnTo>
                    <a:pt x="120000" y="100629"/>
                  </a:lnTo>
                  <a:lnTo>
                    <a:pt x="0" y="100629"/>
                  </a:lnTo>
                  <a:lnTo>
                    <a:pt x="0" y="120000"/>
                  </a:lnTo>
                </a:path>
              </a:pathLst>
            </a:custGeom>
            <a:noFill/>
            <a:ln w="12700" cap="flat" cmpd="sng">
              <a:solidFill>
                <a:srgbClr val="B1B1B1"/>
              </a:solidFill>
              <a:prstDash val="solid"/>
              <a:miter lim="800000"/>
              <a:headEnd type="none" w="sm" len="sm"/>
              <a:tailEnd type="none" w="sm" len="sm"/>
            </a:ln>
          </p:spPr>
        </p:sp>
        <p:sp>
          <p:nvSpPr>
            <p:cNvPr id="180" name="Google Shape;180;p27"/>
            <p:cNvSpPr/>
            <p:nvPr/>
          </p:nvSpPr>
          <p:spPr>
            <a:xfrm>
              <a:off x="695328" y="894943"/>
              <a:ext cx="2511998" cy="900222"/>
            </a:xfrm>
            <a:custGeom>
              <a:avLst/>
              <a:gdLst/>
              <a:ahLst/>
              <a:cxnLst/>
              <a:rect l="l" t="t" r="r" b="b"/>
              <a:pathLst>
                <a:path w="120000" h="120000" extrusionOk="0">
                  <a:moveTo>
                    <a:pt x="120000" y="0"/>
                  </a:moveTo>
                  <a:lnTo>
                    <a:pt x="120000" y="100629"/>
                  </a:lnTo>
                  <a:lnTo>
                    <a:pt x="0" y="100629"/>
                  </a:lnTo>
                  <a:lnTo>
                    <a:pt x="0" y="120000"/>
                  </a:lnTo>
                </a:path>
              </a:pathLst>
            </a:custGeom>
            <a:noFill/>
            <a:ln w="12700" cap="flat" cmpd="sng">
              <a:solidFill>
                <a:srgbClr val="B1B1B1"/>
              </a:solidFill>
              <a:prstDash val="solid"/>
              <a:miter lim="800000"/>
              <a:headEnd type="none" w="sm" len="sm"/>
              <a:tailEnd type="none" w="sm" len="sm"/>
            </a:ln>
          </p:spPr>
        </p:sp>
        <p:sp>
          <p:nvSpPr>
            <p:cNvPr id="181" name="Google Shape;181;p27"/>
            <p:cNvSpPr/>
            <p:nvPr/>
          </p:nvSpPr>
          <p:spPr>
            <a:xfrm>
              <a:off x="2515316" y="202932"/>
              <a:ext cx="1384021" cy="692010"/>
            </a:xfrm>
            <a:prstGeom prst="rect">
              <a:avLst/>
            </a:prstGeom>
            <a:gradFill>
              <a:gsLst>
                <a:gs pos="0">
                  <a:srgbClr val="8F8F8F"/>
                </a:gs>
                <a:gs pos="50000">
                  <a:srgbClr val="828282"/>
                </a:gs>
                <a:gs pos="100000">
                  <a:srgbClr val="72727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7"/>
            <p:cNvSpPr txBox="1"/>
            <p:nvPr/>
          </p:nvSpPr>
          <p:spPr>
            <a:xfrm>
              <a:off x="2515316" y="202932"/>
              <a:ext cx="1384021" cy="69201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Hub</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7"/>
            <p:cNvSpPr/>
            <p:nvPr/>
          </p:nvSpPr>
          <p:spPr>
            <a:xfrm>
              <a:off x="3318" y="1795165"/>
              <a:ext cx="1384021" cy="692010"/>
            </a:xfrm>
            <a:prstGeom prst="rect">
              <a:avLst/>
            </a:prstGeom>
            <a:gradFill>
              <a:gsLst>
                <a:gs pos="0">
                  <a:srgbClr val="A0A0A0"/>
                </a:gs>
                <a:gs pos="50000">
                  <a:srgbClr val="959595"/>
                </a:gs>
                <a:gs pos="100000">
                  <a:srgbClr val="83838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7"/>
            <p:cNvSpPr txBox="1"/>
            <p:nvPr/>
          </p:nvSpPr>
          <p:spPr>
            <a:xfrm>
              <a:off x="3318" y="1795165"/>
              <a:ext cx="1384021" cy="69201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Node 1</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5" name="Google Shape;185;p27"/>
            <p:cNvSpPr/>
            <p:nvPr/>
          </p:nvSpPr>
          <p:spPr>
            <a:xfrm>
              <a:off x="1677983" y="1795165"/>
              <a:ext cx="1384021" cy="692010"/>
            </a:xfrm>
            <a:prstGeom prst="rect">
              <a:avLst/>
            </a:prstGeom>
            <a:gradFill>
              <a:gsLst>
                <a:gs pos="0">
                  <a:srgbClr val="A0A0A0"/>
                </a:gs>
                <a:gs pos="50000">
                  <a:srgbClr val="959595"/>
                </a:gs>
                <a:gs pos="100000">
                  <a:srgbClr val="83838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7"/>
            <p:cNvSpPr txBox="1"/>
            <p:nvPr/>
          </p:nvSpPr>
          <p:spPr>
            <a:xfrm>
              <a:off x="1677983" y="1795165"/>
              <a:ext cx="1384021" cy="69201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Node 2</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7" name="Google Shape;187;p27"/>
            <p:cNvSpPr/>
            <p:nvPr/>
          </p:nvSpPr>
          <p:spPr>
            <a:xfrm>
              <a:off x="3352649" y="1795165"/>
              <a:ext cx="1384021" cy="692010"/>
            </a:xfrm>
            <a:prstGeom prst="rect">
              <a:avLst/>
            </a:prstGeom>
            <a:gradFill>
              <a:gsLst>
                <a:gs pos="0">
                  <a:srgbClr val="A0A0A0"/>
                </a:gs>
                <a:gs pos="50000">
                  <a:srgbClr val="959595"/>
                </a:gs>
                <a:gs pos="100000">
                  <a:srgbClr val="83838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7"/>
            <p:cNvSpPr txBox="1"/>
            <p:nvPr/>
          </p:nvSpPr>
          <p:spPr>
            <a:xfrm>
              <a:off x="3352649" y="1795165"/>
              <a:ext cx="1384021" cy="69201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Node 3</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9" name="Google Shape;189;p27"/>
            <p:cNvSpPr/>
            <p:nvPr/>
          </p:nvSpPr>
          <p:spPr>
            <a:xfrm>
              <a:off x="5027314" y="1795165"/>
              <a:ext cx="1384021" cy="692010"/>
            </a:xfrm>
            <a:prstGeom prst="rect">
              <a:avLst/>
            </a:prstGeom>
            <a:gradFill>
              <a:gsLst>
                <a:gs pos="0">
                  <a:srgbClr val="A0A0A0"/>
                </a:gs>
                <a:gs pos="50000">
                  <a:srgbClr val="959595"/>
                </a:gs>
                <a:gs pos="100000">
                  <a:srgbClr val="83838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7"/>
            <p:cNvSpPr txBox="1"/>
            <p:nvPr/>
          </p:nvSpPr>
          <p:spPr>
            <a:xfrm>
              <a:off x="5027314" y="1795165"/>
              <a:ext cx="1384021" cy="69201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Node 4</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77325" y="112875"/>
            <a:ext cx="8138100" cy="891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Using Chrome Browser</a:t>
            </a:r>
            <a:endParaRPr sz="2400"/>
          </a:p>
        </p:txBody>
      </p:sp>
      <p:sp>
        <p:nvSpPr>
          <p:cNvPr id="196" name="Google Shape;196;p28"/>
          <p:cNvSpPr txBox="1">
            <a:spLocks noGrp="1"/>
          </p:cNvSpPr>
          <p:nvPr>
            <p:ph type="body" idx="1"/>
          </p:nvPr>
        </p:nvSpPr>
        <p:spPr>
          <a:xfrm>
            <a:off x="510125" y="1004698"/>
            <a:ext cx="7886700" cy="6655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IN" sz="1600"/>
              <a:t>public class SeleniumExample {</a:t>
            </a:r>
            <a:endParaRPr sz="1600"/>
          </a:p>
          <a:p>
            <a:pPr marL="0" lvl="0" indent="0" algn="l" rtl="0">
              <a:lnSpc>
                <a:spcPct val="90000"/>
              </a:lnSpc>
              <a:spcBef>
                <a:spcPts val="1000"/>
              </a:spcBef>
              <a:spcAft>
                <a:spcPts val="0"/>
              </a:spcAft>
              <a:buClr>
                <a:schemeClr val="dk1"/>
              </a:buClr>
              <a:buSzPts val="1400"/>
              <a:buNone/>
            </a:pPr>
            <a:r>
              <a:rPr lang="en-IN" sz="1600"/>
              <a:t>public static void main(String args[])</a:t>
            </a:r>
            <a:endParaRPr sz="1600"/>
          </a:p>
          <a:p>
            <a:pPr marL="0" lvl="0" indent="0" algn="l" rtl="0">
              <a:lnSpc>
                <a:spcPct val="90000"/>
              </a:lnSpc>
              <a:spcBef>
                <a:spcPts val="1000"/>
              </a:spcBef>
              <a:spcAft>
                <a:spcPts val="0"/>
              </a:spcAft>
              <a:buClr>
                <a:schemeClr val="dk1"/>
              </a:buClr>
              <a:buSzPts val="1400"/>
              <a:buNone/>
            </a:pPr>
            <a:r>
              <a:rPr lang="en-IN" sz="1600"/>
              <a:t>{</a:t>
            </a:r>
            <a:endParaRPr sz="1600"/>
          </a:p>
          <a:p>
            <a:pPr marL="0" lvl="0" indent="0" algn="l" rtl="0">
              <a:lnSpc>
                <a:spcPct val="90000"/>
              </a:lnSpc>
              <a:spcBef>
                <a:spcPts val="1000"/>
              </a:spcBef>
              <a:spcAft>
                <a:spcPts val="0"/>
              </a:spcAft>
              <a:buClr>
                <a:schemeClr val="dk1"/>
              </a:buClr>
              <a:buSzPts val="1400"/>
              <a:buNone/>
            </a:pPr>
            <a:r>
              <a:rPr lang="en-IN" sz="1600"/>
              <a:t>System.out.println("Launching Chrome Browser");</a:t>
            </a:r>
            <a:endParaRPr sz="1600"/>
          </a:p>
          <a:p>
            <a:pPr marL="0" lvl="0" indent="0" algn="l" rtl="0">
              <a:lnSpc>
                <a:spcPct val="90000"/>
              </a:lnSpc>
              <a:spcBef>
                <a:spcPts val="1000"/>
              </a:spcBef>
              <a:spcAft>
                <a:spcPts val="0"/>
              </a:spcAft>
              <a:buClr>
                <a:srgbClr val="FF0000"/>
              </a:buClr>
              <a:buSzPts val="1600"/>
              <a:buNone/>
            </a:pPr>
            <a:r>
              <a:rPr lang="en-IN" sz="1600" b="1">
                <a:solidFill>
                  <a:srgbClr val="FF0000"/>
                </a:solidFill>
              </a:rPr>
              <a:t>System.setProperty("webdriver.chrome.driver", "C:\\Drivers\\chromedriver.exe");</a:t>
            </a:r>
            <a:endParaRPr sz="1600"/>
          </a:p>
          <a:p>
            <a:pPr marL="0" lvl="0" indent="0" algn="l" rtl="0">
              <a:lnSpc>
                <a:spcPct val="90000"/>
              </a:lnSpc>
              <a:spcBef>
                <a:spcPts val="1000"/>
              </a:spcBef>
              <a:spcAft>
                <a:spcPts val="0"/>
              </a:spcAft>
              <a:buClr>
                <a:srgbClr val="FF0000"/>
              </a:buClr>
              <a:buSzPts val="1600"/>
              <a:buNone/>
            </a:pPr>
            <a:r>
              <a:rPr lang="en-IN" sz="1600" b="1">
                <a:solidFill>
                  <a:srgbClr val="FF0000"/>
                </a:solidFill>
              </a:rPr>
              <a:t>WebDriver driver = new ChromeDriver();</a:t>
            </a:r>
            <a:endParaRPr sz="1600"/>
          </a:p>
          <a:p>
            <a:pPr marL="0" lvl="0" indent="0" algn="l" rtl="0">
              <a:lnSpc>
                <a:spcPct val="90000"/>
              </a:lnSpc>
              <a:spcBef>
                <a:spcPts val="1000"/>
              </a:spcBef>
              <a:spcAft>
                <a:spcPts val="0"/>
              </a:spcAft>
              <a:buClr>
                <a:schemeClr val="dk1"/>
              </a:buClr>
              <a:buSzPts val="1400"/>
              <a:buNone/>
            </a:pPr>
            <a:r>
              <a:rPr lang="en-IN" sz="1600"/>
              <a:t>driver.manage().window().maximize();</a:t>
            </a:r>
            <a:endParaRPr sz="1600"/>
          </a:p>
          <a:p>
            <a:pPr marL="0" lvl="0" indent="0" algn="l" rtl="0">
              <a:lnSpc>
                <a:spcPct val="90000"/>
              </a:lnSpc>
              <a:spcBef>
                <a:spcPts val="1000"/>
              </a:spcBef>
              <a:spcAft>
                <a:spcPts val="0"/>
              </a:spcAft>
              <a:buClr>
                <a:schemeClr val="dk1"/>
              </a:buClr>
              <a:buSzPts val="1400"/>
              <a:buNone/>
            </a:pPr>
            <a:r>
              <a:rPr lang="en-IN" sz="1600"/>
              <a:t>driver.navigate().to("http://www.google.com");</a:t>
            </a:r>
            <a:endParaRPr sz="1600"/>
          </a:p>
          <a:p>
            <a:pPr marL="0" lvl="0" indent="0" algn="l" rtl="0">
              <a:lnSpc>
                <a:spcPct val="90000"/>
              </a:lnSpc>
              <a:spcBef>
                <a:spcPts val="1000"/>
              </a:spcBef>
              <a:spcAft>
                <a:spcPts val="0"/>
              </a:spcAft>
              <a:buClr>
                <a:schemeClr val="dk1"/>
              </a:buClr>
              <a:buSzPts val="1400"/>
              <a:buNone/>
            </a:pPr>
            <a:r>
              <a:rPr lang="en-IN" sz="1600"/>
              <a:t>String expectedTitle="Google";</a:t>
            </a:r>
            <a:endParaRPr sz="1600"/>
          </a:p>
          <a:p>
            <a:pPr marL="0" lvl="0" indent="0" algn="l" rtl="0">
              <a:lnSpc>
                <a:spcPct val="90000"/>
              </a:lnSpc>
              <a:spcBef>
                <a:spcPts val="1000"/>
              </a:spcBef>
              <a:spcAft>
                <a:spcPts val="0"/>
              </a:spcAft>
              <a:buClr>
                <a:schemeClr val="dk1"/>
              </a:buClr>
              <a:buSzPts val="1400"/>
              <a:buNone/>
            </a:pPr>
            <a:r>
              <a:rPr lang="en-IN" sz="1600"/>
              <a:t>String actualTitle = driver.getTitle();</a:t>
            </a:r>
            <a:endParaRPr sz="1600"/>
          </a:p>
          <a:p>
            <a:pPr marL="0" lvl="0" indent="0" algn="l" rtl="0">
              <a:lnSpc>
                <a:spcPct val="90000"/>
              </a:lnSpc>
              <a:spcBef>
                <a:spcPts val="1000"/>
              </a:spcBef>
              <a:spcAft>
                <a:spcPts val="0"/>
              </a:spcAft>
              <a:buClr>
                <a:schemeClr val="dk1"/>
              </a:buClr>
              <a:buSzPts val="1400"/>
              <a:buNone/>
            </a:pPr>
            <a:r>
              <a:rPr lang="en-IN" sz="1600"/>
              <a:t>System.out.println("Page title: - "+actualTitle);</a:t>
            </a:r>
            <a:endParaRPr sz="1600"/>
          </a:p>
          <a:p>
            <a:pPr marL="0" lvl="0" indent="0" algn="l" rtl="0">
              <a:lnSpc>
                <a:spcPct val="90000"/>
              </a:lnSpc>
              <a:spcBef>
                <a:spcPts val="1000"/>
              </a:spcBef>
              <a:spcAft>
                <a:spcPts val="0"/>
              </a:spcAft>
              <a:buClr>
                <a:schemeClr val="dk1"/>
              </a:buClr>
              <a:buSzPts val="1400"/>
              <a:buNone/>
            </a:pPr>
            <a:r>
              <a:rPr lang="en-IN" sz="1600"/>
              <a:t>if (actualTitle.contentEquals(expectedTitle)){System.out.println("Test Passed!");</a:t>
            </a:r>
            <a:endParaRPr sz="1600"/>
          </a:p>
          <a:p>
            <a:pPr marL="0" lvl="0" indent="0" algn="l" rtl="0">
              <a:lnSpc>
                <a:spcPct val="90000"/>
              </a:lnSpc>
              <a:spcBef>
                <a:spcPts val="1000"/>
              </a:spcBef>
              <a:spcAft>
                <a:spcPts val="0"/>
              </a:spcAft>
              <a:buClr>
                <a:schemeClr val="dk1"/>
              </a:buClr>
              <a:buSzPts val="1400"/>
              <a:buNone/>
            </a:pPr>
            <a:r>
              <a:rPr lang="en-IN" sz="1600"/>
              <a:t>        } else { System.out.println("Test Failed");</a:t>
            </a:r>
            <a:endParaRPr sz="1600"/>
          </a:p>
          <a:p>
            <a:pPr marL="0" lvl="0" indent="0" algn="l" rtl="0">
              <a:lnSpc>
                <a:spcPct val="90000"/>
              </a:lnSpc>
              <a:spcBef>
                <a:spcPts val="1000"/>
              </a:spcBef>
              <a:spcAft>
                <a:spcPts val="0"/>
              </a:spcAft>
              <a:buClr>
                <a:schemeClr val="dk1"/>
              </a:buClr>
              <a:buSzPts val="1400"/>
              <a:buNone/>
            </a:pPr>
            <a:r>
              <a:rPr lang="en-IN" sz="1600"/>
              <a:t>        }</a:t>
            </a:r>
            <a:endParaRPr sz="1600"/>
          </a:p>
          <a:p>
            <a:pPr marL="0" lvl="0" indent="0" algn="l" rtl="0">
              <a:lnSpc>
                <a:spcPct val="90000"/>
              </a:lnSpc>
              <a:spcBef>
                <a:spcPts val="1000"/>
              </a:spcBef>
              <a:spcAft>
                <a:spcPts val="0"/>
              </a:spcAft>
              <a:buClr>
                <a:schemeClr val="dk1"/>
              </a:buClr>
              <a:buSzPts val="1400"/>
              <a:buNone/>
            </a:pPr>
            <a:r>
              <a:rPr lang="en-IN" sz="1600"/>
              <a:t>System.out.println("Closing chrome browser");</a:t>
            </a:r>
            <a:endParaRPr sz="1600"/>
          </a:p>
          <a:p>
            <a:pPr marL="0" lvl="0" indent="0" algn="l" rtl="0">
              <a:lnSpc>
                <a:spcPct val="90000"/>
              </a:lnSpc>
              <a:spcBef>
                <a:spcPts val="1000"/>
              </a:spcBef>
              <a:spcAft>
                <a:spcPts val="0"/>
              </a:spcAft>
              <a:buClr>
                <a:schemeClr val="dk1"/>
              </a:buClr>
              <a:buSzPts val="1400"/>
              <a:buNone/>
            </a:pPr>
            <a:r>
              <a:rPr lang="en-IN" sz="1600"/>
              <a:t>driver.close();}}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355452" y="152846"/>
            <a:ext cx="7886700" cy="84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Key Snippets</a:t>
            </a:r>
            <a:endParaRPr sz="2400">
              <a:latin typeface="Arial" panose="020B0604020202020204"/>
              <a:ea typeface="Arial" panose="020B0604020202020204"/>
              <a:cs typeface="Arial" panose="020B0604020202020204"/>
              <a:sym typeface="Arial" panose="020B0604020202020204"/>
            </a:endParaRPr>
          </a:p>
        </p:txBody>
      </p:sp>
      <p:sp>
        <p:nvSpPr>
          <p:cNvPr id="202" name="Google Shape;202;p29"/>
          <p:cNvSpPr txBox="1">
            <a:spLocks noGrp="1"/>
          </p:cNvSpPr>
          <p:nvPr>
            <p:ph type="body" idx="1"/>
          </p:nvPr>
        </p:nvSpPr>
        <p:spPr>
          <a:xfrm>
            <a:off x="628652" y="1207913"/>
            <a:ext cx="7886700" cy="4969051"/>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Instantiating objects and variables</a:t>
            </a:r>
            <a:endParaRPr sz="1800"/>
          </a:p>
          <a:p>
            <a:pPr marL="685800" lvl="1" indent="-190500" algn="l" rtl="0">
              <a:lnSpc>
                <a:spcPct val="90000"/>
              </a:lnSpc>
              <a:spcBef>
                <a:spcPts val="500"/>
              </a:spcBef>
              <a:spcAft>
                <a:spcPts val="0"/>
              </a:spcAft>
              <a:buClr>
                <a:schemeClr val="dk1"/>
              </a:buClr>
              <a:buSzPts val="1800"/>
              <a:buChar char="•"/>
            </a:pPr>
            <a:r>
              <a:rPr lang="en-IN" sz="1800"/>
              <a:t>WebDriver driver = new ChromeDriver();</a:t>
            </a:r>
            <a:endParaRPr sz="1800"/>
          </a:p>
          <a:p>
            <a:pPr marL="228600" lvl="0" indent="-50800" algn="l" rtl="0">
              <a:lnSpc>
                <a:spcPct val="90000"/>
              </a:lnSpc>
              <a:spcBef>
                <a:spcPts val="1000"/>
              </a:spcBef>
              <a:spcAft>
                <a:spcPts val="0"/>
              </a:spcAft>
              <a:buClr>
                <a:schemeClr val="dk1"/>
              </a:buClr>
              <a:buSzPts val="2800"/>
              <a:buNone/>
            </a:pPr>
            <a:endParaRPr sz="1800"/>
          </a:p>
          <a:p>
            <a:pPr marL="228600" lvl="0" indent="-165100" algn="l" rtl="0">
              <a:lnSpc>
                <a:spcPct val="90000"/>
              </a:lnSpc>
              <a:spcBef>
                <a:spcPts val="1000"/>
              </a:spcBef>
              <a:spcAft>
                <a:spcPts val="0"/>
              </a:spcAft>
              <a:buClr>
                <a:schemeClr val="dk1"/>
              </a:buClr>
              <a:buSzPts val="1800"/>
              <a:buChar char="•"/>
            </a:pPr>
            <a:r>
              <a:rPr lang="en-IN" sz="1800"/>
              <a:t>The WebDriver class has the getTitle() method that is always used to obtain the page title of the currently loaded page.</a:t>
            </a:r>
            <a:endParaRPr sz="1800"/>
          </a:p>
          <a:p>
            <a:pPr marL="228600" lvl="0" indent="-50800" algn="l" rtl="0">
              <a:lnSpc>
                <a:spcPct val="90000"/>
              </a:lnSpc>
              <a:spcBef>
                <a:spcPts val="1000"/>
              </a:spcBef>
              <a:spcAft>
                <a:spcPts val="0"/>
              </a:spcAft>
              <a:buClr>
                <a:schemeClr val="dk1"/>
              </a:buClr>
              <a:buSzPts val="2800"/>
              <a:buNone/>
            </a:pPr>
            <a:endParaRPr sz="1800"/>
          </a:p>
          <a:p>
            <a:pPr marL="228600" lvl="0" indent="-165100" algn="l" rtl="0">
              <a:lnSpc>
                <a:spcPct val="90000"/>
              </a:lnSpc>
              <a:spcBef>
                <a:spcPts val="1000"/>
              </a:spcBef>
              <a:spcAft>
                <a:spcPts val="0"/>
              </a:spcAft>
              <a:buClr>
                <a:schemeClr val="dk1"/>
              </a:buClr>
              <a:buSzPts val="1800"/>
              <a:buChar char="•"/>
            </a:pPr>
            <a:r>
              <a:rPr lang="en-IN" sz="1800"/>
              <a:t>The "close()" method is used to close the browser window.</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24500" y="-78225"/>
            <a:ext cx="8090700" cy="13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Launching IE &amp; Firefox Driver</a:t>
            </a:r>
            <a:endParaRPr sz="2400"/>
          </a:p>
        </p:txBody>
      </p:sp>
      <p:sp>
        <p:nvSpPr>
          <p:cNvPr id="208" name="Google Shape;208;p30"/>
          <p:cNvSpPr txBox="1">
            <a:spLocks noGrp="1"/>
          </p:cNvSpPr>
          <p:nvPr>
            <p:ph type="body" idx="1"/>
          </p:nvPr>
        </p:nvSpPr>
        <p:spPr>
          <a:xfrm>
            <a:off x="628652" y="1546580"/>
            <a:ext cx="7886700" cy="4921955"/>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IN"/>
              <a:t>I</a:t>
            </a:r>
            <a:r>
              <a:rPr lang="en-IN" sz="1800"/>
              <a:t>E Driver </a:t>
            </a:r>
            <a:endParaRPr sz="1800"/>
          </a:p>
          <a:p>
            <a:pPr marL="685800" lvl="1" indent="-190500" algn="l" rtl="0">
              <a:lnSpc>
                <a:spcPct val="80000"/>
              </a:lnSpc>
              <a:spcBef>
                <a:spcPts val="500"/>
              </a:spcBef>
              <a:spcAft>
                <a:spcPts val="0"/>
              </a:spcAft>
              <a:buClr>
                <a:schemeClr val="dk1"/>
              </a:buClr>
              <a:buSzPts val="1800"/>
              <a:buChar char="•"/>
            </a:pPr>
            <a:r>
              <a:rPr lang="en-IN" sz="1800"/>
              <a:t>System.setProperty("webdriver.ie.driver","Path of the iedriver\\IEDriverServer.exe");</a:t>
            </a:r>
            <a:endParaRPr sz="1800"/>
          </a:p>
          <a:p>
            <a:pPr marL="685800" lvl="1" indent="-190500" algn="l" rtl="0">
              <a:lnSpc>
                <a:spcPct val="80000"/>
              </a:lnSpc>
              <a:spcBef>
                <a:spcPts val="500"/>
              </a:spcBef>
              <a:spcAft>
                <a:spcPts val="0"/>
              </a:spcAft>
              <a:buClr>
                <a:schemeClr val="dk1"/>
              </a:buClr>
              <a:buSzPts val="1800"/>
              <a:buChar char="•"/>
            </a:pPr>
            <a:r>
              <a:rPr lang="en-IN" sz="1800"/>
              <a:t>WebDriver driver = new InternetExplorerDriver();</a:t>
            </a:r>
            <a:endParaRPr sz="1800"/>
          </a:p>
          <a:p>
            <a:pPr marL="457200" lvl="1" indent="0" algn="l" rtl="0">
              <a:lnSpc>
                <a:spcPct val="80000"/>
              </a:lnSpc>
              <a:spcBef>
                <a:spcPts val="500"/>
              </a:spcBef>
              <a:spcAft>
                <a:spcPts val="0"/>
              </a:spcAft>
              <a:buClr>
                <a:schemeClr val="dk1"/>
              </a:buClr>
              <a:buSzPts val="2400"/>
              <a:buNone/>
            </a:pPr>
            <a:endParaRPr sz="1800"/>
          </a:p>
          <a:p>
            <a:pPr marL="228600" lvl="0" indent="-165100" algn="l" rtl="0">
              <a:lnSpc>
                <a:spcPct val="80000"/>
              </a:lnSpc>
              <a:spcBef>
                <a:spcPts val="1000"/>
              </a:spcBef>
              <a:spcAft>
                <a:spcPts val="0"/>
              </a:spcAft>
              <a:buClr>
                <a:schemeClr val="dk1"/>
              </a:buClr>
              <a:buSzPts val="1800"/>
              <a:buChar char="•"/>
            </a:pPr>
            <a:r>
              <a:rPr lang="en-IN" sz="1800"/>
              <a:t>Firefox Driver - When using Selenium 3 , you have to download geckodriver. Just like the other drivers available to Selenium, Mozilla has released geckodriver executable that will run alongside the browser.</a:t>
            </a:r>
            <a:endParaRPr sz="1800"/>
          </a:p>
          <a:p>
            <a:pPr marL="685800" lvl="1" indent="-190500" algn="l" rtl="0">
              <a:lnSpc>
                <a:spcPct val="80000"/>
              </a:lnSpc>
              <a:spcBef>
                <a:spcPts val="500"/>
              </a:spcBef>
              <a:spcAft>
                <a:spcPts val="0"/>
              </a:spcAft>
              <a:buClr>
                <a:schemeClr val="dk1"/>
              </a:buClr>
              <a:buSzPts val="1800"/>
              <a:buChar char="•"/>
            </a:pPr>
            <a:r>
              <a:rPr lang="en-IN" sz="1800"/>
              <a:t>System.setProperty("webdriver.gecko.driver","Path of geckodriver.exe");</a:t>
            </a:r>
            <a:endParaRPr sz="1800"/>
          </a:p>
          <a:p>
            <a:pPr marL="685800" lvl="1" indent="-190500" algn="l" rtl="0">
              <a:lnSpc>
                <a:spcPct val="80000"/>
              </a:lnSpc>
              <a:spcBef>
                <a:spcPts val="500"/>
              </a:spcBef>
              <a:spcAft>
                <a:spcPts val="0"/>
              </a:spcAft>
              <a:buClr>
                <a:schemeClr val="dk1"/>
              </a:buClr>
              <a:buSzPts val="1800"/>
              <a:buChar char="•"/>
            </a:pPr>
            <a:r>
              <a:rPr lang="en-IN" sz="1800"/>
              <a:t>WebDriver driver = new FirefoxDriver();</a:t>
            </a: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559379" y="0"/>
            <a:ext cx="7886700" cy="91051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Browser Commands</a:t>
            </a:r>
            <a:endParaRPr sz="2400"/>
          </a:p>
        </p:txBody>
      </p:sp>
      <p:sp>
        <p:nvSpPr>
          <p:cNvPr id="214" name="Google Shape;214;p31"/>
          <p:cNvSpPr txBox="1">
            <a:spLocks noGrp="1"/>
          </p:cNvSpPr>
          <p:nvPr>
            <p:ph type="body" idx="1"/>
          </p:nvPr>
        </p:nvSpPr>
        <p:spPr>
          <a:xfrm>
            <a:off x="304799" y="1275645"/>
            <a:ext cx="8617527" cy="4901319"/>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dirty="0"/>
              <a:t>get(String arg0) : void – This method Load a new web page in the current browser window. Accepts String as a parameter and returns nothing.</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driver.get</a:t>
            </a:r>
            <a:r>
              <a:rPr lang="en-IN" sz="1800" dirty="0">
                <a:solidFill>
                  <a:srgbClr val="FF0000"/>
                </a:solidFill>
              </a:rPr>
              <a:t>(</a:t>
            </a:r>
            <a:r>
              <a:rPr lang="en-IN" sz="1800" dirty="0" err="1">
                <a:solidFill>
                  <a:srgbClr val="FF0000"/>
                </a:solidFill>
              </a:rPr>
              <a:t>appUrl</a:t>
            </a:r>
            <a:r>
              <a:rPr lang="en-IN" sz="1800" dirty="0">
                <a:solidFill>
                  <a:srgbClr val="FF0000"/>
                </a:solidFill>
              </a:rPr>
              <a:t>);</a:t>
            </a:r>
            <a:endParaRPr sz="1800" dirty="0"/>
          </a:p>
          <a:p>
            <a:pPr marL="685800" lvl="1" indent="-76200" algn="l" rtl="0">
              <a:lnSpc>
                <a:spcPct val="90000"/>
              </a:lnSpc>
              <a:spcBef>
                <a:spcPts val="500"/>
              </a:spcBef>
              <a:spcAft>
                <a:spcPts val="0"/>
              </a:spcAft>
              <a:buClr>
                <a:schemeClr val="dk1"/>
              </a:buClr>
              <a:buSzPts val="2400"/>
              <a:buNone/>
            </a:pPr>
            <a:endParaRPr sz="1800" dirty="0"/>
          </a:p>
          <a:p>
            <a:pPr marL="228600" lvl="0" indent="-190500" algn="l" rtl="0">
              <a:lnSpc>
                <a:spcPct val="90000"/>
              </a:lnSpc>
              <a:spcBef>
                <a:spcPts val="1000"/>
              </a:spcBef>
              <a:spcAft>
                <a:spcPts val="0"/>
              </a:spcAft>
              <a:buClr>
                <a:schemeClr val="dk1"/>
              </a:buClr>
              <a:buSzPts val="1800"/>
              <a:buChar char="•"/>
            </a:pPr>
            <a:r>
              <a:rPr lang="en-IN" sz="1800" dirty="0" err="1"/>
              <a:t>getTitle</a:t>
            </a:r>
            <a:r>
              <a:rPr lang="en-IN" sz="1800" dirty="0"/>
              <a:t>() : String – This method fetches the Title of the current page. Accepts nothing as a parameter and returns a String value.</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driver.getTitle</a:t>
            </a:r>
            <a:r>
              <a:rPr lang="en-IN" sz="1800" dirty="0">
                <a:solidFill>
                  <a:srgbClr val="FF0000"/>
                </a:solidFill>
              </a:rPr>
              <a:t>();</a:t>
            </a:r>
            <a:endParaRPr sz="1800" dirty="0"/>
          </a:p>
          <a:p>
            <a:pPr marL="685800" lvl="1" indent="-76200" algn="l" rtl="0">
              <a:lnSpc>
                <a:spcPct val="90000"/>
              </a:lnSpc>
              <a:spcBef>
                <a:spcPts val="500"/>
              </a:spcBef>
              <a:spcAft>
                <a:spcPts val="0"/>
              </a:spcAft>
              <a:buClr>
                <a:schemeClr val="dk1"/>
              </a:buClr>
              <a:buSzPts val="2400"/>
              <a:buNone/>
            </a:pPr>
            <a:endParaRPr sz="1800" dirty="0"/>
          </a:p>
          <a:p>
            <a:pPr marL="228600" lvl="0" indent="-190500" algn="l" rtl="0">
              <a:lnSpc>
                <a:spcPct val="90000"/>
              </a:lnSpc>
              <a:spcBef>
                <a:spcPts val="1000"/>
              </a:spcBef>
              <a:spcAft>
                <a:spcPts val="0"/>
              </a:spcAft>
              <a:buClr>
                <a:schemeClr val="dk1"/>
              </a:buClr>
              <a:buSzPts val="1800"/>
              <a:buChar char="•"/>
            </a:pPr>
            <a:r>
              <a:rPr lang="en-IN" sz="1800" dirty="0" err="1"/>
              <a:t>getCurrentUrl</a:t>
            </a:r>
            <a:r>
              <a:rPr lang="en-IN" sz="1800" dirty="0"/>
              <a:t>() : String – This method fetches the string representing the Current URL which is opened in the browser. Accepts nothing as a parameter and returns a String value.</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driver.getCurrentUrl</a:t>
            </a:r>
            <a:r>
              <a:rPr lang="en-IN" sz="1800" dirty="0">
                <a:solidFill>
                  <a:srgbClr val="FF0000"/>
                </a:solidFill>
              </a:rPr>
              <a:t>();</a:t>
            </a:r>
            <a:endParaRPr sz="1800" dirty="0"/>
          </a:p>
          <a:p>
            <a:pPr marL="228600" lvl="0" indent="-76200" algn="l"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2" y="-192687"/>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Why to Choose Automation</a:t>
            </a:r>
            <a:endParaRPr sz="2400">
              <a:latin typeface="Arial" panose="020B0604020202020204"/>
              <a:ea typeface="Arial" panose="020B0604020202020204"/>
              <a:cs typeface="Arial" panose="020B0604020202020204"/>
              <a:sym typeface="Arial" panose="020B0604020202020204"/>
            </a:endParaRPr>
          </a:p>
        </p:txBody>
      </p:sp>
      <p:sp>
        <p:nvSpPr>
          <p:cNvPr id="91" name="Google Shape;91;p14"/>
          <p:cNvSpPr txBox="1">
            <a:spLocks noGrp="1"/>
          </p:cNvSpPr>
          <p:nvPr>
            <p:ph type="body" idx="1"/>
          </p:nvPr>
        </p:nvSpPr>
        <p:spPr>
          <a:xfrm>
            <a:off x="554182" y="1246909"/>
            <a:ext cx="7961170" cy="4611389"/>
          </a:xfrm>
          <a:prstGeom prst="rect">
            <a:avLst/>
          </a:prstGeom>
          <a:noFill/>
          <a:ln>
            <a:noFill/>
          </a:ln>
        </p:spPr>
        <p:txBody>
          <a:bodyPr spcFirstLastPara="1" wrap="square" lIns="91425" tIns="45700" rIns="91425" bIns="45700" anchor="t" anchorCtr="0">
            <a:noAutofit/>
          </a:bodyPr>
          <a:lstStyle/>
          <a:p>
            <a:pPr marL="228600" lvl="0" indent="-190500" algn="l" rtl="0">
              <a:lnSpc>
                <a:spcPct val="100000"/>
              </a:lnSpc>
              <a:spcBef>
                <a:spcPts val="0"/>
              </a:spcBef>
              <a:spcAft>
                <a:spcPts val="0"/>
              </a:spcAft>
              <a:buClr>
                <a:schemeClr val="dk1"/>
              </a:buClr>
              <a:buSzPts val="1800"/>
              <a:buChar char="•"/>
            </a:pPr>
            <a:r>
              <a:rPr lang="en-IN" sz="1800"/>
              <a:t>Fast: Runs tests significantly faster than human users.</a:t>
            </a:r>
            <a:endParaRPr sz="1800"/>
          </a:p>
          <a:p>
            <a:pPr marL="228600" lvl="0" indent="-190500" algn="l" rtl="0">
              <a:lnSpc>
                <a:spcPct val="100000"/>
              </a:lnSpc>
              <a:spcBef>
                <a:spcPts val="1000"/>
              </a:spcBef>
              <a:spcAft>
                <a:spcPts val="0"/>
              </a:spcAft>
              <a:buClr>
                <a:schemeClr val="dk1"/>
              </a:buClr>
              <a:buSzPts val="1800"/>
              <a:buChar char="•"/>
            </a:pPr>
            <a:r>
              <a:rPr lang="en-IN" sz="1800"/>
              <a:t>Repeatable: Testers can test how the website or software reacts after repeated execution of the same operation.</a:t>
            </a:r>
            <a:endParaRPr sz="1800"/>
          </a:p>
          <a:p>
            <a:pPr marL="228600" lvl="0" indent="-190500" algn="l" rtl="0">
              <a:lnSpc>
                <a:spcPct val="100000"/>
              </a:lnSpc>
              <a:spcBef>
                <a:spcPts val="1000"/>
              </a:spcBef>
              <a:spcAft>
                <a:spcPts val="0"/>
              </a:spcAft>
              <a:buClr>
                <a:schemeClr val="dk1"/>
              </a:buClr>
              <a:buSzPts val="1800"/>
              <a:buChar char="•"/>
            </a:pPr>
            <a:r>
              <a:rPr lang="en-IN" sz="1800"/>
              <a:t>Reusable: Tests can be re-used on different versions of the software.</a:t>
            </a:r>
            <a:endParaRPr sz="1800"/>
          </a:p>
          <a:p>
            <a:pPr marL="228600" lvl="0" indent="-190500" algn="l" rtl="0">
              <a:lnSpc>
                <a:spcPct val="100000"/>
              </a:lnSpc>
              <a:spcBef>
                <a:spcPts val="1000"/>
              </a:spcBef>
              <a:spcAft>
                <a:spcPts val="0"/>
              </a:spcAft>
              <a:buClr>
                <a:schemeClr val="dk1"/>
              </a:buClr>
              <a:buSzPts val="1800"/>
              <a:buChar char="•"/>
            </a:pPr>
            <a:r>
              <a:rPr lang="en-IN" sz="1800"/>
              <a:t>Reliable: Tests perform precisely the same operation each time they are run thereby eliminating human error.</a:t>
            </a:r>
            <a:endParaRPr sz="1800"/>
          </a:p>
          <a:p>
            <a:pPr marL="228600" lvl="0" indent="-190500" algn="l" rtl="0">
              <a:lnSpc>
                <a:spcPct val="100000"/>
              </a:lnSpc>
              <a:spcBef>
                <a:spcPts val="1000"/>
              </a:spcBef>
              <a:spcAft>
                <a:spcPts val="0"/>
              </a:spcAft>
              <a:buClr>
                <a:schemeClr val="dk1"/>
              </a:buClr>
              <a:buSzPts val="1800"/>
              <a:buChar char="•"/>
            </a:pPr>
            <a:r>
              <a:rPr lang="en-IN" sz="1800"/>
              <a:t>Comprehensive: Testers can build test suites of tests that covers every feature in software application.</a:t>
            </a:r>
            <a:endParaRPr sz="1800"/>
          </a:p>
          <a:p>
            <a:pPr marL="228600" lvl="0" indent="-190500" algn="l" rtl="0">
              <a:lnSpc>
                <a:spcPct val="100000"/>
              </a:lnSpc>
              <a:spcBef>
                <a:spcPts val="1000"/>
              </a:spcBef>
              <a:spcAft>
                <a:spcPts val="0"/>
              </a:spcAft>
              <a:buClr>
                <a:schemeClr val="dk1"/>
              </a:buClr>
              <a:buSzPts val="1800"/>
              <a:buChar char="•"/>
            </a:pPr>
            <a:r>
              <a:rPr lang="en-IN" sz="1800"/>
              <a:t>Programmable: Testers can program sophisticated tests that bring hidden information.</a:t>
            </a:r>
            <a:endParaRPr sz="1800"/>
          </a:p>
          <a:p>
            <a:pPr marL="0" lvl="0" indent="0" algn="l" rtl="0">
              <a:lnSpc>
                <a:spcPct val="90000"/>
              </a:lnSpc>
              <a:spcBef>
                <a:spcPts val="1000"/>
              </a:spcBef>
              <a:spcAft>
                <a:spcPts val="0"/>
              </a:spcAft>
              <a:buClr>
                <a:schemeClr val="dk1"/>
              </a:buClr>
              <a:buSzPts val="2400"/>
              <a:buNone/>
            </a:pPr>
            <a:endParaRPr sz="2400">
              <a:solidFill>
                <a:schemeClr val="dk2"/>
              </a:solidFill>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85941" y="0"/>
            <a:ext cx="7886700" cy="85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Browser Commands</a:t>
            </a:r>
            <a:endParaRPr sz="2400"/>
          </a:p>
        </p:txBody>
      </p:sp>
      <p:sp>
        <p:nvSpPr>
          <p:cNvPr id="220" name="Google Shape;220;p32"/>
          <p:cNvSpPr txBox="1">
            <a:spLocks noGrp="1"/>
          </p:cNvSpPr>
          <p:nvPr>
            <p:ph type="body" idx="1"/>
          </p:nvPr>
        </p:nvSpPr>
        <p:spPr>
          <a:xfrm>
            <a:off x="628652" y="1501424"/>
            <a:ext cx="7886700" cy="4675541"/>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dirty="0" err="1"/>
              <a:t>getPageSource</a:t>
            </a:r>
            <a:r>
              <a:rPr lang="en-IN" sz="1800" dirty="0"/>
              <a:t>() : String – This method returns the Source Code of the page. Accepts nothing as a parameter and returns a String value.</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driver.getPageSource</a:t>
            </a:r>
            <a:r>
              <a:rPr lang="en-IN" sz="1800" dirty="0">
                <a:solidFill>
                  <a:srgbClr val="FF0000"/>
                </a:solidFill>
              </a:rPr>
              <a:t>();</a:t>
            </a:r>
            <a:endParaRPr sz="1800" dirty="0"/>
          </a:p>
          <a:p>
            <a:pPr marL="228600" lvl="0" indent="-190500" algn="l" rtl="0">
              <a:lnSpc>
                <a:spcPct val="90000"/>
              </a:lnSpc>
              <a:spcBef>
                <a:spcPts val="1000"/>
              </a:spcBef>
              <a:spcAft>
                <a:spcPts val="0"/>
              </a:spcAft>
              <a:buClr>
                <a:schemeClr val="dk1"/>
              </a:buClr>
              <a:buSzPts val="1800"/>
              <a:buChar char="•"/>
            </a:pPr>
            <a:r>
              <a:rPr lang="en-IN" sz="1800" dirty="0"/>
              <a:t>close() : void – This method Close only the current window the WebDriver is currently controlling. Accepts nothing as a parameter and returns nothing.</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driver.close</a:t>
            </a:r>
            <a:r>
              <a:rPr lang="en-IN" sz="1800" dirty="0">
                <a:solidFill>
                  <a:srgbClr val="FF0000"/>
                </a:solidFill>
              </a:rPr>
              <a:t>();</a:t>
            </a:r>
            <a:endParaRPr sz="1800" dirty="0"/>
          </a:p>
          <a:p>
            <a:pPr marL="228600" lvl="0" indent="-190500" algn="l" rtl="0">
              <a:lnSpc>
                <a:spcPct val="90000"/>
              </a:lnSpc>
              <a:spcBef>
                <a:spcPts val="1000"/>
              </a:spcBef>
              <a:spcAft>
                <a:spcPts val="0"/>
              </a:spcAft>
              <a:buClr>
                <a:schemeClr val="dk1"/>
              </a:buClr>
              <a:buSzPts val="1800"/>
              <a:buChar char="•"/>
            </a:pPr>
            <a:r>
              <a:rPr lang="en-IN" sz="1800" dirty="0"/>
              <a:t>quit() : void – This method Closes all windows opened by the WebDriver. Accepts nothing as a parameter and returns nothing.</a:t>
            </a:r>
            <a:endParaRPr sz="1800" dirty="0"/>
          </a:p>
          <a:p>
            <a:pPr marL="685800" lvl="1" indent="-190500" algn="l" rtl="0">
              <a:lnSpc>
                <a:spcPct val="9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driver.quit</a:t>
            </a:r>
            <a:r>
              <a:rPr lang="en-IN" sz="1800" dirty="0">
                <a:solidFill>
                  <a:srgbClr val="FF0000"/>
                </a:solidFill>
              </a:rPr>
              <a:t>();</a:t>
            </a:r>
            <a:endParaRPr sz="1800" dirty="0"/>
          </a:p>
          <a:p>
            <a:pPr marL="228600" lvl="0" indent="-76200" algn="l" rtl="0">
              <a:lnSpc>
                <a:spcPct val="90000"/>
              </a:lnSpc>
              <a:spcBef>
                <a:spcPts val="1000"/>
              </a:spcBef>
              <a:spcAft>
                <a:spcPts val="0"/>
              </a:spcAft>
              <a:buClr>
                <a:schemeClr val="dk1"/>
              </a:buClr>
              <a:buSzPts val="2400"/>
              <a:buNone/>
            </a:pP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15075" y="212725"/>
            <a:ext cx="8100300" cy="741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Navigation Commands</a:t>
            </a:r>
            <a:endParaRPr sz="2400"/>
          </a:p>
        </p:txBody>
      </p:sp>
      <p:sp>
        <p:nvSpPr>
          <p:cNvPr id="226" name="Google Shape;226;p33"/>
          <p:cNvSpPr txBox="1">
            <a:spLocks noGrp="1"/>
          </p:cNvSpPr>
          <p:nvPr>
            <p:ph type="body" idx="1"/>
          </p:nvPr>
        </p:nvSpPr>
        <p:spPr>
          <a:xfrm>
            <a:off x="628652" y="1106312"/>
            <a:ext cx="7886700" cy="5554132"/>
          </a:xfrm>
          <a:prstGeom prst="rect">
            <a:avLst/>
          </a:prstGeom>
          <a:noFill/>
          <a:ln>
            <a:noFill/>
          </a:ln>
        </p:spPr>
        <p:txBody>
          <a:bodyPr spcFirstLastPara="1" wrap="square" lIns="91425" tIns="45700" rIns="91425" bIns="45700" anchor="t" anchorCtr="0">
            <a:noAutofit/>
          </a:bodyPr>
          <a:lstStyle/>
          <a:p>
            <a:pPr marL="228600" lvl="0" indent="-166370" algn="l" rtl="0">
              <a:lnSpc>
                <a:spcPct val="70000"/>
              </a:lnSpc>
              <a:spcBef>
                <a:spcPts val="0"/>
              </a:spcBef>
              <a:spcAft>
                <a:spcPts val="0"/>
              </a:spcAft>
              <a:buClr>
                <a:schemeClr val="dk1"/>
              </a:buClr>
              <a:buSzPts val="1800"/>
              <a:buChar char="•"/>
            </a:pPr>
            <a:r>
              <a:rPr lang="en-IN" sz="1800" dirty="0"/>
              <a:t>to(String arg0) : void – This method Loads a new web page in the current browser window. It accepts a String parameter and returns nothing.</a:t>
            </a:r>
            <a:endParaRPr sz="1800" dirty="0"/>
          </a:p>
          <a:p>
            <a:pPr marL="685800" lvl="1" indent="-166370" algn="l" rtl="0">
              <a:lnSpc>
                <a:spcPct val="7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driver.navigate</a:t>
            </a:r>
            <a:r>
              <a:rPr lang="en-IN" sz="1800" dirty="0">
                <a:solidFill>
                  <a:srgbClr val="FF0000"/>
                </a:solidFill>
              </a:rPr>
              <a:t>().to(</a:t>
            </a:r>
            <a:r>
              <a:rPr lang="en-IN" sz="1800" dirty="0" err="1">
                <a:solidFill>
                  <a:srgbClr val="FF0000"/>
                </a:solidFill>
              </a:rPr>
              <a:t>appUrl</a:t>
            </a:r>
            <a:r>
              <a:rPr lang="en-IN" sz="1800" dirty="0">
                <a:solidFill>
                  <a:srgbClr val="FF0000"/>
                </a:solidFill>
              </a:rPr>
              <a:t>);</a:t>
            </a:r>
            <a:endParaRPr sz="1800" dirty="0"/>
          </a:p>
          <a:p>
            <a:pPr marL="228600" lvl="0" indent="-166370" algn="l" rtl="0">
              <a:lnSpc>
                <a:spcPct val="70000"/>
              </a:lnSpc>
              <a:spcBef>
                <a:spcPts val="1000"/>
              </a:spcBef>
              <a:spcAft>
                <a:spcPts val="0"/>
              </a:spcAft>
              <a:buClr>
                <a:schemeClr val="dk1"/>
              </a:buClr>
              <a:buSzPts val="1800"/>
              <a:buChar char="•"/>
            </a:pPr>
            <a:r>
              <a:rPr lang="en-IN" sz="1800" dirty="0"/>
              <a:t>forward() : void – This method does the same operation as clicking on the Forward Button of any browser. It neither accepts nor returns anything.</a:t>
            </a:r>
            <a:endParaRPr sz="1800" dirty="0"/>
          </a:p>
          <a:p>
            <a:pPr marL="685800" lvl="1" indent="-166370" algn="l" rtl="0">
              <a:lnSpc>
                <a:spcPct val="7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driver.navigate</a:t>
            </a:r>
            <a:r>
              <a:rPr lang="en-IN" sz="1800" dirty="0">
                <a:solidFill>
                  <a:srgbClr val="FF0000"/>
                </a:solidFill>
              </a:rPr>
              <a:t>().forward();</a:t>
            </a:r>
            <a:endParaRPr sz="1800" dirty="0"/>
          </a:p>
          <a:p>
            <a:pPr marL="228600" lvl="0" indent="-166370" algn="l" rtl="0">
              <a:lnSpc>
                <a:spcPct val="70000"/>
              </a:lnSpc>
              <a:spcBef>
                <a:spcPts val="1000"/>
              </a:spcBef>
              <a:spcAft>
                <a:spcPts val="0"/>
              </a:spcAft>
              <a:buClr>
                <a:schemeClr val="dk1"/>
              </a:buClr>
              <a:buSzPts val="1800"/>
              <a:buChar char="•"/>
            </a:pPr>
            <a:r>
              <a:rPr lang="en-IN" sz="1800" dirty="0"/>
              <a:t>back() : void – This method does the same operation as clicking on the Back Button of any browser. It neither accepts nor returns anything.</a:t>
            </a:r>
            <a:endParaRPr sz="1800" dirty="0"/>
          </a:p>
          <a:p>
            <a:pPr marL="685800" lvl="1" indent="-166370" algn="l" rtl="0">
              <a:lnSpc>
                <a:spcPct val="70000"/>
              </a:lnSpc>
              <a:spcBef>
                <a:spcPts val="500"/>
              </a:spcBef>
              <a:spcAft>
                <a:spcPts val="0"/>
              </a:spcAft>
              <a:buClr>
                <a:srgbClr val="FF0000"/>
              </a:buClr>
              <a:buSzPts val="1800"/>
              <a:buChar char="•"/>
            </a:pPr>
            <a:r>
              <a:rPr lang="en-IN" sz="1800" dirty="0">
                <a:solidFill>
                  <a:srgbClr val="FF0000"/>
                </a:solidFill>
              </a:rPr>
              <a:t>Command</a:t>
            </a:r>
            <a:r>
              <a:rPr lang="en-IN" sz="1800" dirty="0"/>
              <a:t> – </a:t>
            </a:r>
            <a:r>
              <a:rPr lang="en-IN" sz="1800" dirty="0" err="1"/>
              <a:t>driver.navigate</a:t>
            </a:r>
            <a:r>
              <a:rPr lang="en-IN" sz="1800" dirty="0"/>
              <a:t>().back();</a:t>
            </a:r>
            <a:endParaRPr sz="1800" dirty="0"/>
          </a:p>
          <a:p>
            <a:pPr marL="228600" lvl="0" indent="-166370" algn="l" rtl="0">
              <a:lnSpc>
                <a:spcPct val="70000"/>
              </a:lnSpc>
              <a:spcBef>
                <a:spcPts val="1000"/>
              </a:spcBef>
              <a:spcAft>
                <a:spcPts val="0"/>
              </a:spcAft>
              <a:buClr>
                <a:schemeClr val="dk1"/>
              </a:buClr>
              <a:buSzPts val="1800"/>
              <a:buChar char="•"/>
            </a:pPr>
            <a:r>
              <a:rPr lang="en-IN" sz="1800" dirty="0"/>
              <a:t>refresh() : void – This method Refresh the current page. It neither accepts nor returns anything.</a:t>
            </a:r>
            <a:endParaRPr sz="1800" dirty="0"/>
          </a:p>
          <a:p>
            <a:pPr marL="685800" lvl="1" indent="-166370" algn="l" rtl="0">
              <a:lnSpc>
                <a:spcPct val="70000"/>
              </a:lnSpc>
              <a:spcBef>
                <a:spcPts val="500"/>
              </a:spcBef>
              <a:spcAft>
                <a:spcPts val="0"/>
              </a:spcAft>
              <a:buClr>
                <a:srgbClr val="FF0000"/>
              </a:buClr>
              <a:buSzPts val="1800"/>
              <a:buChar char="•"/>
            </a:pPr>
            <a:r>
              <a:rPr lang="en-IN" sz="1800" dirty="0">
                <a:solidFill>
                  <a:srgbClr val="FF0000"/>
                </a:solidFill>
              </a:rPr>
              <a:t>Command – </a:t>
            </a:r>
            <a:r>
              <a:rPr lang="en-IN" sz="1800" dirty="0" err="1">
                <a:solidFill>
                  <a:srgbClr val="FF0000"/>
                </a:solidFill>
              </a:rPr>
              <a:t>driver.navigate</a:t>
            </a:r>
            <a:r>
              <a:rPr lang="en-IN" sz="1800" dirty="0">
                <a:solidFill>
                  <a:srgbClr val="FF0000"/>
                </a:solidFill>
              </a:rPr>
              <a:t>().refresh();</a:t>
            </a:r>
            <a:endParaRPr sz="1800" dirty="0"/>
          </a:p>
          <a:p>
            <a:pPr marL="685800" lvl="1" indent="-64135" algn="l" rtl="0">
              <a:lnSpc>
                <a:spcPct val="70000"/>
              </a:lnSpc>
              <a:spcBef>
                <a:spcPts val="500"/>
              </a:spcBef>
              <a:spcAft>
                <a:spcPts val="0"/>
              </a:spcAft>
              <a:buClr>
                <a:schemeClr val="dk1"/>
              </a:buClr>
              <a:buSzPts val="2590"/>
              <a:buNone/>
            </a:pPr>
            <a:endParaRPr sz="1800" dirty="0"/>
          </a:p>
          <a:p>
            <a:pPr marL="457200" lvl="1" indent="0" algn="l" rtl="0">
              <a:lnSpc>
                <a:spcPct val="70000"/>
              </a:lnSpc>
              <a:spcBef>
                <a:spcPts val="500"/>
              </a:spcBef>
              <a:spcAft>
                <a:spcPts val="0"/>
              </a:spcAft>
              <a:buClr>
                <a:schemeClr val="dk1"/>
              </a:buClr>
              <a:buSzPts val="2590"/>
              <a:buNone/>
            </a:pPr>
            <a:endParaRPr sz="1800" dirty="0"/>
          </a:p>
          <a:p>
            <a:pPr marL="228600" lvl="0" indent="-64135" algn="l" rtl="0">
              <a:lnSpc>
                <a:spcPct val="70000"/>
              </a:lnSpc>
              <a:spcBef>
                <a:spcPts val="1000"/>
              </a:spcBef>
              <a:spcAft>
                <a:spcPts val="0"/>
              </a:spcAft>
              <a:buClr>
                <a:schemeClr val="dk1"/>
              </a:buClr>
              <a:buSzPts val="2590"/>
              <a:buNone/>
            </a:pPr>
            <a:endParaRPr sz="259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387927" y="365126"/>
            <a:ext cx="7886700" cy="560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Locators for Selenium</a:t>
            </a:r>
            <a:endParaRPr sz="2400"/>
          </a:p>
        </p:txBody>
      </p:sp>
      <p:graphicFrame>
        <p:nvGraphicFramePr>
          <p:cNvPr id="232" name="Google Shape;232;p34"/>
          <p:cNvGraphicFramePr/>
          <p:nvPr/>
        </p:nvGraphicFramePr>
        <p:xfrm>
          <a:off x="387926" y="1095025"/>
          <a:ext cx="8562125" cy="5140410"/>
        </p:xfrm>
        <a:graphic>
          <a:graphicData uri="http://schemas.openxmlformats.org/drawingml/2006/table">
            <a:tbl>
              <a:tblPr>
                <a:noFill/>
                <a:tableStyleId>{EF016CFB-3C35-497C-9D6B-148C46E35648}</a:tableStyleId>
              </a:tblPr>
              <a:tblGrid>
                <a:gridCol w="1870375"/>
                <a:gridCol w="2590800"/>
                <a:gridCol w="4100950"/>
              </a:tblGrid>
              <a:tr h="215225">
                <a:tc>
                  <a:txBody>
                    <a:bodyPr/>
                    <a:lstStyle/>
                    <a:p>
                      <a:pPr marL="0" marR="0" lvl="0" indent="0" algn="l" rtl="0">
                        <a:spcBef>
                          <a:spcPts val="0"/>
                        </a:spcBef>
                        <a:spcAft>
                          <a:spcPts val="0"/>
                        </a:spcAft>
                        <a:buNone/>
                      </a:pPr>
                      <a:r>
                        <a:rPr lang="en-IN" sz="1400" b="1" u="none" strike="noStrike" cap="none"/>
                        <a:t>Variation</a:t>
                      </a:r>
                      <a:endParaRPr lang="en-IN" sz="1400" b="1" u="none" strike="noStrike" cap="none"/>
                    </a:p>
                  </a:txBody>
                  <a:tcPr marL="35775" marR="35775" marT="47700" marB="47700"/>
                </a:tc>
                <a:tc>
                  <a:txBody>
                    <a:bodyPr/>
                    <a:lstStyle/>
                    <a:p>
                      <a:pPr marL="0" marR="0" lvl="0" indent="0" algn="l" rtl="0">
                        <a:spcBef>
                          <a:spcPts val="0"/>
                        </a:spcBef>
                        <a:spcAft>
                          <a:spcPts val="0"/>
                        </a:spcAft>
                        <a:buNone/>
                      </a:pPr>
                      <a:r>
                        <a:rPr lang="en-IN" sz="1400" b="1" u="none" strike="noStrike" cap="none"/>
                        <a:t>Description</a:t>
                      </a:r>
                      <a:endParaRPr lang="en-IN" sz="1400" b="1" u="none" strike="noStrike" cap="none"/>
                    </a:p>
                  </a:txBody>
                  <a:tcPr marL="35775" marR="35775" marT="47700" marB="47700"/>
                </a:tc>
                <a:tc>
                  <a:txBody>
                    <a:bodyPr/>
                    <a:lstStyle/>
                    <a:p>
                      <a:pPr marL="0" marR="0" lvl="0" indent="0" algn="l" rtl="0">
                        <a:spcBef>
                          <a:spcPts val="0"/>
                        </a:spcBef>
                        <a:spcAft>
                          <a:spcPts val="0"/>
                        </a:spcAft>
                        <a:buNone/>
                      </a:pPr>
                      <a:r>
                        <a:rPr lang="en-IN" sz="1400" b="1" u="none" strike="noStrike" cap="none"/>
                        <a:t>Sample</a:t>
                      </a:r>
                      <a:endParaRPr lang="en-IN" sz="1400" b="1" u="none" strike="noStrike" cap="none"/>
                    </a:p>
                  </a:txBody>
                  <a:tcPr marL="35775" marR="35775" marT="47700" marB="47700"/>
                </a:tc>
              </a:tr>
              <a:tr h="464425">
                <a:tc>
                  <a:txBody>
                    <a:bodyPr/>
                    <a:lstStyle/>
                    <a:p>
                      <a:pPr marL="0" marR="0" lvl="0" indent="0" algn="l" rtl="0">
                        <a:spcBef>
                          <a:spcPts val="0"/>
                        </a:spcBef>
                        <a:spcAft>
                          <a:spcPts val="0"/>
                        </a:spcAft>
                        <a:buNone/>
                      </a:pPr>
                      <a:r>
                        <a:rPr lang="en-IN" sz="1400" u="none" strike="noStrike" cap="none" dirty="0" err="1"/>
                        <a:t>By.className</a:t>
                      </a:r>
                      <a:endParaRPr sz="1400" u="none" strike="noStrike" cap="none" dirty="0"/>
                    </a:p>
                  </a:txBody>
                  <a:tcPr marL="35775" marR="35775" marT="47700" marB="47700"/>
                </a:tc>
                <a:tc>
                  <a:txBody>
                    <a:bodyPr/>
                    <a:lstStyle/>
                    <a:p>
                      <a:pPr marL="0" marR="0" lvl="0" indent="0" algn="l" rtl="0">
                        <a:spcBef>
                          <a:spcPts val="0"/>
                        </a:spcBef>
                        <a:spcAft>
                          <a:spcPts val="0"/>
                        </a:spcAft>
                        <a:buNone/>
                      </a:pPr>
                      <a:r>
                        <a:rPr lang="en-IN" sz="1400" u="none" strike="noStrike" cap="none"/>
                        <a:t>finds elements based on the value of the "class" attribute</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findElement(By.className("someClassName"))</a:t>
                      </a:r>
                      <a:endParaRPr lang="en-IN" sz="1400" u="none" strike="noStrike" cap="none"/>
                    </a:p>
                  </a:txBody>
                  <a:tcPr marL="35775" marR="35775" marT="47700" marB="47700"/>
                </a:tc>
              </a:tr>
              <a:tr h="526800">
                <a:tc>
                  <a:txBody>
                    <a:bodyPr/>
                    <a:lstStyle/>
                    <a:p>
                      <a:pPr marL="0" marR="0" lvl="0" indent="0" algn="l" rtl="0">
                        <a:spcBef>
                          <a:spcPts val="0"/>
                        </a:spcBef>
                        <a:spcAft>
                          <a:spcPts val="0"/>
                        </a:spcAft>
                        <a:buNone/>
                      </a:pPr>
                      <a:r>
                        <a:rPr lang="en-IN" sz="1400" u="none" strike="noStrike" cap="none" dirty="0" err="1"/>
                        <a:t>By.cssSelector</a:t>
                      </a:r>
                      <a:endParaRPr sz="1400" u="none" strike="noStrike" cap="none" dirty="0"/>
                    </a:p>
                  </a:txBody>
                  <a:tcPr marL="35775" marR="35775" marT="47700" marB="47700"/>
                </a:tc>
                <a:tc>
                  <a:txBody>
                    <a:bodyPr/>
                    <a:lstStyle/>
                    <a:p>
                      <a:pPr marL="0" marR="0" lvl="0" indent="0" algn="l" rtl="0">
                        <a:spcBef>
                          <a:spcPts val="0"/>
                        </a:spcBef>
                        <a:spcAft>
                          <a:spcPts val="0"/>
                        </a:spcAft>
                        <a:buNone/>
                      </a:pPr>
                      <a:r>
                        <a:rPr lang="en-IN" sz="1400" u="none" strike="noStrike" cap="none"/>
                        <a:t>finds elements based on the driver's underlying CSS Selector engine</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findElement(By.cssSelector("input#email"))</a:t>
                      </a:r>
                      <a:endParaRPr lang="en-IN" sz="1400" u="none" strike="noStrike" cap="none"/>
                    </a:p>
                  </a:txBody>
                  <a:tcPr marL="35775" marR="35775" marT="47700" marB="47700"/>
                </a:tc>
              </a:tr>
              <a:tr h="402050">
                <a:tc>
                  <a:txBody>
                    <a:bodyPr/>
                    <a:lstStyle/>
                    <a:p>
                      <a:pPr marL="0" marR="0" lvl="0" indent="0" algn="l" rtl="0">
                        <a:spcBef>
                          <a:spcPts val="0"/>
                        </a:spcBef>
                        <a:spcAft>
                          <a:spcPts val="0"/>
                        </a:spcAft>
                        <a:buNone/>
                      </a:pPr>
                      <a:r>
                        <a:rPr lang="en-IN" sz="1400" u="none" strike="noStrike" cap="none" dirty="0"/>
                        <a:t>By.id</a:t>
                      </a:r>
                      <a:endParaRPr dirty="0"/>
                    </a:p>
                  </a:txBody>
                  <a:tcPr marL="35775" marR="35775" marT="47700" marB="47700"/>
                </a:tc>
                <a:tc>
                  <a:txBody>
                    <a:bodyPr/>
                    <a:lstStyle/>
                    <a:p>
                      <a:pPr marL="0" marR="0" lvl="0" indent="0" algn="l" rtl="0">
                        <a:spcBef>
                          <a:spcPts val="0"/>
                        </a:spcBef>
                        <a:spcAft>
                          <a:spcPts val="0"/>
                        </a:spcAft>
                        <a:buNone/>
                      </a:pPr>
                      <a:r>
                        <a:rPr lang="en-IN" sz="1400" u="none" strike="noStrike" cap="none"/>
                        <a:t>locates elements by the value of their "id" attribute</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findElement(By.id("someId"))  </a:t>
                      </a:r>
                      <a:endParaRPr lang="en-IN" sz="1400" u="none" strike="noStrike" cap="none"/>
                    </a:p>
                  </a:txBody>
                  <a:tcPr marL="35775" marR="35775" marT="47700" marB="47700"/>
                </a:tc>
              </a:tr>
              <a:tr h="363950">
                <a:tc>
                  <a:txBody>
                    <a:bodyPr/>
                    <a:lstStyle/>
                    <a:p>
                      <a:pPr marL="0" marR="0" lvl="0" indent="0" algn="l" rtl="0">
                        <a:spcBef>
                          <a:spcPts val="0"/>
                        </a:spcBef>
                        <a:spcAft>
                          <a:spcPts val="0"/>
                        </a:spcAft>
                        <a:buNone/>
                      </a:pPr>
                      <a:r>
                        <a:rPr lang="en-IN" sz="1400" u="none" strike="noStrike" cap="none" dirty="0" err="1"/>
                        <a:t>By.linkText</a:t>
                      </a:r>
                      <a:endParaRPr dirty="0"/>
                    </a:p>
                  </a:txBody>
                  <a:tcPr marL="35775" marR="35775" marT="47700" marB="47700"/>
                </a:tc>
                <a:tc>
                  <a:txBody>
                    <a:bodyPr/>
                    <a:lstStyle/>
                    <a:p>
                      <a:pPr marL="0" marR="0" lvl="0" indent="0" algn="l" rtl="0">
                        <a:spcBef>
                          <a:spcPts val="0"/>
                        </a:spcBef>
                        <a:spcAft>
                          <a:spcPts val="0"/>
                        </a:spcAft>
                        <a:buNone/>
                      </a:pPr>
                      <a:r>
                        <a:rPr lang="en-IN" sz="1400" u="none" strike="noStrike" cap="none"/>
                        <a:t>finds a link element by the exact text it displays</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findElement(By.linkText("REGISTRATION"))  </a:t>
                      </a:r>
                      <a:endParaRPr lang="en-IN" sz="1400" u="none" strike="noStrike" cap="none"/>
                    </a:p>
                  </a:txBody>
                  <a:tcPr marL="35775" marR="35775" marT="47700" marB="47700"/>
                </a:tc>
              </a:tr>
              <a:tr h="402050">
                <a:tc>
                  <a:txBody>
                    <a:bodyPr/>
                    <a:lstStyle/>
                    <a:p>
                      <a:pPr marL="0" marR="0" lvl="0" indent="0" algn="l" rtl="0">
                        <a:spcBef>
                          <a:spcPts val="0"/>
                        </a:spcBef>
                        <a:spcAft>
                          <a:spcPts val="0"/>
                        </a:spcAft>
                        <a:buNone/>
                      </a:pPr>
                      <a:r>
                        <a:rPr lang="en-IN" sz="1400" u="none" strike="noStrike" cap="none" dirty="0"/>
                        <a:t>By.name</a:t>
                      </a:r>
                      <a:endParaRPr dirty="0"/>
                    </a:p>
                  </a:txBody>
                  <a:tcPr marL="35775" marR="35775" marT="47700" marB="47700"/>
                </a:tc>
                <a:tc>
                  <a:txBody>
                    <a:bodyPr/>
                    <a:lstStyle/>
                    <a:p>
                      <a:pPr marL="0" marR="0" lvl="0" indent="0" algn="l" rtl="0">
                        <a:spcBef>
                          <a:spcPts val="0"/>
                        </a:spcBef>
                        <a:spcAft>
                          <a:spcPts val="0"/>
                        </a:spcAft>
                        <a:buNone/>
                      </a:pPr>
                      <a:r>
                        <a:rPr lang="en-IN" sz="1400" u="none" strike="noStrike" cap="none"/>
                        <a:t>locates elements by the value of the "name" attribute</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findElement(By.name("someName"))  </a:t>
                      </a:r>
                      <a:endParaRPr lang="en-IN" sz="1400" u="none" strike="noStrike" cap="none"/>
                    </a:p>
                  </a:txBody>
                  <a:tcPr marL="35775" marR="35775" marT="47700" marB="47700"/>
                </a:tc>
              </a:tr>
              <a:tr h="402050">
                <a:tc>
                  <a:txBody>
                    <a:bodyPr/>
                    <a:lstStyle/>
                    <a:p>
                      <a:pPr marL="0" marR="0" lvl="0" indent="0" algn="l" rtl="0">
                        <a:spcBef>
                          <a:spcPts val="0"/>
                        </a:spcBef>
                        <a:spcAft>
                          <a:spcPts val="0"/>
                        </a:spcAft>
                        <a:buNone/>
                      </a:pPr>
                      <a:r>
                        <a:rPr lang="en-IN" sz="1400" u="none" strike="noStrike" cap="none" dirty="0" err="1"/>
                        <a:t>By.partialLinkText</a:t>
                      </a:r>
                      <a:endParaRPr sz="1400" u="none" strike="noStrike" cap="none" dirty="0"/>
                    </a:p>
                  </a:txBody>
                  <a:tcPr marL="35775" marR="35775" marT="47700" marB="47700"/>
                </a:tc>
                <a:tc>
                  <a:txBody>
                    <a:bodyPr/>
                    <a:lstStyle/>
                    <a:p>
                      <a:pPr marL="0" marR="0" lvl="0" indent="0" algn="l" rtl="0">
                        <a:spcBef>
                          <a:spcPts val="0"/>
                        </a:spcBef>
                        <a:spcAft>
                          <a:spcPts val="0"/>
                        </a:spcAft>
                        <a:buNone/>
                      </a:pPr>
                      <a:r>
                        <a:rPr lang="en-IN" sz="1400" u="none" strike="noStrike" cap="none"/>
                        <a:t>locates elements that contain the given link text</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findElement(By.partialLinkText("REG"))  </a:t>
                      </a:r>
                      <a:endParaRPr lang="en-IN" sz="1400" u="none" strike="noStrike" cap="none"/>
                    </a:p>
                  </a:txBody>
                  <a:tcPr marL="35775" marR="35775" marT="47700" marB="47700"/>
                </a:tc>
              </a:tr>
              <a:tr h="277275">
                <a:tc>
                  <a:txBody>
                    <a:bodyPr/>
                    <a:lstStyle/>
                    <a:p>
                      <a:pPr marL="0" marR="0" lvl="0" indent="0" algn="l" rtl="0">
                        <a:spcBef>
                          <a:spcPts val="0"/>
                        </a:spcBef>
                        <a:spcAft>
                          <a:spcPts val="0"/>
                        </a:spcAft>
                        <a:buNone/>
                      </a:pPr>
                      <a:r>
                        <a:rPr lang="en-IN" sz="1400" u="none" strike="noStrike" cap="none" dirty="0" err="1"/>
                        <a:t>By.tagName</a:t>
                      </a:r>
                      <a:endParaRPr sz="1400" u="none" strike="noStrike" cap="none" dirty="0"/>
                    </a:p>
                  </a:txBody>
                  <a:tcPr marL="35775" marR="35775" marT="47700" marB="47700"/>
                </a:tc>
                <a:tc>
                  <a:txBody>
                    <a:bodyPr/>
                    <a:lstStyle/>
                    <a:p>
                      <a:pPr marL="0" marR="0" lvl="0" indent="0" algn="l" rtl="0">
                        <a:spcBef>
                          <a:spcPts val="0"/>
                        </a:spcBef>
                        <a:spcAft>
                          <a:spcPts val="0"/>
                        </a:spcAft>
                        <a:buNone/>
                      </a:pPr>
                      <a:r>
                        <a:rPr lang="en-IN" sz="1400" u="none" strike="noStrike" cap="none"/>
                        <a:t>locates elements by their tag name</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a:t>findElement(By.tagName("div"))  </a:t>
                      </a:r>
                      <a:endParaRPr lang="en-IN" sz="1400" u="none" strike="noStrike" cap="none"/>
                    </a:p>
                  </a:txBody>
                  <a:tcPr marL="35775" marR="35775" marT="47700" marB="47700"/>
                </a:tc>
              </a:tr>
              <a:tr h="963450">
                <a:tc>
                  <a:txBody>
                    <a:bodyPr/>
                    <a:lstStyle/>
                    <a:p>
                      <a:pPr marL="0" marR="0" lvl="0" indent="0" algn="l" rtl="0">
                        <a:spcBef>
                          <a:spcPts val="0"/>
                        </a:spcBef>
                        <a:spcAft>
                          <a:spcPts val="0"/>
                        </a:spcAft>
                        <a:buNone/>
                      </a:pPr>
                      <a:r>
                        <a:rPr lang="en-IN" sz="1400" u="none" strike="noStrike" cap="none" dirty="0" err="1"/>
                        <a:t>By.xpath</a:t>
                      </a:r>
                      <a:endParaRPr sz="1400" u="none" strike="noStrike" cap="none" dirty="0"/>
                    </a:p>
                  </a:txBody>
                  <a:tcPr marL="35775" marR="35775" marT="47700" marB="47700"/>
                </a:tc>
                <a:tc>
                  <a:txBody>
                    <a:bodyPr/>
                    <a:lstStyle/>
                    <a:p>
                      <a:pPr marL="0" marR="0" lvl="0" indent="0" algn="l" rtl="0">
                        <a:spcBef>
                          <a:spcPts val="0"/>
                        </a:spcBef>
                        <a:spcAft>
                          <a:spcPts val="0"/>
                        </a:spcAft>
                        <a:buNone/>
                      </a:pPr>
                      <a:r>
                        <a:rPr lang="en-IN" sz="1400" u="none" strike="noStrike" cap="none"/>
                        <a:t>locates elements via XPath</a:t>
                      </a:r>
                      <a:endParaRPr lang="en-IN" sz="1400" u="none" strike="noStrike" cap="none"/>
                    </a:p>
                  </a:txBody>
                  <a:tcPr marL="35775" marR="35775" marT="47700" marB="47700"/>
                </a:tc>
                <a:tc>
                  <a:txBody>
                    <a:bodyPr/>
                    <a:lstStyle/>
                    <a:p>
                      <a:pPr marL="0" marR="0" lvl="0" indent="0" algn="l" rtl="0">
                        <a:spcBef>
                          <a:spcPts val="0"/>
                        </a:spcBef>
                        <a:spcAft>
                          <a:spcPts val="0"/>
                        </a:spcAft>
                        <a:buNone/>
                      </a:pPr>
                      <a:r>
                        <a:rPr lang="en-IN" sz="1400" u="none" strike="noStrike" cap="none" dirty="0" err="1"/>
                        <a:t>findElement</a:t>
                      </a:r>
                      <a:r>
                        <a:rPr lang="en-IN" sz="1400" u="none" strike="noStrike" cap="none" dirty="0"/>
                        <a:t>(</a:t>
                      </a:r>
                      <a:r>
                        <a:rPr lang="en-IN" sz="1400" u="none" strike="noStrike" cap="none" dirty="0" err="1"/>
                        <a:t>By.xpath</a:t>
                      </a:r>
                      <a:r>
                        <a:rPr lang="en-IN" sz="1400" u="none" strike="noStrike" cap="none" dirty="0"/>
                        <a:t>("//html/body/div/"))</a:t>
                      </a:r>
                      <a:endParaRPr sz="1400" u="none" strike="noStrike" cap="none" dirty="0"/>
                    </a:p>
                  </a:txBody>
                  <a:tcPr marL="35775" marR="35775" marT="47700" marB="477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421427" y="214490"/>
            <a:ext cx="7886700" cy="1241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FindElement vs FindElements</a:t>
            </a:r>
            <a:br>
              <a:rPr lang="en-IN" sz="3960" b="1"/>
            </a:br>
            <a:endParaRPr sz="3960"/>
          </a:p>
        </p:txBody>
      </p:sp>
      <p:sp>
        <p:nvSpPr>
          <p:cNvPr id="238" name="Google Shape;238;p35"/>
          <p:cNvSpPr txBox="1">
            <a:spLocks noGrp="1"/>
          </p:cNvSpPr>
          <p:nvPr>
            <p:ph type="body" idx="1"/>
          </p:nvPr>
        </p:nvSpPr>
        <p:spPr>
          <a:xfrm>
            <a:off x="628652" y="1309511"/>
            <a:ext cx="7886700" cy="5226756"/>
          </a:xfrm>
          <a:prstGeom prst="rect">
            <a:avLst/>
          </a:prstGeom>
          <a:noFill/>
          <a:ln>
            <a:noFill/>
          </a:ln>
        </p:spPr>
        <p:txBody>
          <a:bodyPr spcFirstLastPara="1" wrap="square" lIns="91425" tIns="45700" rIns="91425" bIns="45700" anchor="t" anchorCtr="0">
            <a:noAutofit/>
          </a:bodyPr>
          <a:lstStyle/>
          <a:p>
            <a:pPr marL="228600" lvl="0" indent="-219710" algn="l" rtl="0">
              <a:lnSpc>
                <a:spcPct val="70000"/>
              </a:lnSpc>
              <a:spcBef>
                <a:spcPts val="0"/>
              </a:spcBef>
              <a:spcAft>
                <a:spcPts val="0"/>
              </a:spcAft>
              <a:buClr>
                <a:schemeClr val="dk1"/>
              </a:buClr>
              <a:buSzPts val="1800"/>
              <a:buChar char="•"/>
            </a:pPr>
            <a:r>
              <a:rPr lang="en-IN" sz="1800"/>
              <a:t>FindElement() Method.</a:t>
            </a:r>
            <a:endParaRPr sz="1800"/>
          </a:p>
          <a:p>
            <a:pPr marL="685800" lvl="1" indent="-219710" algn="l" rtl="0">
              <a:lnSpc>
                <a:spcPct val="70000"/>
              </a:lnSpc>
              <a:spcBef>
                <a:spcPts val="500"/>
              </a:spcBef>
              <a:spcAft>
                <a:spcPts val="0"/>
              </a:spcAft>
              <a:buClr>
                <a:schemeClr val="dk1"/>
              </a:buClr>
              <a:buSzPts val="1800"/>
              <a:buChar char="•"/>
            </a:pPr>
            <a:r>
              <a:rPr lang="en-IN" sz="1800"/>
              <a:t>You can use this command to access any single element on the web page.</a:t>
            </a:r>
            <a:endParaRPr sz="1800"/>
          </a:p>
          <a:p>
            <a:pPr marL="685800" lvl="1" indent="-219710" algn="l" rtl="0">
              <a:lnSpc>
                <a:spcPct val="70000"/>
              </a:lnSpc>
              <a:spcBef>
                <a:spcPts val="500"/>
              </a:spcBef>
              <a:spcAft>
                <a:spcPts val="0"/>
              </a:spcAft>
              <a:buClr>
                <a:schemeClr val="dk1"/>
              </a:buClr>
              <a:buSzPts val="1800"/>
              <a:buChar char="•"/>
            </a:pPr>
            <a:r>
              <a:rPr lang="en-IN" sz="1800"/>
              <a:t>It returns the object of the first matching element of the specified locator.</a:t>
            </a:r>
            <a:endParaRPr sz="1800"/>
          </a:p>
          <a:p>
            <a:pPr marL="685800" lvl="1" indent="-219710" algn="l" rtl="0">
              <a:lnSpc>
                <a:spcPct val="70000"/>
              </a:lnSpc>
              <a:spcBef>
                <a:spcPts val="500"/>
              </a:spcBef>
              <a:spcAft>
                <a:spcPts val="0"/>
              </a:spcAft>
              <a:buClr>
                <a:schemeClr val="dk1"/>
              </a:buClr>
              <a:buSzPts val="1800"/>
              <a:buChar char="•"/>
            </a:pPr>
            <a:r>
              <a:rPr lang="en-IN" sz="1800"/>
              <a:t>It throws a NoSuchElementException exception when it fails to find If the element.</a:t>
            </a:r>
            <a:endParaRPr sz="1800"/>
          </a:p>
          <a:p>
            <a:pPr marL="685800" lvl="1" indent="-219710" algn="l" rtl="0">
              <a:lnSpc>
                <a:spcPct val="70000"/>
              </a:lnSpc>
              <a:spcBef>
                <a:spcPts val="500"/>
              </a:spcBef>
              <a:spcAft>
                <a:spcPts val="0"/>
              </a:spcAft>
              <a:buClr>
                <a:schemeClr val="dk1"/>
              </a:buClr>
              <a:buSzPts val="1800"/>
              <a:buChar char="•"/>
            </a:pPr>
            <a:r>
              <a:rPr lang="en-IN" sz="1800"/>
              <a:t>Its syntax is as follows.</a:t>
            </a:r>
            <a:endParaRPr sz="1800"/>
          </a:p>
          <a:p>
            <a:pPr marL="1143000" lvl="2" indent="-219710" algn="l" rtl="0">
              <a:lnSpc>
                <a:spcPct val="70000"/>
              </a:lnSpc>
              <a:spcBef>
                <a:spcPts val="500"/>
              </a:spcBef>
              <a:spcAft>
                <a:spcPts val="0"/>
              </a:spcAft>
              <a:buClr>
                <a:schemeClr val="dk1"/>
              </a:buClr>
              <a:buSzPts val="1800"/>
              <a:buChar char="•"/>
            </a:pPr>
            <a:r>
              <a:rPr lang="en-IN" sz="1800"/>
              <a:t>WebElement user = driver.findElement(By.id(“User”));</a:t>
            </a:r>
            <a:endParaRPr sz="1800"/>
          </a:p>
          <a:p>
            <a:pPr marL="0" lvl="0" indent="0" algn="l" rtl="0">
              <a:lnSpc>
                <a:spcPct val="70000"/>
              </a:lnSpc>
              <a:spcBef>
                <a:spcPts val="1000"/>
              </a:spcBef>
              <a:spcAft>
                <a:spcPts val="0"/>
              </a:spcAft>
              <a:buClr>
                <a:schemeClr val="dk1"/>
              </a:buClr>
              <a:buSzPts val="1937"/>
              <a:buNone/>
            </a:pPr>
            <a:r>
              <a:rPr lang="en-IN" sz="1800"/>
              <a:t> </a:t>
            </a:r>
            <a:endParaRPr sz="1800"/>
          </a:p>
          <a:p>
            <a:pPr marL="228600" lvl="0" indent="-219710" algn="l" rtl="0">
              <a:lnSpc>
                <a:spcPct val="70000"/>
              </a:lnSpc>
              <a:spcBef>
                <a:spcPts val="1000"/>
              </a:spcBef>
              <a:spcAft>
                <a:spcPts val="0"/>
              </a:spcAft>
              <a:buClr>
                <a:schemeClr val="dk1"/>
              </a:buClr>
              <a:buSzPts val="1800"/>
              <a:buChar char="•"/>
            </a:pPr>
            <a:r>
              <a:rPr lang="en-IN" sz="1800"/>
              <a:t>FindElements() Method.</a:t>
            </a:r>
            <a:endParaRPr sz="1800"/>
          </a:p>
          <a:p>
            <a:pPr marL="685800" lvl="1" indent="-219710" algn="l" rtl="0">
              <a:lnSpc>
                <a:spcPct val="70000"/>
              </a:lnSpc>
              <a:spcBef>
                <a:spcPts val="500"/>
              </a:spcBef>
              <a:spcAft>
                <a:spcPts val="0"/>
              </a:spcAft>
              <a:buClr>
                <a:schemeClr val="dk1"/>
              </a:buClr>
              <a:buSzPts val="1800"/>
              <a:buChar char="•"/>
            </a:pPr>
            <a:r>
              <a:rPr lang="en-IN" sz="1800"/>
              <a:t>First of all, we don’t use it frequently as its usage is very limited.</a:t>
            </a:r>
            <a:endParaRPr sz="1800"/>
          </a:p>
          <a:p>
            <a:pPr marL="685800" lvl="1" indent="-219710" algn="l" rtl="0">
              <a:lnSpc>
                <a:spcPct val="70000"/>
              </a:lnSpc>
              <a:spcBef>
                <a:spcPts val="500"/>
              </a:spcBef>
              <a:spcAft>
                <a:spcPts val="0"/>
              </a:spcAft>
              <a:buClr>
                <a:schemeClr val="dk1"/>
              </a:buClr>
              <a:buSzPts val="1800"/>
              <a:buChar char="•"/>
            </a:pPr>
            <a:r>
              <a:rPr lang="en-IN" sz="1800"/>
              <a:t>It gives back the whole list of all the elements matching the specified locator.</a:t>
            </a:r>
            <a:endParaRPr sz="1800"/>
          </a:p>
          <a:p>
            <a:pPr marL="685800" lvl="1" indent="-219710" algn="l" rtl="0">
              <a:lnSpc>
                <a:spcPct val="70000"/>
              </a:lnSpc>
              <a:spcBef>
                <a:spcPts val="500"/>
              </a:spcBef>
              <a:spcAft>
                <a:spcPts val="0"/>
              </a:spcAft>
              <a:buClr>
                <a:schemeClr val="dk1"/>
              </a:buClr>
              <a:buSzPts val="1800"/>
              <a:buChar char="•"/>
            </a:pPr>
            <a:r>
              <a:rPr lang="en-IN" sz="1800"/>
              <a:t>If the element doesn’t exist or not available on the page then, the return value will be an empty list.</a:t>
            </a:r>
            <a:endParaRPr sz="1800"/>
          </a:p>
          <a:p>
            <a:pPr marL="685800" lvl="1" indent="-219710" algn="l" rtl="0">
              <a:lnSpc>
                <a:spcPct val="70000"/>
              </a:lnSpc>
              <a:spcBef>
                <a:spcPts val="500"/>
              </a:spcBef>
              <a:spcAft>
                <a:spcPts val="0"/>
              </a:spcAft>
              <a:buClr>
                <a:schemeClr val="dk1"/>
              </a:buClr>
              <a:buSzPts val="1800"/>
              <a:buChar char="•"/>
            </a:pPr>
            <a:r>
              <a:rPr lang="en-IN" sz="1800"/>
              <a:t>Its syntax is as follows.</a:t>
            </a:r>
            <a:endParaRPr sz="1800"/>
          </a:p>
          <a:p>
            <a:pPr marL="1143000" lvl="2" indent="-219710" algn="l" rtl="0">
              <a:lnSpc>
                <a:spcPct val="70000"/>
              </a:lnSpc>
              <a:spcBef>
                <a:spcPts val="500"/>
              </a:spcBef>
              <a:spcAft>
                <a:spcPts val="0"/>
              </a:spcAft>
              <a:buClr>
                <a:schemeClr val="dk1"/>
              </a:buClr>
              <a:buSzPts val="1800"/>
              <a:buChar char="•"/>
            </a:pPr>
            <a:r>
              <a:rPr lang="en-IN" sz="1800"/>
              <a:t>List&lt;WebElement&gt; linklist = driver.findElements(By.xpath(“//table/tr”));</a:t>
            </a:r>
            <a:endParaRPr sz="1800"/>
          </a:p>
          <a:p>
            <a:pPr marL="228600" lvl="0" indent="-117475" algn="l" rtl="0">
              <a:lnSpc>
                <a:spcPct val="70000"/>
              </a:lnSpc>
              <a:spcBef>
                <a:spcPts val="1000"/>
              </a:spcBef>
              <a:spcAft>
                <a:spcPts val="0"/>
              </a:spcAft>
              <a:buClr>
                <a:schemeClr val="dk1"/>
              </a:buClr>
              <a:buSzPts val="1750"/>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531670" y="-259351"/>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Methods</a:t>
            </a:r>
            <a:endParaRPr sz="2400"/>
          </a:p>
        </p:txBody>
      </p:sp>
      <p:sp>
        <p:nvSpPr>
          <p:cNvPr id="244" name="Google Shape;244;p36"/>
          <p:cNvSpPr txBox="1">
            <a:spLocks noGrp="1"/>
          </p:cNvSpPr>
          <p:nvPr>
            <p:ph type="body" idx="1"/>
          </p:nvPr>
        </p:nvSpPr>
        <p:spPr>
          <a:xfrm>
            <a:off x="628652" y="1314127"/>
            <a:ext cx="7886700" cy="4967111"/>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a:t>clear( ) : void – If this element is a text entry element, this will clear the value. This method accepts nothing as a parameter and returns nothing.</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element.clear();</a:t>
            </a:r>
            <a:endParaRPr sz="1800"/>
          </a:p>
          <a:p>
            <a:pPr marL="228600" lvl="0" indent="-190500" algn="l" rtl="0">
              <a:lnSpc>
                <a:spcPct val="90000"/>
              </a:lnSpc>
              <a:spcBef>
                <a:spcPts val="1000"/>
              </a:spcBef>
              <a:spcAft>
                <a:spcPts val="0"/>
              </a:spcAft>
              <a:buClr>
                <a:schemeClr val="dk1"/>
              </a:buClr>
              <a:buSzPts val="1800"/>
              <a:buChar char="•"/>
            </a:pPr>
            <a:r>
              <a:rPr lang="en-IN" sz="1800"/>
              <a:t>sendKeys(CharSequence… keysToSend ) : void – This simulate typing into an element, which may set its value. This method accepts CharSequence as a parameter and returns nothing.</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element.sendKeys(“text”);</a:t>
            </a:r>
            <a:endParaRPr sz="1800"/>
          </a:p>
          <a:p>
            <a:pPr marL="228600" lvl="0" indent="-190500" algn="l" rtl="0">
              <a:lnSpc>
                <a:spcPct val="90000"/>
              </a:lnSpc>
              <a:spcBef>
                <a:spcPts val="1000"/>
              </a:spcBef>
              <a:spcAft>
                <a:spcPts val="0"/>
              </a:spcAft>
              <a:buClr>
                <a:schemeClr val="dk1"/>
              </a:buClr>
              <a:buSzPts val="1800"/>
              <a:buChar char="•"/>
            </a:pPr>
            <a:r>
              <a:rPr lang="en-IN" sz="1800"/>
              <a:t>click( ) : void – This simulates the clicking of any element. Accepts nothing as a parameter and returns nothing.</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element.click();</a:t>
            </a:r>
            <a:endParaRPr sz="1800"/>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442750" y="-175200"/>
            <a:ext cx="8058900" cy="13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Methods</a:t>
            </a:r>
            <a:endParaRPr sz="2400"/>
          </a:p>
        </p:txBody>
      </p:sp>
      <p:sp>
        <p:nvSpPr>
          <p:cNvPr id="250" name="Google Shape;250;p37"/>
          <p:cNvSpPr txBox="1">
            <a:spLocks noGrp="1"/>
          </p:cNvSpPr>
          <p:nvPr>
            <p:ph type="body" idx="1"/>
          </p:nvPr>
        </p:nvSpPr>
        <p:spPr>
          <a:xfrm>
            <a:off x="628652" y="1433690"/>
            <a:ext cx="7886700" cy="50800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a:t>isDisplayed( ) : boolean – This method determines if an element is currently being displayed or not. This accepts nothing as a parameter but returns boolean value(true/false).</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element.isDisplayed();</a:t>
            </a:r>
            <a:endParaRPr sz="1800"/>
          </a:p>
          <a:p>
            <a:pPr marL="228600" lvl="0" indent="-190500" algn="l" rtl="0">
              <a:lnSpc>
                <a:spcPct val="90000"/>
              </a:lnSpc>
              <a:spcBef>
                <a:spcPts val="1000"/>
              </a:spcBef>
              <a:spcAft>
                <a:spcPts val="0"/>
              </a:spcAft>
              <a:buClr>
                <a:schemeClr val="dk1"/>
              </a:buClr>
              <a:buSzPts val="1800"/>
              <a:buChar char="•"/>
            </a:pPr>
            <a:r>
              <a:rPr lang="en-IN" sz="1800"/>
              <a:t>getText( ) : String– This method will fetch the visible (i.e. not hidden by CSS) innerText of the element. This accepts nothing as a parameter but returns a String value.</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element.getText();</a:t>
            </a:r>
            <a:endParaRPr sz="1800"/>
          </a:p>
          <a:p>
            <a:pPr marL="228600" lvl="0" indent="-190500" algn="l" rtl="0">
              <a:lnSpc>
                <a:spcPct val="90000"/>
              </a:lnSpc>
              <a:spcBef>
                <a:spcPts val="1000"/>
              </a:spcBef>
              <a:spcAft>
                <a:spcPts val="0"/>
              </a:spcAft>
              <a:buClr>
                <a:schemeClr val="dk1"/>
              </a:buClr>
              <a:buSzPts val="1800"/>
              <a:buChar char="•"/>
            </a:pPr>
            <a:r>
              <a:rPr lang="en-IN" sz="1800"/>
              <a:t>isSelected( ) : boolean – Determine whether or not this element is selected or not. This accepts nothing as a parameter but returns boolean value(true/false).</a:t>
            </a:r>
            <a:endParaRPr sz="1800"/>
          </a:p>
          <a:p>
            <a:pPr marL="685800" lvl="1" indent="-190500" algn="l" rtl="0">
              <a:lnSpc>
                <a:spcPct val="90000"/>
              </a:lnSpc>
              <a:spcBef>
                <a:spcPts val="500"/>
              </a:spcBef>
              <a:spcAft>
                <a:spcPts val="0"/>
              </a:spcAft>
              <a:buClr>
                <a:srgbClr val="FF0000"/>
              </a:buClr>
              <a:buSzPts val="1800"/>
              <a:buChar char="•"/>
            </a:pPr>
            <a:r>
              <a:rPr lang="en-IN" sz="1800">
                <a:solidFill>
                  <a:srgbClr val="FF0000"/>
                </a:solidFill>
              </a:rPr>
              <a:t>Command – element.isSelected();</a:t>
            </a:r>
            <a:endParaRPr sz="1800"/>
          </a:p>
          <a:p>
            <a:pPr marL="228600" lvl="0" indent="-76200" algn="l" rtl="0">
              <a:lnSpc>
                <a:spcPct val="90000"/>
              </a:lnSpc>
              <a:spcBef>
                <a:spcPts val="1000"/>
              </a:spcBef>
              <a:spcAft>
                <a:spcPts val="0"/>
              </a:spcAft>
              <a:buClr>
                <a:schemeClr val="dk1"/>
              </a:buClr>
              <a:buSzPts val="2400"/>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402252" y="0"/>
            <a:ext cx="7886700" cy="107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Checkboxes and Radio buttons</a:t>
            </a:r>
            <a:endParaRPr sz="2400"/>
          </a:p>
        </p:txBody>
      </p:sp>
      <p:sp>
        <p:nvSpPr>
          <p:cNvPr id="256" name="Google Shape;256;p38"/>
          <p:cNvSpPr txBox="1">
            <a:spLocks noGrp="1"/>
          </p:cNvSpPr>
          <p:nvPr>
            <p:ph type="body" idx="1"/>
          </p:nvPr>
        </p:nvSpPr>
        <p:spPr>
          <a:xfrm>
            <a:off x="628652" y="1343379"/>
            <a:ext cx="7886700" cy="4833585"/>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a:t>CheckBox &amp; Radio Button Operations are easy to perform and most of the times the simple ID attributes work fine for both of these.</a:t>
            </a:r>
            <a:endParaRPr sz="1800"/>
          </a:p>
          <a:p>
            <a:pPr marL="228600" lvl="0" indent="-190500" algn="l" rtl="0">
              <a:lnSpc>
                <a:spcPct val="90000"/>
              </a:lnSpc>
              <a:spcBef>
                <a:spcPts val="1000"/>
              </a:spcBef>
              <a:spcAft>
                <a:spcPts val="0"/>
              </a:spcAft>
              <a:buClr>
                <a:schemeClr val="dk1"/>
              </a:buClr>
              <a:buSzPts val="1800"/>
              <a:buChar char="•"/>
            </a:pPr>
            <a:r>
              <a:rPr lang="en-IN" sz="1800"/>
              <a:t>Working with checkbox is very simple using webdriver. It is same as click operation. But it is always recommended to check if that is already in selected mode or deselected. Because, if it is already selected and when you click on the same element it will get deselected.</a:t>
            </a:r>
            <a:endParaRPr sz="1800"/>
          </a:p>
          <a:p>
            <a:pPr marL="228600" lvl="0" indent="-190500" algn="l" rtl="0">
              <a:lnSpc>
                <a:spcPct val="90000"/>
              </a:lnSpc>
              <a:spcBef>
                <a:spcPts val="1000"/>
              </a:spcBef>
              <a:spcAft>
                <a:spcPts val="0"/>
              </a:spcAft>
              <a:buClr>
                <a:schemeClr val="dk1"/>
              </a:buClr>
              <a:buSzPts val="1800"/>
              <a:buChar char="•"/>
            </a:pPr>
            <a:r>
              <a:rPr lang="en-IN" sz="1800"/>
              <a:t>Ex: WebElement radioBtn = driver.findElement(By.id(“home”));</a:t>
            </a:r>
            <a:endParaRPr sz="1800"/>
          </a:p>
          <a:p>
            <a:pPr marL="457200" lvl="1" indent="0" algn="l" rtl="0">
              <a:lnSpc>
                <a:spcPct val="90000"/>
              </a:lnSpc>
              <a:spcBef>
                <a:spcPts val="500"/>
              </a:spcBef>
              <a:spcAft>
                <a:spcPts val="0"/>
              </a:spcAft>
              <a:buClr>
                <a:schemeClr val="dk1"/>
              </a:buClr>
              <a:buSzPts val="2400"/>
              <a:buNone/>
            </a:pPr>
            <a:r>
              <a:rPr lang="en-IN" sz="1800"/>
              <a:t>	radiobtn.click();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457200" y="124175"/>
            <a:ext cx="8058000" cy="82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Select Class in WebDriver</a:t>
            </a:r>
            <a:endParaRPr sz="2400"/>
          </a:p>
        </p:txBody>
      </p:sp>
      <p:sp>
        <p:nvSpPr>
          <p:cNvPr id="262" name="Google Shape;262;p39"/>
          <p:cNvSpPr txBox="1">
            <a:spLocks noGrp="1"/>
          </p:cNvSpPr>
          <p:nvPr>
            <p:ph type="body" idx="1"/>
          </p:nvPr>
        </p:nvSpPr>
        <p:spPr>
          <a:xfrm>
            <a:off x="457199" y="1083733"/>
            <a:ext cx="8409709" cy="4915285"/>
          </a:xfrm>
          <a:prstGeom prst="rect">
            <a:avLst/>
          </a:prstGeom>
          <a:noFill/>
          <a:ln>
            <a:noFill/>
          </a:ln>
        </p:spPr>
        <p:txBody>
          <a:bodyPr spcFirstLastPara="1" wrap="square" lIns="91425" tIns="45700" rIns="91425" bIns="45700" anchor="t" anchorCtr="0">
            <a:noAutofit/>
          </a:bodyPr>
          <a:lstStyle/>
          <a:p>
            <a:pPr marL="228600" lvl="0" indent="-190500" algn="l" rtl="0">
              <a:lnSpc>
                <a:spcPct val="80000"/>
              </a:lnSpc>
              <a:spcBef>
                <a:spcPts val="0"/>
              </a:spcBef>
              <a:spcAft>
                <a:spcPts val="0"/>
              </a:spcAft>
              <a:buClr>
                <a:schemeClr val="dk1"/>
              </a:buClr>
              <a:buSzPts val="1800"/>
              <a:buChar char="•"/>
            </a:pPr>
            <a:r>
              <a:rPr lang="en-IN" sz="1800"/>
              <a:t>Select is a class which is provided by Selenium to perform multiple operations on DropDown object and Multiple Select object. This class can be found under the Selenium’s Support.UI.Select package. As Select is also an ordinary class, so it’s object is also created by a New keyword with regular class creation syntax.</a:t>
            </a:r>
            <a:endParaRPr sz="1800"/>
          </a:p>
          <a:p>
            <a:pPr marL="1143000" lvl="2" indent="-190500" algn="l" rtl="0">
              <a:lnSpc>
                <a:spcPct val="80000"/>
              </a:lnSpc>
              <a:spcBef>
                <a:spcPts val="500"/>
              </a:spcBef>
              <a:spcAft>
                <a:spcPts val="0"/>
              </a:spcAft>
              <a:buClr>
                <a:schemeClr val="dk1"/>
              </a:buClr>
              <a:buSzPts val="1800"/>
              <a:buChar char="•"/>
            </a:pPr>
            <a:r>
              <a:rPr lang="en-IN" sz="1800"/>
              <a:t>Select s = new Select();</a:t>
            </a:r>
            <a:endParaRPr sz="1800"/>
          </a:p>
          <a:p>
            <a:pPr marL="228600" lvl="0" indent="-190500" algn="l" rtl="0">
              <a:lnSpc>
                <a:spcPct val="80000"/>
              </a:lnSpc>
              <a:spcBef>
                <a:spcPts val="1000"/>
              </a:spcBef>
              <a:spcAft>
                <a:spcPts val="0"/>
              </a:spcAft>
              <a:buClr>
                <a:schemeClr val="dk1"/>
              </a:buClr>
              <a:buSzPts val="1800"/>
              <a:buChar char="•"/>
            </a:pPr>
            <a:r>
              <a:rPr lang="en-IN" sz="1800"/>
              <a:t>Methods</a:t>
            </a:r>
            <a:endParaRPr sz="1800"/>
          </a:p>
          <a:p>
            <a:pPr marL="685800" lvl="1" indent="-190500" algn="l" rtl="0">
              <a:lnSpc>
                <a:spcPct val="80000"/>
              </a:lnSpc>
              <a:spcBef>
                <a:spcPts val="500"/>
              </a:spcBef>
              <a:spcAft>
                <a:spcPts val="0"/>
              </a:spcAft>
              <a:buClr>
                <a:schemeClr val="dk1"/>
              </a:buClr>
              <a:buSzPts val="1800"/>
              <a:buChar char="•"/>
            </a:pPr>
            <a:r>
              <a:rPr lang="en-IN" sz="1800"/>
              <a:t>selectByVisibleText() anddeselectByVisibleText()</a:t>
            </a:r>
            <a:endParaRPr sz="1800"/>
          </a:p>
          <a:p>
            <a:pPr marL="685800" lvl="1" indent="-190500" algn="l" rtl="0">
              <a:lnSpc>
                <a:spcPct val="80000"/>
              </a:lnSpc>
              <a:spcBef>
                <a:spcPts val="500"/>
              </a:spcBef>
              <a:spcAft>
                <a:spcPts val="0"/>
              </a:spcAft>
              <a:buClr>
                <a:schemeClr val="dk1"/>
              </a:buClr>
              <a:buSzPts val="1800"/>
              <a:buChar char="•"/>
            </a:pPr>
            <a:r>
              <a:rPr lang="en-IN" sz="1800"/>
              <a:t>selectByValue() and deselectByValue() </a:t>
            </a:r>
            <a:endParaRPr sz="1800"/>
          </a:p>
          <a:p>
            <a:pPr marL="685800" lvl="1" indent="-190500" algn="l" rtl="0">
              <a:lnSpc>
                <a:spcPct val="80000"/>
              </a:lnSpc>
              <a:spcBef>
                <a:spcPts val="500"/>
              </a:spcBef>
              <a:spcAft>
                <a:spcPts val="0"/>
              </a:spcAft>
              <a:buClr>
                <a:schemeClr val="dk1"/>
              </a:buClr>
              <a:buSzPts val="1800"/>
              <a:buChar char="•"/>
            </a:pPr>
            <a:r>
              <a:rPr lang="en-IN" sz="1800"/>
              <a:t>selectByIndex() and deselectByIndex()</a:t>
            </a:r>
            <a:endParaRPr sz="1800"/>
          </a:p>
          <a:p>
            <a:pPr marL="685800" lvl="1" indent="-190500" algn="l" rtl="0">
              <a:lnSpc>
                <a:spcPct val="80000"/>
              </a:lnSpc>
              <a:spcBef>
                <a:spcPts val="500"/>
              </a:spcBef>
              <a:spcAft>
                <a:spcPts val="0"/>
              </a:spcAft>
              <a:buClr>
                <a:schemeClr val="dk1"/>
              </a:buClr>
              <a:buSzPts val="1800"/>
              <a:buChar char="•"/>
            </a:pPr>
            <a:r>
              <a:rPr lang="en-IN" sz="1800"/>
              <a:t>getOptions( ) : List&lt;WebElement&gt; –This gets the all options belonging to the Select tag. It takes no parameter and returns List&lt;WebElements&gt;</a:t>
            </a:r>
            <a:endParaRPr sz="1800"/>
          </a:p>
          <a:p>
            <a:pPr marL="228600" lvl="0" indent="-76200" algn="l" rtl="0">
              <a:lnSpc>
                <a:spcPct val="80000"/>
              </a:lnSpc>
              <a:spcBef>
                <a:spcPts val="1000"/>
              </a:spcBef>
              <a:spcAft>
                <a:spcPts val="0"/>
              </a:spcAft>
              <a:buClr>
                <a:schemeClr val="dk1"/>
              </a:buClr>
              <a:buSzPts val="2400"/>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405625" y="115725"/>
            <a:ext cx="8109600" cy="966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Wait Commands in Selenium</a:t>
            </a:r>
            <a:endParaRPr sz="2400"/>
          </a:p>
        </p:txBody>
      </p:sp>
      <p:sp>
        <p:nvSpPr>
          <p:cNvPr id="268" name="Google Shape;268;p40"/>
          <p:cNvSpPr txBox="1">
            <a:spLocks noGrp="1"/>
          </p:cNvSpPr>
          <p:nvPr>
            <p:ph type="body" idx="1"/>
          </p:nvPr>
        </p:nvSpPr>
        <p:spPr>
          <a:xfrm>
            <a:off x="628652" y="1332092"/>
            <a:ext cx="7886700" cy="4844873"/>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1800"/>
              <a:buChar char="•"/>
            </a:pPr>
            <a:r>
              <a:rPr lang="en-IN" sz="1800"/>
              <a:t>Why Do We Need Waits In Selenium?</a:t>
            </a:r>
            <a:endParaRPr sz="1800"/>
          </a:p>
          <a:p>
            <a:pPr marL="685800" lvl="1" indent="-190500" algn="l" rtl="0">
              <a:lnSpc>
                <a:spcPct val="90000"/>
              </a:lnSpc>
              <a:spcBef>
                <a:spcPts val="500"/>
              </a:spcBef>
              <a:spcAft>
                <a:spcPts val="0"/>
              </a:spcAft>
              <a:buClr>
                <a:schemeClr val="dk1"/>
              </a:buClr>
              <a:buSzPts val="1800"/>
              <a:buChar char="•"/>
            </a:pPr>
            <a:r>
              <a:rPr lang="en-IN" sz="1800"/>
              <a:t>Most of the web applications are developed using Ajax and JavaScript. When a page is loaded by the browser the elements which we want to interact with may load at different time intervals.</a:t>
            </a:r>
            <a:endParaRPr sz="1800"/>
          </a:p>
          <a:p>
            <a:pPr marL="685800" lvl="1" indent="-190500" algn="l" rtl="0">
              <a:lnSpc>
                <a:spcPct val="90000"/>
              </a:lnSpc>
              <a:spcBef>
                <a:spcPts val="500"/>
              </a:spcBef>
              <a:spcAft>
                <a:spcPts val="0"/>
              </a:spcAft>
              <a:buClr>
                <a:schemeClr val="dk1"/>
              </a:buClr>
              <a:buSzPts val="1800"/>
              <a:buChar char="•"/>
            </a:pPr>
            <a:r>
              <a:rPr lang="en-IN" sz="1800"/>
              <a:t>if the element is not located it will throw an "ElementNotVisibleException" exception. Using Waits, we can resolve this problem.</a:t>
            </a:r>
            <a:endParaRPr sz="1800"/>
          </a:p>
          <a:p>
            <a:pPr marL="685800" lvl="1" indent="-190500" algn="l" rtl="0">
              <a:lnSpc>
                <a:spcPct val="90000"/>
              </a:lnSpc>
              <a:spcBef>
                <a:spcPts val="500"/>
              </a:spcBef>
              <a:spcAft>
                <a:spcPts val="0"/>
              </a:spcAft>
              <a:buClr>
                <a:schemeClr val="dk1"/>
              </a:buClr>
              <a:buSzPts val="1800"/>
              <a:buChar char="•"/>
            </a:pPr>
            <a:r>
              <a:rPr lang="en-IN" sz="1800" b="1"/>
              <a:t>Implicit Wait </a:t>
            </a:r>
            <a:r>
              <a:rPr lang="en-IN" sz="1800"/>
              <a:t>- The implicit wait will tell to the web driver to wait for certain amount of time before it throws a "No Such Element Exception". The default setting is 0. Once we set the time, web driver will wait for that time before throwing an exception.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503961" y="0"/>
            <a:ext cx="7886700" cy="8766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Implicit Wait</a:t>
            </a:r>
            <a:endParaRPr sz="2400"/>
          </a:p>
        </p:txBody>
      </p:sp>
      <p:sp>
        <p:nvSpPr>
          <p:cNvPr id="274" name="Google Shape;274;p41"/>
          <p:cNvSpPr txBox="1">
            <a:spLocks noGrp="1"/>
          </p:cNvSpPr>
          <p:nvPr>
            <p:ph type="body" idx="1"/>
          </p:nvPr>
        </p:nvSpPr>
        <p:spPr>
          <a:xfrm>
            <a:off x="318655" y="1241780"/>
            <a:ext cx="8478981" cy="540737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1800"/>
              <a:t>driver.manage().timeouts().implicitlywait(10,TimeUnit.SECONDS);</a:t>
            </a:r>
            <a:endParaRPr sz="1800"/>
          </a:p>
          <a:p>
            <a:pPr marL="228600" lvl="0" indent="-190500" algn="l" rtl="0">
              <a:lnSpc>
                <a:spcPct val="90000"/>
              </a:lnSpc>
              <a:spcBef>
                <a:spcPts val="1000"/>
              </a:spcBef>
              <a:spcAft>
                <a:spcPts val="0"/>
              </a:spcAft>
              <a:buClr>
                <a:schemeClr val="dk1"/>
              </a:buClr>
              <a:buSzPts val="1800"/>
              <a:buChar char="•"/>
            </a:pPr>
            <a:r>
              <a:rPr lang="en-IN" sz="1800"/>
              <a:t>In the above example we have declared an implicit wait with the time frame of 10 seconds. It means that if the element is not located on the web page within that time frame, it will throw an exception.</a:t>
            </a:r>
            <a:endParaRPr sz="1800"/>
          </a:p>
          <a:p>
            <a:pPr marL="228600" lvl="0" indent="-190500" algn="l" rtl="0">
              <a:lnSpc>
                <a:spcPct val="90000"/>
              </a:lnSpc>
              <a:spcBef>
                <a:spcPts val="1000"/>
              </a:spcBef>
              <a:spcAft>
                <a:spcPts val="0"/>
              </a:spcAft>
              <a:buClr>
                <a:schemeClr val="dk1"/>
              </a:buClr>
              <a:buSzPts val="1800"/>
              <a:buChar char="•"/>
            </a:pPr>
            <a:r>
              <a:rPr lang="en-IN" sz="1800"/>
              <a:t>Implicit wait will accept two parameters, the first parameter will accept time as an integer value and the second parameter will accept time measurement in terms of SECONDS,MINUTES,MILLISECONDS,NANOSECONDS,MICROSECONDS,DAYS,HOURS.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77927" y="-161364"/>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Advantages </a:t>
            </a:r>
            <a:endParaRPr sz="2400">
              <a:latin typeface="Arial" panose="020B0604020202020204"/>
              <a:ea typeface="Arial" panose="020B0604020202020204"/>
              <a:cs typeface="Arial" panose="020B0604020202020204"/>
              <a:sym typeface="Arial" panose="020B0604020202020204"/>
            </a:endParaRPr>
          </a:p>
        </p:txBody>
      </p:sp>
      <p:sp>
        <p:nvSpPr>
          <p:cNvPr id="97" name="Google Shape;97;p15"/>
          <p:cNvSpPr txBox="1">
            <a:spLocks noGrp="1"/>
          </p:cNvSpPr>
          <p:nvPr>
            <p:ph type="body" idx="1"/>
          </p:nvPr>
        </p:nvSpPr>
        <p:spPr>
          <a:xfrm>
            <a:off x="628652" y="12160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Bef>
                <a:spcPts val="0"/>
              </a:spcBef>
              <a:spcAft>
                <a:spcPts val="0"/>
              </a:spcAft>
              <a:buClr>
                <a:schemeClr val="dk1"/>
              </a:buClr>
              <a:buSzPts val="2400"/>
              <a:buChar char="•"/>
            </a:pPr>
            <a:r>
              <a:rPr lang="en-IN" sz="2400"/>
              <a:t> </a:t>
            </a:r>
            <a:r>
              <a:rPr lang="en-IN" sz="1800"/>
              <a:t>Frequent regression testing</a:t>
            </a:r>
            <a:endParaRPr sz="1800"/>
          </a:p>
          <a:p>
            <a:pPr marL="228600" lvl="0" indent="-190500" algn="l" rtl="0">
              <a:lnSpc>
                <a:spcPct val="110000"/>
              </a:lnSpc>
              <a:spcBef>
                <a:spcPts val="1000"/>
              </a:spcBef>
              <a:spcAft>
                <a:spcPts val="0"/>
              </a:spcAft>
              <a:buClr>
                <a:schemeClr val="dk1"/>
              </a:buClr>
              <a:buSzPts val="1800"/>
              <a:buChar char="•"/>
            </a:pPr>
            <a:r>
              <a:rPr lang="en-IN" sz="1800"/>
              <a:t> Rapid feedback to developers</a:t>
            </a:r>
            <a:endParaRPr sz="1800"/>
          </a:p>
          <a:p>
            <a:pPr marL="228600" lvl="0" indent="-190500" algn="l" rtl="0">
              <a:lnSpc>
                <a:spcPct val="110000"/>
              </a:lnSpc>
              <a:spcBef>
                <a:spcPts val="1000"/>
              </a:spcBef>
              <a:spcAft>
                <a:spcPts val="0"/>
              </a:spcAft>
              <a:buClr>
                <a:schemeClr val="dk1"/>
              </a:buClr>
              <a:buSzPts val="1800"/>
              <a:buChar char="•"/>
            </a:pPr>
            <a:r>
              <a:rPr lang="en-IN" sz="1800"/>
              <a:t> Virtually unlimited iterations of test case execution</a:t>
            </a:r>
            <a:endParaRPr sz="1800"/>
          </a:p>
          <a:p>
            <a:pPr marL="228600" lvl="0" indent="-190500" algn="l" rtl="0">
              <a:lnSpc>
                <a:spcPct val="110000"/>
              </a:lnSpc>
              <a:spcBef>
                <a:spcPts val="1000"/>
              </a:spcBef>
              <a:spcAft>
                <a:spcPts val="0"/>
              </a:spcAft>
              <a:buClr>
                <a:schemeClr val="dk1"/>
              </a:buClr>
              <a:buSzPts val="1800"/>
              <a:buChar char="•"/>
            </a:pPr>
            <a:r>
              <a:rPr lang="en-IN" sz="1800"/>
              <a:t> Support for Agile and extreme development methodologies</a:t>
            </a:r>
            <a:endParaRPr sz="1800"/>
          </a:p>
          <a:p>
            <a:pPr marL="228600" lvl="0" indent="-190500" algn="l" rtl="0">
              <a:lnSpc>
                <a:spcPct val="110000"/>
              </a:lnSpc>
              <a:spcBef>
                <a:spcPts val="1000"/>
              </a:spcBef>
              <a:spcAft>
                <a:spcPts val="0"/>
              </a:spcAft>
              <a:buClr>
                <a:schemeClr val="dk1"/>
              </a:buClr>
              <a:buSzPts val="1800"/>
              <a:buChar char="•"/>
            </a:pPr>
            <a:r>
              <a:rPr lang="en-IN" sz="1800"/>
              <a:t> Disciplined documentation of test cases</a:t>
            </a:r>
            <a:endParaRPr sz="1800"/>
          </a:p>
          <a:p>
            <a:pPr marL="228600" lvl="0" indent="-190500" algn="l" rtl="0">
              <a:lnSpc>
                <a:spcPct val="110000"/>
              </a:lnSpc>
              <a:spcBef>
                <a:spcPts val="1000"/>
              </a:spcBef>
              <a:spcAft>
                <a:spcPts val="0"/>
              </a:spcAft>
              <a:buClr>
                <a:schemeClr val="dk1"/>
              </a:buClr>
              <a:buSzPts val="1800"/>
              <a:buChar char="•"/>
            </a:pPr>
            <a:r>
              <a:rPr lang="en-IN" sz="1800"/>
              <a:t> Customized defect reporting</a:t>
            </a:r>
            <a:endParaRPr sz="1800"/>
          </a:p>
          <a:p>
            <a:pPr marL="228600" lvl="0" indent="-190500" algn="l" rtl="0">
              <a:lnSpc>
                <a:spcPct val="110000"/>
              </a:lnSpc>
              <a:spcBef>
                <a:spcPts val="1000"/>
              </a:spcBef>
              <a:spcAft>
                <a:spcPts val="0"/>
              </a:spcAft>
              <a:buClr>
                <a:schemeClr val="dk1"/>
              </a:buClr>
              <a:buSzPts val="1800"/>
              <a:buChar char="•"/>
            </a:pPr>
            <a:r>
              <a:rPr lang="en-IN" sz="1800"/>
              <a:t> Finding defects missed by manual testing</a:t>
            </a:r>
            <a:endParaRPr sz="1800"/>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92827" y="225779"/>
            <a:ext cx="7886700" cy="846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Explicit Wait</a:t>
            </a:r>
            <a:endParaRPr sz="2400"/>
          </a:p>
        </p:txBody>
      </p:sp>
      <p:sp>
        <p:nvSpPr>
          <p:cNvPr id="280" name="Google Shape;280;p42"/>
          <p:cNvSpPr txBox="1">
            <a:spLocks noGrp="1"/>
          </p:cNvSpPr>
          <p:nvPr>
            <p:ph type="body" idx="1"/>
          </p:nvPr>
        </p:nvSpPr>
        <p:spPr>
          <a:xfrm>
            <a:off x="628652" y="1072444"/>
            <a:ext cx="7886700" cy="5576712"/>
          </a:xfrm>
          <a:prstGeom prst="rect">
            <a:avLst/>
          </a:prstGeom>
          <a:noFill/>
          <a:ln>
            <a:noFill/>
          </a:ln>
        </p:spPr>
        <p:txBody>
          <a:bodyPr spcFirstLastPara="1" wrap="square" lIns="91425" tIns="45700" rIns="91425" bIns="45700" anchor="t" anchorCtr="0">
            <a:noAutofit/>
          </a:bodyPr>
          <a:lstStyle/>
          <a:p>
            <a:pPr marL="228600" lvl="0" indent="-178435" algn="l" rtl="0">
              <a:lnSpc>
                <a:spcPct val="70000"/>
              </a:lnSpc>
              <a:spcBef>
                <a:spcPts val="0"/>
              </a:spcBef>
              <a:spcAft>
                <a:spcPts val="0"/>
              </a:spcAft>
              <a:buClr>
                <a:schemeClr val="dk1"/>
              </a:buClr>
              <a:buSzPts val="1800"/>
              <a:buChar char="•"/>
            </a:pPr>
            <a:r>
              <a:rPr lang="en-IN" sz="1800"/>
              <a:t>The explicit wait is used to tell the Web Driver to wait for certain conditions (Expected Conditions) or the maximum time exceeded before throwing an "ElementNotVisibleException" exception.</a:t>
            </a:r>
            <a:endParaRPr sz="1800"/>
          </a:p>
          <a:p>
            <a:pPr marL="228600" lvl="0" indent="-178435" algn="l" rtl="0">
              <a:lnSpc>
                <a:spcPct val="70000"/>
              </a:lnSpc>
              <a:spcBef>
                <a:spcPts val="1000"/>
              </a:spcBef>
              <a:spcAft>
                <a:spcPts val="0"/>
              </a:spcAft>
              <a:buClr>
                <a:schemeClr val="dk1"/>
              </a:buClr>
              <a:buSzPts val="1800"/>
              <a:buChar char="•"/>
            </a:pPr>
            <a:r>
              <a:rPr lang="en-IN" sz="1800"/>
              <a:t>Explicit wait gives better options than that of an implicit wait as it will wait for dynamically loaded Ajax elements.</a:t>
            </a:r>
            <a:endParaRPr sz="1800"/>
          </a:p>
          <a:p>
            <a:pPr marL="228600" lvl="0" indent="-178435" algn="l" rtl="0">
              <a:lnSpc>
                <a:spcPct val="70000"/>
              </a:lnSpc>
              <a:spcBef>
                <a:spcPts val="1000"/>
              </a:spcBef>
              <a:spcAft>
                <a:spcPts val="0"/>
              </a:spcAft>
              <a:buClr>
                <a:schemeClr val="dk1"/>
              </a:buClr>
              <a:buSzPts val="1800"/>
              <a:buChar char="•"/>
            </a:pPr>
            <a:r>
              <a:rPr lang="en-IN" sz="1800"/>
              <a:t>Once we declare explicit wait we have to use "ExpectedCondtions“</a:t>
            </a:r>
            <a:endParaRPr sz="1800"/>
          </a:p>
          <a:p>
            <a:pPr marL="228600" lvl="0" indent="-178435" algn="l" rtl="0">
              <a:lnSpc>
                <a:spcPct val="70000"/>
              </a:lnSpc>
              <a:spcBef>
                <a:spcPts val="1000"/>
              </a:spcBef>
              <a:spcAft>
                <a:spcPts val="0"/>
              </a:spcAft>
              <a:buClr>
                <a:schemeClr val="dk1"/>
              </a:buClr>
              <a:buSzPts val="1800"/>
              <a:buChar char="•"/>
            </a:pPr>
            <a:r>
              <a:rPr lang="en-IN" sz="1800"/>
              <a:t>Syntax: WebDriverWait wait = new WebDriverWait wait(WebDriverReference, Timeout);</a:t>
            </a:r>
            <a:endParaRPr sz="1800"/>
          </a:p>
          <a:p>
            <a:pPr marL="228600" lvl="0" indent="-178435" algn="l" rtl="0">
              <a:lnSpc>
                <a:spcPct val="70000"/>
              </a:lnSpc>
              <a:spcBef>
                <a:spcPts val="1000"/>
              </a:spcBef>
              <a:spcAft>
                <a:spcPts val="0"/>
              </a:spcAft>
              <a:buClr>
                <a:schemeClr val="dk1"/>
              </a:buClr>
              <a:buSzPts val="1800"/>
              <a:buChar char="•"/>
            </a:pPr>
            <a:r>
              <a:rPr lang="en-IN" sz="1800"/>
              <a:t>In the below example, we are creating reference wait for "WebDriverWait" class and instantiating using "WebDriver" reference, and we are giving a maximum time frame of 20 seconds.</a:t>
            </a:r>
            <a:endParaRPr sz="1800"/>
          </a:p>
          <a:p>
            <a:pPr marL="228600" lvl="0" indent="-178435" algn="l" rtl="0">
              <a:lnSpc>
                <a:spcPct val="70000"/>
              </a:lnSpc>
              <a:spcBef>
                <a:spcPts val="1000"/>
              </a:spcBef>
              <a:spcAft>
                <a:spcPts val="0"/>
              </a:spcAft>
              <a:buClr>
                <a:schemeClr val="dk1"/>
              </a:buClr>
              <a:buSzPts val="1800"/>
              <a:buChar char="•"/>
            </a:pPr>
            <a:r>
              <a:rPr lang="en-IN" sz="1800"/>
              <a:t>Ex: WebDriverWait wait = new WebDriverWait wait(driver, 20);</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56600" y="44375"/>
            <a:ext cx="8810700" cy="84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Methods that can be used in Explicit Wait</a:t>
            </a:r>
            <a:endParaRPr sz="2400"/>
          </a:p>
        </p:txBody>
      </p:sp>
      <p:sp>
        <p:nvSpPr>
          <p:cNvPr id="286" name="Google Shape;286;p43"/>
          <p:cNvSpPr txBox="1">
            <a:spLocks noGrp="1"/>
          </p:cNvSpPr>
          <p:nvPr>
            <p:ph type="body" idx="1"/>
          </p:nvPr>
        </p:nvSpPr>
        <p:spPr>
          <a:xfrm>
            <a:off x="572075" y="936925"/>
            <a:ext cx="7886700" cy="5921100"/>
          </a:xfrm>
          <a:prstGeom prst="rect">
            <a:avLst/>
          </a:prstGeom>
          <a:noFill/>
          <a:ln>
            <a:noFill/>
          </a:ln>
        </p:spPr>
        <p:txBody>
          <a:bodyPr spcFirstLastPara="1" wrap="square" lIns="91425" tIns="45700" rIns="91425" bIns="45700" anchor="t" anchorCtr="0">
            <a:noAutofit/>
          </a:bodyPr>
          <a:lstStyle/>
          <a:p>
            <a:pPr marL="228600" lvl="0" indent="-178435" algn="l" rtl="0">
              <a:lnSpc>
                <a:spcPct val="80000"/>
              </a:lnSpc>
              <a:spcBef>
                <a:spcPts val="0"/>
              </a:spcBef>
              <a:spcAft>
                <a:spcPts val="0"/>
              </a:spcAft>
              <a:buClr>
                <a:schemeClr val="dk1"/>
              </a:buClr>
              <a:buSzPts val="1800"/>
              <a:buChar char="•"/>
            </a:pPr>
            <a:r>
              <a:rPr lang="en-IN" sz="1800"/>
              <a:t>WebElement ele;</a:t>
            </a:r>
            <a:endParaRPr sz="1800"/>
          </a:p>
          <a:p>
            <a:pPr marL="685800" lvl="1" indent="-178435" algn="l" rtl="0">
              <a:lnSpc>
                <a:spcPct val="80000"/>
              </a:lnSpc>
              <a:spcBef>
                <a:spcPts val="500"/>
              </a:spcBef>
              <a:spcAft>
                <a:spcPts val="0"/>
              </a:spcAft>
              <a:buClr>
                <a:schemeClr val="dk1"/>
              </a:buClr>
              <a:buSzPts val="1800"/>
              <a:buChar char="•"/>
            </a:pPr>
            <a:r>
              <a:rPr lang="en-IN" sz="1800"/>
              <a:t>ele=wait.until(ExpectedConditions.visibilityofElementLocated(By.Xpath(“”));</a:t>
            </a:r>
            <a:endParaRPr sz="1800"/>
          </a:p>
          <a:p>
            <a:pPr marL="228600" lvl="0" indent="-178435" algn="l" rtl="0">
              <a:lnSpc>
                <a:spcPct val="80000"/>
              </a:lnSpc>
              <a:spcBef>
                <a:spcPts val="1000"/>
              </a:spcBef>
              <a:spcAft>
                <a:spcPts val="0"/>
              </a:spcAft>
              <a:buClr>
                <a:schemeClr val="dk1"/>
              </a:buClr>
              <a:buSzPts val="1800"/>
              <a:buChar char="•"/>
            </a:pPr>
            <a:r>
              <a:rPr lang="en-IN" sz="1800"/>
              <a:t>The following are the Expected Conditions that can be used in Explicit Wait</a:t>
            </a:r>
            <a:endParaRPr sz="1800"/>
          </a:p>
          <a:p>
            <a:pPr marL="685800" lvl="1" indent="-178435" algn="l" rtl="0">
              <a:lnSpc>
                <a:spcPct val="80000"/>
              </a:lnSpc>
              <a:spcBef>
                <a:spcPts val="500"/>
              </a:spcBef>
              <a:spcAft>
                <a:spcPts val="0"/>
              </a:spcAft>
              <a:buClr>
                <a:schemeClr val="dk1"/>
              </a:buClr>
              <a:buSzPts val="1800"/>
              <a:buChar char="•"/>
            </a:pPr>
            <a:r>
              <a:rPr lang="en-IN" sz="1800"/>
              <a:t>alertIsPresent()</a:t>
            </a:r>
            <a:endParaRPr sz="1800"/>
          </a:p>
          <a:p>
            <a:pPr marL="685800" lvl="1" indent="-178435" algn="l" rtl="0">
              <a:lnSpc>
                <a:spcPct val="80000"/>
              </a:lnSpc>
              <a:spcBef>
                <a:spcPts val="500"/>
              </a:spcBef>
              <a:spcAft>
                <a:spcPts val="0"/>
              </a:spcAft>
              <a:buClr>
                <a:schemeClr val="dk1"/>
              </a:buClr>
              <a:buSzPts val="1800"/>
              <a:buChar char="•"/>
            </a:pPr>
            <a:r>
              <a:rPr lang="en-IN" sz="1800"/>
              <a:t>elementSelectionStateToBe()</a:t>
            </a:r>
            <a:endParaRPr sz="1800"/>
          </a:p>
          <a:p>
            <a:pPr marL="685800" lvl="1" indent="-178435" algn="l" rtl="0">
              <a:lnSpc>
                <a:spcPct val="80000"/>
              </a:lnSpc>
              <a:spcBef>
                <a:spcPts val="500"/>
              </a:spcBef>
              <a:spcAft>
                <a:spcPts val="0"/>
              </a:spcAft>
              <a:buClr>
                <a:schemeClr val="dk1"/>
              </a:buClr>
              <a:buSzPts val="1800"/>
              <a:buChar char="•"/>
            </a:pPr>
            <a:r>
              <a:rPr lang="en-IN" sz="1800"/>
              <a:t>elementToBeClickable()</a:t>
            </a:r>
            <a:endParaRPr sz="1800"/>
          </a:p>
          <a:p>
            <a:pPr marL="685800" lvl="1" indent="-178435" algn="l" rtl="0">
              <a:lnSpc>
                <a:spcPct val="80000"/>
              </a:lnSpc>
              <a:spcBef>
                <a:spcPts val="500"/>
              </a:spcBef>
              <a:spcAft>
                <a:spcPts val="0"/>
              </a:spcAft>
              <a:buClr>
                <a:schemeClr val="dk1"/>
              </a:buClr>
              <a:buSzPts val="1800"/>
              <a:buChar char="•"/>
            </a:pPr>
            <a:r>
              <a:rPr lang="en-IN" sz="1800"/>
              <a:t>elementToBeSelected()</a:t>
            </a:r>
            <a:endParaRPr sz="1800"/>
          </a:p>
          <a:p>
            <a:pPr marL="685800" lvl="1" indent="-178435" algn="l" rtl="0">
              <a:lnSpc>
                <a:spcPct val="80000"/>
              </a:lnSpc>
              <a:spcBef>
                <a:spcPts val="500"/>
              </a:spcBef>
              <a:spcAft>
                <a:spcPts val="0"/>
              </a:spcAft>
              <a:buClr>
                <a:schemeClr val="dk1"/>
              </a:buClr>
              <a:buSzPts val="1800"/>
              <a:buChar char="•"/>
            </a:pPr>
            <a:r>
              <a:rPr lang="en-IN" sz="1800"/>
              <a:t>invisibilityOfTheElementLocated()</a:t>
            </a:r>
            <a:endParaRPr sz="1800"/>
          </a:p>
          <a:p>
            <a:pPr marL="685800" lvl="1" indent="-178435" algn="l" rtl="0">
              <a:lnSpc>
                <a:spcPct val="80000"/>
              </a:lnSpc>
              <a:spcBef>
                <a:spcPts val="500"/>
              </a:spcBef>
              <a:spcAft>
                <a:spcPts val="0"/>
              </a:spcAft>
              <a:buClr>
                <a:schemeClr val="dk1"/>
              </a:buClr>
              <a:buSzPts val="1800"/>
              <a:buChar char="•"/>
            </a:pPr>
            <a:r>
              <a:rPr lang="en-IN" sz="1800"/>
              <a:t>invisibilityOfElementWithText()</a:t>
            </a:r>
            <a:endParaRPr sz="1800"/>
          </a:p>
          <a:p>
            <a:pPr marL="685800" lvl="1" indent="-178435" algn="l" rtl="0">
              <a:lnSpc>
                <a:spcPct val="80000"/>
              </a:lnSpc>
              <a:spcBef>
                <a:spcPts val="500"/>
              </a:spcBef>
              <a:spcAft>
                <a:spcPts val="0"/>
              </a:spcAft>
              <a:buClr>
                <a:schemeClr val="dk1"/>
              </a:buClr>
              <a:buSzPts val="1800"/>
              <a:buChar char="•"/>
            </a:pPr>
            <a:r>
              <a:rPr lang="en-IN" sz="1800"/>
              <a:t>presenceOfAllElementsLocatedBy()</a:t>
            </a:r>
            <a:endParaRPr sz="1800"/>
          </a:p>
          <a:p>
            <a:pPr marL="685800" lvl="1" indent="-178435" algn="l" rtl="0">
              <a:lnSpc>
                <a:spcPct val="80000"/>
              </a:lnSpc>
              <a:spcBef>
                <a:spcPts val="500"/>
              </a:spcBef>
              <a:spcAft>
                <a:spcPts val="0"/>
              </a:spcAft>
              <a:buClr>
                <a:schemeClr val="dk1"/>
              </a:buClr>
              <a:buSzPts val="1800"/>
              <a:buChar char="•"/>
            </a:pPr>
            <a:r>
              <a:rPr lang="en-IN" sz="1800"/>
              <a:t>presenceOfElementLocated()</a:t>
            </a:r>
            <a:endParaRPr sz="1800"/>
          </a:p>
          <a:p>
            <a:pPr marL="228600" lvl="0" indent="-64135" algn="l"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383377" y="167494"/>
            <a:ext cx="7886700" cy="5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Explicit Wait</a:t>
            </a:r>
            <a:endParaRPr sz="2400"/>
          </a:p>
        </p:txBody>
      </p:sp>
      <p:sp>
        <p:nvSpPr>
          <p:cNvPr id="292" name="Google Shape;292;p44"/>
          <p:cNvSpPr txBox="1">
            <a:spLocks noGrp="1"/>
          </p:cNvSpPr>
          <p:nvPr>
            <p:ph type="body" idx="1"/>
          </p:nvPr>
        </p:nvSpPr>
        <p:spPr>
          <a:xfrm>
            <a:off x="628650" y="979725"/>
            <a:ext cx="7886700" cy="5925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IN" sz="1200"/>
              <a:t>public class ExplicitWaitExample {</a:t>
            </a:r>
            <a:endParaRPr lang="en-IN" sz="1200"/>
          </a:p>
          <a:p>
            <a:pPr marL="0" lvl="0" indent="0" algn="l" rtl="0">
              <a:lnSpc>
                <a:spcPct val="90000"/>
              </a:lnSpc>
              <a:spcBef>
                <a:spcPts val="1000"/>
              </a:spcBef>
              <a:spcAft>
                <a:spcPts val="0"/>
              </a:spcAft>
              <a:buClr>
                <a:schemeClr val="dk1"/>
              </a:buClr>
              <a:buSzPts val="1200"/>
              <a:buNone/>
            </a:pPr>
            <a:r>
              <a:rPr lang="en-IN" sz="1200"/>
              <a:t>public static void main(String[] args) {</a:t>
            </a:r>
            <a:endParaRPr lang="en-IN" sz="1200"/>
          </a:p>
          <a:p>
            <a:pPr marL="0" lvl="0" indent="0" algn="l" rtl="0">
              <a:lnSpc>
                <a:spcPct val="90000"/>
              </a:lnSpc>
              <a:spcBef>
                <a:spcPts val="1000"/>
              </a:spcBef>
              <a:spcAft>
                <a:spcPts val="0"/>
              </a:spcAft>
              <a:buClr>
                <a:schemeClr val="dk1"/>
              </a:buClr>
              <a:buSzPts val="1200"/>
              <a:buNone/>
            </a:pPr>
            <a:r>
              <a:rPr lang="en-IN" sz="1200"/>
              <a:t>String baseUrl = "http://demo.guru99.com/selenium/guru99home/";</a:t>
            </a:r>
            <a:endParaRPr lang="en-IN" sz="1200"/>
          </a:p>
          <a:p>
            <a:pPr marL="0" lvl="0" indent="0" algn="l" rtl="0">
              <a:lnSpc>
                <a:spcPct val="90000"/>
              </a:lnSpc>
              <a:spcBef>
                <a:spcPts val="1000"/>
              </a:spcBef>
              <a:spcAft>
                <a:spcPts val="0"/>
              </a:spcAft>
              <a:buClr>
                <a:schemeClr val="dk1"/>
              </a:buClr>
              <a:buSzPts val="1200"/>
              <a:buNone/>
            </a:pPr>
            <a:r>
              <a:rPr lang="en-IN" sz="1200"/>
              <a:t>System.</a:t>
            </a:r>
            <a:r>
              <a:rPr lang="en-IN" sz="1200" i="1"/>
              <a:t>setProperty("webdriver.chrome.driver", “D:\\Drivers\\chromedriver.exe");</a:t>
            </a:r>
            <a:endParaRPr lang="en-IN" sz="1200" i="1"/>
          </a:p>
          <a:p>
            <a:pPr marL="0" lvl="0" indent="0" algn="l" rtl="0">
              <a:lnSpc>
                <a:spcPct val="90000"/>
              </a:lnSpc>
              <a:spcBef>
                <a:spcPts val="1000"/>
              </a:spcBef>
              <a:spcAft>
                <a:spcPts val="0"/>
              </a:spcAft>
              <a:buClr>
                <a:schemeClr val="dk1"/>
              </a:buClr>
              <a:buSzPts val="1200"/>
              <a:buNone/>
            </a:pPr>
            <a:r>
              <a:rPr lang="en-IN" sz="1200"/>
              <a:t>WebDriver driver = new ChromeDriver();</a:t>
            </a:r>
            <a:endParaRPr lang="en-IN" sz="1200"/>
          </a:p>
          <a:p>
            <a:pPr marL="0" lvl="0" indent="0" algn="l" rtl="0">
              <a:lnSpc>
                <a:spcPct val="90000"/>
              </a:lnSpc>
              <a:spcBef>
                <a:spcPts val="1000"/>
              </a:spcBef>
              <a:spcAft>
                <a:spcPts val="0"/>
              </a:spcAft>
              <a:buClr>
                <a:schemeClr val="dk1"/>
              </a:buClr>
              <a:buSzPts val="1200"/>
              <a:buNone/>
            </a:pPr>
            <a:r>
              <a:rPr lang="en-IN" sz="1200"/>
              <a:t>driver.manage().window().maximize() ;</a:t>
            </a:r>
            <a:endParaRPr lang="en-IN" sz="1200"/>
          </a:p>
          <a:p>
            <a:pPr marL="0" lvl="0" indent="0" algn="l" rtl="0">
              <a:lnSpc>
                <a:spcPct val="90000"/>
              </a:lnSpc>
              <a:spcBef>
                <a:spcPts val="1000"/>
              </a:spcBef>
              <a:spcAft>
                <a:spcPts val="0"/>
              </a:spcAft>
              <a:buClr>
                <a:schemeClr val="dk1"/>
              </a:buClr>
              <a:buSzPts val="1200"/>
              <a:buNone/>
            </a:pPr>
            <a:r>
              <a:rPr lang="en-IN" sz="1200"/>
              <a:t>WebDriverWait wait=new WebDriverWait(driver, 20);</a:t>
            </a:r>
            <a:endParaRPr lang="en-IN" sz="1200"/>
          </a:p>
          <a:p>
            <a:pPr marL="0" lvl="0" indent="0" algn="l" rtl="0">
              <a:lnSpc>
                <a:spcPct val="90000"/>
              </a:lnSpc>
              <a:spcBef>
                <a:spcPts val="1000"/>
              </a:spcBef>
              <a:spcAft>
                <a:spcPts val="0"/>
              </a:spcAft>
              <a:buClr>
                <a:schemeClr val="dk1"/>
              </a:buClr>
              <a:buSzPts val="1200"/>
              <a:buNone/>
            </a:pPr>
            <a:r>
              <a:rPr lang="en-IN" sz="1200"/>
              <a:t>    String eTitle = "Demo Guru99 Page";</a:t>
            </a:r>
            <a:endParaRPr lang="en-IN" sz="1200"/>
          </a:p>
          <a:p>
            <a:pPr marL="0" lvl="0" indent="0" algn="l" rtl="0">
              <a:lnSpc>
                <a:spcPct val="90000"/>
              </a:lnSpc>
              <a:spcBef>
                <a:spcPts val="1000"/>
              </a:spcBef>
              <a:spcAft>
                <a:spcPts val="0"/>
              </a:spcAft>
              <a:buClr>
                <a:schemeClr val="dk1"/>
              </a:buClr>
              <a:buSzPts val="1200"/>
              <a:buNone/>
            </a:pPr>
            <a:r>
              <a:rPr lang="en-IN" sz="1200"/>
              <a:t>    String aTitle = "" ;</a:t>
            </a:r>
            <a:endParaRPr lang="en-IN" sz="1200"/>
          </a:p>
          <a:p>
            <a:pPr marL="0" lvl="0" indent="0" algn="l" rtl="0">
              <a:lnSpc>
                <a:spcPct val="90000"/>
              </a:lnSpc>
              <a:spcBef>
                <a:spcPts val="1000"/>
              </a:spcBef>
              <a:spcAft>
                <a:spcPts val="0"/>
              </a:spcAft>
              <a:buClr>
                <a:schemeClr val="dk1"/>
              </a:buClr>
              <a:buSzPts val="1200"/>
              <a:buNone/>
            </a:pPr>
            <a:r>
              <a:rPr lang="en-IN" sz="1200"/>
              <a:t>    driver.get(baseUrl);</a:t>
            </a:r>
            <a:endParaRPr lang="en-IN" sz="1200"/>
          </a:p>
          <a:p>
            <a:pPr marL="0" lvl="0" indent="0" algn="l" rtl="0">
              <a:lnSpc>
                <a:spcPct val="90000"/>
              </a:lnSpc>
              <a:spcBef>
                <a:spcPts val="1000"/>
              </a:spcBef>
              <a:spcAft>
                <a:spcPts val="0"/>
              </a:spcAft>
              <a:buClr>
                <a:schemeClr val="dk1"/>
              </a:buClr>
              <a:buSzPts val="1200"/>
              <a:buNone/>
            </a:pPr>
            <a:r>
              <a:rPr lang="en-IN" sz="1200"/>
              <a:t>    aTitle = driver.getTitle();</a:t>
            </a:r>
            <a:endParaRPr lang="en-IN" sz="1200"/>
          </a:p>
          <a:p>
            <a:pPr marL="0" lvl="0" indent="0" algn="l" rtl="0">
              <a:lnSpc>
                <a:spcPct val="90000"/>
              </a:lnSpc>
              <a:spcBef>
                <a:spcPts val="1000"/>
              </a:spcBef>
              <a:spcAft>
                <a:spcPts val="0"/>
              </a:spcAft>
              <a:buClr>
                <a:schemeClr val="dk1"/>
              </a:buClr>
              <a:buSzPts val="1200"/>
              <a:buNone/>
            </a:pPr>
            <a:r>
              <a:rPr lang="en-IN" sz="1200"/>
              <a:t>    if (aTitle.contentEquals(eTitle))</a:t>
            </a:r>
            <a:endParaRPr lang="en-IN" sz="1200"/>
          </a:p>
          <a:p>
            <a:pPr marL="0" lvl="0" indent="0" algn="l" rtl="0">
              <a:lnSpc>
                <a:spcPct val="90000"/>
              </a:lnSpc>
              <a:spcBef>
                <a:spcPts val="1000"/>
              </a:spcBef>
              <a:spcAft>
                <a:spcPts val="0"/>
              </a:spcAft>
              <a:buClr>
                <a:schemeClr val="dk1"/>
              </a:buClr>
              <a:buSzPts val="1200"/>
              <a:buNone/>
            </a:pPr>
            <a:r>
              <a:rPr lang="en-IN" sz="1200"/>
              <a:t>    { System.</a:t>
            </a:r>
            <a:r>
              <a:rPr lang="en-IN" sz="1200" i="1"/>
              <a:t>out.println( "Test Passed") ;</a:t>
            </a:r>
            <a:endParaRPr lang="en-IN" sz="1200" i="1"/>
          </a:p>
          <a:p>
            <a:pPr marL="0" lvl="0" indent="0" algn="l" rtl="0">
              <a:lnSpc>
                <a:spcPct val="90000"/>
              </a:lnSpc>
              <a:spcBef>
                <a:spcPts val="1000"/>
              </a:spcBef>
              <a:spcAft>
                <a:spcPts val="0"/>
              </a:spcAft>
              <a:buClr>
                <a:schemeClr val="dk1"/>
              </a:buClr>
              <a:buSzPts val="1200"/>
              <a:buNone/>
            </a:pPr>
            <a:r>
              <a:rPr lang="en-IN" sz="1200"/>
              <a:t>    } else {</a:t>
            </a:r>
            <a:endParaRPr lang="en-IN" sz="1200"/>
          </a:p>
          <a:p>
            <a:pPr marL="0" lvl="0" indent="0" algn="l" rtl="0">
              <a:lnSpc>
                <a:spcPct val="90000"/>
              </a:lnSpc>
              <a:spcBef>
                <a:spcPts val="1000"/>
              </a:spcBef>
              <a:spcAft>
                <a:spcPts val="0"/>
              </a:spcAft>
              <a:buClr>
                <a:schemeClr val="dk1"/>
              </a:buClr>
              <a:buSzPts val="1200"/>
              <a:buNone/>
            </a:pPr>
            <a:r>
              <a:rPr lang="en-IN" sz="1200"/>
              <a:t>    System.</a:t>
            </a:r>
            <a:r>
              <a:rPr lang="en-IN" sz="1200" i="1"/>
              <a:t>out.println( "Test Failed" );</a:t>
            </a:r>
            <a:endParaRPr lang="en-IN" sz="1200" i="1"/>
          </a:p>
          <a:p>
            <a:pPr marL="0" lvl="0" indent="0" algn="l" rtl="0">
              <a:lnSpc>
                <a:spcPct val="90000"/>
              </a:lnSpc>
              <a:spcBef>
                <a:spcPts val="1000"/>
              </a:spcBef>
              <a:spcAft>
                <a:spcPts val="0"/>
              </a:spcAft>
              <a:buClr>
                <a:schemeClr val="dk1"/>
              </a:buClr>
              <a:buSzPts val="1200"/>
              <a:buNone/>
            </a:pPr>
            <a:r>
              <a:rPr lang="en-IN" sz="1200"/>
              <a:t>    } WebElement seleniumlink;</a:t>
            </a:r>
            <a:endParaRPr lang="en-IN" sz="1200"/>
          </a:p>
          <a:p>
            <a:pPr marL="0" lvl="0" indent="0" algn="l" rtl="0">
              <a:lnSpc>
                <a:spcPct val="90000"/>
              </a:lnSpc>
              <a:spcBef>
                <a:spcPts val="1000"/>
              </a:spcBef>
              <a:spcAft>
                <a:spcPts val="0"/>
              </a:spcAft>
              <a:buClr>
                <a:schemeClr val="dk1"/>
              </a:buClr>
              <a:buSzPts val="1200"/>
              <a:buNone/>
            </a:pPr>
            <a:r>
              <a:rPr lang="en-IN" sz="1200"/>
              <a:t>    seleniumlink= wait.until(ExpectedConditions.</a:t>
            </a:r>
            <a:r>
              <a:rPr lang="en-IN" sz="1200" i="1"/>
              <a:t>visibilityOfElementLocated(By.linkText("SELENIUM")));</a:t>
            </a:r>
            <a:endParaRPr lang="en-IN" sz="1200" i="1"/>
          </a:p>
          <a:p>
            <a:pPr marL="0" lvl="0" indent="0" algn="l" rtl="0">
              <a:lnSpc>
                <a:spcPct val="90000"/>
              </a:lnSpc>
              <a:spcBef>
                <a:spcPts val="1000"/>
              </a:spcBef>
              <a:spcAft>
                <a:spcPts val="0"/>
              </a:spcAft>
              <a:buClr>
                <a:schemeClr val="dk1"/>
              </a:buClr>
              <a:buSzPts val="1200"/>
              <a:buNone/>
            </a:pPr>
            <a:r>
              <a:rPr lang="en-IN" sz="1200"/>
              <a:t>    seleniumlink.click();</a:t>
            </a:r>
            <a:endParaRPr lang="en-IN" sz="1200"/>
          </a:p>
          <a:p>
            <a:pPr marL="0" lvl="0" indent="0" algn="l" rtl="0">
              <a:lnSpc>
                <a:spcPct val="90000"/>
              </a:lnSpc>
              <a:spcBef>
                <a:spcPts val="1000"/>
              </a:spcBef>
              <a:spcAft>
                <a:spcPts val="0"/>
              </a:spcAft>
              <a:buClr>
                <a:schemeClr val="dk1"/>
              </a:buClr>
              <a:buSzPts val="1200"/>
              <a:buNone/>
            </a:pPr>
            <a:r>
              <a:rPr lang="en-IN" sz="1200"/>
              <a:t>    System.</a:t>
            </a:r>
            <a:r>
              <a:rPr lang="en-IN" sz="1200" i="1"/>
              <a:t>out.println( "Clicked on Selenium Link") ;</a:t>
            </a:r>
            <a:endParaRPr lang="en-IN" sz="1200" i="1"/>
          </a:p>
          <a:p>
            <a:pPr marL="0" lvl="0" indent="0" algn="l" rtl="0">
              <a:lnSpc>
                <a:spcPct val="90000"/>
              </a:lnSpc>
              <a:spcBef>
                <a:spcPts val="1000"/>
              </a:spcBef>
              <a:spcAft>
                <a:spcPts val="0"/>
              </a:spcAft>
              <a:buClr>
                <a:schemeClr val="dk1"/>
              </a:buClr>
              <a:buSzPts val="1200"/>
              <a:buNone/>
            </a:pPr>
            <a:r>
              <a:rPr lang="en-IN" sz="1200"/>
              <a:t>    driver.close();}}</a:t>
            </a:r>
            <a:endParaRPr lang="en-IN" sz="1200"/>
          </a:p>
          <a:p>
            <a:pPr marL="0" lvl="0" indent="0" algn="l" rtl="0">
              <a:lnSpc>
                <a:spcPct val="90000"/>
              </a:lnSpc>
              <a:spcBef>
                <a:spcPts val="1000"/>
              </a:spcBef>
              <a:spcAft>
                <a:spcPts val="0"/>
              </a:spcAft>
              <a:buClr>
                <a:schemeClr val="dk1"/>
              </a:buClr>
              <a:buSzPts val="1200"/>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421402" y="203201"/>
            <a:ext cx="7886700" cy="993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Fluent Wait</a:t>
            </a:r>
            <a:endParaRPr sz="2400"/>
          </a:p>
        </p:txBody>
      </p:sp>
      <p:sp>
        <p:nvSpPr>
          <p:cNvPr id="298" name="Google Shape;298;p45"/>
          <p:cNvSpPr txBox="1">
            <a:spLocks noGrp="1"/>
          </p:cNvSpPr>
          <p:nvPr>
            <p:ph type="body" idx="1"/>
          </p:nvPr>
        </p:nvSpPr>
        <p:spPr>
          <a:xfrm>
            <a:off x="628652" y="1196622"/>
            <a:ext cx="7886700" cy="5373511"/>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The fluent wait is used to tell the web driver to wait for a condition, as well as the frequency with which we want to check the condition before throwing an "ElementNotVisibleException" exception.</a:t>
            </a:r>
            <a:endParaRPr sz="1800"/>
          </a:p>
          <a:p>
            <a:pPr marL="228600" lvl="0" indent="-165100" algn="l" rtl="0">
              <a:lnSpc>
                <a:spcPct val="90000"/>
              </a:lnSpc>
              <a:spcBef>
                <a:spcPts val="1000"/>
              </a:spcBef>
              <a:spcAft>
                <a:spcPts val="0"/>
              </a:spcAft>
              <a:buClr>
                <a:schemeClr val="dk1"/>
              </a:buClr>
              <a:buSzPts val="1800"/>
              <a:buChar char="•"/>
            </a:pPr>
            <a:r>
              <a:rPr lang="en-IN" sz="1800"/>
              <a:t>Frequency: Setting up a repeat cycle with the time frame to verify/check the condition at the regular interval of time</a:t>
            </a:r>
            <a:endParaRPr sz="1800"/>
          </a:p>
          <a:p>
            <a:pPr marL="228600" lvl="0" indent="-165100" algn="l" rtl="0">
              <a:lnSpc>
                <a:spcPct val="90000"/>
              </a:lnSpc>
              <a:spcBef>
                <a:spcPts val="1000"/>
              </a:spcBef>
              <a:spcAft>
                <a:spcPts val="0"/>
              </a:spcAft>
              <a:buClr>
                <a:schemeClr val="dk1"/>
              </a:buClr>
              <a:buSzPts val="1800"/>
              <a:buChar char="•"/>
            </a:pPr>
            <a:r>
              <a:rPr lang="en-IN" sz="1800"/>
              <a:t>Syntax:</a:t>
            </a:r>
            <a:endParaRPr sz="1800"/>
          </a:p>
          <a:p>
            <a:pPr marL="228600" lvl="0" indent="-165100" algn="l" rtl="0">
              <a:lnSpc>
                <a:spcPct val="90000"/>
              </a:lnSpc>
              <a:spcBef>
                <a:spcPts val="1000"/>
              </a:spcBef>
              <a:spcAft>
                <a:spcPts val="0"/>
              </a:spcAft>
              <a:buClr>
                <a:schemeClr val="dk1"/>
              </a:buClr>
              <a:buSzPts val="1800"/>
              <a:buChar char="•"/>
            </a:pPr>
            <a:r>
              <a:rPr lang="en-IN" sz="1800"/>
              <a:t>Wait wait = new FluentWait(WebDriver reference)</a:t>
            </a:r>
            <a:endParaRPr sz="1800"/>
          </a:p>
          <a:p>
            <a:pPr marL="2971800" lvl="6" indent="-165100" algn="l" rtl="0">
              <a:lnSpc>
                <a:spcPct val="90000"/>
              </a:lnSpc>
              <a:spcBef>
                <a:spcPts val="500"/>
              </a:spcBef>
              <a:spcAft>
                <a:spcPts val="0"/>
              </a:spcAft>
              <a:buClr>
                <a:schemeClr val="dk1"/>
              </a:buClr>
              <a:buSzPts val="1800"/>
              <a:buChar char="•"/>
            </a:pPr>
            <a:r>
              <a:rPr lang="en-IN"/>
              <a:t>withTimeout(timeout,SECONDS)</a:t>
            </a:r>
            <a:endParaRPr lang="en-IN"/>
          </a:p>
          <a:p>
            <a:pPr marL="2971800" lvl="6" indent="-165100" algn="l" rtl="0">
              <a:lnSpc>
                <a:spcPct val="90000"/>
              </a:lnSpc>
              <a:spcBef>
                <a:spcPts val="500"/>
              </a:spcBef>
              <a:spcAft>
                <a:spcPts val="0"/>
              </a:spcAft>
              <a:buClr>
                <a:schemeClr val="dk1"/>
              </a:buClr>
              <a:buSzPts val="1800"/>
              <a:buChar char="•"/>
            </a:pPr>
            <a:r>
              <a:rPr lang="en-IN"/>
              <a:t>pollingEvery(timeout,SECONDS)</a:t>
            </a:r>
            <a:endParaRPr lang="en-IN"/>
          </a:p>
          <a:p>
            <a:pPr marL="2971800" lvl="6" indent="-165100" algn="l" rtl="0">
              <a:lnSpc>
                <a:spcPct val="90000"/>
              </a:lnSpc>
              <a:spcBef>
                <a:spcPts val="500"/>
              </a:spcBef>
              <a:spcAft>
                <a:spcPts val="0"/>
              </a:spcAft>
              <a:buClr>
                <a:schemeClr val="dk1"/>
              </a:buClr>
              <a:buSzPts val="1800"/>
              <a:buChar char="•"/>
            </a:pPr>
            <a:r>
              <a:rPr lang="en-IN"/>
              <a:t>Ignoring(Exception.class);</a:t>
            </a:r>
            <a:endParaRPr lang="en-IN"/>
          </a:p>
          <a:p>
            <a:pPr marL="228600" lvl="0" indent="-50800" algn="l" rtl="0">
              <a:lnSpc>
                <a:spcPct val="90000"/>
              </a:lnSpc>
              <a:spcBef>
                <a:spcPts val="1000"/>
              </a:spcBef>
              <a:spcAft>
                <a:spcPts val="0"/>
              </a:spcAft>
              <a:buClr>
                <a:schemeClr val="dk1"/>
              </a:buClr>
              <a:buSzPts val="2800"/>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285749" y="448735"/>
            <a:ext cx="7914300" cy="891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Difference between Implicit Wait Vs Explicit Wait</a:t>
            </a:r>
            <a:br>
              <a:rPr lang="en-IN" sz="3960" b="1"/>
            </a:br>
            <a:endParaRPr sz="3960"/>
          </a:p>
        </p:txBody>
      </p:sp>
      <p:graphicFrame>
        <p:nvGraphicFramePr>
          <p:cNvPr id="304" name="Google Shape;304;p46"/>
          <p:cNvGraphicFramePr/>
          <p:nvPr/>
        </p:nvGraphicFramePr>
        <p:xfrm>
          <a:off x="257080" y="1024128"/>
          <a:ext cx="8752350" cy="5689605"/>
        </p:xfrm>
        <a:graphic>
          <a:graphicData uri="http://schemas.openxmlformats.org/drawingml/2006/table">
            <a:tbl>
              <a:tblPr>
                <a:noFill/>
                <a:tableStyleId>{52E6A81A-F48E-4E4D-8615-5464A14FA86D}</a:tableStyleId>
              </a:tblPr>
              <a:tblGrid>
                <a:gridCol w="5372725"/>
                <a:gridCol w="3379625"/>
              </a:tblGrid>
              <a:tr h="432125">
                <a:tc>
                  <a:txBody>
                    <a:bodyPr/>
                    <a:lstStyle/>
                    <a:p>
                      <a:pPr marL="0" marR="0" lvl="0" indent="0" algn="l" rtl="0">
                        <a:spcBef>
                          <a:spcPts val="0"/>
                        </a:spcBef>
                        <a:spcAft>
                          <a:spcPts val="0"/>
                        </a:spcAft>
                        <a:buNone/>
                      </a:pPr>
                      <a:r>
                        <a:rPr lang="en-IN" sz="1800" b="1" u="none" strike="noStrike" cap="none"/>
                        <a:t>Implicit Wait</a:t>
                      </a:r>
                      <a:endParaRPr sz="1800" u="none" strike="noStrike" cap="none"/>
                    </a:p>
                  </a:txBody>
                  <a:tcPr marL="57150" marR="57150" marT="76200" marB="76200">
                    <a:lnL w="12700" cap="flat" cmpd="sng">
                      <a:solidFill>
                        <a:srgbClr val="20B228"/>
                      </a:solidFill>
                      <a:prstDash val="solid"/>
                      <a:round/>
                      <a:headEnd type="none" w="sm" len="sm"/>
                      <a:tailEnd type="none" w="sm" len="sm"/>
                    </a:lnL>
                    <a:lnR w="12700" cap="flat" cmpd="sng">
                      <a:solidFill>
                        <a:srgbClr val="B0B5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IN" sz="1800" b="1" u="none" strike="noStrike" cap="none"/>
                        <a:t>Explicit Wait</a:t>
                      </a:r>
                      <a:endParaRPr sz="1800" u="none" strike="noStrike" cap="none"/>
                    </a:p>
                  </a:txBody>
                  <a:tcPr marL="57150" marR="57150" marT="76200" marB="76200">
                    <a:lnL w="12700" cap="flat" cmpd="sng">
                      <a:solidFill>
                        <a:srgbClr val="B0B528"/>
                      </a:solidFill>
                      <a:prstDash val="solid"/>
                      <a:round/>
                      <a:headEnd type="none" w="sm" len="sm"/>
                      <a:tailEnd type="none" w="sm" len="sm"/>
                    </a:lnL>
                    <a:lnR w="12700" cap="flat" cmpd="sng">
                      <a:solidFill>
                        <a:srgbClr val="F8B5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1318100">
                <a:tc>
                  <a:txBody>
                    <a:bodyPr/>
                    <a:lstStyle/>
                    <a:p>
                      <a:pPr marL="457200" marR="0" lvl="0" indent="0" algn="l" rtl="0">
                        <a:spcBef>
                          <a:spcPts val="0"/>
                        </a:spcBef>
                        <a:spcAft>
                          <a:spcPts val="0"/>
                        </a:spcAft>
                        <a:buNone/>
                      </a:pPr>
                      <a:r>
                        <a:rPr lang="en-IN" sz="1800" u="none" strike="noStrike" cap="none"/>
                        <a:t>Implicit Wait time is applied to all the elements in the script</a:t>
                      </a:r>
                      <a:endParaRPr lang="en-IN" sz="1800" u="none" strike="noStrike" cap="none"/>
                    </a:p>
                  </a:txBody>
                  <a:tcPr marL="57150" marR="57150" marT="76200" marB="76200">
                    <a:lnL w="12700" cap="flat" cmpd="sng">
                      <a:solidFill>
                        <a:srgbClr val="98EB28"/>
                      </a:solidFill>
                      <a:prstDash val="solid"/>
                      <a:round/>
                      <a:headEnd type="none" w="sm" len="sm"/>
                      <a:tailEnd type="none" w="sm" len="sm"/>
                    </a:lnL>
                    <a:lnR w="12700" cap="flat" cmpd="sng">
                      <a:solidFill>
                        <a:srgbClr val="D0C8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457200" marR="0" lvl="0" indent="0" algn="l" rtl="0">
                        <a:spcBef>
                          <a:spcPts val="0"/>
                        </a:spcBef>
                        <a:spcAft>
                          <a:spcPts val="0"/>
                        </a:spcAft>
                        <a:buNone/>
                      </a:pPr>
                      <a:r>
                        <a:rPr lang="en-IN" sz="1800" u="none" strike="noStrike" cap="none"/>
                        <a:t>Explicit Wait time is applied only to those elements which are intended by us</a:t>
                      </a:r>
                      <a:endParaRPr lang="en-IN" sz="1800" u="none" strike="noStrike" cap="none"/>
                    </a:p>
                  </a:txBody>
                  <a:tcPr marL="57150" marR="57150" marT="76200" marB="76200">
                    <a:lnL w="12700" cap="flat" cmpd="sng">
                      <a:solidFill>
                        <a:srgbClr val="D0C828"/>
                      </a:solidFill>
                      <a:prstDash val="solid"/>
                      <a:round/>
                      <a:headEnd type="none" w="sm" len="sm"/>
                      <a:tailEnd type="none" w="sm" len="sm"/>
                    </a:lnL>
                    <a:lnR w="12700" cap="flat" cmpd="sng">
                      <a:solidFill>
                        <a:srgbClr val="30EA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1318100">
                <a:tc>
                  <a:txBody>
                    <a:bodyPr/>
                    <a:lstStyle/>
                    <a:p>
                      <a:pPr marL="457200" marR="0" lvl="0" indent="0" algn="l" rtl="0">
                        <a:spcBef>
                          <a:spcPts val="0"/>
                        </a:spcBef>
                        <a:spcAft>
                          <a:spcPts val="0"/>
                        </a:spcAft>
                        <a:buNone/>
                      </a:pPr>
                      <a:r>
                        <a:rPr lang="en-IN" sz="1800" u="none" strike="noStrike" cap="none"/>
                        <a:t>In Implicit Wait, we need </a:t>
                      </a:r>
                      <a:r>
                        <a:rPr lang="en-IN" sz="1800" b="1" u="none" strike="noStrike" cap="none"/>
                        <a:t>not </a:t>
                      </a:r>
                      <a:r>
                        <a:rPr lang="en-IN" sz="1800" u="none" strike="noStrike" cap="none"/>
                        <a:t>specify "ExpectedConditions" on the element to be located</a:t>
                      </a:r>
                      <a:endParaRPr lang="en-IN" sz="1800" u="none" strike="noStrike" cap="none"/>
                    </a:p>
                  </a:txBody>
                  <a:tcPr marL="57150" marR="57150" marT="76200" marB="76200">
                    <a:lnL w="12700" cap="flat" cmpd="sng">
                      <a:solidFill>
                        <a:srgbClr val="C0C928"/>
                      </a:solidFill>
                      <a:prstDash val="solid"/>
                      <a:round/>
                      <a:headEnd type="none" w="sm" len="sm"/>
                      <a:tailEnd type="none" w="sm" len="sm"/>
                    </a:lnL>
                    <a:lnR w="12700" cap="flat" cmpd="sng">
                      <a:solidFill>
                        <a:srgbClr val="38D3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457200" marR="0" lvl="0" indent="0" algn="l" rtl="0">
                        <a:spcBef>
                          <a:spcPts val="0"/>
                        </a:spcBef>
                        <a:spcAft>
                          <a:spcPts val="0"/>
                        </a:spcAft>
                        <a:buNone/>
                      </a:pPr>
                      <a:r>
                        <a:rPr lang="en-IN" sz="1800" u="none" strike="noStrike" cap="none"/>
                        <a:t>In Explicit Wait, we need to specify "ExpectedConditions" on the element to be located</a:t>
                      </a:r>
                      <a:endParaRPr lang="en-IN" sz="1800" u="none" strike="noStrike" cap="none"/>
                    </a:p>
                  </a:txBody>
                  <a:tcPr marL="57150" marR="57150" marT="76200" marB="76200">
                    <a:lnL w="12700" cap="flat" cmpd="sng">
                      <a:solidFill>
                        <a:srgbClr val="38D328"/>
                      </a:solidFill>
                      <a:prstDash val="solid"/>
                      <a:round/>
                      <a:headEnd type="none" w="sm" len="sm"/>
                      <a:tailEnd type="none" w="sm" len="sm"/>
                    </a:lnL>
                    <a:lnR w="12700" cap="flat" cmpd="sng">
                      <a:solidFill>
                        <a:srgbClr val="40E62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2538200">
                <a:tc>
                  <a:txBody>
                    <a:bodyPr/>
                    <a:lstStyle/>
                    <a:p>
                      <a:pPr marL="457200" marR="0" lvl="0" indent="0" algn="l" rtl="0">
                        <a:spcBef>
                          <a:spcPts val="0"/>
                        </a:spcBef>
                        <a:spcAft>
                          <a:spcPts val="0"/>
                        </a:spcAft>
                        <a:buNone/>
                      </a:pPr>
                      <a:r>
                        <a:rPr lang="en-IN" sz="1800" u="none" strike="noStrike" cap="none"/>
                        <a:t>It is recommended to use when the elements are located with the time frame specified in implicit wait</a:t>
                      </a:r>
                      <a:endParaRPr lang="en-IN" sz="1800" u="none" strike="noStrike" cap="none"/>
                    </a:p>
                  </a:txBody>
                  <a:tcPr marL="57150" marR="57150" marT="76200" marB="76200">
                    <a:lnL w="12700" cap="flat" cmpd="sng">
                      <a:solidFill>
                        <a:srgbClr val="38C428"/>
                      </a:solidFill>
                      <a:prstDash val="solid"/>
                      <a:round/>
                      <a:headEnd type="none" w="sm" len="sm"/>
                      <a:tailEnd type="none" w="sm" len="sm"/>
                    </a:lnL>
                    <a:lnR w="12700" cap="flat" cmpd="sng">
                      <a:solidFill>
                        <a:srgbClr val="30C628"/>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C428"/>
                      </a:solidFill>
                      <a:prstDash val="solid"/>
                      <a:round/>
                      <a:headEnd type="none" w="sm" len="sm"/>
                      <a:tailEnd type="none" w="sm" len="sm"/>
                    </a:lnB>
                    <a:solidFill>
                      <a:srgbClr val="FFFFFF"/>
                    </a:solidFill>
                  </a:tcPr>
                </a:tc>
                <a:tc>
                  <a:txBody>
                    <a:bodyPr/>
                    <a:lstStyle/>
                    <a:p>
                      <a:pPr marL="457200" marR="0" lvl="0" indent="0" algn="l" rtl="0">
                        <a:spcBef>
                          <a:spcPts val="0"/>
                        </a:spcBef>
                        <a:spcAft>
                          <a:spcPts val="0"/>
                        </a:spcAft>
                        <a:buNone/>
                      </a:pPr>
                      <a:r>
                        <a:rPr lang="en-IN" sz="1800" u="none" strike="noStrike" cap="none"/>
                        <a:t>It is recommended to use when the elements are taking long time to load and also for verifying the property of the element like(visibilityOfElementLocated, elementToBeClickable,elementToBeSelected)</a:t>
                      </a:r>
                      <a:endParaRPr lang="en-IN" sz="1800" u="none" strike="noStrike" cap="none"/>
                    </a:p>
                  </a:txBody>
                  <a:tcPr marL="57150" marR="57150" marT="76200" marB="76200">
                    <a:lnL w="12700" cap="flat" cmpd="sng">
                      <a:solidFill>
                        <a:srgbClr val="30C628"/>
                      </a:solidFill>
                      <a:prstDash val="solid"/>
                      <a:round/>
                      <a:headEnd type="none" w="sm" len="sm"/>
                      <a:tailEnd type="none" w="sm" len="sm"/>
                    </a:lnL>
                    <a:lnR w="12700" cap="flat" cmpd="sng">
                      <a:solidFill>
                        <a:srgbClr val="E8C528"/>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F0EA28"/>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392802" y="167026"/>
            <a:ext cx="7886700" cy="696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Xpath</a:t>
            </a:r>
            <a:endParaRPr sz="2400"/>
          </a:p>
        </p:txBody>
      </p:sp>
      <p:sp>
        <p:nvSpPr>
          <p:cNvPr id="310" name="Google Shape;310;p47"/>
          <p:cNvSpPr txBox="1">
            <a:spLocks noGrp="1"/>
          </p:cNvSpPr>
          <p:nvPr>
            <p:ph type="body" idx="1"/>
          </p:nvPr>
        </p:nvSpPr>
        <p:spPr>
          <a:xfrm>
            <a:off x="169800" y="1061150"/>
            <a:ext cx="8697300" cy="66270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550"/>
              <a:buNone/>
            </a:pPr>
            <a:r>
              <a:rPr lang="en-IN" sz="2550" b="1" dirty="0"/>
              <a:t>What is </a:t>
            </a:r>
            <a:r>
              <a:rPr lang="en-IN" sz="2550" b="1" dirty="0" err="1"/>
              <a:t>Xpath</a:t>
            </a:r>
            <a:r>
              <a:rPr lang="en-IN" sz="2550" b="1" dirty="0"/>
              <a:t> </a:t>
            </a:r>
            <a:r>
              <a:rPr lang="en-IN" sz="2550" dirty="0"/>
              <a:t>?</a:t>
            </a:r>
            <a:endParaRPr dirty="0"/>
          </a:p>
          <a:p>
            <a:pPr marL="0" lvl="0" indent="0" algn="l" rtl="0">
              <a:lnSpc>
                <a:spcPct val="70000"/>
              </a:lnSpc>
              <a:spcBef>
                <a:spcPts val="1000"/>
              </a:spcBef>
              <a:spcAft>
                <a:spcPts val="0"/>
              </a:spcAft>
              <a:buClr>
                <a:schemeClr val="dk1"/>
              </a:buClr>
              <a:buSzPts val="2550"/>
              <a:buNone/>
            </a:pPr>
            <a:r>
              <a:rPr lang="en-IN" sz="1800" dirty="0"/>
              <a:t>XPath is defined as XML path. It is a syntax or language for finding any element on the web page using XML path expression. XPath is used to find the location of any element on a webpage using HTML DOM structure.</a:t>
            </a:r>
            <a:endParaRPr sz="1800" dirty="0"/>
          </a:p>
          <a:p>
            <a:pPr marL="0" lvl="0" indent="0" algn="l" rtl="0">
              <a:lnSpc>
                <a:spcPct val="70000"/>
              </a:lnSpc>
              <a:spcBef>
                <a:spcPts val="1000"/>
              </a:spcBef>
              <a:spcAft>
                <a:spcPts val="0"/>
              </a:spcAft>
              <a:buClr>
                <a:schemeClr val="dk1"/>
              </a:buClr>
              <a:buSzPts val="2550"/>
              <a:buNone/>
            </a:pPr>
            <a:r>
              <a:rPr lang="en-IN" sz="1800" dirty="0"/>
              <a:t>Syntax for </a:t>
            </a:r>
            <a:r>
              <a:rPr lang="en-IN" sz="1800" dirty="0" err="1"/>
              <a:t>Xpath</a:t>
            </a:r>
            <a:r>
              <a:rPr lang="en-IN" sz="1800" dirty="0"/>
              <a:t>:</a:t>
            </a:r>
            <a:endParaRPr sz="1800" dirty="0"/>
          </a:p>
          <a:p>
            <a:pPr marL="0" lvl="0" indent="0" algn="l" rtl="0">
              <a:lnSpc>
                <a:spcPct val="70000"/>
              </a:lnSpc>
              <a:spcBef>
                <a:spcPts val="1000"/>
              </a:spcBef>
              <a:spcAft>
                <a:spcPts val="0"/>
              </a:spcAft>
              <a:buClr>
                <a:schemeClr val="dk1"/>
              </a:buClr>
              <a:buSzPts val="2550"/>
              <a:buNone/>
            </a:pPr>
            <a:r>
              <a:rPr lang="en-IN" sz="1800" dirty="0"/>
              <a:t>XPath contains the path of the element situated at the web page. Standard syntax for creating XPath is.</a:t>
            </a:r>
            <a:endParaRPr sz="1800" dirty="0"/>
          </a:p>
          <a:p>
            <a:pPr marL="0" lvl="0" indent="0" algn="l" rtl="0">
              <a:lnSpc>
                <a:spcPct val="70000"/>
              </a:lnSpc>
              <a:spcBef>
                <a:spcPts val="1000"/>
              </a:spcBef>
              <a:spcAft>
                <a:spcPts val="0"/>
              </a:spcAft>
              <a:buClr>
                <a:schemeClr val="dk1"/>
              </a:buClr>
              <a:buSzPts val="2550"/>
              <a:buNone/>
            </a:pPr>
            <a:r>
              <a:rPr lang="en-IN" sz="1800" dirty="0" err="1"/>
              <a:t>Xpath</a:t>
            </a:r>
            <a:r>
              <a:rPr lang="en-IN" sz="1800" dirty="0"/>
              <a:t>= //</a:t>
            </a:r>
            <a:r>
              <a:rPr lang="en-IN" sz="1800" dirty="0" err="1"/>
              <a:t>tagname</a:t>
            </a:r>
            <a:r>
              <a:rPr lang="en-IN" sz="1800" dirty="0"/>
              <a:t>[@attribute=‘value’]</a:t>
            </a:r>
            <a:endParaRPr sz="1800" dirty="0"/>
          </a:p>
          <a:p>
            <a:pPr marL="228600" lvl="0" indent="-180975" algn="l" rtl="0">
              <a:lnSpc>
                <a:spcPct val="70000"/>
              </a:lnSpc>
              <a:spcBef>
                <a:spcPts val="1000"/>
              </a:spcBef>
              <a:spcAft>
                <a:spcPts val="0"/>
              </a:spcAft>
              <a:buClr>
                <a:schemeClr val="dk1"/>
              </a:buClr>
              <a:buSzPts val="1800"/>
              <a:buChar char="•"/>
            </a:pPr>
            <a:r>
              <a:rPr lang="en-IN" sz="1800" dirty="0"/>
              <a:t>// : Select current node.</a:t>
            </a:r>
            <a:endParaRPr sz="1800" dirty="0"/>
          </a:p>
          <a:p>
            <a:pPr marL="228600" lvl="0" indent="-180975" algn="l" rtl="0">
              <a:lnSpc>
                <a:spcPct val="70000"/>
              </a:lnSpc>
              <a:spcBef>
                <a:spcPts val="1000"/>
              </a:spcBef>
              <a:spcAft>
                <a:spcPts val="0"/>
              </a:spcAft>
              <a:buClr>
                <a:schemeClr val="dk1"/>
              </a:buClr>
              <a:buSzPts val="1800"/>
              <a:buChar char="•"/>
            </a:pPr>
            <a:r>
              <a:rPr lang="en-IN" sz="1800" dirty="0" err="1"/>
              <a:t>Tagname</a:t>
            </a:r>
            <a:r>
              <a:rPr lang="en-IN" sz="1800" dirty="0"/>
              <a:t>: </a:t>
            </a:r>
            <a:r>
              <a:rPr lang="en-IN" sz="1800" dirty="0" err="1"/>
              <a:t>Tagname</a:t>
            </a:r>
            <a:r>
              <a:rPr lang="en-IN" sz="1800" dirty="0"/>
              <a:t> of the particular node.</a:t>
            </a:r>
            <a:endParaRPr sz="1800" dirty="0"/>
          </a:p>
          <a:p>
            <a:pPr marL="228600" lvl="0" indent="-180975" algn="l" rtl="0">
              <a:lnSpc>
                <a:spcPct val="70000"/>
              </a:lnSpc>
              <a:spcBef>
                <a:spcPts val="1000"/>
              </a:spcBef>
              <a:spcAft>
                <a:spcPts val="0"/>
              </a:spcAft>
              <a:buClr>
                <a:schemeClr val="dk1"/>
              </a:buClr>
              <a:buSzPts val="1800"/>
              <a:buChar char="•"/>
            </a:pPr>
            <a:r>
              <a:rPr lang="en-IN" sz="1800" dirty="0"/>
              <a:t>@: Select attribute.</a:t>
            </a:r>
            <a:endParaRPr sz="1800" dirty="0"/>
          </a:p>
          <a:p>
            <a:pPr marL="228600" lvl="0" indent="-180975" algn="l" rtl="0">
              <a:lnSpc>
                <a:spcPct val="70000"/>
              </a:lnSpc>
              <a:spcBef>
                <a:spcPts val="1000"/>
              </a:spcBef>
              <a:spcAft>
                <a:spcPts val="0"/>
              </a:spcAft>
              <a:buClr>
                <a:schemeClr val="dk1"/>
              </a:buClr>
              <a:buSzPts val="1800"/>
              <a:buChar char="•"/>
            </a:pPr>
            <a:r>
              <a:rPr lang="en-IN" sz="1800" dirty="0"/>
              <a:t>Attribute: Attribute name of the node.</a:t>
            </a:r>
            <a:endParaRPr sz="1800" dirty="0"/>
          </a:p>
          <a:p>
            <a:pPr marL="228600" lvl="0" indent="-228600" algn="l" rtl="0">
              <a:lnSpc>
                <a:spcPct val="70000"/>
              </a:lnSpc>
              <a:spcBef>
                <a:spcPts val="1000"/>
              </a:spcBef>
              <a:spcAft>
                <a:spcPts val="0"/>
              </a:spcAft>
              <a:buClr>
                <a:schemeClr val="dk1"/>
              </a:buClr>
              <a:buSzPts val="2550"/>
              <a:buChar char="•"/>
            </a:pPr>
            <a:r>
              <a:rPr lang="en-IN" sz="1800" dirty="0"/>
              <a:t>Value: Value of the attribute</a:t>
            </a:r>
            <a:r>
              <a:rPr lang="en-IN" sz="2550" dirty="0"/>
              <a:t>.</a:t>
            </a:r>
            <a:endParaRPr dirty="0"/>
          </a:p>
          <a:p>
            <a:pPr marL="0" lvl="0" indent="0" algn="l" rtl="0">
              <a:lnSpc>
                <a:spcPct val="70000"/>
              </a:lnSpc>
              <a:spcBef>
                <a:spcPts val="1000"/>
              </a:spcBef>
              <a:spcAft>
                <a:spcPts val="0"/>
              </a:spcAft>
              <a:buClr>
                <a:schemeClr val="dk1"/>
              </a:buClr>
              <a:buSzPts val="2040"/>
              <a:buNone/>
            </a:pPr>
            <a:endParaRPr sz="2040" b="1" dirty="0"/>
          </a:p>
          <a:p>
            <a:pPr marL="0" lvl="0" indent="0" algn="l" rtl="0">
              <a:lnSpc>
                <a:spcPct val="70000"/>
              </a:lnSpc>
              <a:spcBef>
                <a:spcPts val="1000"/>
              </a:spcBef>
              <a:spcAft>
                <a:spcPts val="0"/>
              </a:spcAft>
              <a:buClr>
                <a:schemeClr val="dk1"/>
              </a:buClr>
              <a:buSzPts val="6120"/>
              <a:buNone/>
            </a:pPr>
            <a:endParaRPr sz="6120" b="1" dirty="0"/>
          </a:p>
          <a:p>
            <a:pPr marL="0" lvl="0" indent="0" algn="l" rtl="0">
              <a:lnSpc>
                <a:spcPct val="70000"/>
              </a:lnSpc>
              <a:spcBef>
                <a:spcPts val="1000"/>
              </a:spcBef>
              <a:spcAft>
                <a:spcPts val="0"/>
              </a:spcAft>
              <a:buClr>
                <a:schemeClr val="dk1"/>
              </a:buClr>
              <a:buSzPts val="6120"/>
              <a:buNone/>
            </a:pPr>
            <a:endParaRPr sz="6120" b="1" dirty="0"/>
          </a:p>
          <a:p>
            <a:pPr marL="228600" lvl="0" indent="-77470" algn="l" rtl="0">
              <a:lnSpc>
                <a:spcPct val="70000"/>
              </a:lnSpc>
              <a:spcBef>
                <a:spcPts val="1000"/>
              </a:spcBef>
              <a:spcAft>
                <a:spcPts val="0"/>
              </a:spcAft>
              <a:buClr>
                <a:schemeClr val="dk1"/>
              </a:buClr>
              <a:buSzPts val="2380"/>
              <a:buNone/>
            </a:pPr>
            <a:endParaRPr sz="238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8"/>
          <p:cNvSpPr txBox="1">
            <a:spLocks noGrp="1"/>
          </p:cNvSpPr>
          <p:nvPr>
            <p:ph type="title"/>
          </p:nvPr>
        </p:nvSpPr>
        <p:spPr>
          <a:xfrm>
            <a:off x="393152" y="157877"/>
            <a:ext cx="7886700" cy="89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Absolute Xpath</a:t>
            </a:r>
            <a:endParaRPr sz="2400"/>
          </a:p>
        </p:txBody>
      </p:sp>
      <p:sp>
        <p:nvSpPr>
          <p:cNvPr id="316" name="Google Shape;316;p48"/>
          <p:cNvSpPr txBox="1">
            <a:spLocks noGrp="1"/>
          </p:cNvSpPr>
          <p:nvPr>
            <p:ph type="body" idx="1"/>
          </p:nvPr>
        </p:nvSpPr>
        <p:spPr>
          <a:xfrm>
            <a:off x="327227" y="1105879"/>
            <a:ext cx="7886700" cy="51138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590"/>
              <a:buNone/>
            </a:pPr>
            <a:r>
              <a:rPr lang="en-IN" sz="1800" b="1"/>
              <a:t>Absolute Xpath:</a:t>
            </a:r>
            <a:br>
              <a:rPr lang="en-IN" sz="1800"/>
            </a:br>
            <a:r>
              <a:rPr lang="en-IN" sz="1800"/>
              <a:t>Absolute XPath starts with the root node or a forward slash (/).</a:t>
            </a:r>
            <a:br>
              <a:rPr lang="en-IN" sz="1800"/>
            </a:br>
            <a:r>
              <a:rPr lang="en-IN" sz="1800"/>
              <a:t>The advantage of using absolute is, it identifies the element very fast.</a:t>
            </a:r>
            <a:br>
              <a:rPr lang="en-IN" sz="1800"/>
            </a:br>
            <a:r>
              <a:rPr lang="en-IN" sz="1800"/>
              <a:t>Disadvantage here is, if any thing goes wrong or some other tag added in between, then this path will no longer works.</a:t>
            </a:r>
            <a:endParaRPr sz="1800"/>
          </a:p>
          <a:p>
            <a:pPr marL="0" lvl="0" indent="0" algn="l" rtl="0">
              <a:lnSpc>
                <a:spcPct val="70000"/>
              </a:lnSpc>
              <a:spcBef>
                <a:spcPts val="1000"/>
              </a:spcBef>
              <a:spcAft>
                <a:spcPts val="0"/>
              </a:spcAft>
              <a:buClr>
                <a:schemeClr val="dk1"/>
              </a:buClr>
              <a:buSzPts val="2590"/>
              <a:buNone/>
            </a:pPr>
            <a:r>
              <a:rPr lang="en-IN" sz="1800"/>
              <a:t>Example:</a:t>
            </a:r>
            <a:br>
              <a:rPr lang="en-IN" sz="1800"/>
            </a:br>
            <a:r>
              <a:rPr lang="en-IN" sz="1800"/>
              <a:t>If the Path we defined as</a:t>
            </a:r>
            <a:br>
              <a:rPr lang="en-IN" sz="1800"/>
            </a:br>
            <a:r>
              <a:rPr lang="en-IN" sz="1800"/>
              <a:t>1. html/head/body/table/tbody/tr/th</a:t>
            </a:r>
            <a:endParaRPr sz="1800"/>
          </a:p>
          <a:p>
            <a:pPr marL="0" lvl="0" indent="0" algn="l" rtl="0">
              <a:lnSpc>
                <a:spcPct val="70000"/>
              </a:lnSpc>
              <a:spcBef>
                <a:spcPts val="1000"/>
              </a:spcBef>
              <a:spcAft>
                <a:spcPts val="0"/>
              </a:spcAft>
              <a:buClr>
                <a:schemeClr val="dk1"/>
              </a:buClr>
              <a:buSzPts val="2590"/>
              <a:buNone/>
            </a:pPr>
            <a:r>
              <a:rPr lang="en-IN" sz="1800"/>
              <a:t>If there is a tag that has added between body and table as below</a:t>
            </a:r>
            <a:br>
              <a:rPr lang="en-IN" sz="1800"/>
            </a:br>
            <a:r>
              <a:rPr lang="en-IN" sz="1800"/>
              <a:t>2. html/head/body/form/table/tbody/tr/th</a:t>
            </a:r>
            <a:endParaRPr sz="1800"/>
          </a:p>
          <a:p>
            <a:pPr marL="0" lvl="0" indent="0" algn="l" rtl="0">
              <a:lnSpc>
                <a:spcPct val="70000"/>
              </a:lnSpc>
              <a:spcBef>
                <a:spcPts val="1000"/>
              </a:spcBef>
              <a:spcAft>
                <a:spcPts val="0"/>
              </a:spcAft>
              <a:buClr>
                <a:schemeClr val="dk1"/>
              </a:buClr>
              <a:buSzPts val="2590"/>
              <a:buNone/>
            </a:pPr>
            <a:r>
              <a:rPr lang="en-IN" sz="1800"/>
              <a:t>The first path will not work as 'form' tag added in between</a:t>
            </a:r>
            <a:endParaRPr sz="1800"/>
          </a:p>
          <a:p>
            <a:pPr marL="228600" lvl="0" indent="-64135"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402252" y="148151"/>
            <a:ext cx="7886700" cy="820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Relative Xpath</a:t>
            </a:r>
            <a:endParaRPr sz="2400"/>
          </a:p>
        </p:txBody>
      </p:sp>
      <p:sp>
        <p:nvSpPr>
          <p:cNvPr id="322" name="Google Shape;322;p49"/>
          <p:cNvSpPr txBox="1">
            <a:spLocks noGrp="1"/>
          </p:cNvSpPr>
          <p:nvPr>
            <p:ph type="body" idx="1"/>
          </p:nvPr>
        </p:nvSpPr>
        <p:spPr>
          <a:xfrm>
            <a:off x="628652" y="1185336"/>
            <a:ext cx="7886700" cy="5475109"/>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IN" sz="1800" b="1"/>
              <a:t>Relative Xpath:</a:t>
            </a:r>
            <a:br>
              <a:rPr lang="en-IN" sz="1800"/>
            </a:br>
            <a:r>
              <a:rPr lang="en-IN" sz="1800"/>
              <a:t>A relative xpath is one where the path starts from the node of your choice - it doesn't need to start from the root node.</a:t>
            </a:r>
            <a:endParaRPr sz="1800"/>
          </a:p>
          <a:p>
            <a:pPr marL="0" lvl="0" indent="0" algn="l" rtl="0">
              <a:lnSpc>
                <a:spcPct val="80000"/>
              </a:lnSpc>
              <a:spcBef>
                <a:spcPts val="1000"/>
              </a:spcBef>
              <a:spcAft>
                <a:spcPts val="0"/>
              </a:spcAft>
              <a:buClr>
                <a:schemeClr val="dk1"/>
              </a:buClr>
              <a:buSzPts val="2800"/>
              <a:buNone/>
            </a:pPr>
            <a:r>
              <a:rPr lang="en-IN" sz="1800"/>
              <a:t>It starts with Double forward slash(//)</a:t>
            </a:r>
            <a:endParaRPr sz="1800"/>
          </a:p>
          <a:p>
            <a:pPr marL="0" lvl="0" indent="0" algn="l" rtl="0">
              <a:lnSpc>
                <a:spcPct val="80000"/>
              </a:lnSpc>
              <a:spcBef>
                <a:spcPts val="1000"/>
              </a:spcBef>
              <a:spcAft>
                <a:spcPts val="0"/>
              </a:spcAft>
              <a:buClr>
                <a:schemeClr val="dk1"/>
              </a:buClr>
              <a:buSzPts val="2800"/>
              <a:buNone/>
            </a:pPr>
            <a:r>
              <a:rPr lang="en-IN" sz="1800"/>
              <a:t>Syntax:</a:t>
            </a:r>
            <a:br>
              <a:rPr lang="en-IN" sz="1800"/>
            </a:br>
            <a:r>
              <a:rPr lang="en-IN" sz="1800"/>
              <a:t>//table/tbody/tr/th</a:t>
            </a:r>
            <a:endParaRPr sz="1800"/>
          </a:p>
          <a:p>
            <a:pPr marL="0" lvl="0" indent="0" algn="l" rtl="0">
              <a:lnSpc>
                <a:spcPct val="80000"/>
              </a:lnSpc>
              <a:spcBef>
                <a:spcPts val="1000"/>
              </a:spcBef>
              <a:spcAft>
                <a:spcPts val="0"/>
              </a:spcAft>
              <a:buClr>
                <a:schemeClr val="dk1"/>
              </a:buClr>
              <a:buSzPts val="2800"/>
              <a:buNone/>
            </a:pPr>
            <a:r>
              <a:rPr lang="en-IN" sz="1800"/>
              <a:t>Advantage of using relative xpath is, you don't need to mention the long xpath, you can start from the middle or in between.</a:t>
            </a:r>
            <a:endParaRPr sz="1800"/>
          </a:p>
          <a:p>
            <a:pPr marL="0" lvl="0" indent="0" algn="l" rtl="0">
              <a:lnSpc>
                <a:spcPct val="80000"/>
              </a:lnSpc>
              <a:spcBef>
                <a:spcPts val="1000"/>
              </a:spcBef>
              <a:spcAft>
                <a:spcPts val="0"/>
              </a:spcAft>
              <a:buClr>
                <a:schemeClr val="dk1"/>
              </a:buClr>
              <a:buSzPts val="2800"/>
              <a:buNone/>
            </a:pPr>
            <a:r>
              <a:rPr lang="en-IN" sz="1800"/>
              <a:t>Disadvantage here is, it will take more time in identifying the element as we specify the partial path not (exact path).</a:t>
            </a:r>
            <a:endParaRPr sz="1800"/>
          </a:p>
          <a:p>
            <a:pPr marL="228600" lvl="0" indent="-50800" algn="l" rtl="0">
              <a:lnSpc>
                <a:spcPct val="80000"/>
              </a:lnSpc>
              <a:spcBef>
                <a:spcPts val="1000"/>
              </a:spcBef>
              <a:spcAft>
                <a:spcPts val="0"/>
              </a:spcAft>
              <a:buClr>
                <a:schemeClr val="dk1"/>
              </a:buClr>
              <a:buSzPts val="2800"/>
              <a:buNone/>
            </a:pP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364877" y="44826"/>
            <a:ext cx="7886700" cy="1158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What are Xpath axes</a:t>
            </a:r>
            <a:endParaRPr sz="2400"/>
          </a:p>
        </p:txBody>
      </p:sp>
      <p:sp>
        <p:nvSpPr>
          <p:cNvPr id="328" name="Google Shape;328;p50"/>
          <p:cNvSpPr txBox="1">
            <a:spLocks noGrp="1"/>
          </p:cNvSpPr>
          <p:nvPr>
            <p:ph type="body" idx="1"/>
          </p:nvPr>
        </p:nvSpPr>
        <p:spPr>
          <a:xfrm>
            <a:off x="628652" y="1825625"/>
            <a:ext cx="7886700" cy="4351338"/>
          </a:xfrm>
          <a:prstGeom prst="rect">
            <a:avLst/>
          </a:prstGeom>
          <a:noFill/>
          <a:ln>
            <a:noFill/>
          </a:ln>
        </p:spPr>
        <p:txBody>
          <a:bodyPr spcFirstLastPara="1" wrap="square" lIns="91425" tIns="45700" rIns="91425" bIns="45700" anchor="t" anchorCtr="0">
            <a:noAutofit/>
          </a:bodyPr>
          <a:lstStyle/>
          <a:p>
            <a:pPr marL="228600" lvl="0" indent="-165100" algn="l" rtl="0">
              <a:lnSpc>
                <a:spcPct val="80000"/>
              </a:lnSpc>
              <a:spcBef>
                <a:spcPts val="0"/>
              </a:spcBef>
              <a:spcAft>
                <a:spcPts val="0"/>
              </a:spcAft>
              <a:buClr>
                <a:schemeClr val="dk1"/>
              </a:buClr>
              <a:buSzPts val="1800"/>
              <a:buChar char="•"/>
            </a:pPr>
            <a:r>
              <a:rPr lang="en-IN" sz="1800" dirty="0"/>
              <a:t>XPath axes search different nodes in XML document from current context node. XPath Axes are the methods used to find dynamic elements, which otherwise not possible by normal XPath method having no ID , </a:t>
            </a:r>
            <a:r>
              <a:rPr lang="en-IN" sz="1800" dirty="0" err="1"/>
              <a:t>Classname</a:t>
            </a:r>
            <a:r>
              <a:rPr lang="en-IN" sz="1800" dirty="0"/>
              <a:t>, Name, etc.</a:t>
            </a:r>
            <a:endParaRPr sz="1800" dirty="0"/>
          </a:p>
          <a:p>
            <a:pPr marL="0" lvl="0" indent="0" algn="l" rtl="0">
              <a:lnSpc>
                <a:spcPct val="80000"/>
              </a:lnSpc>
              <a:spcBef>
                <a:spcPts val="1000"/>
              </a:spcBef>
              <a:spcAft>
                <a:spcPts val="0"/>
              </a:spcAft>
              <a:buClr>
                <a:schemeClr val="dk1"/>
              </a:buClr>
              <a:buSzPts val="2800"/>
              <a:buNone/>
            </a:pPr>
            <a:endParaRPr sz="1800" dirty="0"/>
          </a:p>
          <a:p>
            <a:pPr marL="228600" lvl="0" indent="-165100" algn="l" rtl="0">
              <a:lnSpc>
                <a:spcPct val="80000"/>
              </a:lnSpc>
              <a:spcBef>
                <a:spcPts val="1000"/>
              </a:spcBef>
              <a:spcAft>
                <a:spcPts val="0"/>
              </a:spcAft>
              <a:buClr>
                <a:schemeClr val="dk1"/>
              </a:buClr>
              <a:buSzPts val="1800"/>
              <a:buChar char="•"/>
            </a:pPr>
            <a:r>
              <a:rPr lang="en-IN" sz="1800" dirty="0"/>
              <a:t>Axes methods are used to find those elements, which dynamically change on refresh or any other operations. There are few axes methods commonly used in Selenium Webdriver like child, parent, ancestor, sibling, preceding, self, etc.</a:t>
            </a:r>
            <a:endParaRPr sz="1800" dirty="0"/>
          </a:p>
          <a:p>
            <a:pPr marL="228600" lvl="0" indent="-50800" algn="l" rtl="0">
              <a:lnSpc>
                <a:spcPct val="80000"/>
              </a:lnSpc>
              <a:spcBef>
                <a:spcPts val="1000"/>
              </a:spcBef>
              <a:spcAft>
                <a:spcPts val="0"/>
              </a:spcAft>
              <a:buClr>
                <a:schemeClr val="dk1"/>
              </a:buClr>
              <a:buSzPts val="2800"/>
              <a:buNone/>
            </a:pPr>
            <a:endParaRPr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628652" y="365126"/>
            <a:ext cx="7886700" cy="5868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Xpath</a:t>
            </a:r>
            <a:endParaRPr sz="2400"/>
          </a:p>
        </p:txBody>
      </p:sp>
      <p:sp>
        <p:nvSpPr>
          <p:cNvPr id="334" name="Google Shape;334;p51"/>
          <p:cNvSpPr txBox="1">
            <a:spLocks noGrp="1"/>
          </p:cNvSpPr>
          <p:nvPr>
            <p:ph type="body" idx="1"/>
          </p:nvPr>
        </p:nvSpPr>
        <p:spPr>
          <a:xfrm>
            <a:off x="628650" y="951975"/>
            <a:ext cx="7886700" cy="5805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1800"/>
              <a:t>1) Basic </a:t>
            </a:r>
            <a:r>
              <a:rPr lang="en-IN" sz="1800" b="1"/>
              <a:t>Xpath</a:t>
            </a:r>
            <a:r>
              <a:rPr lang="en-IN" sz="1800"/>
              <a:t> - XPath expression select nodes or list of nodes on the basis of attributes like ID , Name, Classname, etc.</a:t>
            </a:r>
            <a:endParaRPr sz="1800"/>
          </a:p>
          <a:p>
            <a:pPr marL="0" lvl="0" indent="0" algn="l" rtl="0">
              <a:lnSpc>
                <a:spcPct val="70000"/>
              </a:lnSpc>
              <a:spcBef>
                <a:spcPts val="1000"/>
              </a:spcBef>
              <a:spcAft>
                <a:spcPts val="0"/>
              </a:spcAft>
              <a:buClr>
                <a:schemeClr val="dk1"/>
              </a:buClr>
              <a:buSzPts val="2400"/>
              <a:buNone/>
            </a:pPr>
            <a:r>
              <a:rPr lang="en-IN" sz="1800" b="1"/>
              <a:t>Syntax</a:t>
            </a:r>
            <a:r>
              <a:rPr lang="en-IN" sz="1800"/>
              <a:t> - Xpath= //tagname[@attribute=‘value’]</a:t>
            </a:r>
            <a:endParaRPr sz="1800"/>
          </a:p>
          <a:p>
            <a:pPr marL="0" lvl="0" indent="0" algn="l" rtl="0">
              <a:lnSpc>
                <a:spcPct val="70000"/>
              </a:lnSpc>
              <a:spcBef>
                <a:spcPts val="1000"/>
              </a:spcBef>
              <a:spcAft>
                <a:spcPts val="0"/>
              </a:spcAft>
              <a:buClr>
                <a:schemeClr val="dk1"/>
              </a:buClr>
              <a:buSzPts val="2400"/>
              <a:buNone/>
            </a:pPr>
            <a:r>
              <a:rPr lang="en-IN" sz="1800"/>
              <a:t>public class ExForBasicXpath {</a:t>
            </a:r>
            <a:endParaRPr sz="1800"/>
          </a:p>
          <a:p>
            <a:pPr marL="0" lvl="0" indent="0" algn="l" rtl="0">
              <a:lnSpc>
                <a:spcPct val="70000"/>
              </a:lnSpc>
              <a:spcBef>
                <a:spcPts val="1000"/>
              </a:spcBef>
              <a:spcAft>
                <a:spcPts val="0"/>
              </a:spcAft>
              <a:buClr>
                <a:schemeClr val="dk1"/>
              </a:buClr>
              <a:buSzPts val="2400"/>
              <a:buNone/>
            </a:pPr>
            <a:r>
              <a:rPr lang="en-IN" sz="1800"/>
              <a:t>public static void main(String[] args) {</a:t>
            </a:r>
            <a:endParaRPr sz="1800"/>
          </a:p>
          <a:p>
            <a:pPr marL="0" lvl="0" indent="0" algn="l" rtl="0">
              <a:lnSpc>
                <a:spcPct val="70000"/>
              </a:lnSpc>
              <a:spcBef>
                <a:spcPts val="1000"/>
              </a:spcBef>
              <a:spcAft>
                <a:spcPts val="0"/>
              </a:spcAft>
              <a:buClr>
                <a:schemeClr val="dk1"/>
              </a:buClr>
              <a:buSzPts val="2400"/>
              <a:buNone/>
            </a:pPr>
            <a:r>
              <a:rPr lang="en-IN" sz="1800"/>
              <a:t>System.setProperty("webdriver.chrome.driver", “D:\\Drivers\\chromedriver.exe");</a:t>
            </a:r>
            <a:endParaRPr sz="1800"/>
          </a:p>
          <a:p>
            <a:pPr marL="0" lvl="0" indent="0" algn="l" rtl="0">
              <a:lnSpc>
                <a:spcPct val="70000"/>
              </a:lnSpc>
              <a:spcBef>
                <a:spcPts val="1000"/>
              </a:spcBef>
              <a:spcAft>
                <a:spcPts val="0"/>
              </a:spcAft>
              <a:buClr>
                <a:schemeClr val="dk1"/>
              </a:buClr>
              <a:buSzPts val="2400"/>
              <a:buNone/>
            </a:pPr>
            <a:r>
              <a:rPr lang="en-IN" sz="1800"/>
              <a:t>WebDriver driver = new ChromeDriver();</a:t>
            </a:r>
            <a:endParaRPr sz="1800"/>
          </a:p>
          <a:p>
            <a:pPr marL="0" lvl="0" indent="0" algn="l" rtl="0">
              <a:lnSpc>
                <a:spcPct val="70000"/>
              </a:lnSpc>
              <a:spcBef>
                <a:spcPts val="1000"/>
              </a:spcBef>
              <a:spcAft>
                <a:spcPts val="0"/>
              </a:spcAft>
              <a:buClr>
                <a:schemeClr val="dk1"/>
              </a:buClr>
              <a:buSzPts val="2400"/>
              <a:buNone/>
            </a:pPr>
            <a:r>
              <a:rPr lang="en-IN" sz="1800"/>
              <a:t>driver.manage().window().maximize();</a:t>
            </a:r>
            <a:endParaRPr sz="1800"/>
          </a:p>
          <a:p>
            <a:pPr marL="0" lvl="0" indent="0" algn="l" rtl="0">
              <a:lnSpc>
                <a:spcPct val="70000"/>
              </a:lnSpc>
              <a:spcBef>
                <a:spcPts val="1000"/>
              </a:spcBef>
              <a:spcAft>
                <a:spcPts val="0"/>
              </a:spcAft>
              <a:buClr>
                <a:schemeClr val="dk1"/>
              </a:buClr>
              <a:buSzPts val="2400"/>
              <a:buNone/>
            </a:pPr>
            <a:r>
              <a:rPr lang="en-IN" sz="1800"/>
              <a:t>String baseUrl="http://demo.guru99.com/v1/";</a:t>
            </a:r>
            <a:endParaRPr sz="1800"/>
          </a:p>
          <a:p>
            <a:pPr marL="0" lvl="0" indent="0" algn="l" rtl="0">
              <a:lnSpc>
                <a:spcPct val="70000"/>
              </a:lnSpc>
              <a:spcBef>
                <a:spcPts val="1000"/>
              </a:spcBef>
              <a:spcAft>
                <a:spcPts val="0"/>
              </a:spcAft>
              <a:buClr>
                <a:schemeClr val="dk1"/>
              </a:buClr>
              <a:buSzPts val="2400"/>
              <a:buNone/>
            </a:pPr>
            <a:r>
              <a:rPr lang="en-IN" sz="1800"/>
              <a:t>driver.get(baseUrl);</a:t>
            </a:r>
            <a:endParaRPr sz="1800"/>
          </a:p>
          <a:p>
            <a:pPr marL="0" lvl="0" indent="0" algn="l" rtl="0">
              <a:lnSpc>
                <a:spcPct val="70000"/>
              </a:lnSpc>
              <a:spcBef>
                <a:spcPts val="1000"/>
              </a:spcBef>
              <a:spcAft>
                <a:spcPts val="0"/>
              </a:spcAft>
              <a:buClr>
                <a:schemeClr val="dk1"/>
              </a:buClr>
              <a:buSzPts val="2400"/>
              <a:buNone/>
            </a:pPr>
            <a:r>
              <a:rPr lang="en-IN" sz="1800"/>
              <a:t>driver.findElement(By.xpath("//input[@type='text']")).sendKeys(“Sai");</a:t>
            </a:r>
            <a:endParaRPr sz="1800"/>
          </a:p>
          <a:p>
            <a:pPr marL="0" lvl="0" indent="0" algn="l" rtl="0">
              <a:lnSpc>
                <a:spcPct val="70000"/>
              </a:lnSpc>
              <a:spcBef>
                <a:spcPts val="1000"/>
              </a:spcBef>
              <a:spcAft>
                <a:spcPts val="0"/>
              </a:spcAft>
              <a:buClr>
                <a:schemeClr val="dk1"/>
              </a:buClr>
              <a:buSzPts val="2400"/>
              <a:buNone/>
            </a:pPr>
            <a:r>
              <a:rPr lang="en-IN" sz="1800"/>
              <a:t>System.out.println("Entered username");</a:t>
            </a:r>
            <a:endParaRPr sz="1800"/>
          </a:p>
          <a:p>
            <a:pPr marL="0" lvl="0" indent="0" algn="l" rtl="0">
              <a:lnSpc>
                <a:spcPct val="70000"/>
              </a:lnSpc>
              <a:spcBef>
                <a:spcPts val="1000"/>
              </a:spcBef>
              <a:spcAft>
                <a:spcPts val="0"/>
              </a:spcAft>
              <a:buClr>
                <a:schemeClr val="dk1"/>
              </a:buClr>
              <a:buSzPts val="2400"/>
              <a:buNone/>
            </a:pPr>
            <a:r>
              <a:rPr lang="en-IN" sz="1800"/>
              <a:t>driver.close();</a:t>
            </a:r>
            <a:endParaRPr sz="1800"/>
          </a:p>
          <a:p>
            <a:pPr marL="0" lvl="0" indent="0" algn="l" rtl="0">
              <a:lnSpc>
                <a:spcPct val="70000"/>
              </a:lnSpc>
              <a:spcBef>
                <a:spcPts val="1000"/>
              </a:spcBef>
              <a:spcAft>
                <a:spcPts val="0"/>
              </a:spcAft>
              <a:buClr>
                <a:schemeClr val="dk1"/>
              </a:buClr>
              <a:buSzPts val="2400"/>
              <a:buNone/>
            </a:pPr>
            <a:r>
              <a:rPr lang="en-IN" sz="1800"/>
              <a:t>}</a:t>
            </a:r>
            <a:endParaRPr sz="1800"/>
          </a:p>
          <a:p>
            <a:pPr marL="0" lvl="0" indent="0" algn="l" rtl="0">
              <a:lnSpc>
                <a:spcPct val="70000"/>
              </a:lnSpc>
              <a:spcBef>
                <a:spcPts val="1000"/>
              </a:spcBef>
              <a:spcAft>
                <a:spcPts val="0"/>
              </a:spcAft>
              <a:buClr>
                <a:schemeClr val="dk1"/>
              </a:buClr>
              <a:buSzPts val="2400"/>
              <a:buNone/>
            </a:pPr>
            <a:r>
              <a:rPr lang="en-I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2" y="-216784"/>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What to Automate</a:t>
            </a:r>
            <a:endParaRPr sz="2400"/>
          </a:p>
        </p:txBody>
      </p:sp>
      <p:sp>
        <p:nvSpPr>
          <p:cNvPr id="103" name="Google Shape;103;p16"/>
          <p:cNvSpPr txBox="1">
            <a:spLocks noGrp="1"/>
          </p:cNvSpPr>
          <p:nvPr>
            <p:ph type="body" idx="1"/>
          </p:nvPr>
        </p:nvSpPr>
        <p:spPr>
          <a:xfrm>
            <a:off x="628652" y="1292225"/>
            <a:ext cx="7886700" cy="4351200"/>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The test cases that we are executing for every build.</a:t>
            </a:r>
            <a:endParaRPr sz="1800"/>
          </a:p>
          <a:p>
            <a:pPr marL="228600" lvl="0" indent="-165100" algn="l" rtl="0">
              <a:lnSpc>
                <a:spcPct val="90000"/>
              </a:lnSpc>
              <a:spcBef>
                <a:spcPts val="1000"/>
              </a:spcBef>
              <a:spcAft>
                <a:spcPts val="0"/>
              </a:spcAft>
              <a:buClr>
                <a:schemeClr val="dk1"/>
              </a:buClr>
              <a:buSzPts val="1800"/>
              <a:buChar char="•"/>
            </a:pPr>
            <a:r>
              <a:rPr lang="en-IN" sz="1800"/>
              <a:t>When a test case need to be executed with multiple test data.</a:t>
            </a:r>
            <a:endParaRPr sz="1800"/>
          </a:p>
          <a:p>
            <a:pPr marL="228600" lvl="0" indent="-165100" algn="l" rtl="0">
              <a:lnSpc>
                <a:spcPct val="90000"/>
              </a:lnSpc>
              <a:spcBef>
                <a:spcPts val="1000"/>
              </a:spcBef>
              <a:spcAft>
                <a:spcPts val="0"/>
              </a:spcAft>
              <a:buClr>
                <a:schemeClr val="dk1"/>
              </a:buClr>
              <a:buSzPts val="1800"/>
              <a:buChar char="•"/>
            </a:pPr>
            <a:r>
              <a:rPr lang="en-IN" sz="1800"/>
              <a:t>Different browser and different operating system.</a:t>
            </a:r>
            <a:endParaRPr sz="1800"/>
          </a:p>
          <a:p>
            <a:pPr marL="228600" lvl="0" indent="-165100" algn="l" rtl="0">
              <a:lnSpc>
                <a:spcPct val="90000"/>
              </a:lnSpc>
              <a:spcBef>
                <a:spcPts val="1000"/>
              </a:spcBef>
              <a:spcAft>
                <a:spcPts val="0"/>
              </a:spcAft>
              <a:buClr>
                <a:schemeClr val="dk1"/>
              </a:buClr>
              <a:buSzPts val="1800"/>
              <a:buChar char="•"/>
            </a:pPr>
            <a:r>
              <a:rPr lang="en-IN" sz="1800"/>
              <a:t>Regression testing.</a:t>
            </a:r>
            <a:endParaRPr sz="1800"/>
          </a:p>
          <a:p>
            <a:pPr marL="228600" lvl="0" indent="-50800" algn="l" rtl="0">
              <a:lnSpc>
                <a:spcPct val="90000"/>
              </a:lnSpc>
              <a:spcBef>
                <a:spcPts val="1000"/>
              </a:spcBef>
              <a:spcAft>
                <a:spcPts val="0"/>
              </a:spcAft>
              <a:buClr>
                <a:schemeClr val="dk1"/>
              </a:buClr>
              <a:buSzPts val="2800"/>
              <a:buNone/>
            </a:pP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364902" y="167526"/>
            <a:ext cx="7886700" cy="67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Contains()</a:t>
            </a:r>
            <a:endParaRPr sz="2400"/>
          </a:p>
        </p:txBody>
      </p:sp>
      <p:sp>
        <p:nvSpPr>
          <p:cNvPr id="340" name="Google Shape;340;p52"/>
          <p:cNvSpPr txBox="1">
            <a:spLocks noGrp="1"/>
          </p:cNvSpPr>
          <p:nvPr>
            <p:ph type="body" idx="1"/>
          </p:nvPr>
        </p:nvSpPr>
        <p:spPr>
          <a:xfrm>
            <a:off x="628652" y="982133"/>
            <a:ext cx="7886700" cy="573181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200"/>
              <a:buNone/>
            </a:pPr>
            <a:r>
              <a:rPr lang="en-IN" sz="1800"/>
              <a:t>2) </a:t>
            </a:r>
            <a:r>
              <a:rPr lang="en-IN" sz="1800" b="1"/>
              <a:t>Contains()</a:t>
            </a:r>
            <a:r>
              <a:rPr lang="en-IN" sz="1800"/>
              <a:t> : Contains() is a method used in XPath expression. It is used when the value of any attribute changes dynamically. The contain feature has an ability to find the element with partial text as well.</a:t>
            </a:r>
            <a:endParaRPr sz="1800"/>
          </a:p>
          <a:p>
            <a:pPr marL="0" lvl="0" indent="0" algn="l" rtl="0">
              <a:lnSpc>
                <a:spcPct val="70000"/>
              </a:lnSpc>
              <a:spcBef>
                <a:spcPts val="1000"/>
              </a:spcBef>
              <a:spcAft>
                <a:spcPts val="0"/>
              </a:spcAft>
              <a:buClr>
                <a:schemeClr val="dk1"/>
              </a:buClr>
              <a:buSzPts val="1870"/>
              <a:buNone/>
            </a:pPr>
            <a:r>
              <a:rPr lang="en-IN" sz="1800" b="1"/>
              <a:t>Ex</a:t>
            </a:r>
            <a:r>
              <a:rPr lang="en-IN" sz="1800"/>
              <a:t>: Xpath= //*[contains(@type,'submit’)]; Xpath= //*[contains(text(),'here')]</a:t>
            </a:r>
            <a:endParaRPr sz="1800"/>
          </a:p>
          <a:p>
            <a:pPr marL="0" lvl="0" indent="0" algn="l" rtl="0">
              <a:lnSpc>
                <a:spcPct val="70000"/>
              </a:lnSpc>
              <a:spcBef>
                <a:spcPts val="1000"/>
              </a:spcBef>
              <a:spcAft>
                <a:spcPts val="0"/>
              </a:spcAft>
              <a:buClr>
                <a:schemeClr val="dk1"/>
              </a:buClr>
              <a:buSzPts val="1870"/>
              <a:buNone/>
            </a:pPr>
            <a:r>
              <a:rPr lang="en-IN" sz="1800"/>
              <a:t>public class ExForContains {</a:t>
            </a:r>
            <a:endParaRPr sz="1800"/>
          </a:p>
          <a:p>
            <a:pPr marL="0" lvl="0" indent="0" algn="l" rtl="0">
              <a:lnSpc>
                <a:spcPct val="70000"/>
              </a:lnSpc>
              <a:spcBef>
                <a:spcPts val="1000"/>
              </a:spcBef>
              <a:spcAft>
                <a:spcPts val="0"/>
              </a:spcAft>
              <a:buClr>
                <a:schemeClr val="dk1"/>
              </a:buClr>
              <a:buSzPts val="1870"/>
              <a:buNone/>
            </a:pPr>
            <a:r>
              <a:rPr lang="en-IN" sz="1800"/>
              <a:t>public static void main(String[] args) {</a:t>
            </a:r>
            <a:endParaRPr sz="1800"/>
          </a:p>
          <a:p>
            <a:pPr marL="0" lvl="0" indent="0" algn="l" rtl="0">
              <a:lnSpc>
                <a:spcPct val="70000"/>
              </a:lnSpc>
              <a:spcBef>
                <a:spcPts val="1000"/>
              </a:spcBef>
              <a:spcAft>
                <a:spcPts val="0"/>
              </a:spcAft>
              <a:buClr>
                <a:schemeClr val="dk1"/>
              </a:buClr>
              <a:buSzPts val="1870"/>
              <a:buNone/>
            </a:pPr>
            <a:r>
              <a:rPr lang="en-IN" sz="1800"/>
              <a:t>System.setProperty("webdriver.chrome.driver", "C:\\Drivers\\chromedriver.exe");</a:t>
            </a:r>
            <a:endParaRPr sz="1800"/>
          </a:p>
          <a:p>
            <a:pPr marL="0" lvl="0" indent="0" algn="l" rtl="0">
              <a:lnSpc>
                <a:spcPct val="70000"/>
              </a:lnSpc>
              <a:spcBef>
                <a:spcPts val="1000"/>
              </a:spcBef>
              <a:spcAft>
                <a:spcPts val="0"/>
              </a:spcAft>
              <a:buClr>
                <a:schemeClr val="dk1"/>
              </a:buClr>
              <a:buSzPts val="1870"/>
              <a:buNone/>
            </a:pPr>
            <a:r>
              <a:rPr lang="en-IN" sz="1800"/>
              <a:t>WebDriver driver = new ChromeDriver();</a:t>
            </a:r>
            <a:endParaRPr sz="1800"/>
          </a:p>
          <a:p>
            <a:pPr marL="0" lvl="0" indent="0" algn="l" rtl="0">
              <a:lnSpc>
                <a:spcPct val="70000"/>
              </a:lnSpc>
              <a:spcBef>
                <a:spcPts val="1000"/>
              </a:spcBef>
              <a:spcAft>
                <a:spcPts val="0"/>
              </a:spcAft>
              <a:buClr>
                <a:schemeClr val="dk1"/>
              </a:buClr>
              <a:buSzPts val="1870"/>
              <a:buNone/>
            </a:pPr>
            <a:r>
              <a:rPr lang="en-IN" sz="1800"/>
              <a:t>driver.manage().window().maximize();</a:t>
            </a:r>
            <a:endParaRPr sz="1800"/>
          </a:p>
          <a:p>
            <a:pPr marL="0" lvl="0" indent="0" algn="l" rtl="0">
              <a:lnSpc>
                <a:spcPct val="70000"/>
              </a:lnSpc>
              <a:spcBef>
                <a:spcPts val="1000"/>
              </a:spcBef>
              <a:spcAft>
                <a:spcPts val="0"/>
              </a:spcAft>
              <a:buClr>
                <a:schemeClr val="dk1"/>
              </a:buClr>
              <a:buSzPts val="1870"/>
              <a:buNone/>
            </a:pPr>
            <a:r>
              <a:rPr lang="en-IN" sz="1800"/>
              <a:t>String baseUrl="http://demo.guru99.com/v1/";</a:t>
            </a:r>
            <a:endParaRPr sz="1800"/>
          </a:p>
          <a:p>
            <a:pPr marL="0" lvl="0" indent="0" algn="l" rtl="0">
              <a:lnSpc>
                <a:spcPct val="70000"/>
              </a:lnSpc>
              <a:spcBef>
                <a:spcPts val="1000"/>
              </a:spcBef>
              <a:spcAft>
                <a:spcPts val="0"/>
              </a:spcAft>
              <a:buClr>
                <a:schemeClr val="dk1"/>
              </a:buClr>
              <a:buSzPts val="1870"/>
              <a:buNone/>
            </a:pPr>
            <a:r>
              <a:rPr lang="en-IN" sz="1800"/>
              <a:t>driver.get(baseUrl);</a:t>
            </a:r>
            <a:endParaRPr sz="1800"/>
          </a:p>
          <a:p>
            <a:pPr marL="0" lvl="0" indent="0" algn="l" rtl="0">
              <a:lnSpc>
                <a:spcPct val="70000"/>
              </a:lnSpc>
              <a:spcBef>
                <a:spcPts val="1000"/>
              </a:spcBef>
              <a:spcAft>
                <a:spcPts val="0"/>
              </a:spcAft>
              <a:buClr>
                <a:schemeClr val="dk1"/>
              </a:buClr>
              <a:buSzPts val="1870"/>
              <a:buNone/>
            </a:pPr>
            <a:r>
              <a:rPr lang="en-IN" sz="1800"/>
              <a:t>driver.findElement(By.xpath("//*[contains(@type,'submit')]"));</a:t>
            </a:r>
            <a:endParaRPr sz="1800"/>
          </a:p>
          <a:p>
            <a:pPr marL="0" lvl="0" indent="0" algn="l" rtl="0">
              <a:lnSpc>
                <a:spcPct val="70000"/>
              </a:lnSpc>
              <a:spcBef>
                <a:spcPts val="1000"/>
              </a:spcBef>
              <a:spcAft>
                <a:spcPts val="0"/>
              </a:spcAft>
              <a:buClr>
                <a:schemeClr val="dk1"/>
              </a:buClr>
              <a:buSzPts val="1870"/>
              <a:buNone/>
            </a:pPr>
            <a:r>
              <a:rPr lang="en-IN" sz="1800"/>
              <a:t>System.out.println("Clicked Submit button");</a:t>
            </a:r>
            <a:endParaRPr sz="1800"/>
          </a:p>
          <a:p>
            <a:pPr marL="0" lvl="0" indent="0" algn="l" rtl="0">
              <a:lnSpc>
                <a:spcPct val="70000"/>
              </a:lnSpc>
              <a:spcBef>
                <a:spcPts val="1000"/>
              </a:spcBef>
              <a:spcAft>
                <a:spcPts val="0"/>
              </a:spcAft>
              <a:buClr>
                <a:schemeClr val="dk1"/>
              </a:buClr>
              <a:buSzPts val="1870"/>
              <a:buNone/>
            </a:pPr>
            <a:r>
              <a:rPr lang="en-IN" sz="1800"/>
              <a:t>driver.close();}</a:t>
            </a:r>
            <a:endParaRPr sz="1800"/>
          </a:p>
          <a:p>
            <a:pPr marL="0" lvl="0" indent="0" algn="l" rtl="0">
              <a:lnSpc>
                <a:spcPct val="70000"/>
              </a:lnSpc>
              <a:spcBef>
                <a:spcPts val="1000"/>
              </a:spcBef>
              <a:spcAft>
                <a:spcPts val="0"/>
              </a:spcAft>
              <a:buClr>
                <a:schemeClr val="dk1"/>
              </a:buClr>
              <a:buSzPts val="1870"/>
              <a:buNone/>
            </a:pPr>
            <a:r>
              <a:rPr lang="en-IN" sz="1800"/>
              <a:t>}</a:t>
            </a:r>
            <a:endParaRPr sz="1800"/>
          </a:p>
          <a:p>
            <a:pPr marL="228600" lvl="0" indent="-130810" algn="l" rtl="0">
              <a:lnSpc>
                <a:spcPct val="70000"/>
              </a:lnSpc>
              <a:spcBef>
                <a:spcPts val="1000"/>
              </a:spcBef>
              <a:spcAft>
                <a:spcPts val="0"/>
              </a:spcAft>
              <a:buClr>
                <a:schemeClr val="dk1"/>
              </a:buClr>
              <a:buSzPts val="1540"/>
              <a:buNone/>
            </a:pP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3"/>
          <p:cNvSpPr txBox="1">
            <a:spLocks noGrp="1"/>
          </p:cNvSpPr>
          <p:nvPr>
            <p:ph type="title"/>
          </p:nvPr>
        </p:nvSpPr>
        <p:spPr>
          <a:xfrm>
            <a:off x="345652" y="148176"/>
            <a:ext cx="7886700" cy="912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Using OR &amp; AND:</a:t>
            </a:r>
            <a:endParaRPr sz="2400"/>
          </a:p>
        </p:txBody>
      </p:sp>
      <p:sp>
        <p:nvSpPr>
          <p:cNvPr id="346" name="Google Shape;346;p53"/>
          <p:cNvSpPr txBox="1">
            <a:spLocks noGrp="1"/>
          </p:cNvSpPr>
          <p:nvPr>
            <p:ph type="body" idx="1"/>
          </p:nvPr>
        </p:nvSpPr>
        <p:spPr>
          <a:xfrm>
            <a:off x="628652" y="1215026"/>
            <a:ext cx="7886700" cy="4961938"/>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b="1"/>
              <a:t>Using OR: </a:t>
            </a:r>
            <a:r>
              <a:rPr lang="en-IN" sz="1800"/>
              <a:t>In OR expression, two conditions are used, whether 1st condition OR 2nd condition should be true. It is also applicable if any one condition is true or maybe both. Means any one condition should be true to find the element.</a:t>
            </a:r>
            <a:endParaRPr sz="1800"/>
          </a:p>
          <a:p>
            <a:pPr marL="685800" lvl="1" indent="-190500" algn="l" rtl="0">
              <a:lnSpc>
                <a:spcPct val="90000"/>
              </a:lnSpc>
              <a:spcBef>
                <a:spcPts val="500"/>
              </a:spcBef>
              <a:spcAft>
                <a:spcPts val="0"/>
              </a:spcAft>
              <a:buClr>
                <a:schemeClr val="dk1"/>
              </a:buClr>
              <a:buSzPts val="1800"/>
              <a:buChar char="•"/>
            </a:pPr>
            <a:r>
              <a:rPr lang="en-IN" sz="1800"/>
              <a:t>Xpath=//*[@type='submit' OR @name='btnReset']</a:t>
            </a:r>
            <a:endParaRPr sz="1800"/>
          </a:p>
          <a:p>
            <a:pPr marL="457200" lvl="1" indent="0" algn="l" rtl="0">
              <a:lnSpc>
                <a:spcPct val="90000"/>
              </a:lnSpc>
              <a:spcBef>
                <a:spcPts val="500"/>
              </a:spcBef>
              <a:spcAft>
                <a:spcPts val="0"/>
              </a:spcAft>
              <a:buClr>
                <a:schemeClr val="dk1"/>
              </a:buClr>
              <a:buSzPts val="2400"/>
              <a:buNone/>
            </a:pPr>
            <a:endParaRPr sz="1800"/>
          </a:p>
          <a:p>
            <a:pPr marL="228600" lvl="0" indent="-165100" algn="l" rtl="0">
              <a:lnSpc>
                <a:spcPct val="90000"/>
              </a:lnSpc>
              <a:spcBef>
                <a:spcPts val="1000"/>
              </a:spcBef>
              <a:spcAft>
                <a:spcPts val="0"/>
              </a:spcAft>
              <a:buClr>
                <a:schemeClr val="dk1"/>
              </a:buClr>
              <a:buSzPts val="1800"/>
              <a:buChar char="•"/>
            </a:pPr>
            <a:r>
              <a:rPr lang="en-IN" sz="1800" b="1"/>
              <a:t>Using AND: </a:t>
            </a:r>
            <a:r>
              <a:rPr lang="en-IN" sz="1800"/>
              <a:t>In AND expression, two conditions are used, both conditions should be true to find the element. It fails to find element if any one condition is false.</a:t>
            </a:r>
            <a:endParaRPr sz="1800"/>
          </a:p>
          <a:p>
            <a:pPr marL="685800" lvl="1" indent="-190500" algn="l" rtl="0">
              <a:lnSpc>
                <a:spcPct val="90000"/>
              </a:lnSpc>
              <a:spcBef>
                <a:spcPts val="500"/>
              </a:spcBef>
              <a:spcAft>
                <a:spcPts val="0"/>
              </a:spcAft>
              <a:buClr>
                <a:schemeClr val="dk1"/>
              </a:buClr>
              <a:buSzPts val="1800"/>
              <a:buChar char="•"/>
            </a:pPr>
            <a:r>
              <a:rPr lang="en-IN" sz="1800"/>
              <a:t>Xpath=//input[@type='submit' AND @name='btnLogin']</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4"/>
          <p:cNvSpPr txBox="1">
            <a:spLocks noGrp="1"/>
          </p:cNvSpPr>
          <p:nvPr>
            <p:ph type="title"/>
          </p:nvPr>
        </p:nvSpPr>
        <p:spPr>
          <a:xfrm>
            <a:off x="628652" y="365127"/>
            <a:ext cx="7886700" cy="6745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panose="020F0502020204030204"/>
              <a:buNone/>
            </a:pPr>
            <a:r>
              <a:rPr lang="en-IN" sz="2400"/>
              <a:t>StartsWith and Text</a:t>
            </a:r>
            <a:endParaRPr sz="2400"/>
          </a:p>
        </p:txBody>
      </p:sp>
      <p:sp>
        <p:nvSpPr>
          <p:cNvPr id="352" name="Google Shape;352;p54"/>
          <p:cNvSpPr txBox="1">
            <a:spLocks noGrp="1"/>
          </p:cNvSpPr>
          <p:nvPr>
            <p:ph type="body" idx="1"/>
          </p:nvPr>
        </p:nvSpPr>
        <p:spPr>
          <a:xfrm>
            <a:off x="628652" y="1265130"/>
            <a:ext cx="7886700" cy="5259849"/>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b="1"/>
              <a:t>Start-with function: </a:t>
            </a:r>
            <a:r>
              <a:rPr lang="en-IN" sz="1800"/>
              <a:t>Start-with function finds the element whose attribute value changes on refresh or any operation on the webpage.</a:t>
            </a:r>
            <a:r>
              <a:rPr lang="en-IN" sz="1800" b="1"/>
              <a:t> </a:t>
            </a:r>
            <a:r>
              <a:rPr lang="en-IN" sz="1800"/>
              <a:t>In this expression, match the starting text of the attribute is used to find the element whose attribute changes dynamically. You can also find the element whose attribute value is static.</a:t>
            </a:r>
            <a:endParaRPr sz="1800"/>
          </a:p>
          <a:p>
            <a:pPr marL="685800" lvl="1" indent="-190500" algn="l" rtl="0">
              <a:lnSpc>
                <a:spcPct val="90000"/>
              </a:lnSpc>
              <a:spcBef>
                <a:spcPts val="500"/>
              </a:spcBef>
              <a:spcAft>
                <a:spcPts val="0"/>
              </a:spcAft>
              <a:buClr>
                <a:schemeClr val="dk1"/>
              </a:buClr>
              <a:buSzPts val="1800"/>
              <a:buChar char="•"/>
            </a:pPr>
            <a:r>
              <a:rPr lang="en-IN" sz="1800"/>
              <a:t>Ex: Xpath=//label[starts-with(@id,'message')]</a:t>
            </a:r>
            <a:endParaRPr sz="1800"/>
          </a:p>
          <a:p>
            <a:pPr marL="228600" lvl="0" indent="-165100" algn="l" rtl="0">
              <a:lnSpc>
                <a:spcPct val="90000"/>
              </a:lnSpc>
              <a:spcBef>
                <a:spcPts val="1000"/>
              </a:spcBef>
              <a:spcAft>
                <a:spcPts val="0"/>
              </a:spcAft>
              <a:buClr>
                <a:schemeClr val="dk1"/>
              </a:buClr>
              <a:buSzPts val="1800"/>
              <a:buChar char="•"/>
            </a:pPr>
            <a:r>
              <a:rPr lang="en-IN" sz="1800" b="1"/>
              <a:t>Text(): </a:t>
            </a:r>
            <a:r>
              <a:rPr lang="en-IN" sz="1800"/>
              <a:t>In this expression, with text function, we find the element with exact text match as shown below. In our case, we find the element with text "UserID".</a:t>
            </a:r>
            <a:endParaRPr sz="1800"/>
          </a:p>
          <a:p>
            <a:pPr marL="685800" lvl="1" indent="-190500" algn="l" rtl="0">
              <a:lnSpc>
                <a:spcPct val="90000"/>
              </a:lnSpc>
              <a:spcBef>
                <a:spcPts val="500"/>
              </a:spcBef>
              <a:spcAft>
                <a:spcPts val="0"/>
              </a:spcAft>
              <a:buClr>
                <a:schemeClr val="dk1"/>
              </a:buClr>
              <a:buSzPts val="1800"/>
              <a:buChar char="•"/>
            </a:pPr>
            <a:r>
              <a:rPr lang="en-IN" sz="1800"/>
              <a:t>Ex: Xpath=//td[text()='UserID']</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5"/>
          <p:cNvSpPr txBox="1">
            <a:spLocks noGrp="1"/>
          </p:cNvSpPr>
          <p:nvPr>
            <p:ph type="body" idx="1"/>
          </p:nvPr>
        </p:nvSpPr>
        <p:spPr>
          <a:xfrm>
            <a:off x="628652" y="1825625"/>
            <a:ext cx="7886700" cy="4609042"/>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IN" sz="1800" b="1"/>
              <a:t>XPath axes methods</a:t>
            </a:r>
            <a:r>
              <a:rPr lang="en-IN" sz="1800"/>
              <a:t>: These XPath axes methods are used to find the complex or dynamic elements.</a:t>
            </a:r>
            <a:endParaRPr sz="1800"/>
          </a:p>
          <a:p>
            <a:pPr marL="228600" lvl="0" indent="0" algn="l" rtl="0">
              <a:lnSpc>
                <a:spcPct val="90000"/>
              </a:lnSpc>
              <a:spcBef>
                <a:spcPts val="1000"/>
              </a:spcBef>
              <a:spcAft>
                <a:spcPts val="0"/>
              </a:spcAft>
              <a:buNone/>
            </a:pPr>
            <a:r>
              <a:rPr lang="en-IN" sz="1800" b="1"/>
              <a:t>a)</a:t>
            </a:r>
            <a:r>
              <a:rPr lang="en-IN" sz="1800"/>
              <a:t> </a:t>
            </a:r>
            <a:r>
              <a:rPr lang="en-IN" sz="1800" b="1"/>
              <a:t>Following:</a:t>
            </a:r>
            <a:r>
              <a:rPr lang="en-IN" sz="1800"/>
              <a:t> Selects all elements in the document of the current node( ) [ UserID input box is the current node] </a:t>
            </a:r>
            <a:endParaRPr sz="1800"/>
          </a:p>
          <a:p>
            <a:pPr marL="685800" lvl="1" indent="-190500" algn="l" rtl="0">
              <a:lnSpc>
                <a:spcPct val="90000"/>
              </a:lnSpc>
              <a:spcBef>
                <a:spcPts val="500"/>
              </a:spcBef>
              <a:spcAft>
                <a:spcPts val="0"/>
              </a:spcAft>
              <a:buClr>
                <a:schemeClr val="dk1"/>
              </a:buClr>
              <a:buSzPts val="1800"/>
              <a:buChar char="•"/>
            </a:pPr>
            <a:r>
              <a:rPr lang="en-IN" sz="1800"/>
              <a:t>Ex: Xpath=//*[@type='text']//following::input</a:t>
            </a:r>
            <a:endParaRPr sz="1800"/>
          </a:p>
          <a:p>
            <a:pPr marL="228600" lvl="0" indent="0" algn="l" rtl="0">
              <a:lnSpc>
                <a:spcPct val="90000"/>
              </a:lnSpc>
              <a:spcBef>
                <a:spcPts val="1000"/>
              </a:spcBef>
              <a:spcAft>
                <a:spcPts val="0"/>
              </a:spcAft>
              <a:buNone/>
            </a:pPr>
            <a:r>
              <a:rPr lang="en-IN" sz="1800"/>
              <a:t>There are 3 "input" nodes matching by using "following" axis- password, login and reset button. If you want to focus on any particular element then you can use the below XPath method:</a:t>
            </a:r>
            <a:endParaRPr sz="1800"/>
          </a:p>
          <a:p>
            <a:pPr marL="685800" lvl="1" indent="-190500" algn="l" rtl="0">
              <a:lnSpc>
                <a:spcPct val="90000"/>
              </a:lnSpc>
              <a:spcBef>
                <a:spcPts val="500"/>
              </a:spcBef>
              <a:spcAft>
                <a:spcPts val="0"/>
              </a:spcAft>
              <a:buClr>
                <a:schemeClr val="dk1"/>
              </a:buClr>
              <a:buSzPts val="1800"/>
              <a:buChar char="•"/>
            </a:pPr>
            <a:r>
              <a:rPr lang="en-IN" sz="1800"/>
              <a:t>Ex: Xpath=//*[@type='text']//following::input[1]</a:t>
            </a:r>
            <a:endParaRPr sz="1800"/>
          </a:p>
          <a:p>
            <a:pPr marL="228600" lvl="0" indent="-50800" algn="l" rtl="0">
              <a:lnSpc>
                <a:spcPct val="90000"/>
              </a:lnSpc>
              <a:spcBef>
                <a:spcPts val="1000"/>
              </a:spcBef>
              <a:spcAft>
                <a:spcPts val="0"/>
              </a:spcAft>
              <a:buClr>
                <a:schemeClr val="dk1"/>
              </a:buClr>
              <a:buSzPts val="2800"/>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6"/>
          <p:cNvSpPr txBox="1">
            <a:spLocks noGrp="1"/>
          </p:cNvSpPr>
          <p:nvPr>
            <p:ph type="body" idx="1"/>
          </p:nvPr>
        </p:nvSpPr>
        <p:spPr>
          <a:xfrm>
            <a:off x="628652" y="1072445"/>
            <a:ext cx="7886700" cy="5441245"/>
          </a:xfrm>
          <a:prstGeom prst="rect">
            <a:avLst/>
          </a:prstGeom>
          <a:noFill/>
          <a:ln>
            <a:noFill/>
          </a:ln>
        </p:spPr>
        <p:txBody>
          <a:bodyPr spcFirstLastPara="1" wrap="square" lIns="91425" tIns="45700" rIns="91425" bIns="45700" anchor="t" anchorCtr="0">
            <a:noAutofit/>
          </a:bodyPr>
          <a:lstStyle/>
          <a:p>
            <a:pPr marL="228600" lvl="0" indent="0" algn="l" rtl="0">
              <a:lnSpc>
                <a:spcPct val="80000"/>
              </a:lnSpc>
              <a:spcBef>
                <a:spcPts val="0"/>
              </a:spcBef>
              <a:spcAft>
                <a:spcPts val="0"/>
              </a:spcAft>
              <a:buNone/>
            </a:pPr>
            <a:r>
              <a:rPr lang="en-IN" sz="1800" b="1" dirty="0"/>
              <a:t>b) Preceding:</a:t>
            </a:r>
            <a:r>
              <a:rPr lang="en-IN" sz="1800" dirty="0"/>
              <a:t> Select all nodes that come before the current node</a:t>
            </a:r>
            <a:endParaRPr sz="1800" dirty="0"/>
          </a:p>
          <a:p>
            <a:pPr marL="685800" lvl="1" indent="-201930" algn="l" rtl="0">
              <a:lnSpc>
                <a:spcPct val="80000"/>
              </a:lnSpc>
              <a:spcBef>
                <a:spcPts val="500"/>
              </a:spcBef>
              <a:spcAft>
                <a:spcPts val="0"/>
              </a:spcAft>
              <a:buClr>
                <a:schemeClr val="dk1"/>
              </a:buClr>
              <a:buSzPts val="1800"/>
              <a:buChar char="•"/>
            </a:pPr>
            <a:r>
              <a:rPr lang="en-IN" sz="1800" dirty="0"/>
              <a:t>Ex: </a:t>
            </a:r>
            <a:r>
              <a:rPr lang="en-IN" sz="1800" dirty="0" err="1"/>
              <a:t>Xpath</a:t>
            </a:r>
            <a:r>
              <a:rPr lang="en-IN" sz="1800" dirty="0"/>
              <a:t>=//*[@type='reset']//preceding::input</a:t>
            </a:r>
            <a:endParaRPr sz="1800" dirty="0"/>
          </a:p>
          <a:p>
            <a:pPr marL="228600" lvl="0" indent="0" algn="l" rtl="0">
              <a:lnSpc>
                <a:spcPct val="80000"/>
              </a:lnSpc>
              <a:spcBef>
                <a:spcPts val="1000"/>
              </a:spcBef>
              <a:spcAft>
                <a:spcPts val="0"/>
              </a:spcAft>
              <a:buNone/>
            </a:pPr>
            <a:r>
              <a:rPr lang="en-IN" sz="1800" b="1" dirty="0"/>
              <a:t>C)</a:t>
            </a:r>
            <a:r>
              <a:rPr lang="en-IN" sz="1800" dirty="0"/>
              <a:t> </a:t>
            </a:r>
            <a:r>
              <a:rPr lang="en-IN" sz="1800" b="1" dirty="0"/>
              <a:t>Following-sibling:</a:t>
            </a:r>
            <a:r>
              <a:rPr lang="en-IN" sz="1800" dirty="0"/>
              <a:t> Select the following siblings of the context node. Siblings are at the same level of the current node</a:t>
            </a:r>
            <a:endParaRPr sz="1800" dirty="0"/>
          </a:p>
          <a:p>
            <a:pPr marL="685800" lvl="1" indent="-201930" algn="l" rtl="0">
              <a:lnSpc>
                <a:spcPct val="80000"/>
              </a:lnSpc>
              <a:spcBef>
                <a:spcPts val="500"/>
              </a:spcBef>
              <a:spcAft>
                <a:spcPts val="0"/>
              </a:spcAft>
              <a:buClr>
                <a:schemeClr val="dk1"/>
              </a:buClr>
              <a:buSzPts val="1800"/>
              <a:buChar char="•"/>
            </a:pPr>
            <a:r>
              <a:rPr lang="en-IN" sz="1800" dirty="0"/>
              <a:t>Ex: </a:t>
            </a:r>
            <a:r>
              <a:rPr lang="en-IN" sz="1800" dirty="0" err="1"/>
              <a:t>Xpath</a:t>
            </a:r>
            <a:r>
              <a:rPr lang="en-IN" sz="1800" dirty="0"/>
              <a:t>=//*[@type='submit']//following-sibling::input</a:t>
            </a:r>
            <a:endParaRPr sz="1800" dirty="0"/>
          </a:p>
          <a:p>
            <a:pPr marL="228600" lvl="0" indent="0" algn="l" rtl="0">
              <a:lnSpc>
                <a:spcPct val="80000"/>
              </a:lnSpc>
              <a:spcBef>
                <a:spcPts val="1000"/>
              </a:spcBef>
              <a:spcAft>
                <a:spcPts val="0"/>
              </a:spcAft>
              <a:buNone/>
            </a:pPr>
            <a:r>
              <a:rPr lang="en-IN" sz="1800" b="1" dirty="0"/>
              <a:t>d) Ancestor:</a:t>
            </a:r>
            <a:r>
              <a:rPr lang="en-IN" sz="1800" dirty="0"/>
              <a:t> The ancestor axis selects all ancestors element (grandparent, parent, etc.) of the current node</a:t>
            </a:r>
            <a:endParaRPr sz="1800" dirty="0"/>
          </a:p>
          <a:p>
            <a:pPr marL="685800" lvl="1" indent="-201930" algn="l" rtl="0">
              <a:lnSpc>
                <a:spcPct val="80000"/>
              </a:lnSpc>
              <a:spcBef>
                <a:spcPts val="500"/>
              </a:spcBef>
              <a:spcAft>
                <a:spcPts val="0"/>
              </a:spcAft>
              <a:buClr>
                <a:schemeClr val="dk1"/>
              </a:buClr>
              <a:buSzPts val="1800"/>
              <a:buChar char="•"/>
            </a:pPr>
            <a:r>
              <a:rPr lang="en-IN" sz="1800" dirty="0"/>
              <a:t>Ex: </a:t>
            </a:r>
            <a:r>
              <a:rPr lang="en-IN" sz="1800" dirty="0" err="1"/>
              <a:t>Xpath</a:t>
            </a:r>
            <a:r>
              <a:rPr lang="en-IN" sz="1800" dirty="0"/>
              <a:t>=//*[@id='</a:t>
            </a:r>
            <a:r>
              <a:rPr lang="en-IN" sz="1800" dirty="0" err="1"/>
              <a:t>java_technologies</a:t>
            </a:r>
            <a:r>
              <a:rPr lang="en-IN" sz="1800" dirty="0"/>
              <a:t>']//ancestor::div</a:t>
            </a:r>
            <a:endParaRPr sz="1800" dirty="0"/>
          </a:p>
          <a:p>
            <a:pPr marL="228600" lvl="0" indent="0" algn="l" rtl="0">
              <a:lnSpc>
                <a:spcPct val="80000"/>
              </a:lnSpc>
              <a:spcBef>
                <a:spcPts val="1000"/>
              </a:spcBef>
              <a:spcAft>
                <a:spcPts val="0"/>
              </a:spcAft>
              <a:buNone/>
            </a:pPr>
            <a:r>
              <a:rPr lang="en-IN" sz="1800" b="1" dirty="0"/>
              <a:t>e)Child </a:t>
            </a:r>
            <a:r>
              <a:rPr lang="en-IN" sz="1800" dirty="0"/>
              <a:t>: Selects all children elements of the current node</a:t>
            </a:r>
            <a:endParaRPr sz="1800" dirty="0"/>
          </a:p>
          <a:p>
            <a:pPr marL="685800" lvl="1" indent="-201930" algn="l" rtl="0">
              <a:lnSpc>
                <a:spcPct val="80000"/>
              </a:lnSpc>
              <a:spcBef>
                <a:spcPts val="500"/>
              </a:spcBef>
              <a:spcAft>
                <a:spcPts val="0"/>
              </a:spcAft>
              <a:buClr>
                <a:schemeClr val="dk1"/>
              </a:buClr>
              <a:buSzPts val="1800"/>
              <a:buChar char="•"/>
            </a:pPr>
            <a:r>
              <a:rPr lang="en-IN" sz="1800" dirty="0"/>
              <a:t>Ex: </a:t>
            </a:r>
            <a:r>
              <a:rPr lang="en-IN" sz="1800" dirty="0" err="1"/>
              <a:t>Xpath</a:t>
            </a:r>
            <a:r>
              <a:rPr lang="en-IN" sz="1800" dirty="0"/>
              <a:t>=//*[@id='</a:t>
            </a:r>
            <a:r>
              <a:rPr lang="en-IN" sz="1800" dirty="0" err="1"/>
              <a:t>java_technologies</a:t>
            </a:r>
            <a:r>
              <a:rPr lang="en-IN" sz="1800" dirty="0"/>
              <a:t>']//child::li</a:t>
            </a:r>
            <a:endParaRPr sz="1800" dirty="0"/>
          </a:p>
          <a:p>
            <a:pPr marL="228600" lvl="0" indent="0" algn="l" rtl="0">
              <a:lnSpc>
                <a:spcPct val="80000"/>
              </a:lnSpc>
              <a:spcBef>
                <a:spcPts val="1000"/>
              </a:spcBef>
              <a:spcAft>
                <a:spcPts val="0"/>
              </a:spcAft>
              <a:buNone/>
            </a:pPr>
            <a:r>
              <a:rPr lang="en-IN" sz="1800" b="1" dirty="0"/>
              <a:t>f)Parent:</a:t>
            </a:r>
            <a:r>
              <a:rPr lang="en-IN" sz="1800" dirty="0"/>
              <a:t> Selects the parent of the current node</a:t>
            </a:r>
            <a:endParaRPr sz="1800" dirty="0"/>
          </a:p>
          <a:p>
            <a:pPr marL="685800" lvl="1" indent="-201930" algn="l" rtl="0">
              <a:lnSpc>
                <a:spcPct val="80000"/>
              </a:lnSpc>
              <a:spcBef>
                <a:spcPts val="500"/>
              </a:spcBef>
              <a:spcAft>
                <a:spcPts val="0"/>
              </a:spcAft>
              <a:buClr>
                <a:schemeClr val="dk1"/>
              </a:buClr>
              <a:buSzPts val="1800"/>
              <a:buChar char="•"/>
            </a:pPr>
            <a:r>
              <a:rPr lang="en-IN" sz="1800" dirty="0"/>
              <a:t>Ex: </a:t>
            </a:r>
            <a:r>
              <a:rPr lang="en-IN" sz="1800" dirty="0" err="1"/>
              <a:t>Xpath</a:t>
            </a:r>
            <a:r>
              <a:rPr lang="en-IN" sz="1800" dirty="0"/>
              <a:t>=//*[@id='</a:t>
            </a:r>
            <a:r>
              <a:rPr lang="en-IN" sz="1800" dirty="0" err="1"/>
              <a:t>java_technologies</a:t>
            </a:r>
            <a:r>
              <a:rPr lang="en-IN" sz="1800" dirty="0"/>
              <a:t>']//parent::div</a:t>
            </a:r>
            <a:endParaRPr sz="1800" dirty="0"/>
          </a:p>
          <a:p>
            <a:pPr marL="457200" lvl="1" indent="0" algn="l" rtl="0">
              <a:lnSpc>
                <a:spcPct val="80000"/>
              </a:lnSpc>
              <a:spcBef>
                <a:spcPts val="500"/>
              </a:spcBef>
              <a:spcAft>
                <a:spcPts val="0"/>
              </a:spcAft>
              <a:buClr>
                <a:schemeClr val="dk1"/>
              </a:buClr>
              <a:buSzPts val="2220"/>
              <a:buNone/>
            </a:pPr>
            <a:endParaRPr sz="1800" dirty="0"/>
          </a:p>
          <a:p>
            <a:pPr marL="457200" lvl="1" indent="0" algn="l" rtl="0">
              <a:lnSpc>
                <a:spcPct val="80000"/>
              </a:lnSpc>
              <a:spcBef>
                <a:spcPts val="500"/>
              </a:spcBef>
              <a:spcAft>
                <a:spcPts val="0"/>
              </a:spcAft>
              <a:buClr>
                <a:schemeClr val="dk1"/>
              </a:buClr>
              <a:buSzPts val="2220"/>
              <a:buNone/>
            </a:pPr>
            <a:endParaRPr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7"/>
          <p:cNvSpPr txBox="1">
            <a:spLocks noGrp="1"/>
          </p:cNvSpPr>
          <p:nvPr>
            <p:ph type="title"/>
          </p:nvPr>
        </p:nvSpPr>
        <p:spPr>
          <a:xfrm>
            <a:off x="336227" y="119877"/>
            <a:ext cx="7886700" cy="89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CSS Selector</a:t>
            </a:r>
            <a:endParaRPr sz="2400"/>
          </a:p>
        </p:txBody>
      </p:sp>
      <p:sp>
        <p:nvSpPr>
          <p:cNvPr id="368" name="Google Shape;368;p57"/>
          <p:cNvSpPr txBox="1">
            <a:spLocks noGrp="1"/>
          </p:cNvSpPr>
          <p:nvPr>
            <p:ph type="body" idx="1"/>
          </p:nvPr>
        </p:nvSpPr>
        <p:spPr>
          <a:xfrm>
            <a:off x="628652" y="1264358"/>
            <a:ext cx="7886700" cy="5226755"/>
          </a:xfrm>
          <a:prstGeom prst="rect">
            <a:avLst/>
          </a:prstGeom>
          <a:noFill/>
          <a:ln>
            <a:noFill/>
          </a:ln>
        </p:spPr>
        <p:txBody>
          <a:bodyPr spcFirstLastPara="1" wrap="square" lIns="91425" tIns="45700" rIns="91425" bIns="45700" anchor="t" anchorCtr="0">
            <a:noAutofit/>
          </a:bodyPr>
          <a:lstStyle/>
          <a:p>
            <a:pPr marL="457200" lvl="0" indent="-342900" algn="l" rtl="0">
              <a:lnSpc>
                <a:spcPct val="70000"/>
              </a:lnSpc>
              <a:spcBef>
                <a:spcPts val="0"/>
              </a:spcBef>
              <a:spcAft>
                <a:spcPts val="0"/>
              </a:spcAft>
              <a:buSzPts val="1800"/>
              <a:buChar char="●"/>
            </a:pPr>
            <a:r>
              <a:rPr lang="en-IN" sz="1800"/>
              <a:t>CSS Selectors are string patterns used to identify an element based on a combination of HTML tag, id, class, and attributes.</a:t>
            </a:r>
            <a:endParaRPr sz="1800"/>
          </a:p>
          <a:p>
            <a:pPr marL="457200" lvl="0" indent="-342900" algn="l" rtl="0">
              <a:lnSpc>
                <a:spcPct val="70000"/>
              </a:lnSpc>
              <a:spcBef>
                <a:spcPts val="0"/>
              </a:spcBef>
              <a:spcAft>
                <a:spcPts val="0"/>
              </a:spcAft>
              <a:buSzPts val="1800"/>
              <a:buChar char="●"/>
            </a:pPr>
            <a:r>
              <a:rPr lang="en-IN" sz="1800"/>
              <a:t>When we don't have an option to choose Id or Name, we should prefer using CSS locators as the best alternative.</a:t>
            </a:r>
            <a:endParaRPr sz="1800"/>
          </a:p>
          <a:p>
            <a:pPr marL="457200" lvl="0" indent="-342900" algn="l" rtl="0">
              <a:lnSpc>
                <a:spcPct val="70000"/>
              </a:lnSpc>
              <a:spcBef>
                <a:spcPts val="0"/>
              </a:spcBef>
              <a:spcAft>
                <a:spcPts val="0"/>
              </a:spcAft>
              <a:buSzPts val="1800"/>
              <a:buChar char="●"/>
            </a:pPr>
            <a:r>
              <a:rPr lang="en-IN" sz="1800"/>
              <a:t>CSS is "Cascading Style Sheets" and it is defined to display HTML in structured and colorful styles are applied to webpage.</a:t>
            </a:r>
            <a:endParaRPr sz="1800"/>
          </a:p>
          <a:p>
            <a:pPr marL="457200" lvl="0" indent="-342900" algn="l" rtl="0">
              <a:lnSpc>
                <a:spcPct val="70000"/>
              </a:lnSpc>
              <a:spcBef>
                <a:spcPts val="0"/>
              </a:spcBef>
              <a:spcAft>
                <a:spcPts val="0"/>
              </a:spcAft>
              <a:buSzPts val="1800"/>
              <a:buChar char="●"/>
            </a:pPr>
            <a:r>
              <a:rPr lang="en-IN" sz="1800"/>
              <a:t>CSS is much more faster than the Xpath.</a:t>
            </a:r>
            <a:endParaRPr sz="1800"/>
          </a:p>
          <a:p>
            <a:pPr marL="457200" lvl="0" indent="-342900" algn="l" rtl="0">
              <a:lnSpc>
                <a:spcPct val="70000"/>
              </a:lnSpc>
              <a:spcBef>
                <a:spcPts val="0"/>
              </a:spcBef>
              <a:spcAft>
                <a:spcPts val="0"/>
              </a:spcAft>
              <a:buSzPts val="1800"/>
              <a:buChar char="●"/>
            </a:pPr>
            <a:r>
              <a:rPr lang="en-IN" sz="1800"/>
              <a:t>CSS Selectors have many formats, the most common ones are:</a:t>
            </a:r>
            <a:endParaRPr sz="1800"/>
          </a:p>
          <a:p>
            <a:pPr marL="685800" lvl="1" indent="-209550" algn="l" rtl="0">
              <a:lnSpc>
                <a:spcPct val="70000"/>
              </a:lnSpc>
              <a:spcBef>
                <a:spcPts val="500"/>
              </a:spcBef>
              <a:spcAft>
                <a:spcPts val="0"/>
              </a:spcAft>
              <a:buClr>
                <a:schemeClr val="dk1"/>
              </a:buClr>
              <a:buSzPts val="1800"/>
              <a:buChar char="•"/>
            </a:pPr>
            <a:r>
              <a:rPr lang="en-IN" sz="1800"/>
              <a:t>Tag and ID</a:t>
            </a:r>
            <a:endParaRPr sz="1800"/>
          </a:p>
          <a:p>
            <a:pPr marL="685800" lvl="1" indent="-209550" algn="l" rtl="0">
              <a:lnSpc>
                <a:spcPct val="70000"/>
              </a:lnSpc>
              <a:spcBef>
                <a:spcPts val="500"/>
              </a:spcBef>
              <a:spcAft>
                <a:spcPts val="0"/>
              </a:spcAft>
              <a:buClr>
                <a:schemeClr val="dk1"/>
              </a:buClr>
              <a:buSzPts val="1800"/>
              <a:buChar char="•"/>
            </a:pPr>
            <a:r>
              <a:rPr lang="en-IN" sz="1800"/>
              <a:t>Tag and class</a:t>
            </a:r>
            <a:endParaRPr sz="1800"/>
          </a:p>
          <a:p>
            <a:pPr marL="685800" lvl="1" indent="-209550" algn="l" rtl="0">
              <a:lnSpc>
                <a:spcPct val="70000"/>
              </a:lnSpc>
              <a:spcBef>
                <a:spcPts val="500"/>
              </a:spcBef>
              <a:spcAft>
                <a:spcPts val="0"/>
              </a:spcAft>
              <a:buClr>
                <a:schemeClr val="dk1"/>
              </a:buClr>
              <a:buSzPts val="1800"/>
              <a:buChar char="•"/>
            </a:pPr>
            <a:r>
              <a:rPr lang="en-IN" sz="1800"/>
              <a:t>Tag and attribute</a:t>
            </a:r>
            <a:endParaRPr sz="1800"/>
          </a:p>
          <a:p>
            <a:pPr marL="685800" lvl="1" indent="-209550" algn="l" rtl="0">
              <a:lnSpc>
                <a:spcPct val="70000"/>
              </a:lnSpc>
              <a:spcBef>
                <a:spcPts val="500"/>
              </a:spcBef>
              <a:spcAft>
                <a:spcPts val="0"/>
              </a:spcAft>
              <a:buClr>
                <a:schemeClr val="dk1"/>
              </a:buClr>
              <a:buSzPts val="1800"/>
              <a:buChar char="•"/>
            </a:pPr>
            <a:r>
              <a:rPr lang="en-IN" sz="1800"/>
              <a:t>Tag, class, and attribute</a:t>
            </a:r>
            <a:endParaRPr sz="1800"/>
          </a:p>
          <a:p>
            <a:pPr marL="685800" lvl="1" indent="-209550" algn="l" rtl="0">
              <a:lnSpc>
                <a:spcPct val="70000"/>
              </a:lnSpc>
              <a:spcBef>
                <a:spcPts val="500"/>
              </a:spcBef>
              <a:spcAft>
                <a:spcPts val="0"/>
              </a:spcAft>
              <a:buClr>
                <a:schemeClr val="dk1"/>
              </a:buClr>
              <a:buSzPts val="1800"/>
              <a:buChar char="•"/>
            </a:pPr>
            <a:r>
              <a:rPr lang="en-IN" sz="1800"/>
              <a:t>Inner text</a:t>
            </a:r>
            <a:endParaRPr sz="1800"/>
          </a:p>
          <a:p>
            <a:pPr marL="228600" lvl="0" indent="-104140" algn="l" rtl="0">
              <a:lnSpc>
                <a:spcPct val="70000"/>
              </a:lnSpc>
              <a:spcBef>
                <a:spcPts val="1000"/>
              </a:spcBef>
              <a:spcAft>
                <a:spcPts val="0"/>
              </a:spcAft>
              <a:buClr>
                <a:schemeClr val="dk1"/>
              </a:buClr>
              <a:buSzPts val="1960"/>
              <a:buNone/>
            </a:pP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txBox="1">
            <a:spLocks noGrp="1"/>
          </p:cNvSpPr>
          <p:nvPr>
            <p:ph type="title"/>
          </p:nvPr>
        </p:nvSpPr>
        <p:spPr>
          <a:xfrm>
            <a:off x="393127" y="318027"/>
            <a:ext cx="7886700" cy="117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Locating by CSS Selector - Tag and ID</a:t>
            </a:r>
            <a:br>
              <a:rPr lang="en-IN" sz="3960" b="1"/>
            </a:br>
            <a:endParaRPr sz="3960"/>
          </a:p>
        </p:txBody>
      </p:sp>
      <p:sp>
        <p:nvSpPr>
          <p:cNvPr id="374" name="Google Shape;374;p58"/>
          <p:cNvSpPr txBox="1">
            <a:spLocks noGrp="1"/>
          </p:cNvSpPr>
          <p:nvPr>
            <p:ph type="body" idx="1"/>
          </p:nvPr>
        </p:nvSpPr>
        <p:spPr>
          <a:xfrm>
            <a:off x="628652" y="1399824"/>
            <a:ext cx="7886700" cy="4777141"/>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IN" sz="1800"/>
              <a:t>In  CSS the ID is always preceded by a hash sign (#).</a:t>
            </a:r>
            <a:endParaRPr sz="1800"/>
          </a:p>
          <a:p>
            <a:pPr marL="228600" lvl="0" indent="0" algn="l" rtl="0">
              <a:lnSpc>
                <a:spcPct val="90000"/>
              </a:lnSpc>
              <a:spcBef>
                <a:spcPts val="1000"/>
              </a:spcBef>
              <a:spcAft>
                <a:spcPts val="0"/>
              </a:spcAft>
              <a:buNone/>
            </a:pPr>
            <a:r>
              <a:rPr lang="en-IN" sz="1800"/>
              <a:t>Syntax: css=</a:t>
            </a:r>
            <a:r>
              <a:rPr lang="en-IN" sz="1800" i="1"/>
              <a:t>tag</a:t>
            </a:r>
            <a:r>
              <a:rPr lang="en-IN" sz="1800"/>
              <a:t>#</a:t>
            </a:r>
            <a:r>
              <a:rPr lang="en-IN" sz="1800" i="1"/>
              <a:t>id</a:t>
            </a:r>
            <a:endParaRPr sz="1800"/>
          </a:p>
          <a:p>
            <a:pPr marL="685800" lvl="1" indent="-190500" algn="l" rtl="0">
              <a:lnSpc>
                <a:spcPct val="90000"/>
              </a:lnSpc>
              <a:spcBef>
                <a:spcPts val="500"/>
              </a:spcBef>
              <a:spcAft>
                <a:spcPts val="0"/>
              </a:spcAft>
              <a:buClr>
                <a:schemeClr val="dk1"/>
              </a:buClr>
              <a:buSzPts val="1800"/>
              <a:buChar char="•"/>
            </a:pPr>
            <a:r>
              <a:rPr lang="en-IN" sz="1800"/>
              <a:t>tag = the HTML tag of the element being accessed</a:t>
            </a:r>
            <a:endParaRPr sz="1800"/>
          </a:p>
          <a:p>
            <a:pPr marL="685800" lvl="1" indent="-190500" algn="l" rtl="0">
              <a:lnSpc>
                <a:spcPct val="90000"/>
              </a:lnSpc>
              <a:spcBef>
                <a:spcPts val="500"/>
              </a:spcBef>
              <a:spcAft>
                <a:spcPts val="0"/>
              </a:spcAft>
              <a:buClr>
                <a:schemeClr val="dk1"/>
              </a:buClr>
              <a:buSzPts val="1800"/>
              <a:buChar char="•"/>
            </a:pPr>
            <a:r>
              <a:rPr lang="en-IN" sz="1800"/>
              <a:t># = the hash sign. This should always be present when using a CSS Selector with ID</a:t>
            </a:r>
            <a:endParaRPr sz="1800"/>
          </a:p>
          <a:p>
            <a:pPr marL="685800" lvl="1" indent="-190500" algn="l" rtl="0">
              <a:lnSpc>
                <a:spcPct val="90000"/>
              </a:lnSpc>
              <a:spcBef>
                <a:spcPts val="500"/>
              </a:spcBef>
              <a:spcAft>
                <a:spcPts val="0"/>
              </a:spcAft>
              <a:buClr>
                <a:schemeClr val="dk1"/>
              </a:buClr>
              <a:buSzPts val="1800"/>
              <a:buChar char="•"/>
            </a:pPr>
            <a:r>
              <a:rPr lang="en-IN" sz="1800"/>
              <a:t>id = the ID of the element being accessed</a:t>
            </a:r>
            <a:endParaRPr sz="1800"/>
          </a:p>
          <a:p>
            <a:pPr marL="228600" lvl="0" indent="-228600" algn="l" rtl="0">
              <a:lnSpc>
                <a:spcPct val="90000"/>
              </a:lnSpc>
              <a:spcBef>
                <a:spcPts val="0"/>
              </a:spcBef>
              <a:spcAft>
                <a:spcPts val="0"/>
              </a:spcAft>
              <a:buSzPts val="1800"/>
              <a:buChar char="•"/>
            </a:pPr>
            <a:r>
              <a:rPr lang="en-IN" sz="1800"/>
              <a:t> Navigate to facebook url, Using Firebug, examine the "Email or Phone" text box.</a:t>
            </a:r>
            <a:endParaRPr sz="1800"/>
          </a:p>
          <a:p>
            <a:pPr marL="228600" lvl="0" indent="0" algn="l" rtl="0">
              <a:lnSpc>
                <a:spcPct val="90000"/>
              </a:lnSpc>
              <a:spcBef>
                <a:spcPts val="1000"/>
              </a:spcBef>
              <a:spcAft>
                <a:spcPts val="0"/>
              </a:spcAft>
              <a:buNone/>
            </a:pPr>
            <a:r>
              <a:rPr lang="en-IN" sz="1800"/>
              <a:t> Ex: "css=input#email"</a:t>
            </a:r>
            <a:endParaRPr sz="1800"/>
          </a:p>
          <a:p>
            <a:pPr marL="685800" lvl="1" indent="-76200" algn="l" rtl="0">
              <a:lnSpc>
                <a:spcPct val="90000"/>
              </a:lnSpc>
              <a:spcBef>
                <a:spcPts val="500"/>
              </a:spcBef>
              <a:spcAft>
                <a:spcPts val="0"/>
              </a:spcAft>
              <a:buClr>
                <a:schemeClr val="dk1"/>
              </a:buClr>
              <a:buSzPts val="2400"/>
              <a:buNone/>
            </a:pP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9"/>
          <p:cNvSpPr txBox="1">
            <a:spLocks noGrp="1"/>
          </p:cNvSpPr>
          <p:nvPr>
            <p:ph type="title"/>
          </p:nvPr>
        </p:nvSpPr>
        <p:spPr>
          <a:xfrm>
            <a:off x="373952" y="229651"/>
            <a:ext cx="7886700" cy="111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Locating by CSS Selector - Tag and Class</a:t>
            </a:r>
            <a:br>
              <a:rPr lang="en-IN" sz="3960" b="1"/>
            </a:br>
            <a:endParaRPr sz="3960"/>
          </a:p>
        </p:txBody>
      </p:sp>
      <p:sp>
        <p:nvSpPr>
          <p:cNvPr id="380" name="Google Shape;380;p59"/>
          <p:cNvSpPr txBox="1">
            <a:spLocks noGrp="1"/>
          </p:cNvSpPr>
          <p:nvPr>
            <p:ph type="body" idx="1"/>
          </p:nvPr>
        </p:nvSpPr>
        <p:spPr>
          <a:xfrm>
            <a:off x="628652" y="1343379"/>
            <a:ext cx="7886700" cy="4833585"/>
          </a:xfrm>
          <a:prstGeom prst="rect">
            <a:avLst/>
          </a:prstGeom>
          <a:noFill/>
          <a:ln>
            <a:noFill/>
          </a:ln>
        </p:spPr>
        <p:txBody>
          <a:bodyPr spcFirstLastPara="1" wrap="square" lIns="91425" tIns="45700" rIns="91425" bIns="45700" anchor="t" anchorCtr="0">
            <a:noAutofit/>
          </a:bodyPr>
          <a:lstStyle/>
          <a:p>
            <a:pPr marL="228600" lvl="0" indent="-178435" algn="l" rtl="0">
              <a:lnSpc>
                <a:spcPct val="80000"/>
              </a:lnSpc>
              <a:spcBef>
                <a:spcPts val="0"/>
              </a:spcBef>
              <a:spcAft>
                <a:spcPts val="0"/>
              </a:spcAft>
              <a:buClr>
                <a:schemeClr val="dk1"/>
              </a:buClr>
              <a:buSzPts val="1800"/>
              <a:buChar char="•"/>
            </a:pPr>
            <a:r>
              <a:rPr lang="en-IN" sz="1800"/>
              <a:t>Locating by CSS Selector using an HTML tag and a class name is similar to using a tag and ID, but in this case, a dot (.) is used instead of a hash sign.</a:t>
            </a:r>
            <a:endParaRPr sz="1800"/>
          </a:p>
          <a:p>
            <a:pPr marL="228600" lvl="0" indent="-178435" algn="l" rtl="0">
              <a:lnSpc>
                <a:spcPct val="80000"/>
              </a:lnSpc>
              <a:spcBef>
                <a:spcPts val="1000"/>
              </a:spcBef>
              <a:spcAft>
                <a:spcPts val="0"/>
              </a:spcAft>
              <a:buClr>
                <a:schemeClr val="dk1"/>
              </a:buClr>
              <a:buSzPts val="1800"/>
              <a:buChar char="•"/>
            </a:pPr>
            <a:r>
              <a:rPr lang="en-IN" sz="1800"/>
              <a:t>Syntax: css=</a:t>
            </a:r>
            <a:r>
              <a:rPr lang="en-IN" sz="1800" i="1"/>
              <a:t>tag</a:t>
            </a:r>
            <a:r>
              <a:rPr lang="en-IN" sz="1800"/>
              <a:t>.</a:t>
            </a:r>
            <a:r>
              <a:rPr lang="en-IN" sz="1800" i="1"/>
              <a:t>class</a:t>
            </a:r>
            <a:endParaRPr sz="1800" i="1"/>
          </a:p>
          <a:p>
            <a:pPr marL="685800" lvl="1" indent="-201930" algn="l" rtl="0">
              <a:lnSpc>
                <a:spcPct val="80000"/>
              </a:lnSpc>
              <a:spcBef>
                <a:spcPts val="500"/>
              </a:spcBef>
              <a:spcAft>
                <a:spcPts val="0"/>
              </a:spcAft>
              <a:buClr>
                <a:schemeClr val="dk1"/>
              </a:buClr>
              <a:buSzPts val="1800"/>
              <a:buChar char="•"/>
            </a:pPr>
            <a:r>
              <a:rPr lang="en-IN" sz="1800"/>
              <a:t>tag = the HTML tag of the element being accessed</a:t>
            </a:r>
            <a:endParaRPr sz="1800"/>
          </a:p>
          <a:p>
            <a:pPr marL="685800" lvl="1" indent="-201930" algn="l" rtl="0">
              <a:lnSpc>
                <a:spcPct val="80000"/>
              </a:lnSpc>
              <a:spcBef>
                <a:spcPts val="500"/>
              </a:spcBef>
              <a:spcAft>
                <a:spcPts val="0"/>
              </a:spcAft>
              <a:buClr>
                <a:schemeClr val="dk1"/>
              </a:buClr>
              <a:buSzPts val="1800"/>
              <a:buChar char="•"/>
            </a:pPr>
            <a:r>
              <a:rPr lang="en-IN" sz="1800"/>
              <a:t>. = the dot sign. This should always be present when using a CSS Selector with class</a:t>
            </a:r>
            <a:endParaRPr sz="1800"/>
          </a:p>
          <a:p>
            <a:pPr marL="685800" lvl="1" indent="-201930" algn="l" rtl="0">
              <a:lnSpc>
                <a:spcPct val="80000"/>
              </a:lnSpc>
              <a:spcBef>
                <a:spcPts val="500"/>
              </a:spcBef>
              <a:spcAft>
                <a:spcPts val="0"/>
              </a:spcAft>
              <a:buClr>
                <a:schemeClr val="dk1"/>
              </a:buClr>
              <a:buSzPts val="1800"/>
              <a:buChar char="•"/>
            </a:pPr>
            <a:r>
              <a:rPr lang="en-IN" sz="1800"/>
              <a:t>class = the class of the element being accessed</a:t>
            </a:r>
            <a:endParaRPr sz="1800"/>
          </a:p>
          <a:p>
            <a:pPr marL="228600" lvl="0" indent="-178435" algn="l" rtl="0">
              <a:lnSpc>
                <a:spcPct val="80000"/>
              </a:lnSpc>
              <a:spcBef>
                <a:spcPts val="1000"/>
              </a:spcBef>
              <a:spcAft>
                <a:spcPts val="0"/>
              </a:spcAft>
              <a:buClr>
                <a:schemeClr val="dk1"/>
              </a:buClr>
              <a:buSzPts val="1800"/>
              <a:buChar char="•"/>
            </a:pPr>
            <a:r>
              <a:rPr lang="en-IN" sz="1800"/>
              <a:t>Navigate to facebook url, Using Firebug, examine the “Password" text box[Multiple elements of same html tag and class name will get highlighted]</a:t>
            </a:r>
            <a:endParaRPr sz="1800"/>
          </a:p>
          <a:p>
            <a:pPr marL="228600" lvl="0" indent="-64135" algn="l" rtl="0">
              <a:lnSpc>
                <a:spcPct val="80000"/>
              </a:lnSpc>
              <a:spcBef>
                <a:spcPts val="1000"/>
              </a:spcBef>
              <a:spcAft>
                <a:spcPts val="0"/>
              </a:spcAft>
              <a:buClr>
                <a:schemeClr val="dk1"/>
              </a:buClr>
              <a:buSzPts val="2590"/>
              <a:buNone/>
            </a:pPr>
            <a:endParaRPr sz="1800"/>
          </a:p>
          <a:p>
            <a:pPr marL="228600" lvl="0" indent="-178435" algn="l" rtl="0">
              <a:lnSpc>
                <a:spcPct val="80000"/>
              </a:lnSpc>
              <a:spcBef>
                <a:spcPts val="1000"/>
              </a:spcBef>
              <a:spcAft>
                <a:spcPts val="0"/>
              </a:spcAft>
              <a:buClr>
                <a:schemeClr val="dk1"/>
              </a:buClr>
              <a:buSzPts val="1800"/>
              <a:buChar char="•"/>
            </a:pPr>
            <a:r>
              <a:rPr lang="en-IN" sz="1800"/>
              <a:t>Ex: css=input.inputtext </a:t>
            </a:r>
            <a:endParaRPr sz="1800"/>
          </a:p>
          <a:p>
            <a:pPr marL="228600" lvl="0" indent="-64135" algn="l" rtl="0">
              <a:lnSpc>
                <a:spcPct val="80000"/>
              </a:lnSpc>
              <a:spcBef>
                <a:spcPts val="1000"/>
              </a:spcBef>
              <a:spcAft>
                <a:spcPts val="0"/>
              </a:spcAft>
              <a:buClr>
                <a:schemeClr val="dk1"/>
              </a:buClr>
              <a:buSzPts val="2590"/>
              <a:buNone/>
            </a:pP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0"/>
          <p:cNvSpPr txBox="1">
            <a:spLocks noGrp="1"/>
          </p:cNvSpPr>
          <p:nvPr>
            <p:ph type="title"/>
          </p:nvPr>
        </p:nvSpPr>
        <p:spPr>
          <a:xfrm>
            <a:off x="383402" y="270801"/>
            <a:ext cx="7886700" cy="114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Locating by CSS Selector - Tag and Attribute</a:t>
            </a:r>
            <a:br>
              <a:rPr lang="en-IN" sz="3960" b="1"/>
            </a:br>
            <a:endParaRPr sz="3960"/>
          </a:p>
        </p:txBody>
      </p:sp>
      <p:sp>
        <p:nvSpPr>
          <p:cNvPr id="386" name="Google Shape;386;p60"/>
          <p:cNvSpPr txBox="1">
            <a:spLocks noGrp="1"/>
          </p:cNvSpPr>
          <p:nvPr>
            <p:ph type="body" idx="1"/>
          </p:nvPr>
        </p:nvSpPr>
        <p:spPr>
          <a:xfrm>
            <a:off x="628652" y="1603024"/>
            <a:ext cx="7886700" cy="4573941"/>
          </a:xfrm>
          <a:prstGeom prst="rect">
            <a:avLst/>
          </a:prstGeom>
          <a:noFill/>
          <a:ln>
            <a:noFill/>
          </a:ln>
        </p:spPr>
        <p:txBody>
          <a:bodyPr spcFirstLastPara="1" wrap="square" lIns="91425" tIns="45700" rIns="91425" bIns="45700" anchor="t" anchorCtr="0">
            <a:noAutofit/>
          </a:bodyPr>
          <a:lstStyle/>
          <a:p>
            <a:pPr marL="228600" lvl="0" indent="-178435" algn="l" rtl="0">
              <a:lnSpc>
                <a:spcPct val="80000"/>
              </a:lnSpc>
              <a:spcBef>
                <a:spcPts val="0"/>
              </a:spcBef>
              <a:spcAft>
                <a:spcPts val="0"/>
              </a:spcAft>
              <a:buClr>
                <a:schemeClr val="dk1"/>
              </a:buClr>
              <a:buSzPts val="1800"/>
              <a:buChar char="•"/>
            </a:pPr>
            <a:r>
              <a:rPr lang="en-IN" sz="1800"/>
              <a:t>This strategy uses the HTML tag and a specific attribute of the element to be accessed.</a:t>
            </a:r>
            <a:endParaRPr sz="1800"/>
          </a:p>
          <a:p>
            <a:pPr marL="228600" lvl="0" indent="-178435" algn="l" rtl="0">
              <a:lnSpc>
                <a:spcPct val="80000"/>
              </a:lnSpc>
              <a:spcBef>
                <a:spcPts val="1000"/>
              </a:spcBef>
              <a:spcAft>
                <a:spcPts val="0"/>
              </a:spcAft>
              <a:buClr>
                <a:schemeClr val="dk1"/>
              </a:buClr>
              <a:buSzPts val="1800"/>
              <a:buChar char="•"/>
            </a:pPr>
            <a:r>
              <a:rPr lang="en-IN" sz="1800"/>
              <a:t>Syntax: css=</a:t>
            </a:r>
            <a:r>
              <a:rPr lang="en-IN" sz="1800" i="1"/>
              <a:t>tag</a:t>
            </a:r>
            <a:r>
              <a:rPr lang="en-IN" sz="1800"/>
              <a:t>[</a:t>
            </a:r>
            <a:r>
              <a:rPr lang="en-IN" sz="1800" i="1"/>
              <a:t>attribute</a:t>
            </a:r>
            <a:r>
              <a:rPr lang="en-IN" sz="1800"/>
              <a:t>=</a:t>
            </a:r>
            <a:r>
              <a:rPr lang="en-IN" sz="1800" i="1"/>
              <a:t>value</a:t>
            </a:r>
            <a:r>
              <a:rPr lang="en-IN" sz="1800"/>
              <a:t>]</a:t>
            </a:r>
            <a:endParaRPr sz="1800"/>
          </a:p>
          <a:p>
            <a:pPr marL="685800" lvl="1" indent="-201930" algn="l" rtl="0">
              <a:lnSpc>
                <a:spcPct val="80000"/>
              </a:lnSpc>
              <a:spcBef>
                <a:spcPts val="500"/>
              </a:spcBef>
              <a:spcAft>
                <a:spcPts val="0"/>
              </a:spcAft>
              <a:buClr>
                <a:schemeClr val="dk1"/>
              </a:buClr>
              <a:buSzPts val="1800"/>
              <a:buChar char="•"/>
            </a:pPr>
            <a:r>
              <a:rPr lang="en-IN" sz="1800"/>
              <a:t>tag = the HTML tag of the element being accessed</a:t>
            </a:r>
            <a:endParaRPr sz="1800"/>
          </a:p>
          <a:p>
            <a:pPr marL="685800" lvl="1" indent="-201930" algn="l" rtl="0">
              <a:lnSpc>
                <a:spcPct val="80000"/>
              </a:lnSpc>
              <a:spcBef>
                <a:spcPts val="500"/>
              </a:spcBef>
              <a:spcAft>
                <a:spcPts val="0"/>
              </a:spcAft>
              <a:buClr>
                <a:schemeClr val="dk1"/>
              </a:buClr>
              <a:buSzPts val="1800"/>
              <a:buChar char="•"/>
            </a:pPr>
            <a:r>
              <a:rPr lang="en-IN" sz="1800"/>
              <a:t>[ and ] = square brackets within which a specific attribute and its corresponding value will be placed</a:t>
            </a:r>
            <a:endParaRPr sz="1800"/>
          </a:p>
          <a:p>
            <a:pPr marL="685800" lvl="1" indent="-201930" algn="l" rtl="0">
              <a:lnSpc>
                <a:spcPct val="80000"/>
              </a:lnSpc>
              <a:spcBef>
                <a:spcPts val="500"/>
              </a:spcBef>
              <a:spcAft>
                <a:spcPts val="0"/>
              </a:spcAft>
              <a:buClr>
                <a:schemeClr val="dk1"/>
              </a:buClr>
              <a:buSzPts val="1800"/>
              <a:buChar char="•"/>
            </a:pPr>
            <a:r>
              <a:rPr lang="en-IN" sz="1800"/>
              <a:t>attribute = the attribute to be used. It is advisable to use an attribute that is unique to the element such as a name or ID.</a:t>
            </a:r>
            <a:endParaRPr sz="1800"/>
          </a:p>
          <a:p>
            <a:pPr marL="685800" lvl="1" indent="-201930" algn="l" rtl="0">
              <a:lnSpc>
                <a:spcPct val="80000"/>
              </a:lnSpc>
              <a:spcBef>
                <a:spcPts val="500"/>
              </a:spcBef>
              <a:spcAft>
                <a:spcPts val="0"/>
              </a:spcAft>
              <a:buClr>
                <a:schemeClr val="dk1"/>
              </a:buClr>
              <a:buSzPts val="1800"/>
              <a:buChar char="•"/>
            </a:pPr>
            <a:r>
              <a:rPr lang="en-IN" sz="1800"/>
              <a:t>value = the corresponding value of the chosen attribute.</a:t>
            </a:r>
            <a:endParaRPr sz="1800"/>
          </a:p>
          <a:p>
            <a:pPr marL="228600" lvl="0" indent="-178435" algn="l" rtl="0">
              <a:lnSpc>
                <a:spcPct val="80000"/>
              </a:lnSpc>
              <a:spcBef>
                <a:spcPts val="1000"/>
              </a:spcBef>
              <a:spcAft>
                <a:spcPts val="0"/>
              </a:spcAft>
              <a:buClr>
                <a:schemeClr val="dk1"/>
              </a:buClr>
              <a:buSzPts val="1800"/>
              <a:buChar char="•"/>
            </a:pPr>
            <a:r>
              <a:rPr lang="en-IN" sz="1800"/>
              <a:t>Navigate to facebook url, Using Firebug, examine the “Password" text box</a:t>
            </a:r>
            <a:endParaRPr sz="1800"/>
          </a:p>
          <a:p>
            <a:pPr marL="228600" lvl="0" indent="0" algn="l" rtl="0">
              <a:lnSpc>
                <a:spcPct val="80000"/>
              </a:lnSpc>
              <a:spcBef>
                <a:spcPts val="1000"/>
              </a:spcBef>
              <a:spcAft>
                <a:spcPts val="0"/>
              </a:spcAft>
              <a:buNone/>
            </a:pPr>
            <a:r>
              <a:rPr lang="en-IN" sz="1800"/>
              <a:t>Ex: input[id=pass]</a:t>
            </a:r>
            <a:endParaRPr sz="1800"/>
          </a:p>
          <a:p>
            <a:pPr marL="228600" lvl="0" indent="-64135" algn="l"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1"/>
          <p:cNvSpPr txBox="1">
            <a:spLocks noGrp="1"/>
          </p:cNvSpPr>
          <p:nvPr>
            <p:ph type="title"/>
          </p:nvPr>
        </p:nvSpPr>
        <p:spPr>
          <a:xfrm>
            <a:off x="0" y="336850"/>
            <a:ext cx="7886700" cy="991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Locating by CSS Selector - tag, class, and attribute</a:t>
            </a:r>
            <a:br>
              <a:rPr lang="en-IN" sz="3960" b="1"/>
            </a:br>
            <a:endParaRPr sz="3960"/>
          </a:p>
        </p:txBody>
      </p:sp>
      <p:sp>
        <p:nvSpPr>
          <p:cNvPr id="392" name="Google Shape;392;p61"/>
          <p:cNvSpPr txBox="1">
            <a:spLocks noGrp="1"/>
          </p:cNvSpPr>
          <p:nvPr>
            <p:ph type="body" idx="1"/>
          </p:nvPr>
        </p:nvSpPr>
        <p:spPr>
          <a:xfrm>
            <a:off x="628652" y="1670758"/>
            <a:ext cx="7886700" cy="4506207"/>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Syntax: css=</a:t>
            </a:r>
            <a:r>
              <a:rPr lang="en-IN" sz="1800" i="1"/>
              <a:t>tag.class</a:t>
            </a:r>
            <a:r>
              <a:rPr lang="en-IN" sz="1800"/>
              <a:t>[</a:t>
            </a:r>
            <a:r>
              <a:rPr lang="en-IN" sz="1800" i="1"/>
              <a:t>attribute</a:t>
            </a:r>
            <a:r>
              <a:rPr lang="en-IN" sz="1800"/>
              <a:t>=</a:t>
            </a:r>
            <a:r>
              <a:rPr lang="en-IN" sz="1800" i="1"/>
              <a:t>value</a:t>
            </a:r>
            <a:r>
              <a:rPr lang="en-IN" sz="1800"/>
              <a:t>]</a:t>
            </a:r>
            <a:endParaRPr sz="1800"/>
          </a:p>
          <a:p>
            <a:pPr marL="228600" lvl="0" indent="-165100" algn="l" rtl="0">
              <a:lnSpc>
                <a:spcPct val="90000"/>
              </a:lnSpc>
              <a:spcBef>
                <a:spcPts val="1000"/>
              </a:spcBef>
              <a:spcAft>
                <a:spcPts val="0"/>
              </a:spcAft>
              <a:buClr>
                <a:schemeClr val="dk1"/>
              </a:buClr>
              <a:buSzPts val="1800"/>
              <a:buChar char="•"/>
            </a:pPr>
            <a:r>
              <a:rPr lang="en-IN" sz="1800"/>
              <a:t>Navigate to facebook url, Using Firebug, examine the “New password" text box</a:t>
            </a:r>
            <a:endParaRPr sz="1800"/>
          </a:p>
          <a:p>
            <a:pPr marL="228600" lvl="0" indent="-165100" algn="l" rtl="0">
              <a:lnSpc>
                <a:spcPct val="90000"/>
              </a:lnSpc>
              <a:spcBef>
                <a:spcPts val="1000"/>
              </a:spcBef>
              <a:spcAft>
                <a:spcPts val="0"/>
              </a:spcAft>
              <a:buClr>
                <a:schemeClr val="dk1"/>
              </a:buClr>
              <a:buSzPts val="1800"/>
              <a:buChar char="•"/>
            </a:pPr>
            <a:r>
              <a:rPr lang="en-IN" sz="1800"/>
              <a:t>Ex: input.inputtext[autocomplete=new-password]</a:t>
            </a:r>
            <a:endParaRPr sz="1800"/>
          </a:p>
          <a:p>
            <a:pPr marL="228600" lvl="0" indent="-165100" algn="l" rtl="0">
              <a:lnSpc>
                <a:spcPct val="90000"/>
              </a:lnSpc>
              <a:spcBef>
                <a:spcPts val="1000"/>
              </a:spcBef>
              <a:spcAft>
                <a:spcPts val="0"/>
              </a:spcAft>
              <a:buClr>
                <a:schemeClr val="dk1"/>
              </a:buClr>
              <a:buSzPts val="1800"/>
              <a:buChar char="•"/>
            </a:pPr>
            <a:r>
              <a:rPr lang="en-IN" sz="1800" b="1"/>
              <a:t>Locating by CSS Selector - inner text</a:t>
            </a:r>
            <a:endParaRPr sz="1800"/>
          </a:p>
          <a:p>
            <a:pPr marL="228600" lvl="0" indent="-165100" algn="l" rtl="0">
              <a:lnSpc>
                <a:spcPct val="90000"/>
              </a:lnSpc>
              <a:spcBef>
                <a:spcPts val="1000"/>
              </a:spcBef>
              <a:spcAft>
                <a:spcPts val="0"/>
              </a:spcAft>
              <a:buClr>
                <a:schemeClr val="dk1"/>
              </a:buClr>
              <a:buSzPts val="1800"/>
              <a:buChar char="•"/>
            </a:pPr>
            <a:r>
              <a:rPr lang="en-IN" sz="1800"/>
              <a:t>Syntax: css=</a:t>
            </a:r>
            <a:r>
              <a:rPr lang="en-IN" sz="1800" i="1"/>
              <a:t>tag</a:t>
            </a:r>
            <a:r>
              <a:rPr lang="en-IN" sz="1800"/>
              <a:t>:contains("</a:t>
            </a:r>
            <a:r>
              <a:rPr lang="en-IN" sz="1800" i="1"/>
              <a:t>inner text</a:t>
            </a:r>
            <a:r>
              <a:rPr lang="en-IN" sz="1800"/>
              <a:t>")</a:t>
            </a:r>
            <a:endParaRPr sz="1800"/>
          </a:p>
          <a:p>
            <a:pPr marL="685800" lvl="1" indent="-190500" algn="l" rtl="0">
              <a:lnSpc>
                <a:spcPct val="90000"/>
              </a:lnSpc>
              <a:spcBef>
                <a:spcPts val="500"/>
              </a:spcBef>
              <a:spcAft>
                <a:spcPts val="0"/>
              </a:spcAft>
              <a:buClr>
                <a:schemeClr val="dk1"/>
              </a:buClr>
              <a:buSzPts val="1800"/>
              <a:buChar char="•"/>
            </a:pPr>
            <a:r>
              <a:rPr lang="en-IN" sz="1800"/>
              <a:t>tag = the HTML tag of the element being accessed</a:t>
            </a:r>
            <a:endParaRPr sz="1800"/>
          </a:p>
          <a:p>
            <a:pPr marL="685800" lvl="1" indent="-190500" algn="l" rtl="0">
              <a:lnSpc>
                <a:spcPct val="90000"/>
              </a:lnSpc>
              <a:spcBef>
                <a:spcPts val="500"/>
              </a:spcBef>
              <a:spcAft>
                <a:spcPts val="0"/>
              </a:spcAft>
              <a:buClr>
                <a:schemeClr val="dk1"/>
              </a:buClr>
              <a:buSzPts val="1800"/>
              <a:buChar char="•"/>
            </a:pPr>
            <a:r>
              <a:rPr lang="en-IN" sz="1800"/>
              <a:t>inner text = the inner text of the element</a:t>
            </a:r>
            <a:endParaRPr sz="1800"/>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68502" y="-226209"/>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When to Automate</a:t>
            </a:r>
            <a:endParaRPr sz="2400"/>
          </a:p>
        </p:txBody>
      </p:sp>
      <p:sp>
        <p:nvSpPr>
          <p:cNvPr id="109" name="Google Shape;109;p17"/>
          <p:cNvSpPr txBox="1">
            <a:spLocks noGrp="1"/>
          </p:cNvSpPr>
          <p:nvPr>
            <p:ph type="body" idx="1"/>
          </p:nvPr>
        </p:nvSpPr>
        <p:spPr>
          <a:xfrm>
            <a:off x="393127" y="1156775"/>
            <a:ext cx="7886700" cy="4351200"/>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Stable build</a:t>
            </a:r>
            <a:endParaRPr sz="1800"/>
          </a:p>
          <a:p>
            <a:pPr marL="228600" lvl="0" indent="-165100" algn="l" rtl="0">
              <a:lnSpc>
                <a:spcPct val="90000"/>
              </a:lnSpc>
              <a:spcBef>
                <a:spcPts val="1000"/>
              </a:spcBef>
              <a:spcAft>
                <a:spcPts val="0"/>
              </a:spcAft>
              <a:buClr>
                <a:schemeClr val="dk1"/>
              </a:buClr>
              <a:buSzPts val="1800"/>
              <a:buChar char="•"/>
            </a:pPr>
            <a:r>
              <a:rPr lang="en-IN" sz="1800"/>
              <a:t>Requirements are constant</a:t>
            </a:r>
            <a:endParaRPr sz="1800"/>
          </a:p>
          <a:p>
            <a:pPr marL="228600" lvl="0" indent="-165100" algn="l" rtl="0">
              <a:lnSpc>
                <a:spcPct val="90000"/>
              </a:lnSpc>
              <a:spcBef>
                <a:spcPts val="1000"/>
              </a:spcBef>
              <a:spcAft>
                <a:spcPts val="0"/>
              </a:spcAft>
              <a:buClr>
                <a:schemeClr val="dk1"/>
              </a:buClr>
              <a:buSzPts val="1800"/>
              <a:buChar char="•"/>
            </a:pPr>
            <a:r>
              <a:rPr lang="en-IN" sz="1800"/>
              <a:t>Big Applications</a:t>
            </a:r>
            <a:endParaRPr sz="1800"/>
          </a:p>
          <a:p>
            <a:pPr marL="228600" lvl="0" indent="-165100" algn="l" rtl="0">
              <a:lnSpc>
                <a:spcPct val="90000"/>
              </a:lnSpc>
              <a:spcBef>
                <a:spcPts val="1000"/>
              </a:spcBef>
              <a:spcAft>
                <a:spcPts val="0"/>
              </a:spcAft>
              <a:buClr>
                <a:schemeClr val="dk1"/>
              </a:buClr>
              <a:buSzPts val="1800"/>
              <a:buChar char="•"/>
            </a:pPr>
            <a:r>
              <a:rPr lang="en-IN" sz="1800"/>
              <a:t>Frequent Releases</a:t>
            </a:r>
            <a:endParaRPr sz="1800"/>
          </a:p>
          <a:p>
            <a:pPr marL="228600" lvl="0" indent="-50800" algn="l" rtl="0">
              <a:lnSpc>
                <a:spcPct val="90000"/>
              </a:lnSpc>
              <a:spcBef>
                <a:spcPts val="1000"/>
              </a:spcBef>
              <a:spcAft>
                <a:spcPts val="0"/>
              </a:spcAft>
              <a:buClr>
                <a:schemeClr val="dk1"/>
              </a:buClr>
              <a:buSzPts val="2800"/>
              <a:buNone/>
            </a:pP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2"/>
          <p:cNvSpPr txBox="1">
            <a:spLocks noGrp="1"/>
          </p:cNvSpPr>
          <p:nvPr>
            <p:ph type="title"/>
          </p:nvPr>
        </p:nvSpPr>
        <p:spPr>
          <a:xfrm>
            <a:off x="364527" y="158095"/>
            <a:ext cx="7886700" cy="666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CSS</a:t>
            </a:r>
            <a:endParaRPr sz="2400"/>
          </a:p>
        </p:txBody>
      </p:sp>
      <p:sp>
        <p:nvSpPr>
          <p:cNvPr id="398" name="Google Shape;398;p62"/>
          <p:cNvSpPr txBox="1">
            <a:spLocks noGrp="1"/>
          </p:cNvSpPr>
          <p:nvPr>
            <p:ph type="body" idx="1"/>
          </p:nvPr>
        </p:nvSpPr>
        <p:spPr>
          <a:xfrm>
            <a:off x="628652" y="824090"/>
            <a:ext cx="7886700" cy="59040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IN" sz="1400"/>
              <a:t>public class CssExample {</a:t>
            </a:r>
            <a:endParaRPr lang="en-IN" sz="1400"/>
          </a:p>
          <a:p>
            <a:pPr marL="0" lvl="0" indent="0" algn="l" rtl="0">
              <a:lnSpc>
                <a:spcPct val="90000"/>
              </a:lnSpc>
              <a:spcBef>
                <a:spcPts val="1000"/>
              </a:spcBef>
              <a:spcAft>
                <a:spcPts val="0"/>
              </a:spcAft>
              <a:buClr>
                <a:schemeClr val="dk1"/>
              </a:buClr>
              <a:buSzPts val="1400"/>
              <a:buNone/>
            </a:pPr>
            <a:r>
              <a:rPr lang="en-IN" sz="1400"/>
              <a:t>public static void main(String args[]) throws InterruptedException{</a:t>
            </a:r>
            <a:endParaRPr lang="en-IN" sz="1400"/>
          </a:p>
          <a:p>
            <a:pPr marL="0" lvl="0" indent="0" algn="l" rtl="0">
              <a:lnSpc>
                <a:spcPct val="90000"/>
              </a:lnSpc>
              <a:spcBef>
                <a:spcPts val="1000"/>
              </a:spcBef>
              <a:spcAft>
                <a:spcPts val="0"/>
              </a:spcAft>
              <a:buClr>
                <a:schemeClr val="dk1"/>
              </a:buClr>
              <a:buSzPts val="1400"/>
              <a:buNone/>
            </a:pPr>
            <a:r>
              <a:rPr lang="en-IN" sz="1400"/>
              <a:t>System.out.println("Launching Chrome Browser");</a:t>
            </a:r>
            <a:endParaRPr lang="en-IN" sz="1400"/>
          </a:p>
          <a:p>
            <a:pPr marL="0" lvl="0" indent="0" algn="l" rtl="0">
              <a:lnSpc>
                <a:spcPct val="90000"/>
              </a:lnSpc>
              <a:spcBef>
                <a:spcPts val="1000"/>
              </a:spcBef>
              <a:spcAft>
                <a:spcPts val="0"/>
              </a:spcAft>
              <a:buClr>
                <a:schemeClr val="dk1"/>
              </a:buClr>
              <a:buSzPts val="1400"/>
              <a:buNone/>
            </a:pPr>
            <a:r>
              <a:rPr lang="en-IN" sz="1400"/>
              <a:t>System.setProperty("webdriver.chrome.driver", “D:\\Drivers\\chromedriver.exe");</a:t>
            </a:r>
            <a:endParaRPr lang="en-IN" sz="1400"/>
          </a:p>
          <a:p>
            <a:pPr marL="0" lvl="0" indent="0" algn="l" rtl="0">
              <a:lnSpc>
                <a:spcPct val="90000"/>
              </a:lnSpc>
              <a:spcBef>
                <a:spcPts val="1000"/>
              </a:spcBef>
              <a:spcAft>
                <a:spcPts val="0"/>
              </a:spcAft>
              <a:buClr>
                <a:schemeClr val="dk1"/>
              </a:buClr>
              <a:buSzPts val="1400"/>
              <a:buNone/>
            </a:pPr>
            <a:r>
              <a:rPr lang="en-IN" sz="1400"/>
              <a:t>WebDriver d = new ChromeDriver();</a:t>
            </a:r>
            <a:endParaRPr lang="en-IN" sz="1400"/>
          </a:p>
          <a:p>
            <a:pPr marL="0" lvl="0" indent="0" algn="l" rtl="0">
              <a:lnSpc>
                <a:spcPct val="90000"/>
              </a:lnSpc>
              <a:spcBef>
                <a:spcPts val="1000"/>
              </a:spcBef>
              <a:spcAft>
                <a:spcPts val="0"/>
              </a:spcAft>
              <a:buClr>
                <a:schemeClr val="dk1"/>
              </a:buClr>
              <a:buSzPts val="1400"/>
              <a:buNone/>
            </a:pPr>
            <a:r>
              <a:rPr lang="en-IN" sz="1400"/>
              <a:t>d.manage().window().maximize();</a:t>
            </a:r>
            <a:endParaRPr lang="en-IN" sz="1400"/>
          </a:p>
          <a:p>
            <a:pPr marL="0" lvl="0" indent="0" algn="l" rtl="0">
              <a:lnSpc>
                <a:spcPct val="90000"/>
              </a:lnSpc>
              <a:spcBef>
                <a:spcPts val="1000"/>
              </a:spcBef>
              <a:spcAft>
                <a:spcPts val="0"/>
              </a:spcAft>
              <a:buClr>
                <a:schemeClr val="dk1"/>
              </a:buClr>
              <a:buSzPts val="1400"/>
              <a:buNone/>
            </a:pPr>
            <a:r>
              <a:rPr lang="en-IN" sz="1400"/>
              <a:t>d.navigate().to("https://www.facebook.com");</a:t>
            </a:r>
            <a:endParaRPr lang="en-IN" sz="1400"/>
          </a:p>
          <a:p>
            <a:pPr marL="0" lvl="0" indent="0" algn="l" rtl="0">
              <a:lnSpc>
                <a:spcPct val="90000"/>
              </a:lnSpc>
              <a:spcBef>
                <a:spcPts val="1000"/>
              </a:spcBef>
              <a:spcAft>
                <a:spcPts val="0"/>
              </a:spcAft>
              <a:buClr>
                <a:schemeClr val="dk1"/>
              </a:buClr>
              <a:buSzPts val="1400"/>
              <a:buNone/>
            </a:pPr>
            <a:r>
              <a:rPr lang="en-IN" sz="1400"/>
              <a:t>Thread.sleep(2000);</a:t>
            </a:r>
            <a:endParaRPr lang="en-IN" sz="1400"/>
          </a:p>
          <a:p>
            <a:pPr marL="0" lvl="0" indent="0" algn="l" rtl="0">
              <a:lnSpc>
                <a:spcPct val="90000"/>
              </a:lnSpc>
              <a:spcBef>
                <a:spcPts val="1000"/>
              </a:spcBef>
              <a:spcAft>
                <a:spcPts val="0"/>
              </a:spcAft>
              <a:buClr>
                <a:schemeClr val="dk1"/>
              </a:buClr>
              <a:buSzPts val="1400"/>
              <a:buNone/>
            </a:pPr>
            <a:r>
              <a:rPr lang="en-IN" sz="1400"/>
              <a:t>d.findElement(By.cssSelector("input#email")).sendKeys(“Srinivas");</a:t>
            </a:r>
            <a:endParaRPr lang="en-IN" sz="1400"/>
          </a:p>
          <a:p>
            <a:pPr marL="0" lvl="0" indent="0" algn="l" rtl="0">
              <a:lnSpc>
                <a:spcPct val="90000"/>
              </a:lnSpc>
              <a:spcBef>
                <a:spcPts val="1000"/>
              </a:spcBef>
              <a:spcAft>
                <a:spcPts val="0"/>
              </a:spcAft>
              <a:buClr>
                <a:schemeClr val="dk1"/>
              </a:buClr>
              <a:buSzPts val="1400"/>
              <a:buNone/>
            </a:pPr>
            <a:r>
              <a:rPr lang="en-IN" sz="1400"/>
              <a:t>Thread.sleep(2000);</a:t>
            </a:r>
            <a:endParaRPr lang="en-IN" sz="1400"/>
          </a:p>
          <a:p>
            <a:pPr marL="0" lvl="0" indent="0" algn="l" rtl="0">
              <a:lnSpc>
                <a:spcPct val="90000"/>
              </a:lnSpc>
              <a:spcBef>
                <a:spcPts val="1000"/>
              </a:spcBef>
              <a:spcAft>
                <a:spcPts val="0"/>
              </a:spcAft>
              <a:buClr>
                <a:schemeClr val="dk1"/>
              </a:buClr>
              <a:buSzPts val="1400"/>
              <a:buNone/>
            </a:pPr>
            <a:r>
              <a:rPr lang="en-IN" sz="1400"/>
              <a:t>System.out.println("Entered the text in email textbox field");</a:t>
            </a:r>
            <a:endParaRPr lang="en-IN" sz="1400"/>
          </a:p>
          <a:p>
            <a:pPr marL="0" lvl="0" indent="0" algn="l" rtl="0">
              <a:lnSpc>
                <a:spcPct val="90000"/>
              </a:lnSpc>
              <a:spcBef>
                <a:spcPts val="1000"/>
              </a:spcBef>
              <a:spcAft>
                <a:spcPts val="0"/>
              </a:spcAft>
              <a:buClr>
                <a:schemeClr val="dk1"/>
              </a:buClr>
              <a:buSzPts val="1400"/>
              <a:buNone/>
            </a:pPr>
            <a:r>
              <a:rPr lang="en-IN" sz="1400"/>
              <a:t>d.findElement(By.cssSelector("input[id=pass]")).sendKeys(“Sai");</a:t>
            </a:r>
            <a:endParaRPr lang="en-IN" sz="1400"/>
          </a:p>
          <a:p>
            <a:pPr marL="0" lvl="0" indent="0" algn="l" rtl="0">
              <a:lnSpc>
                <a:spcPct val="90000"/>
              </a:lnSpc>
              <a:spcBef>
                <a:spcPts val="1000"/>
              </a:spcBef>
              <a:spcAft>
                <a:spcPts val="0"/>
              </a:spcAft>
              <a:buClr>
                <a:schemeClr val="dk1"/>
              </a:buClr>
              <a:buSzPts val="1400"/>
              <a:buNone/>
            </a:pPr>
            <a:r>
              <a:rPr lang="en-IN" sz="1400"/>
              <a:t>System.out.println("Entered the text in password textbox field");</a:t>
            </a:r>
            <a:endParaRPr lang="en-IN" sz="1400"/>
          </a:p>
          <a:p>
            <a:pPr marL="0" lvl="0" indent="0" algn="l" rtl="0">
              <a:lnSpc>
                <a:spcPct val="90000"/>
              </a:lnSpc>
              <a:spcBef>
                <a:spcPts val="1000"/>
              </a:spcBef>
              <a:spcAft>
                <a:spcPts val="0"/>
              </a:spcAft>
              <a:buClr>
                <a:schemeClr val="dk1"/>
              </a:buClr>
              <a:buSzPts val="1400"/>
              <a:buNone/>
            </a:pPr>
            <a:r>
              <a:rPr lang="en-IN" sz="1400"/>
              <a:t>Thread.sleep(2000);</a:t>
            </a:r>
            <a:endParaRPr lang="en-IN" sz="1400"/>
          </a:p>
          <a:p>
            <a:pPr marL="0" lvl="0" indent="0" algn="l" rtl="0">
              <a:lnSpc>
                <a:spcPct val="90000"/>
              </a:lnSpc>
              <a:spcBef>
                <a:spcPts val="1000"/>
              </a:spcBef>
              <a:spcAft>
                <a:spcPts val="0"/>
              </a:spcAft>
              <a:buClr>
                <a:schemeClr val="dk1"/>
              </a:buClr>
              <a:buSzPts val="1400"/>
              <a:buNone/>
            </a:pPr>
            <a:r>
              <a:rPr lang="en-IN" sz="1400"/>
              <a:t>d.findElement(By.cssSelector("input.inputtext[autocomplete=new-password]")).sendKeys(“Srikanth");</a:t>
            </a:r>
            <a:endParaRPr lang="en-IN" sz="1400"/>
          </a:p>
          <a:p>
            <a:pPr marL="0" lvl="0" indent="0" algn="l" rtl="0">
              <a:lnSpc>
                <a:spcPct val="90000"/>
              </a:lnSpc>
              <a:spcBef>
                <a:spcPts val="1000"/>
              </a:spcBef>
              <a:spcAft>
                <a:spcPts val="0"/>
              </a:spcAft>
              <a:buClr>
                <a:schemeClr val="dk1"/>
              </a:buClr>
              <a:buSzPts val="1400"/>
              <a:buNone/>
            </a:pPr>
            <a:r>
              <a:rPr lang="en-IN" sz="1400"/>
              <a:t>System.out.println("Entered the text in new password textbox field");</a:t>
            </a:r>
            <a:endParaRPr lang="en-IN" sz="1400"/>
          </a:p>
          <a:p>
            <a:pPr marL="0" lvl="0" indent="0" algn="l" rtl="0">
              <a:lnSpc>
                <a:spcPct val="90000"/>
              </a:lnSpc>
              <a:spcBef>
                <a:spcPts val="1000"/>
              </a:spcBef>
              <a:spcAft>
                <a:spcPts val="0"/>
              </a:spcAft>
              <a:buClr>
                <a:schemeClr val="dk1"/>
              </a:buClr>
              <a:buSzPts val="1400"/>
              <a:buNone/>
            </a:pPr>
            <a:r>
              <a:rPr lang="en-IN" sz="1400"/>
              <a:t>Thread.sleep(2000);</a:t>
            </a:r>
            <a:endParaRPr lang="en-IN" sz="1400"/>
          </a:p>
          <a:p>
            <a:pPr marL="0" lvl="0" indent="0" algn="l" rtl="0">
              <a:lnSpc>
                <a:spcPct val="90000"/>
              </a:lnSpc>
              <a:spcBef>
                <a:spcPts val="1000"/>
              </a:spcBef>
              <a:spcAft>
                <a:spcPts val="0"/>
              </a:spcAft>
              <a:buClr>
                <a:schemeClr val="dk1"/>
              </a:buClr>
              <a:buSzPts val="1400"/>
              <a:buNone/>
            </a:pPr>
            <a:r>
              <a:rPr lang="en-IN" sz="1400"/>
              <a:t>d.quit();}}</a:t>
            </a:r>
            <a:endParaRPr lang="en-IN" sz="1400"/>
          </a:p>
          <a:p>
            <a:pPr marL="0" lvl="0" indent="0" algn="l" rtl="0">
              <a:lnSpc>
                <a:spcPct val="90000"/>
              </a:lnSpc>
              <a:spcBef>
                <a:spcPts val="1000"/>
              </a:spcBef>
              <a:spcAft>
                <a:spcPts val="0"/>
              </a:spcAft>
              <a:buClr>
                <a:schemeClr val="dk1"/>
              </a:buClr>
              <a:buSzPts val="1400"/>
              <a:buNone/>
            </a:pPr>
            <a:endParaRPr sz="1400"/>
          </a:p>
          <a:p>
            <a:pPr marL="0" lvl="0" indent="0" algn="l"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374302" y="365126"/>
            <a:ext cx="7886700" cy="1023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How to handle Alert in Selenium WebDrive</a:t>
            </a:r>
            <a:r>
              <a:rPr lang="en-IN" sz="3960">
                <a:latin typeface="Arial" panose="020B0604020202020204"/>
                <a:ea typeface="Arial" panose="020B0604020202020204"/>
                <a:cs typeface="Arial" panose="020B0604020202020204"/>
                <a:sym typeface="Arial" panose="020B0604020202020204"/>
              </a:rPr>
              <a:t>r</a:t>
            </a:r>
            <a:br>
              <a:rPr lang="en-IN" sz="3960" b="1"/>
            </a:br>
            <a:endParaRPr sz="3960"/>
          </a:p>
        </p:txBody>
      </p:sp>
      <p:sp>
        <p:nvSpPr>
          <p:cNvPr id="404" name="Google Shape;404;p63"/>
          <p:cNvSpPr txBox="1">
            <a:spLocks noGrp="1"/>
          </p:cNvSpPr>
          <p:nvPr>
            <p:ph type="body" idx="1"/>
          </p:nvPr>
        </p:nvSpPr>
        <p:spPr>
          <a:xfrm>
            <a:off x="553302" y="1388533"/>
            <a:ext cx="7886700" cy="5181600"/>
          </a:xfrm>
          <a:prstGeom prst="rect">
            <a:avLst/>
          </a:prstGeom>
          <a:noFill/>
          <a:ln>
            <a:noFill/>
          </a:ln>
        </p:spPr>
        <p:txBody>
          <a:bodyPr spcFirstLastPara="1" wrap="square" lIns="91425" tIns="45700" rIns="91425" bIns="45700" anchor="t" anchorCtr="0">
            <a:noAutofit/>
          </a:bodyPr>
          <a:lstStyle/>
          <a:p>
            <a:pPr marL="228600" lvl="0" indent="-180975" algn="l" rtl="0">
              <a:lnSpc>
                <a:spcPct val="70000"/>
              </a:lnSpc>
              <a:spcBef>
                <a:spcPts val="0"/>
              </a:spcBef>
              <a:spcAft>
                <a:spcPts val="0"/>
              </a:spcAft>
              <a:buClr>
                <a:schemeClr val="dk1"/>
              </a:buClr>
              <a:buSzPts val="1800"/>
              <a:buChar char="•"/>
            </a:pPr>
            <a:r>
              <a:rPr lang="en-IN" sz="1800" b="1"/>
              <a:t>What is Alert</a:t>
            </a:r>
            <a:r>
              <a:rPr lang="en-IN" sz="1800"/>
              <a:t>?</a:t>
            </a:r>
            <a:endParaRPr sz="1800"/>
          </a:p>
          <a:p>
            <a:pPr marL="685800" lvl="1" indent="-180975" algn="l" rtl="0">
              <a:lnSpc>
                <a:spcPct val="70000"/>
              </a:lnSpc>
              <a:spcBef>
                <a:spcPts val="500"/>
              </a:spcBef>
              <a:spcAft>
                <a:spcPts val="0"/>
              </a:spcAft>
              <a:buClr>
                <a:schemeClr val="dk1"/>
              </a:buClr>
              <a:buSzPts val="1800"/>
              <a:buChar char="•"/>
            </a:pPr>
            <a:r>
              <a:rPr lang="en-IN" sz="1800"/>
              <a:t>Alert is a small message box which displays on-screen notification to give the user some kind of information or ask for permission to perform certain kind of operation. It may be also used for warning purpose.</a:t>
            </a:r>
            <a:endParaRPr sz="1800"/>
          </a:p>
          <a:p>
            <a:pPr marL="685800" lvl="1" indent="-180975" algn="l" rtl="0">
              <a:lnSpc>
                <a:spcPct val="70000"/>
              </a:lnSpc>
              <a:spcBef>
                <a:spcPts val="500"/>
              </a:spcBef>
              <a:spcAft>
                <a:spcPts val="0"/>
              </a:spcAft>
              <a:buClr>
                <a:schemeClr val="dk1"/>
              </a:buClr>
              <a:buSzPts val="1800"/>
              <a:buChar char="•"/>
            </a:pPr>
            <a:r>
              <a:rPr lang="en-IN" sz="1800"/>
              <a:t>Alert interface provides the below few methods which are widely used in Selenium Webdriver.</a:t>
            </a:r>
            <a:endParaRPr sz="1800"/>
          </a:p>
          <a:p>
            <a:pPr marL="228600" lvl="0" indent="-180975" algn="l" rtl="0">
              <a:lnSpc>
                <a:spcPct val="70000"/>
              </a:lnSpc>
              <a:spcBef>
                <a:spcPts val="1000"/>
              </a:spcBef>
              <a:spcAft>
                <a:spcPts val="0"/>
              </a:spcAft>
              <a:buClr>
                <a:schemeClr val="dk1"/>
              </a:buClr>
              <a:buSzPts val="1800"/>
              <a:buChar char="•"/>
            </a:pPr>
            <a:r>
              <a:rPr lang="en-IN" sz="1800"/>
              <a:t>driver.switchTo().alert().dismiss(); //</a:t>
            </a:r>
            <a:r>
              <a:rPr lang="en-IN" sz="1800" b="1"/>
              <a:t> </a:t>
            </a:r>
            <a:r>
              <a:rPr lang="en-IN" sz="1800"/>
              <a:t>Will click on the 'Cancel' button of the alert.</a:t>
            </a:r>
            <a:endParaRPr sz="1800"/>
          </a:p>
          <a:p>
            <a:pPr marL="228600" lvl="0" indent="-180975" algn="l" rtl="0">
              <a:lnSpc>
                <a:spcPct val="70000"/>
              </a:lnSpc>
              <a:spcBef>
                <a:spcPts val="1000"/>
              </a:spcBef>
              <a:spcAft>
                <a:spcPts val="0"/>
              </a:spcAft>
              <a:buClr>
                <a:schemeClr val="dk1"/>
              </a:buClr>
              <a:buSzPts val="1800"/>
              <a:buChar char="•"/>
            </a:pPr>
            <a:r>
              <a:rPr lang="en-IN" sz="1800"/>
              <a:t>driver.switchTo().alert().accept(); // Will click on the 'OK' button of the alert.</a:t>
            </a:r>
            <a:endParaRPr sz="1800"/>
          </a:p>
          <a:p>
            <a:pPr marL="228600" lvl="0" indent="-180975" algn="l" rtl="0">
              <a:lnSpc>
                <a:spcPct val="70000"/>
              </a:lnSpc>
              <a:spcBef>
                <a:spcPts val="1000"/>
              </a:spcBef>
              <a:spcAft>
                <a:spcPts val="0"/>
              </a:spcAft>
              <a:buClr>
                <a:schemeClr val="dk1"/>
              </a:buClr>
              <a:buSzPts val="1800"/>
              <a:buChar char="•"/>
            </a:pPr>
            <a:r>
              <a:rPr lang="en-IN" sz="1800"/>
              <a:t>driver.switchTo().alert().getText(); // Will get the text which is present on the alert</a:t>
            </a:r>
            <a:endParaRPr sz="1800"/>
          </a:p>
          <a:p>
            <a:pPr marL="228600" lvl="0" indent="-180975" algn="l" rtl="0">
              <a:lnSpc>
                <a:spcPct val="70000"/>
              </a:lnSpc>
              <a:spcBef>
                <a:spcPts val="1000"/>
              </a:spcBef>
              <a:spcAft>
                <a:spcPts val="0"/>
              </a:spcAft>
              <a:buClr>
                <a:schemeClr val="dk1"/>
              </a:buClr>
              <a:buSzPts val="1800"/>
              <a:buChar char="•"/>
            </a:pPr>
            <a:r>
              <a:rPr lang="en-IN" sz="1800"/>
              <a:t>driver.switchTo().alert().sendKeys(); //Will pass the text to the prompt popup</a:t>
            </a:r>
            <a:endParaRPr sz="1800"/>
          </a:p>
          <a:p>
            <a:pPr marL="228600" lvl="0" indent="-66675" algn="l" rtl="0">
              <a:lnSpc>
                <a:spcPct val="70000"/>
              </a:lnSpc>
              <a:spcBef>
                <a:spcPts val="1000"/>
              </a:spcBef>
              <a:spcAft>
                <a:spcPts val="0"/>
              </a:spcAft>
              <a:buClr>
                <a:schemeClr val="dk1"/>
              </a:buClr>
              <a:buSzPts val="2550"/>
              <a:buNone/>
            </a:pPr>
            <a:endParaRPr sz="2550" b="1"/>
          </a:p>
          <a:p>
            <a:pPr marL="228600" lvl="0" indent="-77470" algn="l" rtl="0">
              <a:lnSpc>
                <a:spcPct val="70000"/>
              </a:lnSpc>
              <a:spcBef>
                <a:spcPts val="1000"/>
              </a:spcBef>
              <a:spcAft>
                <a:spcPts val="0"/>
              </a:spcAft>
              <a:buClr>
                <a:schemeClr val="dk1"/>
              </a:buClr>
              <a:buSzPts val="2380"/>
              <a:buNone/>
            </a:pPr>
            <a:endParaRPr sz="238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4"/>
          <p:cNvSpPr txBox="1">
            <a:spLocks noGrp="1"/>
          </p:cNvSpPr>
          <p:nvPr>
            <p:ph type="title"/>
          </p:nvPr>
        </p:nvSpPr>
        <p:spPr>
          <a:xfrm>
            <a:off x="458852" y="47147"/>
            <a:ext cx="7886700" cy="846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Alerts</a:t>
            </a:r>
            <a:endParaRPr sz="2400"/>
          </a:p>
        </p:txBody>
      </p:sp>
      <p:sp>
        <p:nvSpPr>
          <p:cNvPr id="410" name="Google Shape;410;p64"/>
          <p:cNvSpPr txBox="1">
            <a:spLocks noGrp="1"/>
          </p:cNvSpPr>
          <p:nvPr>
            <p:ph type="body" idx="1"/>
          </p:nvPr>
        </p:nvSpPr>
        <p:spPr>
          <a:xfrm>
            <a:off x="628650" y="1060702"/>
            <a:ext cx="7886700" cy="6429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IN" sz="1800" dirty="0"/>
              <a:t>public class </a:t>
            </a:r>
            <a:r>
              <a:rPr lang="en-IN" sz="1800" dirty="0" err="1"/>
              <a:t>ExForAlerts</a:t>
            </a:r>
            <a:r>
              <a:rPr lang="en-IN" sz="1800" dirty="0"/>
              <a:t> {</a:t>
            </a:r>
            <a:endParaRPr sz="1800" dirty="0"/>
          </a:p>
          <a:p>
            <a:pPr marL="0" lvl="0" indent="0" algn="l" rtl="0">
              <a:lnSpc>
                <a:spcPct val="90000"/>
              </a:lnSpc>
              <a:spcBef>
                <a:spcPts val="1000"/>
              </a:spcBef>
              <a:spcAft>
                <a:spcPts val="0"/>
              </a:spcAft>
              <a:buClr>
                <a:schemeClr val="dk1"/>
              </a:buClr>
              <a:buSzPts val="1800"/>
              <a:buNone/>
            </a:pPr>
            <a:r>
              <a:rPr lang="en-IN" sz="1800" dirty="0"/>
              <a:t>public static void main(String[] </a:t>
            </a:r>
            <a:r>
              <a:rPr lang="en-IN" sz="1800" dirty="0" err="1"/>
              <a:t>args</a:t>
            </a:r>
            <a:r>
              <a:rPr lang="en-IN" sz="1800" dirty="0"/>
              <a:t>) throws </a:t>
            </a:r>
            <a:r>
              <a:rPr lang="en-IN" sz="1800" dirty="0" err="1"/>
              <a:t>InterruptedException</a:t>
            </a:r>
            <a:r>
              <a:rPr lang="en-IN" sz="1800" dirty="0"/>
              <a:t> {</a:t>
            </a:r>
            <a:endParaRPr sz="1800" dirty="0"/>
          </a:p>
          <a:p>
            <a:pPr marL="0" lvl="0" indent="0" algn="l" rtl="0">
              <a:lnSpc>
                <a:spcPct val="90000"/>
              </a:lnSpc>
              <a:spcBef>
                <a:spcPts val="1000"/>
              </a:spcBef>
              <a:spcAft>
                <a:spcPts val="0"/>
              </a:spcAft>
              <a:buClr>
                <a:schemeClr val="dk1"/>
              </a:buClr>
              <a:buSzPts val="1800"/>
              <a:buNone/>
            </a:pPr>
            <a:r>
              <a:rPr lang="en-IN" sz="1800" dirty="0" err="1"/>
              <a:t>System.setProperty</a:t>
            </a:r>
            <a:r>
              <a:rPr lang="en-IN" sz="1800" dirty="0"/>
              <a:t>("</a:t>
            </a:r>
            <a:r>
              <a:rPr lang="en-IN" sz="1800" dirty="0" err="1"/>
              <a:t>webdriver.chrome.driver</a:t>
            </a:r>
            <a:r>
              <a:rPr lang="en-IN" sz="1800" dirty="0"/>
              <a:t>", “D:\\Drivers\\chromedriver.exe");</a:t>
            </a:r>
            <a:endParaRPr sz="1800" dirty="0"/>
          </a:p>
          <a:p>
            <a:pPr marL="0" lvl="0" indent="0" algn="l" rtl="0">
              <a:lnSpc>
                <a:spcPct val="90000"/>
              </a:lnSpc>
              <a:spcBef>
                <a:spcPts val="1000"/>
              </a:spcBef>
              <a:spcAft>
                <a:spcPts val="0"/>
              </a:spcAft>
              <a:buClr>
                <a:schemeClr val="dk1"/>
              </a:buClr>
              <a:buSzPts val="1800"/>
              <a:buNone/>
            </a:pPr>
            <a:r>
              <a:rPr lang="en-IN" sz="1800" dirty="0"/>
              <a:t>WebDriver driver = new </a:t>
            </a:r>
            <a:r>
              <a:rPr lang="en-IN" sz="1800" dirty="0" err="1"/>
              <a:t>ChromeDriver</a:t>
            </a:r>
            <a:r>
              <a:rPr lang="en-IN" sz="1800" dirty="0"/>
              <a:t>();</a:t>
            </a:r>
            <a:endParaRPr sz="1800" dirty="0"/>
          </a:p>
          <a:p>
            <a:pPr marL="0" lvl="0" indent="0" algn="l" rtl="0">
              <a:lnSpc>
                <a:spcPct val="90000"/>
              </a:lnSpc>
              <a:spcBef>
                <a:spcPts val="1000"/>
              </a:spcBef>
              <a:spcAft>
                <a:spcPts val="0"/>
              </a:spcAft>
              <a:buClr>
                <a:schemeClr val="dk1"/>
              </a:buClr>
              <a:buSzPts val="1800"/>
              <a:buNone/>
            </a:pPr>
            <a:r>
              <a:rPr lang="en-IN" sz="1800" dirty="0" err="1"/>
              <a:t>driver.manage</a:t>
            </a:r>
            <a:r>
              <a:rPr lang="en-IN" sz="1800" dirty="0"/>
              <a:t>().window().maximize();</a:t>
            </a:r>
            <a:endParaRPr sz="1800" dirty="0"/>
          </a:p>
          <a:p>
            <a:pPr marL="0" lvl="0" indent="0" algn="l" rtl="0">
              <a:lnSpc>
                <a:spcPct val="90000"/>
              </a:lnSpc>
              <a:spcBef>
                <a:spcPts val="1000"/>
              </a:spcBef>
              <a:spcAft>
                <a:spcPts val="0"/>
              </a:spcAft>
              <a:buClr>
                <a:schemeClr val="dk1"/>
              </a:buClr>
              <a:buSzPts val="1800"/>
              <a:buNone/>
            </a:pPr>
            <a:r>
              <a:rPr lang="en-IN" sz="1800" dirty="0" err="1"/>
              <a:t>driver.get</a:t>
            </a:r>
            <a:r>
              <a:rPr lang="en-IN" sz="1800" dirty="0"/>
              <a:t>("http://demo.guru99.com/selenium/</a:t>
            </a:r>
            <a:r>
              <a:rPr lang="en-IN" sz="1800" dirty="0" err="1"/>
              <a:t>delete_customer.php</a:t>
            </a:r>
            <a:r>
              <a:rPr lang="en-IN" sz="1800" dirty="0"/>
              <a:t>");</a:t>
            </a:r>
            <a:endParaRPr sz="1800" dirty="0"/>
          </a:p>
          <a:p>
            <a:pPr marL="0" lvl="0" indent="0" algn="l" rtl="0">
              <a:lnSpc>
                <a:spcPct val="90000"/>
              </a:lnSpc>
              <a:spcBef>
                <a:spcPts val="1000"/>
              </a:spcBef>
              <a:spcAft>
                <a:spcPts val="0"/>
              </a:spcAft>
              <a:buClr>
                <a:schemeClr val="dk1"/>
              </a:buClr>
              <a:buSzPts val="1800"/>
              <a:buNone/>
            </a:pPr>
            <a:r>
              <a:rPr lang="en-IN" sz="1800" dirty="0"/>
              <a:t> </a:t>
            </a:r>
            <a:r>
              <a:rPr lang="en-IN" sz="1800" dirty="0" err="1"/>
              <a:t>driver.findElement</a:t>
            </a:r>
            <a:r>
              <a:rPr lang="en-IN" sz="1800" dirty="0"/>
              <a:t>(By.name("</a:t>
            </a:r>
            <a:r>
              <a:rPr lang="en-IN" sz="1800" dirty="0" err="1"/>
              <a:t>cusid</a:t>
            </a:r>
            <a:r>
              <a:rPr lang="en-IN" sz="1800" dirty="0"/>
              <a:t>")).</a:t>
            </a:r>
            <a:r>
              <a:rPr lang="en-IN" sz="1800" dirty="0" err="1"/>
              <a:t>sendKeys</a:t>
            </a:r>
            <a:r>
              <a:rPr lang="en-IN" sz="1800" dirty="0"/>
              <a:t>("53920");</a:t>
            </a:r>
            <a:endParaRPr sz="1800" dirty="0"/>
          </a:p>
          <a:p>
            <a:pPr marL="0" lvl="0" indent="0" algn="l" rtl="0">
              <a:lnSpc>
                <a:spcPct val="90000"/>
              </a:lnSpc>
              <a:spcBef>
                <a:spcPts val="1000"/>
              </a:spcBef>
              <a:spcAft>
                <a:spcPts val="0"/>
              </a:spcAft>
              <a:buClr>
                <a:schemeClr val="dk1"/>
              </a:buClr>
              <a:buSzPts val="1800"/>
              <a:buNone/>
            </a:pPr>
            <a:r>
              <a:rPr lang="en-IN" sz="1800" dirty="0"/>
              <a:t> </a:t>
            </a:r>
            <a:r>
              <a:rPr lang="en-IN" sz="1800" dirty="0" err="1"/>
              <a:t>driver.findElement</a:t>
            </a:r>
            <a:r>
              <a:rPr lang="en-IN" sz="1800" dirty="0"/>
              <a:t>(By.name("submit")).click();</a:t>
            </a:r>
            <a:endParaRPr sz="1800" dirty="0"/>
          </a:p>
          <a:p>
            <a:pPr marL="0" lvl="0" indent="0" algn="l" rtl="0">
              <a:lnSpc>
                <a:spcPct val="90000"/>
              </a:lnSpc>
              <a:spcBef>
                <a:spcPts val="1000"/>
              </a:spcBef>
              <a:spcAft>
                <a:spcPts val="0"/>
              </a:spcAft>
              <a:buClr>
                <a:schemeClr val="dk1"/>
              </a:buClr>
              <a:buSzPts val="1800"/>
              <a:buNone/>
            </a:pPr>
            <a:r>
              <a:rPr lang="en-IN" sz="1800" dirty="0"/>
              <a:t> Alert </a:t>
            </a:r>
            <a:r>
              <a:rPr lang="en-IN" sz="1800" dirty="0" err="1"/>
              <a:t>alert</a:t>
            </a:r>
            <a:r>
              <a:rPr lang="en-IN" sz="1800" dirty="0"/>
              <a:t> = </a:t>
            </a:r>
            <a:r>
              <a:rPr lang="en-IN" sz="1800" dirty="0" err="1"/>
              <a:t>driver.switchTo</a:t>
            </a:r>
            <a:r>
              <a:rPr lang="en-IN" sz="1800" dirty="0"/>
              <a:t>().alert();      // Switching to Alert </a:t>
            </a:r>
            <a:endParaRPr sz="1800" dirty="0"/>
          </a:p>
          <a:p>
            <a:pPr marL="0" lvl="0" indent="0" algn="l" rtl="0">
              <a:lnSpc>
                <a:spcPct val="90000"/>
              </a:lnSpc>
              <a:spcBef>
                <a:spcPts val="1000"/>
              </a:spcBef>
              <a:spcAft>
                <a:spcPts val="0"/>
              </a:spcAft>
              <a:buClr>
                <a:schemeClr val="dk1"/>
              </a:buClr>
              <a:buSzPts val="1800"/>
              <a:buNone/>
            </a:pPr>
            <a:r>
              <a:rPr lang="en-IN" sz="1800" dirty="0"/>
              <a:t>String </a:t>
            </a:r>
            <a:r>
              <a:rPr lang="en-IN" sz="1800" dirty="0" err="1"/>
              <a:t>alertMessage</a:t>
            </a:r>
            <a:r>
              <a:rPr lang="en-IN" sz="1800" dirty="0"/>
              <a:t>= </a:t>
            </a:r>
            <a:r>
              <a:rPr lang="en-IN" sz="1800" dirty="0" err="1"/>
              <a:t>driver.switchTo</a:t>
            </a:r>
            <a:r>
              <a:rPr lang="en-IN" sz="1800" dirty="0"/>
              <a:t>().alert().</a:t>
            </a:r>
            <a:r>
              <a:rPr lang="en-IN" sz="1800" dirty="0" err="1"/>
              <a:t>getText</a:t>
            </a:r>
            <a:r>
              <a:rPr lang="en-IN" sz="1800" dirty="0"/>
              <a:t>();     // Capturing alert message.    </a:t>
            </a:r>
            <a:endParaRPr sz="1800" dirty="0"/>
          </a:p>
          <a:p>
            <a:pPr marL="0" lvl="0" indent="0" algn="l" rtl="0">
              <a:lnSpc>
                <a:spcPct val="90000"/>
              </a:lnSpc>
              <a:spcBef>
                <a:spcPts val="1000"/>
              </a:spcBef>
              <a:spcAft>
                <a:spcPts val="0"/>
              </a:spcAft>
              <a:buClr>
                <a:schemeClr val="dk1"/>
              </a:buClr>
              <a:buSzPts val="1800"/>
              <a:buNone/>
            </a:pPr>
            <a:r>
              <a:rPr lang="en-IN" sz="1800" dirty="0" err="1"/>
              <a:t>System.out.println</a:t>
            </a:r>
            <a:r>
              <a:rPr lang="en-IN" sz="1800" dirty="0"/>
              <a:t>(</a:t>
            </a:r>
            <a:r>
              <a:rPr lang="en-IN" sz="1800" dirty="0" err="1"/>
              <a:t>alertMessage</a:t>
            </a:r>
            <a:r>
              <a:rPr lang="en-IN" sz="1800" dirty="0"/>
              <a:t>);       // Displaying alert message</a:t>
            </a:r>
            <a:endParaRPr sz="1800" dirty="0"/>
          </a:p>
          <a:p>
            <a:pPr marL="0" lvl="0" indent="0" algn="l" rtl="0">
              <a:lnSpc>
                <a:spcPct val="90000"/>
              </a:lnSpc>
              <a:spcBef>
                <a:spcPts val="1000"/>
              </a:spcBef>
              <a:spcAft>
                <a:spcPts val="0"/>
              </a:spcAft>
              <a:buClr>
                <a:schemeClr val="dk1"/>
              </a:buClr>
              <a:buSzPts val="1800"/>
              <a:buNone/>
            </a:pPr>
            <a:r>
              <a:rPr lang="en-IN" sz="1800" dirty="0"/>
              <a:t> </a:t>
            </a:r>
            <a:r>
              <a:rPr lang="en-IN" sz="1800" dirty="0" err="1"/>
              <a:t>alert.accept</a:t>
            </a:r>
            <a:r>
              <a:rPr lang="en-IN" sz="1800" dirty="0"/>
              <a:t>();      // Accepting alert</a:t>
            </a:r>
            <a:endParaRPr sz="1800" dirty="0"/>
          </a:p>
          <a:p>
            <a:pPr marL="0" lvl="0" indent="0" algn="l" rtl="0">
              <a:lnSpc>
                <a:spcPct val="90000"/>
              </a:lnSpc>
              <a:spcBef>
                <a:spcPts val="1000"/>
              </a:spcBef>
              <a:spcAft>
                <a:spcPts val="0"/>
              </a:spcAft>
              <a:buClr>
                <a:schemeClr val="dk1"/>
              </a:buClr>
              <a:buSzPts val="1800"/>
              <a:buNone/>
            </a:pPr>
            <a:r>
              <a:rPr lang="en-IN" sz="1800" dirty="0"/>
              <a:t> </a:t>
            </a:r>
            <a:r>
              <a:rPr lang="en-IN" sz="1800" dirty="0" err="1"/>
              <a:t>driver.close</a:t>
            </a:r>
            <a:r>
              <a:rPr lang="en-IN" sz="1800" dirty="0"/>
              <a:t>();}}</a:t>
            </a:r>
            <a:endParaRPr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5"/>
          <p:cNvSpPr txBox="1">
            <a:spLocks noGrp="1"/>
          </p:cNvSpPr>
          <p:nvPr>
            <p:ph type="title"/>
          </p:nvPr>
        </p:nvSpPr>
        <p:spPr>
          <a:xfrm>
            <a:off x="270677" y="318002"/>
            <a:ext cx="7886700" cy="752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Mouse Hover action in Selenium WebDriver</a:t>
            </a:r>
            <a:endParaRPr sz="2400"/>
          </a:p>
        </p:txBody>
      </p:sp>
      <p:sp>
        <p:nvSpPr>
          <p:cNvPr id="416" name="Google Shape;416;p65"/>
          <p:cNvSpPr txBox="1">
            <a:spLocks noGrp="1"/>
          </p:cNvSpPr>
          <p:nvPr>
            <p:ph type="body" idx="1"/>
          </p:nvPr>
        </p:nvSpPr>
        <p:spPr>
          <a:xfrm>
            <a:off x="628652" y="1196624"/>
            <a:ext cx="7886700" cy="5317067"/>
          </a:xfrm>
          <a:prstGeom prst="rect">
            <a:avLst/>
          </a:prstGeom>
          <a:noFill/>
          <a:ln>
            <a:noFill/>
          </a:ln>
        </p:spPr>
        <p:txBody>
          <a:bodyPr spcFirstLastPara="1" wrap="square" lIns="91425" tIns="45700" rIns="91425" bIns="45700" anchor="t" anchorCtr="0">
            <a:noAutofit/>
          </a:bodyPr>
          <a:lstStyle/>
          <a:p>
            <a:pPr marL="228600" lvl="0" indent="-178435" algn="l" rtl="0">
              <a:lnSpc>
                <a:spcPct val="70000"/>
              </a:lnSpc>
              <a:spcBef>
                <a:spcPts val="0"/>
              </a:spcBef>
              <a:spcAft>
                <a:spcPts val="0"/>
              </a:spcAft>
              <a:buClr>
                <a:schemeClr val="dk1"/>
              </a:buClr>
              <a:buSzPts val="1800"/>
              <a:buChar char="•"/>
            </a:pPr>
            <a:r>
              <a:rPr lang="en-IN" sz="1800"/>
              <a:t>Mouse events like hovering, clicking on any element of the web page or the main menu and simulating the mouse actions/movements can be done in Selenium WebDriver.</a:t>
            </a:r>
            <a:endParaRPr sz="1800"/>
          </a:p>
          <a:p>
            <a:pPr marL="228600" lvl="0" indent="-178435" algn="l" rtl="0">
              <a:lnSpc>
                <a:spcPct val="70000"/>
              </a:lnSpc>
              <a:spcBef>
                <a:spcPts val="1000"/>
              </a:spcBef>
              <a:spcAft>
                <a:spcPts val="0"/>
              </a:spcAft>
              <a:buClr>
                <a:schemeClr val="dk1"/>
              </a:buClr>
              <a:buSzPts val="1800"/>
              <a:buChar char="•"/>
            </a:pPr>
            <a:r>
              <a:rPr lang="en-IN" sz="1800"/>
              <a:t>For doing these operations, Selenium has a special package called org.openqa.selenium.interactions</a:t>
            </a:r>
            <a:r>
              <a:rPr lang="en-IN" sz="1800" i="1"/>
              <a:t> </a:t>
            </a:r>
            <a:r>
              <a:rPr lang="en-IN" sz="1800"/>
              <a:t>which has a class called Actions, which has lot of special classes to perform operation such as hover.</a:t>
            </a:r>
            <a:endParaRPr sz="1800"/>
          </a:p>
          <a:p>
            <a:pPr marL="228600" lvl="0" indent="-178435" algn="l" rtl="0">
              <a:lnSpc>
                <a:spcPct val="70000"/>
              </a:lnSpc>
              <a:spcBef>
                <a:spcPts val="1000"/>
              </a:spcBef>
              <a:spcAft>
                <a:spcPts val="0"/>
              </a:spcAft>
              <a:buClr>
                <a:schemeClr val="dk1"/>
              </a:buClr>
              <a:buSzPts val="1800"/>
              <a:buChar char="•"/>
            </a:pPr>
            <a:r>
              <a:rPr lang="en-IN" sz="1800"/>
              <a:t>Syntax:   Actions action = new Actions(driver);</a:t>
            </a:r>
            <a:endParaRPr sz="1800"/>
          </a:p>
          <a:p>
            <a:pPr marL="685800" lvl="1" indent="-201930" algn="l" rtl="0">
              <a:lnSpc>
                <a:spcPct val="70000"/>
              </a:lnSpc>
              <a:spcBef>
                <a:spcPts val="500"/>
              </a:spcBef>
              <a:spcAft>
                <a:spcPts val="0"/>
              </a:spcAft>
              <a:buClr>
                <a:schemeClr val="dk1"/>
              </a:buClr>
              <a:buSzPts val="1800"/>
              <a:buChar char="•"/>
            </a:pPr>
            <a:r>
              <a:rPr lang="en-IN" sz="1800"/>
              <a:t>WebElement mainMenu = driver.findElement(By.linkText("MainMenu")); </a:t>
            </a:r>
            <a:endParaRPr sz="1800"/>
          </a:p>
          <a:p>
            <a:pPr marL="457200" lvl="1" indent="0" algn="l" rtl="0">
              <a:lnSpc>
                <a:spcPct val="70000"/>
              </a:lnSpc>
              <a:spcBef>
                <a:spcPts val="500"/>
              </a:spcBef>
              <a:spcAft>
                <a:spcPts val="0"/>
              </a:spcAft>
              <a:buClr>
                <a:schemeClr val="dk1"/>
              </a:buClr>
              <a:buSzPts val="2220"/>
              <a:buNone/>
            </a:pPr>
            <a:endParaRPr sz="1800"/>
          </a:p>
          <a:p>
            <a:pPr marL="685800" lvl="1" indent="-201930" algn="l" rtl="0">
              <a:lnSpc>
                <a:spcPct val="70000"/>
              </a:lnSpc>
              <a:spcBef>
                <a:spcPts val="500"/>
              </a:spcBef>
              <a:spcAft>
                <a:spcPts val="0"/>
              </a:spcAft>
              <a:buClr>
                <a:schemeClr val="dk1"/>
              </a:buClr>
              <a:buSzPts val="1800"/>
              <a:buChar char="•"/>
            </a:pPr>
            <a:r>
              <a:rPr lang="en-IN" sz="1800"/>
              <a:t>action.moveToElement(mainMenu).moveToElement(driver.findElement(By.xpath("submenuxpath"))).click().build().perform();</a:t>
            </a:r>
            <a:endParaRPr sz="1800"/>
          </a:p>
          <a:p>
            <a:pPr marL="457200" lvl="1" indent="0" algn="l" rtl="0">
              <a:lnSpc>
                <a:spcPct val="70000"/>
              </a:lnSpc>
              <a:spcBef>
                <a:spcPts val="500"/>
              </a:spcBef>
              <a:spcAft>
                <a:spcPts val="0"/>
              </a:spcAft>
              <a:buClr>
                <a:schemeClr val="dk1"/>
              </a:buClr>
              <a:buSzPts val="2220"/>
              <a:buNone/>
            </a:pPr>
            <a:endParaRPr sz="1800"/>
          </a:p>
          <a:p>
            <a:pPr marL="685800" lvl="1" indent="-201930" algn="l" rtl="0">
              <a:lnSpc>
                <a:spcPct val="70000"/>
              </a:lnSpc>
              <a:spcBef>
                <a:spcPts val="500"/>
              </a:spcBef>
              <a:spcAft>
                <a:spcPts val="0"/>
              </a:spcAft>
              <a:buClr>
                <a:schemeClr val="dk1"/>
              </a:buClr>
              <a:buSzPts val="1800"/>
              <a:buChar char="•"/>
            </a:pPr>
            <a:r>
              <a:rPr lang="en-IN" sz="1800"/>
              <a:t>'build()' method is used to compile all the list of actions into a single step and ready to be performed.</a:t>
            </a:r>
            <a:endParaRPr sz="1800"/>
          </a:p>
          <a:p>
            <a:pPr marL="685800" lvl="1" indent="-87630" algn="l" rtl="0">
              <a:lnSpc>
                <a:spcPct val="70000"/>
              </a:lnSpc>
              <a:spcBef>
                <a:spcPts val="500"/>
              </a:spcBef>
              <a:spcAft>
                <a:spcPts val="0"/>
              </a:spcAft>
              <a:buClr>
                <a:schemeClr val="dk1"/>
              </a:buClr>
              <a:buSzPts val="2220"/>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6"/>
          <p:cNvSpPr txBox="1">
            <a:spLocks noGrp="1"/>
          </p:cNvSpPr>
          <p:nvPr>
            <p:ph type="title"/>
          </p:nvPr>
        </p:nvSpPr>
        <p:spPr>
          <a:xfrm>
            <a:off x="345652" y="186035"/>
            <a:ext cx="7886700" cy="80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Mouseover Example</a:t>
            </a:r>
            <a:endParaRPr sz="2400"/>
          </a:p>
        </p:txBody>
      </p:sp>
      <p:sp>
        <p:nvSpPr>
          <p:cNvPr id="422" name="Google Shape;422;p66"/>
          <p:cNvSpPr txBox="1">
            <a:spLocks noGrp="1"/>
          </p:cNvSpPr>
          <p:nvPr>
            <p:ph type="body" idx="1"/>
          </p:nvPr>
        </p:nvSpPr>
        <p:spPr>
          <a:xfrm>
            <a:off x="628650" y="920050"/>
            <a:ext cx="7886700" cy="5937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IN" sz="1600"/>
              <a:t>public class ExForMouseOver {</a:t>
            </a:r>
            <a:endParaRPr sz="1600"/>
          </a:p>
          <a:p>
            <a:pPr marL="0" lvl="0" indent="0" algn="l" rtl="0">
              <a:lnSpc>
                <a:spcPct val="90000"/>
              </a:lnSpc>
              <a:spcBef>
                <a:spcPts val="1000"/>
              </a:spcBef>
              <a:spcAft>
                <a:spcPts val="0"/>
              </a:spcAft>
              <a:buClr>
                <a:schemeClr val="dk1"/>
              </a:buClr>
              <a:buSzPts val="1600"/>
              <a:buNone/>
            </a:pPr>
            <a:r>
              <a:rPr lang="en-IN" sz="1600"/>
              <a:t>public static void main(String[] args) throws InterruptedException {</a:t>
            </a:r>
            <a:endParaRPr sz="1600"/>
          </a:p>
          <a:p>
            <a:pPr marL="0" lvl="0" indent="0" algn="l" rtl="0">
              <a:lnSpc>
                <a:spcPct val="90000"/>
              </a:lnSpc>
              <a:spcBef>
                <a:spcPts val="1000"/>
              </a:spcBef>
              <a:spcAft>
                <a:spcPts val="0"/>
              </a:spcAft>
              <a:buClr>
                <a:schemeClr val="dk1"/>
              </a:buClr>
              <a:buSzPts val="1600"/>
              <a:buNone/>
            </a:pPr>
            <a:r>
              <a:rPr lang="en-IN" sz="1600"/>
              <a:t>System.setProperty("webdriver.chrome.driver", “D:\\Drivers\\chromedriver.exe");</a:t>
            </a:r>
            <a:endParaRPr sz="1600"/>
          </a:p>
          <a:p>
            <a:pPr marL="0" lvl="0" indent="0" algn="l" rtl="0">
              <a:lnSpc>
                <a:spcPct val="90000"/>
              </a:lnSpc>
              <a:spcBef>
                <a:spcPts val="1000"/>
              </a:spcBef>
              <a:spcAft>
                <a:spcPts val="0"/>
              </a:spcAft>
              <a:buClr>
                <a:schemeClr val="dk1"/>
              </a:buClr>
              <a:buSzPts val="1600"/>
              <a:buNone/>
            </a:pPr>
            <a:r>
              <a:rPr lang="en-IN" sz="1600"/>
              <a:t>WebDriver driver = new ChromeDriver();</a:t>
            </a:r>
            <a:endParaRPr sz="1600"/>
          </a:p>
          <a:p>
            <a:pPr marL="0" lvl="0" indent="0" algn="l" rtl="0">
              <a:lnSpc>
                <a:spcPct val="90000"/>
              </a:lnSpc>
              <a:spcBef>
                <a:spcPts val="1000"/>
              </a:spcBef>
              <a:spcAft>
                <a:spcPts val="0"/>
              </a:spcAft>
              <a:buClr>
                <a:schemeClr val="dk1"/>
              </a:buClr>
              <a:buSzPts val="1600"/>
              <a:buNone/>
            </a:pPr>
            <a:r>
              <a:rPr lang="en-IN" sz="1600"/>
              <a:t>driver.manage().window().maximize();</a:t>
            </a:r>
            <a:endParaRPr sz="1600"/>
          </a:p>
          <a:p>
            <a:pPr marL="0" lvl="0" indent="0" algn="l" rtl="0">
              <a:lnSpc>
                <a:spcPct val="90000"/>
              </a:lnSpc>
              <a:spcBef>
                <a:spcPts val="1000"/>
              </a:spcBef>
              <a:spcAft>
                <a:spcPts val="0"/>
              </a:spcAft>
              <a:buClr>
                <a:schemeClr val="dk1"/>
              </a:buClr>
              <a:buSzPts val="1600"/>
              <a:buNone/>
            </a:pPr>
            <a:r>
              <a:rPr lang="en-IN" sz="1600"/>
              <a:t>driver.get("https://www.flipkart.com/");</a:t>
            </a:r>
            <a:endParaRPr sz="1600"/>
          </a:p>
          <a:p>
            <a:pPr marL="0" lvl="0" indent="0" algn="l" rtl="0">
              <a:lnSpc>
                <a:spcPct val="90000"/>
              </a:lnSpc>
              <a:spcBef>
                <a:spcPts val="1000"/>
              </a:spcBef>
              <a:spcAft>
                <a:spcPts val="0"/>
              </a:spcAft>
              <a:buClr>
                <a:schemeClr val="dk1"/>
              </a:buClr>
              <a:buSzPts val="1600"/>
              <a:buNone/>
            </a:pPr>
            <a:r>
              <a:rPr lang="en-IN" sz="1600"/>
              <a:t>driver.manage().timeouts().implicitlyWait(10, TimeUnit.SECONDS);</a:t>
            </a:r>
            <a:endParaRPr sz="1600"/>
          </a:p>
          <a:p>
            <a:pPr marL="0" lvl="0" indent="0" algn="l" rtl="0">
              <a:lnSpc>
                <a:spcPct val="90000"/>
              </a:lnSpc>
              <a:spcBef>
                <a:spcPts val="1000"/>
              </a:spcBef>
              <a:spcAft>
                <a:spcPts val="0"/>
              </a:spcAft>
              <a:buClr>
                <a:schemeClr val="dk1"/>
              </a:buClr>
              <a:buSzPts val="1600"/>
              <a:buNone/>
            </a:pPr>
            <a:r>
              <a:rPr lang="en-IN" sz="1600"/>
              <a:t>WebElement element = driver.findElement(By.xpath("//a[@title='Electronics']"));</a:t>
            </a:r>
            <a:endParaRPr sz="1600"/>
          </a:p>
          <a:p>
            <a:pPr marL="0" lvl="0" indent="0" algn="l" rtl="0">
              <a:lnSpc>
                <a:spcPct val="90000"/>
              </a:lnSpc>
              <a:spcBef>
                <a:spcPts val="1000"/>
              </a:spcBef>
              <a:spcAft>
                <a:spcPts val="0"/>
              </a:spcAft>
              <a:buClr>
                <a:schemeClr val="dk1"/>
              </a:buClr>
              <a:buSzPts val="1600"/>
              <a:buNone/>
            </a:pPr>
            <a:r>
              <a:rPr lang="en-IN" sz="1600"/>
              <a:t>Actions action = new Actions(driver);</a:t>
            </a:r>
            <a:endParaRPr sz="1600"/>
          </a:p>
          <a:p>
            <a:pPr marL="0" lvl="0" indent="0" algn="l" rtl="0">
              <a:lnSpc>
                <a:spcPct val="90000"/>
              </a:lnSpc>
              <a:spcBef>
                <a:spcPts val="1000"/>
              </a:spcBef>
              <a:spcAft>
                <a:spcPts val="0"/>
              </a:spcAft>
              <a:buClr>
                <a:schemeClr val="dk1"/>
              </a:buClr>
              <a:buSzPts val="1600"/>
              <a:buNone/>
            </a:pPr>
            <a:r>
              <a:rPr lang="en-IN" sz="1600"/>
              <a:t>action.moveToElement(element).perform();</a:t>
            </a:r>
            <a:endParaRPr sz="1600"/>
          </a:p>
          <a:p>
            <a:pPr marL="0" lvl="0" indent="0" algn="l" rtl="0">
              <a:lnSpc>
                <a:spcPct val="90000"/>
              </a:lnSpc>
              <a:spcBef>
                <a:spcPts val="1000"/>
              </a:spcBef>
              <a:spcAft>
                <a:spcPts val="0"/>
              </a:spcAft>
              <a:buClr>
                <a:schemeClr val="dk1"/>
              </a:buClr>
              <a:buSzPts val="1600"/>
              <a:buNone/>
            </a:pPr>
            <a:r>
              <a:rPr lang="en-IN" sz="1600"/>
              <a:t>System.out.println("Selected Electronics Category");</a:t>
            </a:r>
            <a:endParaRPr sz="1600"/>
          </a:p>
          <a:p>
            <a:pPr marL="0" lvl="0" indent="0" algn="l" rtl="0">
              <a:lnSpc>
                <a:spcPct val="90000"/>
              </a:lnSpc>
              <a:spcBef>
                <a:spcPts val="1000"/>
              </a:spcBef>
              <a:spcAft>
                <a:spcPts val="0"/>
              </a:spcAft>
              <a:buClr>
                <a:schemeClr val="dk1"/>
              </a:buClr>
              <a:buSzPts val="1600"/>
              <a:buNone/>
            </a:pPr>
            <a:r>
              <a:rPr lang="en-IN" sz="1600"/>
              <a:t>WebElement subelement = driver.findElement(By.xpath("//a[@title='Motorola']"));</a:t>
            </a:r>
            <a:endParaRPr sz="1600"/>
          </a:p>
          <a:p>
            <a:pPr marL="0" lvl="0" indent="0" algn="l" rtl="0">
              <a:lnSpc>
                <a:spcPct val="90000"/>
              </a:lnSpc>
              <a:spcBef>
                <a:spcPts val="1000"/>
              </a:spcBef>
              <a:spcAft>
                <a:spcPts val="0"/>
              </a:spcAft>
              <a:buClr>
                <a:schemeClr val="dk1"/>
              </a:buClr>
              <a:buSzPts val="1600"/>
              <a:buNone/>
            </a:pPr>
            <a:r>
              <a:rPr lang="en-IN" sz="1600"/>
              <a:t>action.moveToElement(element).moveToElement(subelement).click().build().perform();</a:t>
            </a:r>
            <a:endParaRPr sz="1600"/>
          </a:p>
          <a:p>
            <a:pPr marL="0" lvl="0" indent="0" algn="l" rtl="0">
              <a:lnSpc>
                <a:spcPct val="90000"/>
              </a:lnSpc>
              <a:spcBef>
                <a:spcPts val="1000"/>
              </a:spcBef>
              <a:spcAft>
                <a:spcPts val="0"/>
              </a:spcAft>
              <a:buClr>
                <a:schemeClr val="dk1"/>
              </a:buClr>
              <a:buSzPts val="1600"/>
              <a:buNone/>
            </a:pPr>
            <a:r>
              <a:rPr lang="en-IN" sz="1600"/>
              <a:t>Thread.sleep(2000);</a:t>
            </a:r>
            <a:endParaRPr sz="1600"/>
          </a:p>
          <a:p>
            <a:pPr marL="0" lvl="0" indent="0" algn="l" rtl="0">
              <a:lnSpc>
                <a:spcPct val="90000"/>
              </a:lnSpc>
              <a:spcBef>
                <a:spcPts val="1000"/>
              </a:spcBef>
              <a:spcAft>
                <a:spcPts val="0"/>
              </a:spcAft>
              <a:buClr>
                <a:schemeClr val="dk1"/>
              </a:buClr>
              <a:buSzPts val="1600"/>
              <a:buNone/>
            </a:pPr>
            <a:r>
              <a:rPr lang="en-IN" sz="1600"/>
              <a:t>System.out.println("Selected Motorola mobile");</a:t>
            </a:r>
            <a:endParaRPr sz="1600"/>
          </a:p>
          <a:p>
            <a:pPr marL="0" lvl="0" indent="0" algn="l" rtl="0">
              <a:lnSpc>
                <a:spcPct val="90000"/>
              </a:lnSpc>
              <a:spcBef>
                <a:spcPts val="1000"/>
              </a:spcBef>
              <a:spcAft>
                <a:spcPts val="0"/>
              </a:spcAft>
              <a:buClr>
                <a:schemeClr val="dk1"/>
              </a:buClr>
              <a:buSzPts val="1600"/>
              <a:buNone/>
            </a:pPr>
            <a:r>
              <a:rPr lang="en-IN" sz="1600"/>
              <a:t>driver.close();}}</a:t>
            </a:r>
            <a:endParaRPr sz="1600"/>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7"/>
          <p:cNvSpPr txBox="1">
            <a:spLocks noGrp="1"/>
          </p:cNvSpPr>
          <p:nvPr>
            <p:ph type="title"/>
          </p:nvPr>
        </p:nvSpPr>
        <p:spPr>
          <a:xfrm>
            <a:off x="364877" y="1"/>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Syntax for DragAndDrop</a:t>
            </a:r>
            <a:endParaRPr sz="2400"/>
          </a:p>
        </p:txBody>
      </p:sp>
      <p:sp>
        <p:nvSpPr>
          <p:cNvPr id="428" name="Google Shape;428;p67"/>
          <p:cNvSpPr txBox="1">
            <a:spLocks noGrp="1"/>
          </p:cNvSpPr>
          <p:nvPr>
            <p:ph type="body" idx="1"/>
          </p:nvPr>
        </p:nvSpPr>
        <p:spPr>
          <a:xfrm>
            <a:off x="364877" y="1439400"/>
            <a:ext cx="7886700" cy="4351200"/>
          </a:xfrm>
          <a:prstGeom prst="rect">
            <a:avLst/>
          </a:prstGeom>
          <a:noFill/>
          <a:ln>
            <a:noFill/>
          </a:ln>
        </p:spPr>
        <p:txBody>
          <a:bodyPr spcFirstLastPara="1" wrap="square" lIns="91425" tIns="45700" rIns="91425" bIns="45700" anchor="t" anchorCtr="0">
            <a:noAutofit/>
          </a:bodyPr>
          <a:lstStyle/>
          <a:p>
            <a:pPr marL="228600" lvl="0" indent="-165100" algn="l" rtl="0">
              <a:lnSpc>
                <a:spcPct val="80000"/>
              </a:lnSpc>
              <a:spcBef>
                <a:spcPts val="0"/>
              </a:spcBef>
              <a:spcAft>
                <a:spcPts val="0"/>
              </a:spcAft>
              <a:buClr>
                <a:schemeClr val="dk1"/>
              </a:buClr>
              <a:buSzPts val="1800"/>
              <a:buChar char="•"/>
            </a:pPr>
            <a:r>
              <a:rPr lang="en-IN" sz="1800"/>
              <a:t>The advance activity in Selenium Webdriver, we can perform easily using Actions class like Drag and Drop, mouse hover, right click, Click and Hold and so on.</a:t>
            </a:r>
            <a:br>
              <a:rPr lang="en-IN" sz="1800"/>
            </a:br>
            <a:r>
              <a:rPr lang="en-IN" sz="1800"/>
              <a:t>We have predefined method called </a:t>
            </a:r>
            <a:r>
              <a:rPr lang="en-IN" sz="1800" b="1"/>
              <a:t>dragAndDrop(source, destination)</a:t>
            </a:r>
            <a:r>
              <a:rPr lang="en-IN" sz="1800"/>
              <a:t> which is a method of Actions class.</a:t>
            </a:r>
            <a:endParaRPr sz="1800" b="1"/>
          </a:p>
          <a:p>
            <a:pPr marL="228600" lvl="0" indent="-165100" algn="l" rtl="0">
              <a:lnSpc>
                <a:spcPct val="80000"/>
              </a:lnSpc>
              <a:spcBef>
                <a:spcPts val="1000"/>
              </a:spcBef>
              <a:spcAft>
                <a:spcPts val="0"/>
              </a:spcAft>
              <a:buClr>
                <a:schemeClr val="dk1"/>
              </a:buClr>
              <a:buSzPts val="1800"/>
              <a:buChar char="•"/>
            </a:pPr>
            <a:r>
              <a:rPr lang="en-IN" sz="1800" b="1"/>
              <a:t>Syntax for drag and drop</a:t>
            </a:r>
            <a:br>
              <a:rPr lang="en-IN" sz="1800"/>
            </a:br>
            <a:r>
              <a:rPr lang="en-IN" sz="1800"/>
              <a:t>Actions action = new Actions(driver);</a:t>
            </a:r>
            <a:br>
              <a:rPr lang="en-IN" sz="1800"/>
            </a:br>
            <a:r>
              <a:rPr lang="en-IN" sz="1800"/>
              <a:t>action.dragAndDrop(Sourcelocator,Destinationlocator).build().perform();</a:t>
            </a:r>
            <a:endParaRPr sz="1800"/>
          </a:p>
          <a:p>
            <a:pPr marL="228600" lvl="0" indent="-50800" algn="l" rtl="0">
              <a:lnSpc>
                <a:spcPct val="80000"/>
              </a:lnSpc>
              <a:spcBef>
                <a:spcPts val="1000"/>
              </a:spcBef>
              <a:spcAft>
                <a:spcPts val="0"/>
              </a:spcAft>
              <a:buClr>
                <a:schemeClr val="dk1"/>
              </a:buClr>
              <a:buSzPts val="2800"/>
              <a:buNone/>
            </a:p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title"/>
          </p:nvPr>
        </p:nvSpPr>
        <p:spPr>
          <a:xfrm>
            <a:off x="345652" y="156026"/>
            <a:ext cx="7886700" cy="846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IN" sz="2400">
                <a:latin typeface="Arial" panose="020B0604020202020204"/>
                <a:ea typeface="Arial" panose="020B0604020202020204"/>
                <a:cs typeface="Arial" panose="020B0604020202020204"/>
                <a:sym typeface="Arial" panose="020B0604020202020204"/>
              </a:rPr>
              <a:t>Example for DragAndDrop</a:t>
            </a:r>
            <a:endParaRPr sz="2400">
              <a:latin typeface="Arial" panose="020B0604020202020204"/>
              <a:ea typeface="Arial" panose="020B0604020202020204"/>
              <a:cs typeface="Arial" panose="020B0604020202020204"/>
              <a:sym typeface="Arial" panose="020B0604020202020204"/>
            </a:endParaRPr>
          </a:p>
        </p:txBody>
      </p:sp>
      <p:sp>
        <p:nvSpPr>
          <p:cNvPr id="434" name="Google Shape;434;p68"/>
          <p:cNvSpPr txBox="1">
            <a:spLocks noGrp="1"/>
          </p:cNvSpPr>
          <p:nvPr>
            <p:ph type="body" idx="1"/>
          </p:nvPr>
        </p:nvSpPr>
        <p:spPr>
          <a:xfrm>
            <a:off x="628650" y="973675"/>
            <a:ext cx="7886700" cy="59316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960"/>
              <a:buNone/>
            </a:pPr>
            <a:r>
              <a:rPr lang="en-IN" sz="1800" dirty="0"/>
              <a:t>public class </a:t>
            </a:r>
            <a:r>
              <a:rPr lang="en-IN" sz="1800" dirty="0" err="1"/>
              <a:t>ExForDragAndDrop</a:t>
            </a:r>
            <a:r>
              <a:rPr lang="en-IN" sz="1800" dirty="0"/>
              <a:t> {</a:t>
            </a:r>
            <a:endParaRPr sz="1800" dirty="0"/>
          </a:p>
          <a:p>
            <a:pPr marL="0" lvl="0" indent="0" algn="l" rtl="0">
              <a:lnSpc>
                <a:spcPct val="70000"/>
              </a:lnSpc>
              <a:spcBef>
                <a:spcPts val="1000"/>
              </a:spcBef>
              <a:spcAft>
                <a:spcPts val="0"/>
              </a:spcAft>
              <a:buClr>
                <a:schemeClr val="dk1"/>
              </a:buClr>
              <a:buSzPts val="1960"/>
              <a:buNone/>
            </a:pPr>
            <a:r>
              <a:rPr lang="en-IN" sz="1800" dirty="0"/>
              <a:t>public static void main(String[] </a:t>
            </a:r>
            <a:r>
              <a:rPr lang="en-IN" sz="1800" dirty="0" err="1"/>
              <a:t>args</a:t>
            </a:r>
            <a:r>
              <a:rPr lang="en-IN" sz="1800" dirty="0"/>
              <a:t>) throws </a:t>
            </a:r>
            <a:r>
              <a:rPr lang="en-IN" sz="1800" dirty="0" err="1"/>
              <a:t>InterruptedException</a:t>
            </a:r>
            <a:r>
              <a:rPr lang="en-IN" sz="1800" dirty="0"/>
              <a:t> {</a:t>
            </a:r>
            <a:endParaRPr sz="1800" dirty="0"/>
          </a:p>
          <a:p>
            <a:pPr marL="0" lvl="0" indent="0" algn="l" rtl="0">
              <a:lnSpc>
                <a:spcPct val="70000"/>
              </a:lnSpc>
              <a:spcBef>
                <a:spcPts val="1000"/>
              </a:spcBef>
              <a:spcAft>
                <a:spcPts val="0"/>
              </a:spcAft>
              <a:buClr>
                <a:schemeClr val="dk1"/>
              </a:buClr>
              <a:buSzPts val="1960"/>
              <a:buNone/>
            </a:pPr>
            <a:r>
              <a:rPr lang="en-IN" sz="1800" dirty="0" err="1"/>
              <a:t>System.out.println</a:t>
            </a:r>
            <a:r>
              <a:rPr lang="en-IN" sz="1800" dirty="0"/>
              <a:t>("Launching Chrome Browser");</a:t>
            </a:r>
            <a:endParaRPr sz="1800" dirty="0"/>
          </a:p>
          <a:p>
            <a:pPr marL="0" lvl="0" indent="0" algn="l" rtl="0">
              <a:lnSpc>
                <a:spcPct val="70000"/>
              </a:lnSpc>
              <a:spcBef>
                <a:spcPts val="1000"/>
              </a:spcBef>
              <a:spcAft>
                <a:spcPts val="0"/>
              </a:spcAft>
              <a:buClr>
                <a:schemeClr val="dk1"/>
              </a:buClr>
              <a:buSzPts val="1960"/>
              <a:buNone/>
            </a:pPr>
            <a:r>
              <a:rPr lang="en-IN" sz="1800" dirty="0" err="1"/>
              <a:t>System.setProperty</a:t>
            </a:r>
            <a:r>
              <a:rPr lang="en-IN" sz="1800" dirty="0"/>
              <a:t>("</a:t>
            </a:r>
            <a:r>
              <a:rPr lang="en-IN" sz="1800" dirty="0" err="1"/>
              <a:t>webdriver.chrome.driver</a:t>
            </a:r>
            <a:r>
              <a:rPr lang="en-IN" sz="1800" dirty="0"/>
              <a:t>", “D:\\Drivers\\chromedriver.exe");</a:t>
            </a:r>
            <a:endParaRPr sz="1800" dirty="0"/>
          </a:p>
          <a:p>
            <a:pPr marL="0" lvl="0" indent="0" algn="l" rtl="0">
              <a:lnSpc>
                <a:spcPct val="70000"/>
              </a:lnSpc>
              <a:spcBef>
                <a:spcPts val="1000"/>
              </a:spcBef>
              <a:spcAft>
                <a:spcPts val="0"/>
              </a:spcAft>
              <a:buClr>
                <a:schemeClr val="dk1"/>
              </a:buClr>
              <a:buSzPts val="1960"/>
              <a:buNone/>
            </a:pPr>
            <a:r>
              <a:rPr lang="en-IN" sz="1800" dirty="0"/>
              <a:t>WebDriver d = new </a:t>
            </a:r>
            <a:r>
              <a:rPr lang="en-IN" sz="1800" dirty="0" err="1"/>
              <a:t>ChromeDriver</a:t>
            </a:r>
            <a:r>
              <a:rPr lang="en-IN" sz="1800" dirty="0"/>
              <a:t>();</a:t>
            </a:r>
            <a:endParaRPr sz="1800" dirty="0"/>
          </a:p>
          <a:p>
            <a:pPr marL="0" lvl="0" indent="0" algn="l" rtl="0">
              <a:lnSpc>
                <a:spcPct val="70000"/>
              </a:lnSpc>
              <a:spcBef>
                <a:spcPts val="1000"/>
              </a:spcBef>
              <a:spcAft>
                <a:spcPts val="0"/>
              </a:spcAft>
              <a:buClr>
                <a:schemeClr val="dk1"/>
              </a:buClr>
              <a:buSzPts val="1960"/>
              <a:buNone/>
            </a:pPr>
            <a:r>
              <a:rPr lang="en-IN" sz="1800" dirty="0" err="1"/>
              <a:t>d.manage</a:t>
            </a:r>
            <a:r>
              <a:rPr lang="en-IN" sz="1800" dirty="0"/>
              <a:t>().window().maximize();</a:t>
            </a:r>
            <a:endParaRPr sz="1800" dirty="0"/>
          </a:p>
          <a:p>
            <a:pPr marL="0" lvl="0" indent="0" algn="l" rtl="0">
              <a:lnSpc>
                <a:spcPct val="70000"/>
              </a:lnSpc>
              <a:spcBef>
                <a:spcPts val="1000"/>
              </a:spcBef>
              <a:spcAft>
                <a:spcPts val="0"/>
              </a:spcAft>
              <a:buClr>
                <a:schemeClr val="dk1"/>
              </a:buClr>
              <a:buSzPts val="1960"/>
              <a:buNone/>
            </a:pPr>
            <a:r>
              <a:rPr lang="en-IN" sz="1800" dirty="0" err="1"/>
              <a:t>d.get</a:t>
            </a:r>
            <a:r>
              <a:rPr lang="en-IN" sz="1800" dirty="0"/>
              <a:t>("http://jqueryui.com/resources/demos/droppable/default.html");</a:t>
            </a:r>
            <a:endParaRPr sz="1800" dirty="0"/>
          </a:p>
          <a:p>
            <a:pPr marL="0" lvl="0" indent="0" algn="l" rtl="0">
              <a:lnSpc>
                <a:spcPct val="70000"/>
              </a:lnSpc>
              <a:spcBef>
                <a:spcPts val="1000"/>
              </a:spcBef>
              <a:spcAft>
                <a:spcPts val="0"/>
              </a:spcAft>
              <a:buClr>
                <a:schemeClr val="dk1"/>
              </a:buClr>
              <a:buSzPts val="1960"/>
              <a:buNone/>
            </a:pPr>
            <a:r>
              <a:rPr lang="en-IN" sz="1800" dirty="0" err="1"/>
              <a:t>Thread.sleep</a:t>
            </a:r>
            <a:r>
              <a:rPr lang="en-IN" sz="1800" dirty="0"/>
              <a:t>(5000);</a:t>
            </a:r>
            <a:endParaRPr sz="1800" dirty="0"/>
          </a:p>
          <a:p>
            <a:pPr marL="0" lvl="0" indent="0" algn="l" rtl="0">
              <a:lnSpc>
                <a:spcPct val="70000"/>
              </a:lnSpc>
              <a:spcBef>
                <a:spcPts val="1000"/>
              </a:spcBef>
              <a:spcAft>
                <a:spcPts val="0"/>
              </a:spcAft>
              <a:buClr>
                <a:schemeClr val="dk1"/>
              </a:buClr>
              <a:buSzPts val="1960"/>
              <a:buNone/>
            </a:pPr>
            <a:r>
              <a:rPr lang="en-IN" sz="1800" dirty="0"/>
              <a:t>Actions act=new Actions(d);</a:t>
            </a:r>
            <a:endParaRPr sz="1800" dirty="0"/>
          </a:p>
          <a:p>
            <a:pPr marL="0" lvl="0" indent="0" algn="l" rtl="0">
              <a:lnSpc>
                <a:spcPct val="70000"/>
              </a:lnSpc>
              <a:spcBef>
                <a:spcPts val="1000"/>
              </a:spcBef>
              <a:spcAft>
                <a:spcPts val="0"/>
              </a:spcAft>
              <a:buClr>
                <a:schemeClr val="dk1"/>
              </a:buClr>
              <a:buSzPts val="1960"/>
              <a:buNone/>
            </a:pPr>
            <a:r>
              <a:rPr lang="en-IN" sz="1800" dirty="0" err="1"/>
              <a:t>WebElement</a:t>
            </a:r>
            <a:r>
              <a:rPr lang="en-IN" sz="1800" dirty="0"/>
              <a:t> drag=</a:t>
            </a:r>
            <a:r>
              <a:rPr lang="en-IN" sz="1800" dirty="0" err="1"/>
              <a:t>d.findElement</a:t>
            </a:r>
            <a:r>
              <a:rPr lang="en-IN" sz="1800" dirty="0"/>
              <a:t>(</a:t>
            </a:r>
            <a:r>
              <a:rPr lang="en-IN" sz="1800" dirty="0" err="1"/>
              <a:t>By.xpath</a:t>
            </a:r>
            <a:r>
              <a:rPr lang="en-IN" sz="1800" dirty="0"/>
              <a:t>(".//*[@id='draggable']"));</a:t>
            </a:r>
            <a:endParaRPr sz="1800" dirty="0"/>
          </a:p>
          <a:p>
            <a:pPr marL="0" lvl="0" indent="0" algn="l" rtl="0">
              <a:lnSpc>
                <a:spcPct val="70000"/>
              </a:lnSpc>
              <a:spcBef>
                <a:spcPts val="1000"/>
              </a:spcBef>
              <a:spcAft>
                <a:spcPts val="0"/>
              </a:spcAft>
              <a:buClr>
                <a:schemeClr val="dk1"/>
              </a:buClr>
              <a:buSzPts val="1960"/>
              <a:buNone/>
            </a:pPr>
            <a:r>
              <a:rPr lang="en-IN" sz="1800" dirty="0" err="1"/>
              <a:t>WebElement</a:t>
            </a:r>
            <a:r>
              <a:rPr lang="en-IN" sz="1800" dirty="0"/>
              <a:t> drop=</a:t>
            </a:r>
            <a:r>
              <a:rPr lang="en-IN" sz="1800" dirty="0" err="1"/>
              <a:t>d.findElement</a:t>
            </a:r>
            <a:r>
              <a:rPr lang="en-IN" sz="1800" dirty="0"/>
              <a:t>(</a:t>
            </a:r>
            <a:r>
              <a:rPr lang="en-IN" sz="1800" dirty="0" err="1"/>
              <a:t>By.xpath</a:t>
            </a:r>
            <a:r>
              <a:rPr lang="en-IN" sz="1800" dirty="0"/>
              <a:t>(".//*[@id='droppable']"));</a:t>
            </a:r>
            <a:endParaRPr sz="1800" dirty="0"/>
          </a:p>
          <a:p>
            <a:pPr marL="0" lvl="0" indent="0" algn="l" rtl="0">
              <a:lnSpc>
                <a:spcPct val="70000"/>
              </a:lnSpc>
              <a:spcBef>
                <a:spcPts val="1000"/>
              </a:spcBef>
              <a:spcAft>
                <a:spcPts val="0"/>
              </a:spcAft>
              <a:buClr>
                <a:schemeClr val="dk1"/>
              </a:buClr>
              <a:buSzPts val="1960"/>
              <a:buNone/>
            </a:pPr>
            <a:r>
              <a:rPr lang="en-IN" sz="1800" dirty="0" err="1"/>
              <a:t>act.dragAndDrop</a:t>
            </a:r>
            <a:r>
              <a:rPr lang="en-IN" sz="1800" dirty="0"/>
              <a:t>(drag, drop).build().perform();</a:t>
            </a:r>
            <a:endParaRPr sz="1800" dirty="0"/>
          </a:p>
          <a:p>
            <a:pPr marL="0" lvl="0" indent="0" algn="l" rtl="0">
              <a:lnSpc>
                <a:spcPct val="70000"/>
              </a:lnSpc>
              <a:spcBef>
                <a:spcPts val="1000"/>
              </a:spcBef>
              <a:spcAft>
                <a:spcPts val="0"/>
              </a:spcAft>
              <a:buClr>
                <a:schemeClr val="dk1"/>
              </a:buClr>
              <a:buSzPts val="1960"/>
              <a:buNone/>
            </a:pPr>
            <a:r>
              <a:rPr lang="en-IN" sz="1800" dirty="0" err="1"/>
              <a:t>Thread.sleep</a:t>
            </a:r>
            <a:r>
              <a:rPr lang="en-IN" sz="1800" dirty="0"/>
              <a:t>(5000);</a:t>
            </a:r>
            <a:endParaRPr sz="1800" dirty="0"/>
          </a:p>
          <a:p>
            <a:pPr marL="0" lvl="0" indent="0" algn="l" rtl="0">
              <a:lnSpc>
                <a:spcPct val="70000"/>
              </a:lnSpc>
              <a:spcBef>
                <a:spcPts val="1000"/>
              </a:spcBef>
              <a:spcAft>
                <a:spcPts val="0"/>
              </a:spcAft>
              <a:buClr>
                <a:schemeClr val="dk1"/>
              </a:buClr>
              <a:buSzPts val="1960"/>
              <a:buNone/>
            </a:pPr>
            <a:r>
              <a:rPr lang="en-IN" sz="1800" dirty="0" err="1"/>
              <a:t>System.out.println</a:t>
            </a:r>
            <a:r>
              <a:rPr lang="en-IN" sz="1800" dirty="0"/>
              <a:t>("Performed drag and drop operation");</a:t>
            </a:r>
            <a:endParaRPr sz="1800" dirty="0"/>
          </a:p>
          <a:p>
            <a:pPr marL="0" lvl="0" indent="0" algn="l" rtl="0">
              <a:lnSpc>
                <a:spcPct val="70000"/>
              </a:lnSpc>
              <a:spcBef>
                <a:spcPts val="1000"/>
              </a:spcBef>
              <a:spcAft>
                <a:spcPts val="0"/>
              </a:spcAft>
              <a:buClr>
                <a:schemeClr val="dk1"/>
              </a:buClr>
              <a:buSzPts val="1960"/>
              <a:buNone/>
            </a:pPr>
            <a:r>
              <a:rPr lang="en-IN" sz="1800" dirty="0" err="1"/>
              <a:t>d.close</a:t>
            </a:r>
            <a:r>
              <a:rPr lang="en-IN" sz="1800" dirty="0"/>
              <a:t>();}}</a:t>
            </a:r>
            <a:endParaRPr sz="1800" dirty="0"/>
          </a:p>
          <a:p>
            <a:pPr marL="228600" lvl="0" indent="-104140" algn="l" rtl="0">
              <a:lnSpc>
                <a:spcPct val="70000"/>
              </a:lnSpc>
              <a:spcBef>
                <a:spcPts val="1000"/>
              </a:spcBef>
              <a:spcAft>
                <a:spcPts val="0"/>
              </a:spcAft>
              <a:buClr>
                <a:schemeClr val="dk1"/>
              </a:buClr>
              <a:buSzPts val="1960"/>
              <a:buNone/>
            </a:pPr>
            <a:endParaRPr sz="196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title"/>
          </p:nvPr>
        </p:nvSpPr>
        <p:spPr>
          <a:xfrm>
            <a:off x="298952" y="289777"/>
            <a:ext cx="7886700" cy="85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Handling Frames in Selenium WebDriver</a:t>
            </a:r>
            <a:endParaRPr sz="2400"/>
          </a:p>
        </p:txBody>
      </p:sp>
      <p:sp>
        <p:nvSpPr>
          <p:cNvPr id="440" name="Google Shape;440;p69"/>
          <p:cNvSpPr txBox="1">
            <a:spLocks noGrp="1"/>
          </p:cNvSpPr>
          <p:nvPr>
            <p:ph type="body" idx="1"/>
          </p:nvPr>
        </p:nvSpPr>
        <p:spPr>
          <a:xfrm>
            <a:off x="628652" y="1377246"/>
            <a:ext cx="7886700" cy="4799719"/>
          </a:xfrm>
          <a:prstGeom prst="rect">
            <a:avLst/>
          </a:prstGeom>
          <a:noFill/>
          <a:ln>
            <a:noFill/>
          </a:ln>
        </p:spPr>
        <p:txBody>
          <a:bodyPr spcFirstLastPara="1" wrap="square" lIns="91425" tIns="45700" rIns="91425" bIns="45700" anchor="t" anchorCtr="0">
            <a:noAutofit/>
          </a:bodyPr>
          <a:lstStyle/>
          <a:p>
            <a:pPr marL="228600" lvl="0" indent="-178435" algn="l" rtl="0">
              <a:lnSpc>
                <a:spcPct val="70000"/>
              </a:lnSpc>
              <a:spcBef>
                <a:spcPts val="0"/>
              </a:spcBef>
              <a:spcAft>
                <a:spcPts val="0"/>
              </a:spcAft>
              <a:buClr>
                <a:schemeClr val="dk1"/>
              </a:buClr>
              <a:buSzPts val="1800"/>
              <a:buChar char="•"/>
            </a:pPr>
            <a:r>
              <a:rPr lang="en-IN" sz="1800"/>
              <a:t>IFrame is a web page which is embedded in another web page or an HTML document embedded inside another HTML document.</a:t>
            </a:r>
            <a:endParaRPr sz="1800"/>
          </a:p>
          <a:p>
            <a:pPr marL="228600" lvl="0" indent="-178435" algn="l" rtl="0">
              <a:lnSpc>
                <a:spcPct val="70000"/>
              </a:lnSpc>
              <a:spcBef>
                <a:spcPts val="1000"/>
              </a:spcBef>
              <a:spcAft>
                <a:spcPts val="0"/>
              </a:spcAft>
              <a:buClr>
                <a:schemeClr val="dk1"/>
              </a:buClr>
              <a:buSzPts val="1800"/>
              <a:buChar char="•"/>
            </a:pPr>
            <a:r>
              <a:rPr lang="en-IN" sz="1800"/>
              <a:t> iFrame is defined by an </a:t>
            </a:r>
            <a:r>
              <a:rPr lang="en-IN" sz="1800" i="1"/>
              <a:t>&lt;iframe&gt;&lt;/iframe&gt;</a:t>
            </a:r>
            <a:r>
              <a:rPr lang="en-IN" sz="1800"/>
              <a:t> tag in HTML. </a:t>
            </a:r>
            <a:endParaRPr sz="1800"/>
          </a:p>
          <a:p>
            <a:pPr marL="228600" lvl="0" indent="-178435" algn="l" rtl="0">
              <a:lnSpc>
                <a:spcPct val="70000"/>
              </a:lnSpc>
              <a:spcBef>
                <a:spcPts val="1000"/>
              </a:spcBef>
              <a:spcAft>
                <a:spcPts val="0"/>
              </a:spcAft>
              <a:buClr>
                <a:schemeClr val="dk1"/>
              </a:buClr>
              <a:buSzPts val="1800"/>
              <a:buChar char="•"/>
            </a:pPr>
            <a:r>
              <a:rPr lang="en-IN" sz="1800"/>
              <a:t>How to identify the iframe:</a:t>
            </a:r>
            <a:endParaRPr sz="1800"/>
          </a:p>
          <a:p>
            <a:pPr marL="685800" lvl="1" indent="-178435" algn="l" rtl="0">
              <a:lnSpc>
                <a:spcPct val="70000"/>
              </a:lnSpc>
              <a:spcBef>
                <a:spcPts val="500"/>
              </a:spcBef>
              <a:spcAft>
                <a:spcPts val="0"/>
              </a:spcAft>
              <a:buClr>
                <a:schemeClr val="dk1"/>
              </a:buClr>
              <a:buSzPts val="1800"/>
              <a:buChar char="•"/>
            </a:pPr>
            <a:r>
              <a:rPr lang="en-IN" sz="1800"/>
              <a:t>We cannot detect the frames by just seeing the page or by inspecting Firebug.</a:t>
            </a:r>
            <a:endParaRPr sz="1800"/>
          </a:p>
          <a:p>
            <a:pPr marL="685800" lvl="1" indent="-178435" algn="l" rtl="0">
              <a:lnSpc>
                <a:spcPct val="70000"/>
              </a:lnSpc>
              <a:spcBef>
                <a:spcPts val="500"/>
              </a:spcBef>
              <a:spcAft>
                <a:spcPts val="0"/>
              </a:spcAft>
              <a:buClr>
                <a:schemeClr val="dk1"/>
              </a:buClr>
              <a:buSzPts val="1800"/>
              <a:buChar char="•"/>
            </a:pPr>
            <a:r>
              <a:rPr lang="en-IN" sz="1800"/>
              <a:t>Right click on the element, If you find the option like 'This Frame' then it is an iframe.(Please refer the above diagram)</a:t>
            </a:r>
            <a:endParaRPr sz="1800"/>
          </a:p>
          <a:p>
            <a:pPr marL="685800" lvl="1" indent="-178435" algn="l" rtl="0">
              <a:lnSpc>
                <a:spcPct val="70000"/>
              </a:lnSpc>
              <a:spcBef>
                <a:spcPts val="500"/>
              </a:spcBef>
              <a:spcAft>
                <a:spcPts val="0"/>
              </a:spcAft>
              <a:buClr>
                <a:schemeClr val="dk1"/>
              </a:buClr>
              <a:buSzPts val="1800"/>
              <a:buChar char="•"/>
            </a:pPr>
            <a:r>
              <a:rPr lang="en-IN" sz="1800"/>
              <a:t>Right click on the page and click 'View Page Source' and Search with the 'iframe', if you can find any tag name with the 'iframe' then it is meaning to say the page consisting an iframe.</a:t>
            </a:r>
            <a:endParaRPr sz="1800"/>
          </a:p>
          <a:p>
            <a:pPr marL="228600" lvl="0" indent="-64135" algn="l" rtl="0">
              <a:lnSpc>
                <a:spcPct val="70000"/>
              </a:lnSpc>
              <a:spcBef>
                <a:spcPts val="1000"/>
              </a:spcBef>
              <a:spcAft>
                <a:spcPts val="0"/>
              </a:spcAft>
              <a:buClr>
                <a:schemeClr val="dk1"/>
              </a:buClr>
              <a:buSzPts val="2590"/>
              <a:buNone/>
            </a:pP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0"/>
          <p:cNvSpPr txBox="1">
            <a:spLocks noGrp="1"/>
          </p:cNvSpPr>
          <p:nvPr>
            <p:ph type="title"/>
          </p:nvPr>
        </p:nvSpPr>
        <p:spPr>
          <a:xfrm>
            <a:off x="439975" y="303250"/>
            <a:ext cx="7886700" cy="885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How to switch over the elements in iframes using Web Driver commands:</a:t>
            </a:r>
            <a:br>
              <a:rPr lang="en-IN" sz="3960">
                <a:latin typeface="Arial" panose="020B0604020202020204"/>
                <a:ea typeface="Arial" panose="020B0604020202020204"/>
                <a:cs typeface="Arial" panose="020B0604020202020204"/>
                <a:sym typeface="Arial" panose="020B0604020202020204"/>
              </a:rPr>
            </a:br>
            <a:endParaRPr sz="3960">
              <a:latin typeface="Arial" panose="020B0604020202020204"/>
              <a:ea typeface="Arial" panose="020B0604020202020204"/>
              <a:cs typeface="Arial" panose="020B0604020202020204"/>
              <a:sym typeface="Arial" panose="020B0604020202020204"/>
            </a:endParaRPr>
          </a:p>
        </p:txBody>
      </p:sp>
      <p:sp>
        <p:nvSpPr>
          <p:cNvPr id="446" name="Google Shape;446;p70"/>
          <p:cNvSpPr txBox="1">
            <a:spLocks noGrp="1"/>
          </p:cNvSpPr>
          <p:nvPr>
            <p:ph type="body" idx="1"/>
          </p:nvPr>
        </p:nvSpPr>
        <p:spPr>
          <a:xfrm>
            <a:off x="628652" y="1230490"/>
            <a:ext cx="7886700" cy="4946474"/>
          </a:xfrm>
          <a:prstGeom prst="rect">
            <a:avLst/>
          </a:prstGeom>
          <a:noFill/>
          <a:ln>
            <a:noFill/>
          </a:ln>
        </p:spPr>
        <p:txBody>
          <a:bodyPr spcFirstLastPara="1" wrap="square" lIns="91425" tIns="45700" rIns="91425" bIns="45700" anchor="t" anchorCtr="0">
            <a:noAutofit/>
          </a:bodyPr>
          <a:lstStyle/>
          <a:p>
            <a:pPr marL="228600" lvl="0" indent="-180975" algn="l" rtl="0">
              <a:lnSpc>
                <a:spcPct val="70000"/>
              </a:lnSpc>
              <a:spcBef>
                <a:spcPts val="0"/>
              </a:spcBef>
              <a:spcAft>
                <a:spcPts val="0"/>
              </a:spcAft>
              <a:buClr>
                <a:schemeClr val="dk1"/>
              </a:buClr>
              <a:buSzPts val="1800"/>
              <a:buChar char="•"/>
            </a:pPr>
            <a:r>
              <a:rPr lang="en-IN" sz="1800"/>
              <a:t>we can switch over the elements in frames using 3 ways.</a:t>
            </a:r>
            <a:endParaRPr sz="1800"/>
          </a:p>
          <a:p>
            <a:pPr marL="685800" lvl="1" indent="-180975" algn="l" rtl="0">
              <a:lnSpc>
                <a:spcPct val="70000"/>
              </a:lnSpc>
              <a:spcBef>
                <a:spcPts val="500"/>
              </a:spcBef>
              <a:spcAft>
                <a:spcPts val="0"/>
              </a:spcAft>
              <a:buClr>
                <a:schemeClr val="dk1"/>
              </a:buClr>
              <a:buSzPts val="1800"/>
              <a:buChar char="•"/>
            </a:pPr>
            <a:r>
              <a:rPr lang="en-IN" sz="1800"/>
              <a:t>By Index</a:t>
            </a:r>
            <a:endParaRPr sz="1800"/>
          </a:p>
          <a:p>
            <a:pPr marL="685800" lvl="1" indent="-180975" algn="l" rtl="0">
              <a:lnSpc>
                <a:spcPct val="70000"/>
              </a:lnSpc>
              <a:spcBef>
                <a:spcPts val="500"/>
              </a:spcBef>
              <a:spcAft>
                <a:spcPts val="0"/>
              </a:spcAft>
              <a:buClr>
                <a:schemeClr val="dk1"/>
              </a:buClr>
              <a:buSzPts val="1800"/>
              <a:buChar char="•"/>
            </a:pPr>
            <a:r>
              <a:rPr lang="en-IN" sz="1800"/>
              <a:t>By Name or Id</a:t>
            </a:r>
            <a:endParaRPr sz="1800"/>
          </a:p>
          <a:p>
            <a:pPr marL="685800" lvl="1" indent="-180975" algn="l" rtl="0">
              <a:lnSpc>
                <a:spcPct val="70000"/>
              </a:lnSpc>
              <a:spcBef>
                <a:spcPts val="500"/>
              </a:spcBef>
              <a:spcAft>
                <a:spcPts val="0"/>
              </a:spcAft>
              <a:buClr>
                <a:schemeClr val="dk1"/>
              </a:buClr>
              <a:buSzPts val="1800"/>
              <a:buChar char="•"/>
            </a:pPr>
            <a:r>
              <a:rPr lang="en-IN" sz="1800"/>
              <a:t>By Web Element</a:t>
            </a:r>
            <a:endParaRPr sz="1800"/>
          </a:p>
          <a:p>
            <a:pPr marL="228600" lvl="0" indent="-180975" algn="l" rtl="0">
              <a:lnSpc>
                <a:spcPct val="70000"/>
              </a:lnSpc>
              <a:spcBef>
                <a:spcPts val="1000"/>
              </a:spcBef>
              <a:spcAft>
                <a:spcPts val="0"/>
              </a:spcAft>
              <a:buClr>
                <a:schemeClr val="dk1"/>
              </a:buClr>
              <a:buSzPts val="1800"/>
              <a:buChar char="•"/>
            </a:pPr>
            <a:r>
              <a:rPr lang="en-IN" sz="1800"/>
              <a:t>Switch to the frame by index:</a:t>
            </a:r>
            <a:endParaRPr sz="1800"/>
          </a:p>
          <a:p>
            <a:pPr marL="685800" lvl="1" indent="-180975" algn="l" rtl="0">
              <a:lnSpc>
                <a:spcPct val="70000"/>
              </a:lnSpc>
              <a:spcBef>
                <a:spcPts val="500"/>
              </a:spcBef>
              <a:spcAft>
                <a:spcPts val="0"/>
              </a:spcAft>
              <a:buClr>
                <a:schemeClr val="dk1"/>
              </a:buClr>
              <a:buSzPts val="1800"/>
              <a:buChar char="•"/>
            </a:pPr>
            <a:r>
              <a:rPr lang="en-IN" sz="1800"/>
              <a:t>Index is one of the attributes for the Iframe through which we can switch to it.</a:t>
            </a:r>
            <a:endParaRPr sz="1800"/>
          </a:p>
          <a:p>
            <a:pPr marL="685800" lvl="1" indent="-180975" algn="l" rtl="0">
              <a:lnSpc>
                <a:spcPct val="70000"/>
              </a:lnSpc>
              <a:spcBef>
                <a:spcPts val="500"/>
              </a:spcBef>
              <a:spcAft>
                <a:spcPts val="0"/>
              </a:spcAft>
              <a:buClr>
                <a:schemeClr val="dk1"/>
              </a:buClr>
              <a:buSzPts val="1800"/>
              <a:buChar char="•"/>
            </a:pPr>
            <a:r>
              <a:rPr lang="en-IN" sz="1800"/>
              <a:t>Index of the iframe starts with '0’.</a:t>
            </a:r>
            <a:endParaRPr sz="1800"/>
          </a:p>
          <a:p>
            <a:pPr marL="685800" lvl="1" indent="-180975" algn="l" rtl="0">
              <a:lnSpc>
                <a:spcPct val="70000"/>
              </a:lnSpc>
              <a:spcBef>
                <a:spcPts val="500"/>
              </a:spcBef>
              <a:spcAft>
                <a:spcPts val="0"/>
              </a:spcAft>
              <a:buClr>
                <a:schemeClr val="dk1"/>
              </a:buClr>
              <a:buSzPts val="1800"/>
              <a:buChar char="•"/>
            </a:pPr>
            <a:r>
              <a:rPr lang="en-IN" sz="1800"/>
              <a:t>Syntax: driver.switchTo().frame(0);</a:t>
            </a:r>
            <a:endParaRPr sz="1800"/>
          </a:p>
          <a:p>
            <a:pPr marL="228600" lvl="0" indent="-180975" algn="l" rtl="0">
              <a:lnSpc>
                <a:spcPct val="70000"/>
              </a:lnSpc>
              <a:spcBef>
                <a:spcPts val="1000"/>
              </a:spcBef>
              <a:spcAft>
                <a:spcPts val="0"/>
              </a:spcAft>
              <a:buClr>
                <a:schemeClr val="dk1"/>
              </a:buClr>
              <a:buSzPts val="1800"/>
              <a:buChar char="•"/>
            </a:pPr>
            <a:r>
              <a:rPr lang="en-IN" sz="1800"/>
              <a:t>Switch to the frame by Name or ID:</a:t>
            </a:r>
            <a:endParaRPr sz="1800"/>
          </a:p>
          <a:p>
            <a:pPr marL="685800" lvl="1" indent="-180975" algn="l" rtl="0">
              <a:lnSpc>
                <a:spcPct val="70000"/>
              </a:lnSpc>
              <a:spcBef>
                <a:spcPts val="500"/>
              </a:spcBef>
              <a:spcAft>
                <a:spcPts val="0"/>
              </a:spcAft>
              <a:buClr>
                <a:schemeClr val="dk1"/>
              </a:buClr>
              <a:buSzPts val="1800"/>
              <a:buChar char="•"/>
            </a:pPr>
            <a:r>
              <a:rPr lang="en-IN" sz="1800"/>
              <a:t>Name and ID are attributes of iframe through which we can switch to the it.</a:t>
            </a:r>
            <a:endParaRPr sz="1800"/>
          </a:p>
          <a:p>
            <a:pPr marL="228600" lvl="0" indent="-180975" algn="l" rtl="0">
              <a:lnSpc>
                <a:spcPct val="70000"/>
              </a:lnSpc>
              <a:spcBef>
                <a:spcPts val="1000"/>
              </a:spcBef>
              <a:spcAft>
                <a:spcPts val="0"/>
              </a:spcAft>
              <a:buClr>
                <a:schemeClr val="dk1"/>
              </a:buClr>
              <a:buSzPts val="1800"/>
              <a:buChar char="•"/>
            </a:pPr>
            <a:r>
              <a:rPr lang="en-IN" sz="1800"/>
              <a:t>Syntax: driver.switchTo().frame("id of the element");</a:t>
            </a:r>
            <a:endParaRPr sz="1800"/>
          </a:p>
          <a:p>
            <a:pPr marL="228600" lvl="0" indent="-77470" algn="l" rtl="0">
              <a:lnSpc>
                <a:spcPct val="70000"/>
              </a:lnSpc>
              <a:spcBef>
                <a:spcPts val="1000"/>
              </a:spcBef>
              <a:spcAft>
                <a:spcPts val="0"/>
              </a:spcAft>
              <a:buClr>
                <a:schemeClr val="dk1"/>
              </a:buClr>
              <a:buSzPts val="2380"/>
              <a:buNone/>
            </a:pPr>
            <a:endParaRPr sz="2380"/>
          </a:p>
          <a:p>
            <a:pPr marL="228600" lvl="0" indent="-77470" algn="l" rtl="0">
              <a:lnSpc>
                <a:spcPct val="70000"/>
              </a:lnSpc>
              <a:spcBef>
                <a:spcPts val="1000"/>
              </a:spcBef>
              <a:spcAft>
                <a:spcPts val="0"/>
              </a:spcAft>
              <a:buClr>
                <a:schemeClr val="dk1"/>
              </a:buClr>
              <a:buSzPts val="2380"/>
              <a:buNone/>
            </a:pPr>
            <a:endParaRPr sz="238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1"/>
          <p:cNvSpPr txBox="1">
            <a:spLocks noGrp="1"/>
          </p:cNvSpPr>
          <p:nvPr>
            <p:ph type="title"/>
          </p:nvPr>
        </p:nvSpPr>
        <p:spPr>
          <a:xfrm>
            <a:off x="430800" y="365125"/>
            <a:ext cx="7886700" cy="45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IN" sz="2400"/>
              <a:t>Continued..</a:t>
            </a:r>
            <a:endParaRPr sz="2400"/>
          </a:p>
        </p:txBody>
      </p:sp>
      <p:sp>
        <p:nvSpPr>
          <p:cNvPr id="452" name="Google Shape;452;p71"/>
          <p:cNvSpPr txBox="1">
            <a:spLocks noGrp="1"/>
          </p:cNvSpPr>
          <p:nvPr>
            <p:ph type="body" idx="1"/>
          </p:nvPr>
        </p:nvSpPr>
        <p:spPr>
          <a:xfrm>
            <a:off x="628652" y="1456267"/>
            <a:ext cx="7886700" cy="5113866"/>
          </a:xfrm>
          <a:prstGeom prst="rect">
            <a:avLst/>
          </a:prstGeom>
          <a:noFill/>
          <a:ln>
            <a:noFill/>
          </a:ln>
        </p:spPr>
        <p:txBody>
          <a:bodyPr spcFirstLastPara="1" wrap="square" lIns="91425" tIns="45700" rIns="91425" bIns="45700" anchor="t" anchorCtr="0">
            <a:noAutofit/>
          </a:bodyPr>
          <a:lstStyle/>
          <a:p>
            <a:pPr marL="228600" lvl="0" indent="-180975" algn="l" rtl="0">
              <a:lnSpc>
                <a:spcPct val="70000"/>
              </a:lnSpc>
              <a:spcBef>
                <a:spcPts val="0"/>
              </a:spcBef>
              <a:spcAft>
                <a:spcPts val="0"/>
              </a:spcAft>
              <a:buClr>
                <a:schemeClr val="dk1"/>
              </a:buClr>
              <a:buSzPts val="1800"/>
              <a:buChar char="•"/>
            </a:pPr>
            <a:r>
              <a:rPr lang="en-IN" sz="1800"/>
              <a:t>Switch to the frame by Web Element:</a:t>
            </a:r>
            <a:endParaRPr sz="1800"/>
          </a:p>
          <a:p>
            <a:pPr marL="1143000" lvl="2" indent="-202565" algn="l" rtl="0">
              <a:lnSpc>
                <a:spcPct val="70000"/>
              </a:lnSpc>
              <a:spcBef>
                <a:spcPts val="500"/>
              </a:spcBef>
              <a:spcAft>
                <a:spcPts val="0"/>
              </a:spcAft>
              <a:buClr>
                <a:schemeClr val="dk1"/>
              </a:buClr>
              <a:buSzPts val="1800"/>
              <a:buChar char="•"/>
            </a:pPr>
            <a:r>
              <a:rPr lang="en-IN" sz="1800"/>
              <a:t>We can even switch to the iframe using web element .</a:t>
            </a:r>
            <a:endParaRPr sz="1800"/>
          </a:p>
          <a:p>
            <a:pPr marL="1143000" lvl="2" indent="-202565" algn="l" rtl="0">
              <a:lnSpc>
                <a:spcPct val="70000"/>
              </a:lnSpc>
              <a:spcBef>
                <a:spcPts val="500"/>
              </a:spcBef>
              <a:spcAft>
                <a:spcPts val="0"/>
              </a:spcAft>
              <a:buClr>
                <a:schemeClr val="dk1"/>
              </a:buClr>
              <a:buSzPts val="1800"/>
              <a:buChar char="•"/>
            </a:pPr>
            <a:r>
              <a:rPr lang="en-IN" sz="1800"/>
              <a:t>driver.switchTo().frame(WebElement);</a:t>
            </a:r>
            <a:endParaRPr sz="1800"/>
          </a:p>
          <a:p>
            <a:pPr marL="457200" lvl="1" indent="0" algn="l" rtl="0">
              <a:lnSpc>
                <a:spcPct val="70000"/>
              </a:lnSpc>
              <a:spcBef>
                <a:spcPts val="500"/>
              </a:spcBef>
              <a:spcAft>
                <a:spcPts val="0"/>
              </a:spcAft>
              <a:buClr>
                <a:schemeClr val="dk1"/>
              </a:buClr>
              <a:buSzPts val="2550"/>
              <a:buNone/>
            </a:pPr>
            <a:r>
              <a:rPr lang="en-IN" sz="1800"/>
              <a:t>Ex:</a:t>
            </a:r>
            <a:endParaRPr sz="1800"/>
          </a:p>
          <a:p>
            <a:pPr marL="457200" lvl="1" indent="0" algn="l" rtl="0">
              <a:lnSpc>
                <a:spcPct val="70000"/>
              </a:lnSpc>
              <a:spcBef>
                <a:spcPts val="500"/>
              </a:spcBef>
              <a:spcAft>
                <a:spcPts val="0"/>
              </a:spcAft>
              <a:buClr>
                <a:schemeClr val="dk1"/>
              </a:buClr>
              <a:buSzPts val="2550"/>
              <a:buNone/>
            </a:pPr>
            <a:r>
              <a:rPr lang="en-IN" sz="1800"/>
              <a:t>      //First find the element using any of locator strategy</a:t>
            </a:r>
            <a:endParaRPr sz="1800"/>
          </a:p>
          <a:p>
            <a:pPr marL="1143000" lvl="2" indent="-202565" algn="l" rtl="0">
              <a:lnSpc>
                <a:spcPct val="70000"/>
              </a:lnSpc>
              <a:spcBef>
                <a:spcPts val="500"/>
              </a:spcBef>
              <a:spcAft>
                <a:spcPts val="0"/>
              </a:spcAft>
              <a:buClr>
                <a:schemeClr val="dk1"/>
              </a:buClr>
              <a:buSzPts val="1800"/>
              <a:buChar char="•"/>
            </a:pPr>
            <a:r>
              <a:rPr lang="en-IN" sz="1800"/>
              <a:t>WebElement iframeElement = driver.findElement(By.id("IF1"));</a:t>
            </a:r>
            <a:endParaRPr sz="1800"/>
          </a:p>
          <a:p>
            <a:pPr marL="0" lvl="0" indent="0" algn="l" rtl="0">
              <a:lnSpc>
                <a:spcPct val="70000"/>
              </a:lnSpc>
              <a:spcBef>
                <a:spcPts val="1000"/>
              </a:spcBef>
              <a:spcAft>
                <a:spcPts val="0"/>
              </a:spcAft>
              <a:buClr>
                <a:schemeClr val="dk1"/>
              </a:buClr>
              <a:buSzPts val="2550"/>
              <a:buNone/>
            </a:pPr>
            <a:r>
              <a:rPr lang="en-IN" sz="1800"/>
              <a:t>          	//now use the switch command</a:t>
            </a:r>
            <a:endParaRPr sz="1800"/>
          </a:p>
          <a:p>
            <a:pPr marL="1143000" lvl="2" indent="-202565" algn="l" rtl="0">
              <a:lnSpc>
                <a:spcPct val="70000"/>
              </a:lnSpc>
              <a:spcBef>
                <a:spcPts val="500"/>
              </a:spcBef>
              <a:spcAft>
                <a:spcPts val="0"/>
              </a:spcAft>
              <a:buClr>
                <a:schemeClr val="dk1"/>
              </a:buClr>
              <a:buSzPts val="1800"/>
              <a:buChar char="•"/>
            </a:pPr>
            <a:r>
              <a:rPr lang="en-IN" sz="1800"/>
              <a:t>driver.switchTo().frame(iframeElement);</a:t>
            </a:r>
            <a:endParaRPr sz="1800"/>
          </a:p>
          <a:p>
            <a:pPr marL="228600" lvl="0" indent="-180975" algn="l" rtl="0">
              <a:lnSpc>
                <a:spcPct val="70000"/>
              </a:lnSpc>
              <a:spcBef>
                <a:spcPts val="1000"/>
              </a:spcBef>
              <a:spcAft>
                <a:spcPts val="0"/>
              </a:spcAft>
              <a:buClr>
                <a:schemeClr val="dk1"/>
              </a:buClr>
              <a:buSzPts val="1800"/>
              <a:buChar char="•"/>
            </a:pPr>
            <a:r>
              <a:rPr lang="en-IN" sz="1800"/>
              <a:t>How to switch back to the Main Frame</a:t>
            </a:r>
            <a:endParaRPr sz="1800"/>
          </a:p>
          <a:p>
            <a:pPr marL="1143000" lvl="2" indent="-202565" algn="l" rtl="0">
              <a:lnSpc>
                <a:spcPct val="70000"/>
              </a:lnSpc>
              <a:spcBef>
                <a:spcPts val="500"/>
              </a:spcBef>
              <a:spcAft>
                <a:spcPts val="0"/>
              </a:spcAft>
              <a:buClr>
                <a:schemeClr val="dk1"/>
              </a:buClr>
              <a:buSzPts val="1800"/>
              <a:buChar char="•"/>
            </a:pPr>
            <a:r>
              <a:rPr lang="en-IN" sz="1800"/>
              <a:t>driver.switchTo().defaultContent();</a:t>
            </a:r>
            <a:endParaRPr sz="1800"/>
          </a:p>
          <a:p>
            <a:pPr marL="228600" lvl="0" indent="-180975" algn="l" rtl="0">
              <a:lnSpc>
                <a:spcPct val="70000"/>
              </a:lnSpc>
              <a:spcBef>
                <a:spcPts val="1000"/>
              </a:spcBef>
              <a:spcAft>
                <a:spcPts val="0"/>
              </a:spcAft>
              <a:buClr>
                <a:schemeClr val="dk1"/>
              </a:buClr>
              <a:buSzPts val="1800"/>
              <a:buChar char="•"/>
            </a:pPr>
            <a:r>
              <a:rPr lang="en-IN" sz="1800"/>
              <a:t>How to identify total number of iframes</a:t>
            </a:r>
            <a:endParaRPr sz="1800"/>
          </a:p>
          <a:p>
            <a:pPr marL="1143000" lvl="2" indent="-202565" algn="l" rtl="0">
              <a:lnSpc>
                <a:spcPct val="70000"/>
              </a:lnSpc>
              <a:spcBef>
                <a:spcPts val="500"/>
              </a:spcBef>
              <a:spcAft>
                <a:spcPts val="0"/>
              </a:spcAft>
              <a:buClr>
                <a:schemeClr val="dk1"/>
              </a:buClr>
              <a:buSzPts val="1800"/>
              <a:buChar char="•"/>
            </a:pPr>
            <a:r>
              <a:rPr lang="en-IN" sz="1800"/>
              <a:t>int size = driver.findElements(By.tagName("iframe")).size();</a:t>
            </a:r>
            <a:endParaRPr sz="1800"/>
          </a:p>
          <a:p>
            <a:pPr marL="228600" lvl="0" indent="-77470" algn="l" rtl="0">
              <a:lnSpc>
                <a:spcPct val="70000"/>
              </a:lnSpc>
              <a:spcBef>
                <a:spcPts val="1000"/>
              </a:spcBef>
              <a:spcAft>
                <a:spcPts val="0"/>
              </a:spcAft>
              <a:buClr>
                <a:schemeClr val="dk1"/>
              </a:buClr>
              <a:buSzPts val="2380"/>
              <a:buNone/>
            </a:pPr>
            <a:endParaRPr sz="23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43375" y="-133650"/>
            <a:ext cx="8072100" cy="13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What not to Automate</a:t>
            </a:r>
            <a:endParaRPr sz="2400"/>
          </a:p>
        </p:txBody>
      </p:sp>
      <p:sp>
        <p:nvSpPr>
          <p:cNvPr id="115" name="Google Shape;115;p18"/>
          <p:cNvSpPr txBox="1">
            <a:spLocks noGrp="1"/>
          </p:cNvSpPr>
          <p:nvPr>
            <p:ph type="body" idx="1"/>
          </p:nvPr>
        </p:nvSpPr>
        <p:spPr>
          <a:xfrm>
            <a:off x="443377" y="1253325"/>
            <a:ext cx="7886700" cy="4351200"/>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Frequently changing applications</a:t>
            </a:r>
            <a:endParaRPr sz="1800"/>
          </a:p>
          <a:p>
            <a:pPr marL="228600" lvl="0" indent="-165100" algn="l" rtl="0">
              <a:lnSpc>
                <a:spcPct val="90000"/>
              </a:lnSpc>
              <a:spcBef>
                <a:spcPts val="1000"/>
              </a:spcBef>
              <a:spcAft>
                <a:spcPts val="0"/>
              </a:spcAft>
              <a:buClr>
                <a:schemeClr val="dk1"/>
              </a:buClr>
              <a:buSzPts val="1800"/>
              <a:buChar char="•"/>
            </a:pPr>
            <a:r>
              <a:rPr lang="en-IN" sz="1800"/>
              <a:t>Infrequently builds</a:t>
            </a:r>
            <a:endParaRPr sz="1800"/>
          </a:p>
          <a:p>
            <a:pPr marL="228600" lvl="0" indent="-165100" algn="l" rtl="0">
              <a:lnSpc>
                <a:spcPct val="90000"/>
              </a:lnSpc>
              <a:spcBef>
                <a:spcPts val="1000"/>
              </a:spcBef>
              <a:spcAft>
                <a:spcPts val="0"/>
              </a:spcAft>
              <a:buClr>
                <a:schemeClr val="dk1"/>
              </a:buClr>
              <a:buSzPts val="1800"/>
              <a:buChar char="•"/>
            </a:pPr>
            <a:r>
              <a:rPr lang="en-IN" sz="1800"/>
              <a:t>Test cases that require manual interaction</a:t>
            </a:r>
            <a:endParaRPr sz="1800"/>
          </a:p>
          <a:p>
            <a:pPr marL="228600" lvl="0" indent="-165100" algn="l" rtl="0">
              <a:lnSpc>
                <a:spcPct val="90000"/>
              </a:lnSpc>
              <a:spcBef>
                <a:spcPts val="1000"/>
              </a:spcBef>
              <a:spcAft>
                <a:spcPts val="0"/>
              </a:spcAft>
              <a:buClr>
                <a:schemeClr val="dk1"/>
              </a:buClr>
              <a:buSzPts val="1800"/>
              <a:buChar char="•"/>
            </a:pPr>
            <a:r>
              <a:rPr lang="en-IN" sz="1800"/>
              <a:t>Test cases without proper documentation/steps.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2"/>
          <p:cNvSpPr txBox="1">
            <a:spLocks noGrp="1"/>
          </p:cNvSpPr>
          <p:nvPr>
            <p:ph type="title"/>
          </p:nvPr>
        </p:nvSpPr>
        <p:spPr>
          <a:xfrm>
            <a:off x="440002" y="280227"/>
            <a:ext cx="7886700" cy="797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frames</a:t>
            </a:r>
            <a:endParaRPr sz="2400"/>
          </a:p>
        </p:txBody>
      </p:sp>
      <p:sp>
        <p:nvSpPr>
          <p:cNvPr id="458" name="Google Shape;458;p72"/>
          <p:cNvSpPr txBox="1">
            <a:spLocks noGrp="1"/>
          </p:cNvSpPr>
          <p:nvPr>
            <p:ph type="body" idx="1"/>
          </p:nvPr>
        </p:nvSpPr>
        <p:spPr>
          <a:xfrm>
            <a:off x="628652" y="1162757"/>
            <a:ext cx="7886700" cy="550897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IN" sz="1800"/>
              <a:t>public class ExForFrame {</a:t>
            </a:r>
            <a:endParaRPr sz="1800"/>
          </a:p>
          <a:p>
            <a:pPr marL="0" lvl="0" indent="0" algn="l" rtl="0">
              <a:lnSpc>
                <a:spcPct val="90000"/>
              </a:lnSpc>
              <a:spcBef>
                <a:spcPts val="1000"/>
              </a:spcBef>
              <a:spcAft>
                <a:spcPts val="0"/>
              </a:spcAft>
              <a:buClr>
                <a:schemeClr val="dk1"/>
              </a:buClr>
              <a:buSzPts val="1800"/>
              <a:buNone/>
            </a:pPr>
            <a:r>
              <a:rPr lang="en-IN" sz="1800"/>
              <a:t>public static void main(String[] args) throws InterruptedException {</a:t>
            </a:r>
            <a:endParaRPr sz="1800"/>
          </a:p>
          <a:p>
            <a:pPr marL="0" lvl="0" indent="0" algn="l" rtl="0">
              <a:lnSpc>
                <a:spcPct val="90000"/>
              </a:lnSpc>
              <a:spcBef>
                <a:spcPts val="1000"/>
              </a:spcBef>
              <a:spcAft>
                <a:spcPts val="0"/>
              </a:spcAft>
              <a:buClr>
                <a:schemeClr val="dk1"/>
              </a:buClr>
              <a:buSzPts val="1800"/>
              <a:buNone/>
            </a:pPr>
            <a:r>
              <a:rPr lang="en-IN" sz="1800"/>
              <a:t>System.setProperty("webdriver.chrome.driver", “D:\\Drivers\\chromedriver.exe");</a:t>
            </a:r>
            <a:endParaRPr sz="1800"/>
          </a:p>
          <a:p>
            <a:pPr marL="0" lvl="0" indent="0" algn="l" rtl="0">
              <a:lnSpc>
                <a:spcPct val="90000"/>
              </a:lnSpc>
              <a:spcBef>
                <a:spcPts val="1000"/>
              </a:spcBef>
              <a:spcAft>
                <a:spcPts val="0"/>
              </a:spcAft>
              <a:buClr>
                <a:schemeClr val="dk1"/>
              </a:buClr>
              <a:buSzPts val="1800"/>
              <a:buNone/>
            </a:pPr>
            <a:r>
              <a:rPr lang="en-IN" sz="1800"/>
              <a:t>WebDriver driver = new ChromeDriver();</a:t>
            </a:r>
            <a:endParaRPr sz="1800"/>
          </a:p>
          <a:p>
            <a:pPr marL="0" lvl="0" indent="0" algn="l" rtl="0">
              <a:lnSpc>
                <a:spcPct val="90000"/>
              </a:lnSpc>
              <a:spcBef>
                <a:spcPts val="1000"/>
              </a:spcBef>
              <a:spcAft>
                <a:spcPts val="0"/>
              </a:spcAft>
              <a:buClr>
                <a:schemeClr val="dk1"/>
              </a:buClr>
              <a:buSzPts val="1800"/>
              <a:buNone/>
            </a:pPr>
            <a:r>
              <a:rPr lang="en-IN" sz="1800"/>
              <a:t>driver.manage().window().maximize();</a:t>
            </a:r>
            <a:endParaRPr sz="1800"/>
          </a:p>
          <a:p>
            <a:pPr marL="0" lvl="0" indent="0" algn="l" rtl="0">
              <a:lnSpc>
                <a:spcPct val="90000"/>
              </a:lnSpc>
              <a:spcBef>
                <a:spcPts val="1000"/>
              </a:spcBef>
              <a:spcAft>
                <a:spcPts val="0"/>
              </a:spcAft>
              <a:buClr>
                <a:schemeClr val="dk1"/>
              </a:buClr>
              <a:buSzPts val="1800"/>
              <a:buNone/>
            </a:pPr>
            <a:r>
              <a:rPr lang="en-IN" sz="1800"/>
              <a:t>driver.get("://demhttpo.guru99.com/selenium/guru99home/");</a:t>
            </a:r>
            <a:endParaRPr sz="1800"/>
          </a:p>
          <a:p>
            <a:pPr marL="0" lvl="0" indent="0" algn="l" rtl="0">
              <a:lnSpc>
                <a:spcPct val="90000"/>
              </a:lnSpc>
              <a:spcBef>
                <a:spcPts val="1000"/>
              </a:spcBef>
              <a:spcAft>
                <a:spcPts val="0"/>
              </a:spcAft>
              <a:buClr>
                <a:schemeClr val="dk1"/>
              </a:buClr>
              <a:buSzPts val="1800"/>
              <a:buNone/>
            </a:pPr>
            <a:r>
              <a:rPr lang="en-IN" sz="1800"/>
              <a:t>int size = driver.findElements(By.tagName("iframe")).size();</a:t>
            </a:r>
            <a:endParaRPr sz="1800"/>
          </a:p>
          <a:p>
            <a:pPr marL="0" lvl="0" indent="0" algn="l" rtl="0">
              <a:lnSpc>
                <a:spcPct val="90000"/>
              </a:lnSpc>
              <a:spcBef>
                <a:spcPts val="1000"/>
              </a:spcBef>
              <a:spcAft>
                <a:spcPts val="0"/>
              </a:spcAft>
              <a:buClr>
                <a:schemeClr val="dk1"/>
              </a:buClr>
              <a:buSzPts val="1800"/>
              <a:buNone/>
            </a:pPr>
            <a:r>
              <a:rPr lang="en-IN" sz="1800"/>
              <a:t>System.out.println("Number of frames in the webpage are:"+ size);</a:t>
            </a:r>
            <a:endParaRPr sz="1800"/>
          </a:p>
          <a:p>
            <a:pPr marL="0" lvl="0" indent="0" algn="l" rtl="0">
              <a:lnSpc>
                <a:spcPct val="90000"/>
              </a:lnSpc>
              <a:spcBef>
                <a:spcPts val="1000"/>
              </a:spcBef>
              <a:spcAft>
                <a:spcPts val="0"/>
              </a:spcAft>
              <a:buClr>
                <a:schemeClr val="dk1"/>
              </a:buClr>
              <a:buSzPts val="1800"/>
              <a:buNone/>
            </a:pPr>
            <a:r>
              <a:rPr lang="en-IN" sz="1800"/>
              <a:t>driver.switchTo().frame("a077aa5e");</a:t>
            </a:r>
            <a:endParaRPr sz="1800"/>
          </a:p>
          <a:p>
            <a:pPr marL="0" lvl="0" indent="0" algn="l" rtl="0">
              <a:lnSpc>
                <a:spcPct val="90000"/>
              </a:lnSpc>
              <a:spcBef>
                <a:spcPts val="1000"/>
              </a:spcBef>
              <a:spcAft>
                <a:spcPts val="0"/>
              </a:spcAft>
              <a:buClr>
                <a:schemeClr val="dk1"/>
              </a:buClr>
              <a:buSzPts val="1800"/>
              <a:buNone/>
            </a:pPr>
            <a:r>
              <a:rPr lang="en-IN" sz="1800"/>
              <a:t>System.out.println("Switched in to the frame");</a:t>
            </a:r>
            <a:endParaRPr sz="1800"/>
          </a:p>
          <a:p>
            <a:pPr marL="0" lvl="0" indent="0" algn="l" rtl="0">
              <a:lnSpc>
                <a:spcPct val="90000"/>
              </a:lnSpc>
              <a:spcBef>
                <a:spcPts val="1000"/>
              </a:spcBef>
              <a:spcAft>
                <a:spcPts val="0"/>
              </a:spcAft>
              <a:buClr>
                <a:schemeClr val="dk1"/>
              </a:buClr>
              <a:buSzPts val="1800"/>
              <a:buNone/>
            </a:pPr>
            <a:r>
              <a:rPr lang="en-IN" sz="1800"/>
              <a:t>driver.findElement(By.xpath("//*[@src='Jmeter720.png']")).click();</a:t>
            </a:r>
            <a:endParaRPr sz="1800"/>
          </a:p>
          <a:p>
            <a:pPr marL="0" lvl="0" indent="0" algn="l" rtl="0">
              <a:lnSpc>
                <a:spcPct val="90000"/>
              </a:lnSpc>
              <a:spcBef>
                <a:spcPts val="1000"/>
              </a:spcBef>
              <a:spcAft>
                <a:spcPts val="0"/>
              </a:spcAft>
              <a:buClr>
                <a:schemeClr val="dk1"/>
              </a:buClr>
              <a:buSzPts val="1800"/>
              <a:buNone/>
            </a:pPr>
            <a:r>
              <a:rPr lang="en-IN" sz="1800"/>
              <a:t>System.out.println("Clicked the frame");</a:t>
            </a:r>
            <a:endParaRPr sz="1800"/>
          </a:p>
          <a:p>
            <a:pPr marL="0" lvl="0" indent="0" algn="l" rtl="0">
              <a:lnSpc>
                <a:spcPct val="90000"/>
              </a:lnSpc>
              <a:spcBef>
                <a:spcPts val="1000"/>
              </a:spcBef>
              <a:spcAft>
                <a:spcPts val="0"/>
              </a:spcAft>
              <a:buClr>
                <a:schemeClr val="dk1"/>
              </a:buClr>
              <a:buSzPts val="1800"/>
              <a:buNone/>
            </a:pPr>
            <a:r>
              <a:rPr lang="en-IN" sz="1800"/>
              <a:t>Thread.sleep(4000);</a:t>
            </a:r>
            <a:endParaRPr sz="1800"/>
          </a:p>
          <a:p>
            <a:pPr marL="0" lvl="0" indent="0" algn="l" rtl="0">
              <a:lnSpc>
                <a:spcPct val="90000"/>
              </a:lnSpc>
              <a:spcBef>
                <a:spcPts val="1000"/>
              </a:spcBef>
              <a:spcAft>
                <a:spcPts val="0"/>
              </a:spcAft>
              <a:buClr>
                <a:schemeClr val="dk1"/>
              </a:buClr>
              <a:buSzPts val="1800"/>
              <a:buNone/>
            </a:pPr>
            <a:r>
              <a:rPr lang="en-IN" sz="1800"/>
              <a:t>driver.quit();}}</a:t>
            </a: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3"/>
          <p:cNvSpPr txBox="1">
            <a:spLocks noGrp="1"/>
          </p:cNvSpPr>
          <p:nvPr>
            <p:ph type="title"/>
          </p:nvPr>
        </p:nvSpPr>
        <p:spPr>
          <a:xfrm>
            <a:off x="317777" y="280327"/>
            <a:ext cx="7886700" cy="729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Window Handlers</a:t>
            </a:r>
            <a:endParaRPr sz="2400"/>
          </a:p>
        </p:txBody>
      </p:sp>
      <p:sp>
        <p:nvSpPr>
          <p:cNvPr id="464" name="Google Shape;464;p73"/>
          <p:cNvSpPr txBox="1">
            <a:spLocks noGrp="1"/>
          </p:cNvSpPr>
          <p:nvPr>
            <p:ph type="body" idx="1"/>
          </p:nvPr>
        </p:nvSpPr>
        <p:spPr>
          <a:xfrm>
            <a:off x="628652" y="1095023"/>
            <a:ext cx="7886700" cy="5317067"/>
          </a:xfrm>
          <a:prstGeom prst="rect">
            <a:avLst/>
          </a:prstGeom>
          <a:noFill/>
          <a:ln>
            <a:noFill/>
          </a:ln>
        </p:spPr>
        <p:txBody>
          <a:bodyPr spcFirstLastPara="1" wrap="square" lIns="91425" tIns="45700" rIns="91425" bIns="45700" anchor="t" anchorCtr="0">
            <a:noAutofit/>
          </a:bodyPr>
          <a:lstStyle/>
          <a:p>
            <a:pPr marL="228600" lvl="0" indent="-178435" algn="l" rtl="0">
              <a:lnSpc>
                <a:spcPct val="70000"/>
              </a:lnSpc>
              <a:spcBef>
                <a:spcPts val="0"/>
              </a:spcBef>
              <a:spcAft>
                <a:spcPts val="0"/>
              </a:spcAft>
              <a:buClr>
                <a:schemeClr val="dk1"/>
              </a:buClr>
              <a:buSzPts val="1800"/>
              <a:buChar char="•"/>
            </a:pPr>
            <a:r>
              <a:rPr lang="en-IN" sz="1800"/>
              <a:t>The window handle will be in a form of lengthy alpha numeric.</a:t>
            </a:r>
            <a:endParaRPr sz="1800"/>
          </a:p>
          <a:p>
            <a:pPr marL="228600" lvl="0" indent="-178435" algn="l" rtl="0">
              <a:lnSpc>
                <a:spcPct val="70000"/>
              </a:lnSpc>
              <a:spcBef>
                <a:spcPts val="1000"/>
              </a:spcBef>
              <a:spcAft>
                <a:spcPts val="0"/>
              </a:spcAft>
              <a:buClr>
                <a:schemeClr val="dk1"/>
              </a:buClr>
              <a:buSzPts val="1800"/>
              <a:buChar char="•"/>
            </a:pPr>
            <a:r>
              <a:rPr lang="en-IN" sz="1800"/>
              <a:t>GetWindowHandle Command - To get the window handle of the current window.</a:t>
            </a:r>
            <a:endParaRPr sz="1800"/>
          </a:p>
          <a:p>
            <a:pPr marL="685800" lvl="1" indent="-178435" algn="l" rtl="0">
              <a:lnSpc>
                <a:spcPct val="70000"/>
              </a:lnSpc>
              <a:spcBef>
                <a:spcPts val="500"/>
              </a:spcBef>
              <a:spcAft>
                <a:spcPts val="0"/>
              </a:spcAft>
              <a:buClr>
                <a:schemeClr val="dk1"/>
              </a:buClr>
              <a:buSzPts val="1800"/>
              <a:buChar char="•"/>
            </a:pPr>
            <a:r>
              <a:rPr lang="en-IN" sz="1800"/>
              <a:t>String  handle= driver.getWindowHandle();//Return a string of alphanumeric window handle.</a:t>
            </a:r>
            <a:endParaRPr sz="1800"/>
          </a:p>
          <a:p>
            <a:pPr marL="228600" lvl="0" indent="-178435" algn="l" rtl="0">
              <a:lnSpc>
                <a:spcPct val="70000"/>
              </a:lnSpc>
              <a:spcBef>
                <a:spcPts val="1000"/>
              </a:spcBef>
              <a:spcAft>
                <a:spcPts val="0"/>
              </a:spcAft>
              <a:buClr>
                <a:schemeClr val="dk1"/>
              </a:buClr>
              <a:buSzPts val="1800"/>
              <a:buChar char="•"/>
            </a:pPr>
            <a:r>
              <a:rPr lang="en-IN" sz="1800"/>
              <a:t>GetWindowHandles Command - To get the window handle of all the current windows.</a:t>
            </a:r>
            <a:endParaRPr sz="1800"/>
          </a:p>
          <a:p>
            <a:pPr marL="685800" lvl="1" indent="-178435" algn="l" rtl="0">
              <a:lnSpc>
                <a:spcPct val="70000"/>
              </a:lnSpc>
              <a:spcBef>
                <a:spcPts val="500"/>
              </a:spcBef>
              <a:spcAft>
                <a:spcPts val="0"/>
              </a:spcAft>
              <a:buClr>
                <a:schemeClr val="dk1"/>
              </a:buClr>
              <a:buSzPts val="1800"/>
              <a:buChar char="•"/>
            </a:pPr>
            <a:r>
              <a:rPr lang="en-IN" sz="1800"/>
              <a:t>Set&lt;String&gt; handle= driver.getWindowHandles();//Return a set of window handle</a:t>
            </a:r>
            <a:endParaRPr sz="1800"/>
          </a:p>
          <a:p>
            <a:pPr marL="228600" lvl="0" indent="-178435" algn="l" rtl="0">
              <a:lnSpc>
                <a:spcPct val="70000"/>
              </a:lnSpc>
              <a:spcBef>
                <a:spcPts val="1000"/>
              </a:spcBef>
              <a:spcAft>
                <a:spcPts val="0"/>
              </a:spcAft>
              <a:buClr>
                <a:schemeClr val="dk1"/>
              </a:buClr>
              <a:buSzPts val="1800"/>
              <a:buChar char="•"/>
            </a:pPr>
            <a:r>
              <a:rPr lang="en-IN" sz="1800"/>
              <a:t>SwitchTo Window command - WebDriver supports moving between named windows using the “switchTo” method.</a:t>
            </a:r>
            <a:endParaRPr sz="1800"/>
          </a:p>
          <a:p>
            <a:pPr marL="685800" lvl="1" indent="-178435" algn="l" rtl="0">
              <a:lnSpc>
                <a:spcPct val="70000"/>
              </a:lnSpc>
              <a:spcBef>
                <a:spcPts val="500"/>
              </a:spcBef>
              <a:spcAft>
                <a:spcPts val="0"/>
              </a:spcAft>
              <a:buClr>
                <a:schemeClr val="dk1"/>
              </a:buClr>
              <a:buSzPts val="1800"/>
              <a:buChar char="•"/>
            </a:pPr>
            <a:r>
              <a:rPr lang="en-IN" sz="1800"/>
              <a:t>driver.switchTo().window("windowName");</a:t>
            </a:r>
            <a:endParaRPr sz="1800"/>
          </a:p>
          <a:p>
            <a:pPr marL="228600" lvl="0" indent="-64135" algn="l" rtl="0">
              <a:lnSpc>
                <a:spcPct val="70000"/>
              </a:lnSpc>
              <a:spcBef>
                <a:spcPts val="1000"/>
              </a:spcBef>
              <a:spcAft>
                <a:spcPts val="0"/>
              </a:spcAft>
              <a:buClr>
                <a:schemeClr val="dk1"/>
              </a:buClr>
              <a:buSzPts val="2590"/>
              <a:buNone/>
            </a:pP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4"/>
          <p:cNvSpPr txBox="1">
            <a:spLocks noGrp="1"/>
          </p:cNvSpPr>
          <p:nvPr>
            <p:ph type="title"/>
          </p:nvPr>
        </p:nvSpPr>
        <p:spPr>
          <a:xfrm>
            <a:off x="307902" y="355701"/>
            <a:ext cx="78867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Example for Window Handlers</a:t>
            </a:r>
            <a:endParaRPr sz="2400"/>
          </a:p>
        </p:txBody>
      </p:sp>
      <p:sp>
        <p:nvSpPr>
          <p:cNvPr id="470" name="Google Shape;470;p74"/>
          <p:cNvSpPr txBox="1">
            <a:spLocks noGrp="1"/>
          </p:cNvSpPr>
          <p:nvPr>
            <p:ph type="body" idx="1"/>
          </p:nvPr>
        </p:nvSpPr>
        <p:spPr>
          <a:xfrm>
            <a:off x="628650" y="914400"/>
            <a:ext cx="7886700" cy="594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IN" sz="1800"/>
              <a:t>public class ExForHandlingWindows {</a:t>
            </a:r>
            <a:endParaRPr sz="1800"/>
          </a:p>
          <a:p>
            <a:pPr marL="0" lvl="0" indent="0" algn="l" rtl="0">
              <a:lnSpc>
                <a:spcPct val="90000"/>
              </a:lnSpc>
              <a:spcBef>
                <a:spcPts val="1000"/>
              </a:spcBef>
              <a:spcAft>
                <a:spcPts val="0"/>
              </a:spcAft>
              <a:buClr>
                <a:schemeClr val="dk1"/>
              </a:buClr>
              <a:buSzPts val="1600"/>
              <a:buNone/>
            </a:pPr>
            <a:r>
              <a:rPr lang="en-IN" sz="1800"/>
              <a:t>public static void main(String[] args) {</a:t>
            </a:r>
            <a:endParaRPr sz="1800"/>
          </a:p>
          <a:p>
            <a:pPr marL="0" lvl="0" indent="0" algn="l" rtl="0">
              <a:lnSpc>
                <a:spcPct val="90000"/>
              </a:lnSpc>
              <a:spcBef>
                <a:spcPts val="1000"/>
              </a:spcBef>
              <a:spcAft>
                <a:spcPts val="0"/>
              </a:spcAft>
              <a:buClr>
                <a:schemeClr val="dk1"/>
              </a:buClr>
              <a:buSzPts val="1600"/>
              <a:buNone/>
            </a:pPr>
            <a:r>
              <a:rPr lang="en-IN" sz="1800"/>
              <a:t>System.setProperty("webdriver.chrome.driver", “D:\\Drivers\\chromedriver.exe");</a:t>
            </a:r>
            <a:endParaRPr sz="1800"/>
          </a:p>
          <a:p>
            <a:pPr marL="0" lvl="0" indent="0" algn="l" rtl="0">
              <a:lnSpc>
                <a:spcPct val="90000"/>
              </a:lnSpc>
              <a:spcBef>
                <a:spcPts val="1000"/>
              </a:spcBef>
              <a:spcAft>
                <a:spcPts val="0"/>
              </a:spcAft>
              <a:buClr>
                <a:schemeClr val="dk1"/>
              </a:buClr>
              <a:buSzPts val="1600"/>
              <a:buNone/>
            </a:pPr>
            <a:r>
              <a:rPr lang="en-IN" sz="1800"/>
              <a:t>WebDriver driver = new ChromeDriver();</a:t>
            </a:r>
            <a:endParaRPr sz="1800"/>
          </a:p>
          <a:p>
            <a:pPr marL="0" lvl="0" indent="0" algn="l" rtl="0">
              <a:lnSpc>
                <a:spcPct val="90000"/>
              </a:lnSpc>
              <a:spcBef>
                <a:spcPts val="1000"/>
              </a:spcBef>
              <a:spcAft>
                <a:spcPts val="0"/>
              </a:spcAft>
              <a:buClr>
                <a:schemeClr val="dk1"/>
              </a:buClr>
              <a:buSzPts val="1600"/>
              <a:buNone/>
            </a:pPr>
            <a:r>
              <a:rPr lang="en-IN" sz="1800"/>
              <a:t>driver.manage().window().maximize();</a:t>
            </a:r>
            <a:endParaRPr sz="1800"/>
          </a:p>
          <a:p>
            <a:pPr marL="0" lvl="0" indent="0" algn="l" rtl="0">
              <a:lnSpc>
                <a:spcPct val="90000"/>
              </a:lnSpc>
              <a:spcBef>
                <a:spcPts val="1000"/>
              </a:spcBef>
              <a:spcAft>
                <a:spcPts val="0"/>
              </a:spcAft>
              <a:buClr>
                <a:schemeClr val="dk1"/>
              </a:buClr>
              <a:buSzPts val="1600"/>
              <a:buNone/>
            </a:pPr>
            <a:r>
              <a:rPr lang="en-IN" sz="1800"/>
              <a:t>driver.get("http://toolsqa.wpengine.com/automation-practice-switch-windows/");</a:t>
            </a:r>
            <a:endParaRPr sz="1800"/>
          </a:p>
          <a:p>
            <a:pPr marL="0" lvl="0" indent="0" algn="l" rtl="0">
              <a:lnSpc>
                <a:spcPct val="90000"/>
              </a:lnSpc>
              <a:spcBef>
                <a:spcPts val="1000"/>
              </a:spcBef>
              <a:spcAft>
                <a:spcPts val="0"/>
              </a:spcAft>
              <a:buClr>
                <a:schemeClr val="dk1"/>
              </a:buClr>
              <a:buSzPts val="1600"/>
              <a:buNone/>
            </a:pPr>
            <a:r>
              <a:rPr lang="en-IN" sz="1800"/>
              <a:t>String handle= driver.getWindowHandle();</a:t>
            </a:r>
            <a:endParaRPr sz="1800"/>
          </a:p>
          <a:p>
            <a:pPr marL="0" lvl="0" indent="0" algn="l" rtl="0">
              <a:lnSpc>
                <a:spcPct val="90000"/>
              </a:lnSpc>
              <a:spcBef>
                <a:spcPts val="1000"/>
              </a:spcBef>
              <a:spcAft>
                <a:spcPts val="0"/>
              </a:spcAft>
              <a:buClr>
                <a:schemeClr val="dk1"/>
              </a:buClr>
              <a:buSzPts val="1600"/>
              <a:buNone/>
            </a:pPr>
            <a:r>
              <a:rPr lang="en-IN" sz="1800"/>
              <a:t>System.out.println(handle);</a:t>
            </a:r>
            <a:endParaRPr sz="1800"/>
          </a:p>
          <a:p>
            <a:pPr marL="0" lvl="0" indent="0" algn="l" rtl="0">
              <a:lnSpc>
                <a:spcPct val="90000"/>
              </a:lnSpc>
              <a:spcBef>
                <a:spcPts val="1000"/>
              </a:spcBef>
              <a:spcAft>
                <a:spcPts val="0"/>
              </a:spcAft>
              <a:buClr>
                <a:schemeClr val="dk1"/>
              </a:buClr>
              <a:buSzPts val="1600"/>
              <a:buNone/>
            </a:pPr>
            <a:r>
              <a:rPr lang="en-IN" sz="1800"/>
              <a:t>driver.findElement(By.xpath(".//*[@id='content']/p[3]/button")).click();</a:t>
            </a:r>
            <a:endParaRPr sz="1800"/>
          </a:p>
          <a:p>
            <a:pPr marL="0" lvl="0" indent="0" algn="l" rtl="0">
              <a:lnSpc>
                <a:spcPct val="90000"/>
              </a:lnSpc>
              <a:spcBef>
                <a:spcPts val="1000"/>
              </a:spcBef>
              <a:spcAft>
                <a:spcPts val="0"/>
              </a:spcAft>
              <a:buClr>
                <a:schemeClr val="dk1"/>
              </a:buClr>
              <a:buSzPts val="1600"/>
              <a:buNone/>
            </a:pPr>
            <a:r>
              <a:rPr lang="en-IN" sz="1800"/>
              <a:t>Set handles = driver.getWindowHandles();</a:t>
            </a:r>
            <a:endParaRPr sz="1800"/>
          </a:p>
          <a:p>
            <a:pPr marL="0" lvl="0" indent="0" algn="l" rtl="0">
              <a:lnSpc>
                <a:spcPct val="90000"/>
              </a:lnSpc>
              <a:spcBef>
                <a:spcPts val="1000"/>
              </a:spcBef>
              <a:spcAft>
                <a:spcPts val="0"/>
              </a:spcAft>
              <a:buClr>
                <a:schemeClr val="dk1"/>
              </a:buClr>
              <a:buSzPts val="1600"/>
              <a:buNone/>
            </a:pPr>
            <a:r>
              <a:rPr lang="en-IN" sz="1800"/>
              <a:t>System.out.println(handles);</a:t>
            </a:r>
            <a:endParaRPr sz="1800"/>
          </a:p>
          <a:p>
            <a:pPr marL="0" lvl="0" indent="0" algn="l" rtl="0">
              <a:lnSpc>
                <a:spcPct val="90000"/>
              </a:lnSpc>
              <a:spcBef>
                <a:spcPts val="1000"/>
              </a:spcBef>
              <a:spcAft>
                <a:spcPts val="0"/>
              </a:spcAft>
              <a:buClr>
                <a:schemeClr val="dk1"/>
              </a:buClr>
              <a:buSzPts val="1600"/>
              <a:buNone/>
            </a:pPr>
            <a:r>
              <a:rPr lang="en-IN" sz="1800"/>
              <a:t>for (String handle1 : driver.getWindowHandles()) {</a:t>
            </a:r>
            <a:endParaRPr sz="1800"/>
          </a:p>
          <a:p>
            <a:pPr marL="0" lvl="0" indent="0" algn="l" rtl="0">
              <a:lnSpc>
                <a:spcPct val="90000"/>
              </a:lnSpc>
              <a:spcBef>
                <a:spcPts val="1000"/>
              </a:spcBef>
              <a:spcAft>
                <a:spcPts val="0"/>
              </a:spcAft>
              <a:buClr>
                <a:schemeClr val="dk1"/>
              </a:buClr>
              <a:buSzPts val="1600"/>
              <a:buNone/>
            </a:pPr>
            <a:r>
              <a:rPr lang="en-IN" sz="1800"/>
              <a:t> driver.switchTo().window(handle1);</a:t>
            </a:r>
            <a:endParaRPr sz="1800"/>
          </a:p>
          <a:p>
            <a:pPr marL="0" lvl="0" indent="0" algn="l" rtl="0">
              <a:lnSpc>
                <a:spcPct val="90000"/>
              </a:lnSpc>
              <a:spcBef>
                <a:spcPts val="1000"/>
              </a:spcBef>
              <a:spcAft>
                <a:spcPts val="0"/>
              </a:spcAft>
              <a:buClr>
                <a:schemeClr val="dk1"/>
              </a:buClr>
              <a:buSzPts val="1600"/>
              <a:buNone/>
            </a:pPr>
            <a:r>
              <a:rPr lang="en-IN" sz="1800"/>
              <a:t>}</a:t>
            </a:r>
            <a:endParaRPr sz="1800"/>
          </a:p>
          <a:p>
            <a:pPr marL="0" lvl="0" indent="0" algn="l" rtl="0">
              <a:lnSpc>
                <a:spcPct val="90000"/>
              </a:lnSpc>
              <a:spcBef>
                <a:spcPts val="1000"/>
              </a:spcBef>
              <a:spcAft>
                <a:spcPts val="0"/>
              </a:spcAft>
              <a:buClr>
                <a:schemeClr val="dk1"/>
              </a:buClr>
              <a:buSzPts val="1600"/>
              <a:buNone/>
            </a:pPr>
            <a:r>
              <a:rPr lang="en-IN" sz="1800"/>
              <a:t>driver.quit();}}</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5"/>
          <p:cNvSpPr txBox="1">
            <a:spLocks noGrp="1"/>
          </p:cNvSpPr>
          <p:nvPr>
            <p:ph type="title"/>
          </p:nvPr>
        </p:nvSpPr>
        <p:spPr>
          <a:xfrm>
            <a:off x="244350" y="397375"/>
            <a:ext cx="8271000" cy="1128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Handling Dynamic Web Tables Using Selenium WebDriver</a:t>
            </a:r>
            <a:br>
              <a:rPr lang="en-IN" sz="3960" b="1"/>
            </a:br>
            <a:endParaRPr sz="3960"/>
          </a:p>
        </p:txBody>
      </p:sp>
      <p:sp>
        <p:nvSpPr>
          <p:cNvPr id="476" name="Google Shape;476;p75"/>
          <p:cNvSpPr txBox="1">
            <a:spLocks noGrp="1"/>
          </p:cNvSpPr>
          <p:nvPr>
            <p:ph type="body" idx="1"/>
          </p:nvPr>
        </p:nvSpPr>
        <p:spPr>
          <a:xfrm>
            <a:off x="628652" y="1377246"/>
            <a:ext cx="7886700" cy="4799719"/>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There are two types of HTML tables published on the web</a:t>
            </a:r>
            <a:endParaRPr sz="1800"/>
          </a:p>
          <a:p>
            <a:pPr marL="228600" lvl="0" indent="-165100" algn="l" rtl="0">
              <a:lnSpc>
                <a:spcPct val="90000"/>
              </a:lnSpc>
              <a:spcBef>
                <a:spcPts val="1000"/>
              </a:spcBef>
              <a:spcAft>
                <a:spcPts val="0"/>
              </a:spcAft>
              <a:buClr>
                <a:schemeClr val="dk1"/>
              </a:buClr>
              <a:buSzPts val="1800"/>
              <a:buChar char="•"/>
            </a:pPr>
            <a:r>
              <a:rPr lang="en-IN" sz="1800" b="1"/>
              <a:t>Static tables</a:t>
            </a:r>
            <a:r>
              <a:rPr lang="en-IN" sz="1800"/>
              <a:t>: Data is static i.e. Number of rows and columns are fixed.</a:t>
            </a:r>
            <a:endParaRPr sz="1800"/>
          </a:p>
          <a:p>
            <a:pPr marL="228600" lvl="0" indent="-165100" algn="l" rtl="0">
              <a:lnSpc>
                <a:spcPct val="90000"/>
              </a:lnSpc>
              <a:spcBef>
                <a:spcPts val="1000"/>
              </a:spcBef>
              <a:spcAft>
                <a:spcPts val="0"/>
              </a:spcAft>
              <a:buClr>
                <a:schemeClr val="dk1"/>
              </a:buClr>
              <a:buSzPts val="1800"/>
              <a:buChar char="•"/>
            </a:pPr>
            <a:r>
              <a:rPr lang="en-IN" sz="1800" b="1"/>
              <a:t>Dynamic tables</a:t>
            </a:r>
            <a:r>
              <a:rPr lang="en-IN" sz="1800"/>
              <a:t>: Data is dynamic i.e. Number of rows and columns are NOT fixed. When the table is dynamic in nature, we cannot predict its number of rows and columns.</a:t>
            </a:r>
            <a:endParaRPr sz="1800"/>
          </a:p>
          <a:p>
            <a:pPr marL="228600" lvl="0" indent="-50800" algn="l" rtl="0">
              <a:lnSpc>
                <a:spcPct val="90000"/>
              </a:lnSpc>
              <a:spcBef>
                <a:spcPts val="1000"/>
              </a:spcBef>
              <a:spcAft>
                <a:spcPts val="0"/>
              </a:spcAft>
              <a:buClr>
                <a:schemeClr val="dk1"/>
              </a:buClr>
              <a:buSzPts val="2800"/>
              <a:buNone/>
            </a:pP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6"/>
          <p:cNvSpPr txBox="1">
            <a:spLocks noGrp="1"/>
          </p:cNvSpPr>
          <p:nvPr>
            <p:ph type="title"/>
          </p:nvPr>
        </p:nvSpPr>
        <p:spPr>
          <a:xfrm>
            <a:off x="314550" y="105025"/>
            <a:ext cx="8200800" cy="119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Fetch number of rows &amp; columns from a dynamic Webtable</a:t>
            </a:r>
            <a:endParaRPr sz="2400">
              <a:latin typeface="Arial" panose="020B0604020202020204"/>
              <a:ea typeface="Arial" panose="020B0604020202020204"/>
              <a:cs typeface="Arial" panose="020B0604020202020204"/>
              <a:sym typeface="Arial" panose="020B0604020202020204"/>
            </a:endParaRPr>
          </a:p>
        </p:txBody>
      </p:sp>
      <p:sp>
        <p:nvSpPr>
          <p:cNvPr id="482" name="Google Shape;482;p76"/>
          <p:cNvSpPr txBox="1">
            <a:spLocks noGrp="1"/>
          </p:cNvSpPr>
          <p:nvPr>
            <p:ph type="body" idx="1"/>
          </p:nvPr>
        </p:nvSpPr>
        <p:spPr>
          <a:xfrm>
            <a:off x="548350" y="1060025"/>
            <a:ext cx="7886700" cy="552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IN" sz="1400"/>
              <a:t>public class ExForRowsAndColumns {</a:t>
            </a:r>
            <a:endParaRPr lang="en-IN" sz="1400"/>
          </a:p>
          <a:p>
            <a:pPr marL="0" lvl="0" indent="0" algn="l" rtl="0">
              <a:lnSpc>
                <a:spcPct val="90000"/>
              </a:lnSpc>
              <a:spcBef>
                <a:spcPts val="1000"/>
              </a:spcBef>
              <a:spcAft>
                <a:spcPts val="0"/>
              </a:spcAft>
              <a:buClr>
                <a:schemeClr val="dk1"/>
              </a:buClr>
              <a:buSzPts val="1400"/>
              <a:buNone/>
            </a:pPr>
            <a:r>
              <a:rPr lang="en-IN" sz="1400"/>
              <a:t>public static void main(String[] args) {</a:t>
            </a:r>
            <a:endParaRPr lang="en-IN" sz="1400"/>
          </a:p>
          <a:p>
            <a:pPr marL="0" lvl="0" indent="0" algn="l" rtl="0">
              <a:lnSpc>
                <a:spcPct val="90000"/>
              </a:lnSpc>
              <a:spcBef>
                <a:spcPts val="1000"/>
              </a:spcBef>
              <a:spcAft>
                <a:spcPts val="0"/>
              </a:spcAft>
              <a:buClr>
                <a:schemeClr val="dk1"/>
              </a:buClr>
              <a:buSzPts val="1400"/>
              <a:buNone/>
            </a:pPr>
            <a:r>
              <a:rPr lang="en-IN" sz="1400"/>
              <a:t> System.setProperty("webdriver.chrome.driver", "C:\\Project\\July3rd\\kornferrytestautomation\\Drivers\\chromedriver.exe");</a:t>
            </a:r>
            <a:endParaRPr lang="en-IN" sz="1400"/>
          </a:p>
          <a:p>
            <a:pPr marL="0" lvl="0" indent="0" algn="l" rtl="0">
              <a:lnSpc>
                <a:spcPct val="90000"/>
              </a:lnSpc>
              <a:spcBef>
                <a:spcPts val="1000"/>
              </a:spcBef>
              <a:spcAft>
                <a:spcPts val="0"/>
              </a:spcAft>
              <a:buClr>
                <a:schemeClr val="dk1"/>
              </a:buClr>
              <a:buSzPts val="1400"/>
              <a:buNone/>
            </a:pPr>
            <a:r>
              <a:rPr lang="en-IN" sz="1400"/>
              <a:t> WebDriver driver = new ChromeDriver();</a:t>
            </a:r>
            <a:endParaRPr lang="en-IN" sz="1400"/>
          </a:p>
          <a:p>
            <a:pPr marL="0" lvl="0" indent="0" algn="l" rtl="0">
              <a:lnSpc>
                <a:spcPct val="90000"/>
              </a:lnSpc>
              <a:spcBef>
                <a:spcPts val="1000"/>
              </a:spcBef>
              <a:spcAft>
                <a:spcPts val="0"/>
              </a:spcAft>
              <a:buClr>
                <a:schemeClr val="dk1"/>
              </a:buClr>
              <a:buSzPts val="1400"/>
              <a:buNone/>
            </a:pPr>
            <a:r>
              <a:rPr lang="en-IN" sz="1400"/>
              <a:t> driver.manage().window().maximize();</a:t>
            </a:r>
            <a:endParaRPr lang="en-IN" sz="1400"/>
          </a:p>
          <a:p>
            <a:pPr marL="0" lvl="0" indent="0" algn="l" rtl="0">
              <a:lnSpc>
                <a:spcPct val="90000"/>
              </a:lnSpc>
              <a:spcBef>
                <a:spcPts val="1000"/>
              </a:spcBef>
              <a:spcAft>
                <a:spcPts val="0"/>
              </a:spcAft>
              <a:buClr>
                <a:schemeClr val="dk1"/>
              </a:buClr>
              <a:buSzPts val="1400"/>
              <a:buNone/>
            </a:pPr>
            <a:r>
              <a:rPr lang="en-IN" sz="1400"/>
              <a:t> driver.manage().timeouts().implicitlyWait(10, TimeUnit.SECONDS);</a:t>
            </a:r>
            <a:endParaRPr lang="en-IN" sz="1400"/>
          </a:p>
          <a:p>
            <a:pPr marL="0" lvl="0" indent="0" algn="l" rtl="0">
              <a:lnSpc>
                <a:spcPct val="90000"/>
              </a:lnSpc>
              <a:spcBef>
                <a:spcPts val="1000"/>
              </a:spcBef>
              <a:spcAft>
                <a:spcPts val="0"/>
              </a:spcAft>
              <a:buClr>
                <a:schemeClr val="dk1"/>
              </a:buClr>
              <a:buSzPts val="1400"/>
              <a:buNone/>
            </a:pPr>
            <a:r>
              <a:rPr lang="en-IN" sz="1400"/>
              <a:t> driver.get(" http://money.rediff.com/gainers/bsc/daily/groupa");</a:t>
            </a:r>
            <a:endParaRPr lang="en-IN" sz="1400"/>
          </a:p>
          <a:p>
            <a:pPr marL="0" lvl="0" indent="0" algn="l" rtl="0">
              <a:lnSpc>
                <a:spcPct val="90000"/>
              </a:lnSpc>
              <a:spcBef>
                <a:spcPts val="1000"/>
              </a:spcBef>
              <a:spcAft>
                <a:spcPts val="0"/>
              </a:spcAft>
              <a:buClr>
                <a:schemeClr val="dk1"/>
              </a:buClr>
              <a:buSzPts val="1400"/>
              <a:buNone/>
            </a:pPr>
            <a:r>
              <a:rPr lang="en-IN" sz="1400"/>
              <a:t>  List &lt;WebElement&gt; columns = driver.findElements(By.xpath(".//*[@id='leftcontainer']/table/thead/tr/th"));</a:t>
            </a:r>
            <a:endParaRPr lang="en-IN" sz="1400"/>
          </a:p>
          <a:p>
            <a:pPr marL="0" lvl="0" indent="0" algn="l" rtl="0">
              <a:lnSpc>
                <a:spcPct val="90000"/>
              </a:lnSpc>
              <a:spcBef>
                <a:spcPts val="1000"/>
              </a:spcBef>
              <a:spcAft>
                <a:spcPts val="0"/>
              </a:spcAft>
              <a:buClr>
                <a:schemeClr val="dk1"/>
              </a:buClr>
              <a:buSzPts val="1400"/>
              <a:buNone/>
            </a:pPr>
            <a:r>
              <a:rPr lang="en-IN" sz="1400"/>
              <a:t> System.out.println("Number of columns in the table are:"+ columns.size());</a:t>
            </a:r>
            <a:endParaRPr lang="en-IN" sz="1400"/>
          </a:p>
          <a:p>
            <a:pPr marL="0" lvl="0" indent="0" algn="l" rtl="0">
              <a:lnSpc>
                <a:spcPct val="90000"/>
              </a:lnSpc>
              <a:spcBef>
                <a:spcPts val="1000"/>
              </a:spcBef>
              <a:spcAft>
                <a:spcPts val="0"/>
              </a:spcAft>
              <a:buClr>
                <a:schemeClr val="dk1"/>
              </a:buClr>
              <a:buSzPts val="1400"/>
              <a:buNone/>
            </a:pPr>
            <a:r>
              <a:rPr lang="en-IN" sz="1400"/>
              <a:t> </a:t>
            </a:r>
            <a:endParaRPr lang="en-IN" sz="1400"/>
          </a:p>
          <a:p>
            <a:pPr marL="0" lvl="0" indent="0" algn="l" rtl="0">
              <a:lnSpc>
                <a:spcPct val="90000"/>
              </a:lnSpc>
              <a:spcBef>
                <a:spcPts val="1000"/>
              </a:spcBef>
              <a:spcAft>
                <a:spcPts val="0"/>
              </a:spcAft>
              <a:buClr>
                <a:schemeClr val="dk1"/>
              </a:buClr>
              <a:buSzPts val="1400"/>
              <a:buNone/>
            </a:pPr>
            <a:r>
              <a:rPr lang="en-IN" sz="1400"/>
              <a:t> List &lt;WebElement&gt; rows = driver.findElements(By.xpath(".//*[@id='leftcontainer']/table/tbody/tr/td[1]"));</a:t>
            </a:r>
            <a:endParaRPr lang="en-IN" sz="1400"/>
          </a:p>
          <a:p>
            <a:pPr marL="0" lvl="0" indent="0" algn="l" rtl="0">
              <a:lnSpc>
                <a:spcPct val="90000"/>
              </a:lnSpc>
              <a:spcBef>
                <a:spcPts val="1000"/>
              </a:spcBef>
              <a:spcAft>
                <a:spcPts val="0"/>
              </a:spcAft>
              <a:buClr>
                <a:schemeClr val="dk1"/>
              </a:buClr>
              <a:buSzPts val="1400"/>
              <a:buNone/>
            </a:pPr>
            <a:r>
              <a:rPr lang="en-IN" sz="1400"/>
              <a:t> System.out.println("Number of rows in the table are:"+ rows.size());</a:t>
            </a:r>
            <a:endParaRPr lang="en-IN" sz="1400"/>
          </a:p>
          <a:p>
            <a:pPr marL="0" lvl="0" indent="0" algn="l" rtl="0">
              <a:lnSpc>
                <a:spcPct val="90000"/>
              </a:lnSpc>
              <a:spcBef>
                <a:spcPts val="1000"/>
              </a:spcBef>
              <a:spcAft>
                <a:spcPts val="0"/>
              </a:spcAft>
              <a:buClr>
                <a:schemeClr val="dk1"/>
              </a:buClr>
              <a:buSzPts val="1400"/>
              <a:buNone/>
            </a:pPr>
            <a:r>
              <a:rPr lang="en-IN" sz="1400"/>
              <a:t> driver.close();</a:t>
            </a:r>
            <a:endParaRPr lang="en-IN" sz="1400"/>
          </a:p>
          <a:p>
            <a:pPr marL="0" lvl="0" indent="0" algn="l" rtl="0">
              <a:lnSpc>
                <a:spcPct val="90000"/>
              </a:lnSpc>
              <a:spcBef>
                <a:spcPts val="1000"/>
              </a:spcBef>
              <a:spcAft>
                <a:spcPts val="0"/>
              </a:spcAft>
              <a:buClr>
                <a:schemeClr val="dk1"/>
              </a:buClr>
              <a:buSzPts val="1400"/>
              <a:buNone/>
            </a:pPr>
            <a:r>
              <a:rPr lang="en-IN" sz="1400"/>
              <a:t>}</a:t>
            </a:r>
            <a:endParaRPr lang="en-IN" sz="1400"/>
          </a:p>
          <a:p>
            <a:pPr marL="0" lvl="0" indent="0" algn="l" rtl="0">
              <a:lnSpc>
                <a:spcPct val="90000"/>
              </a:lnSpc>
              <a:spcBef>
                <a:spcPts val="1000"/>
              </a:spcBef>
              <a:spcAft>
                <a:spcPts val="0"/>
              </a:spcAft>
              <a:buClr>
                <a:schemeClr val="dk1"/>
              </a:buClr>
              <a:buSzPts val="1400"/>
              <a:buNone/>
            </a:pPr>
            <a:r>
              <a:rPr lang="en-IN" sz="1400"/>
              <a:t>}</a:t>
            </a:r>
            <a:endParaRPr lang="en-I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7"/>
          <p:cNvSpPr txBox="1">
            <a:spLocks noGrp="1"/>
          </p:cNvSpPr>
          <p:nvPr>
            <p:ph type="title"/>
          </p:nvPr>
        </p:nvSpPr>
        <p:spPr>
          <a:xfrm>
            <a:off x="241902" y="223627"/>
            <a:ext cx="7886700" cy="83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Grid</a:t>
            </a:r>
            <a:endParaRPr sz="2400"/>
          </a:p>
        </p:txBody>
      </p:sp>
      <p:sp>
        <p:nvSpPr>
          <p:cNvPr id="488" name="Google Shape;488;p77"/>
          <p:cNvSpPr txBox="1">
            <a:spLocks noGrp="1"/>
          </p:cNvSpPr>
          <p:nvPr>
            <p:ph type="body" idx="1"/>
          </p:nvPr>
        </p:nvSpPr>
        <p:spPr>
          <a:xfrm>
            <a:off x="628652" y="1055224"/>
            <a:ext cx="7886700" cy="4980300"/>
          </a:xfrm>
          <a:prstGeom prst="rect">
            <a:avLst/>
          </a:prstGeom>
          <a:noFill/>
          <a:ln>
            <a:noFill/>
          </a:ln>
        </p:spPr>
        <p:txBody>
          <a:bodyPr spcFirstLastPara="1" wrap="square" lIns="91425" tIns="45700" rIns="91425" bIns="45700" anchor="t" anchorCtr="0">
            <a:noAutofit/>
          </a:bodyPr>
          <a:lstStyle/>
          <a:p>
            <a:pPr marL="228600" lvl="0" indent="-178435" algn="l" rtl="0">
              <a:lnSpc>
                <a:spcPct val="80000"/>
              </a:lnSpc>
              <a:spcBef>
                <a:spcPts val="0"/>
              </a:spcBef>
              <a:spcAft>
                <a:spcPts val="0"/>
              </a:spcAft>
              <a:buClr>
                <a:schemeClr val="dk1"/>
              </a:buClr>
              <a:buSzPts val="1800"/>
              <a:buChar char="•"/>
            </a:pPr>
            <a:r>
              <a:rPr lang="en-IN" sz="1800" b="1"/>
              <a:t>What is Selenium Grid?</a:t>
            </a:r>
            <a:endParaRPr sz="1800"/>
          </a:p>
          <a:p>
            <a:pPr marL="685800" lvl="1" indent="-201930" algn="l" rtl="0">
              <a:lnSpc>
                <a:spcPct val="80000"/>
              </a:lnSpc>
              <a:spcBef>
                <a:spcPts val="500"/>
              </a:spcBef>
              <a:spcAft>
                <a:spcPts val="0"/>
              </a:spcAft>
              <a:buClr>
                <a:schemeClr val="dk1"/>
              </a:buClr>
              <a:buSzPts val="1800"/>
              <a:buChar char="•"/>
            </a:pPr>
            <a:r>
              <a:rPr lang="en-IN" sz="1800"/>
              <a:t>Selenium Grid is a part of the Selenium Suite that specializes in running multiple tests across different browsers, operating systems, and machines in parallel.</a:t>
            </a:r>
            <a:endParaRPr sz="1800"/>
          </a:p>
          <a:p>
            <a:pPr marL="228600" lvl="0" indent="-178435" algn="l" rtl="0">
              <a:lnSpc>
                <a:spcPct val="80000"/>
              </a:lnSpc>
              <a:spcBef>
                <a:spcPts val="1000"/>
              </a:spcBef>
              <a:spcAft>
                <a:spcPts val="0"/>
              </a:spcAft>
              <a:buClr>
                <a:schemeClr val="dk1"/>
              </a:buClr>
              <a:buSzPts val="1800"/>
              <a:buChar char="•"/>
            </a:pPr>
            <a:r>
              <a:rPr lang="en-IN" sz="1800" b="1"/>
              <a:t>When to Use Selenium Grid?</a:t>
            </a:r>
            <a:endParaRPr sz="1800"/>
          </a:p>
          <a:p>
            <a:pPr marL="685800" lvl="1" indent="-201930" algn="l" rtl="0">
              <a:lnSpc>
                <a:spcPct val="80000"/>
              </a:lnSpc>
              <a:spcBef>
                <a:spcPts val="500"/>
              </a:spcBef>
              <a:spcAft>
                <a:spcPts val="0"/>
              </a:spcAft>
              <a:buClr>
                <a:schemeClr val="dk1"/>
              </a:buClr>
              <a:buSzPts val="1800"/>
              <a:buChar char="•"/>
            </a:pPr>
            <a:r>
              <a:rPr lang="en-IN" sz="1800"/>
              <a:t>Run your tests against different browsers, operating systems, and machines all at the same time. This will ensure that the application you are</a:t>
            </a:r>
            <a:r>
              <a:rPr lang="en-IN" sz="1800" u="sng">
                <a:solidFill>
                  <a:schemeClr val="hlink"/>
                </a:solidFill>
                <a:hlinkClick r:id="rId1"/>
              </a:rPr>
              <a:t> Testing </a:t>
            </a:r>
            <a:r>
              <a:rPr lang="en-IN" sz="1800"/>
              <a:t>is fully compatible with a wide range of browser-O.S combinations.</a:t>
            </a:r>
            <a:endParaRPr sz="1800"/>
          </a:p>
          <a:p>
            <a:pPr marL="685800" lvl="1" indent="-201930" algn="l" rtl="0">
              <a:lnSpc>
                <a:spcPct val="80000"/>
              </a:lnSpc>
              <a:spcBef>
                <a:spcPts val="500"/>
              </a:spcBef>
              <a:spcAft>
                <a:spcPts val="0"/>
              </a:spcAft>
              <a:buClr>
                <a:schemeClr val="dk1"/>
              </a:buClr>
              <a:buSzPts val="1800"/>
              <a:buChar char="•"/>
            </a:pPr>
            <a:r>
              <a:rPr lang="en-IN" sz="1800"/>
              <a:t>Save time in the execution of your test suites. </a:t>
            </a:r>
            <a:endParaRPr sz="1800"/>
          </a:p>
          <a:p>
            <a:pPr marL="228600" lvl="0" indent="-178435" algn="l" rtl="0">
              <a:lnSpc>
                <a:spcPct val="80000"/>
              </a:lnSpc>
              <a:spcBef>
                <a:spcPts val="1000"/>
              </a:spcBef>
              <a:spcAft>
                <a:spcPts val="0"/>
              </a:spcAft>
              <a:buClr>
                <a:schemeClr val="dk1"/>
              </a:buClr>
              <a:buSzPts val="1800"/>
              <a:buChar char="•"/>
            </a:pPr>
            <a:r>
              <a:rPr lang="en-IN" sz="1800"/>
              <a:t>Selenium Grid uses a hub-node concept where you only run the test on a single machine called a hub, but the execution will be done by different machines called nodes. </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8"/>
          <p:cNvSpPr txBox="1">
            <a:spLocks noGrp="1"/>
          </p:cNvSpPr>
          <p:nvPr>
            <p:ph type="title"/>
          </p:nvPr>
        </p:nvSpPr>
        <p:spPr>
          <a:xfrm>
            <a:off x="298950" y="365126"/>
            <a:ext cx="7886700" cy="69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Hub and Nodes</a:t>
            </a:r>
            <a:endParaRPr sz="2400"/>
          </a:p>
        </p:txBody>
      </p:sp>
      <p:sp>
        <p:nvSpPr>
          <p:cNvPr id="494" name="Google Shape;494;p78"/>
          <p:cNvSpPr txBox="1">
            <a:spLocks noGrp="1"/>
          </p:cNvSpPr>
          <p:nvPr>
            <p:ph type="body" idx="1"/>
          </p:nvPr>
        </p:nvSpPr>
        <p:spPr>
          <a:xfrm>
            <a:off x="628652" y="1286933"/>
            <a:ext cx="7886700" cy="5305778"/>
          </a:xfrm>
          <a:prstGeom prst="rect">
            <a:avLst/>
          </a:prstGeom>
          <a:noFill/>
          <a:ln>
            <a:noFill/>
          </a:ln>
        </p:spPr>
        <p:txBody>
          <a:bodyPr spcFirstLastPara="1" wrap="square" lIns="91425" tIns="45700" rIns="91425" bIns="45700" anchor="t" anchorCtr="0">
            <a:noAutofit/>
          </a:bodyPr>
          <a:lstStyle/>
          <a:p>
            <a:pPr marL="228600" lvl="0" indent="-182880" algn="l" rtl="0">
              <a:lnSpc>
                <a:spcPct val="70000"/>
              </a:lnSpc>
              <a:spcBef>
                <a:spcPts val="0"/>
              </a:spcBef>
              <a:spcAft>
                <a:spcPts val="0"/>
              </a:spcAft>
              <a:buClr>
                <a:schemeClr val="dk1"/>
              </a:buClr>
              <a:buSzPts val="1800"/>
              <a:buChar char="•"/>
            </a:pPr>
            <a:r>
              <a:rPr lang="en-IN" sz="1800" b="1"/>
              <a:t>The Hub</a:t>
            </a:r>
            <a:endParaRPr sz="1800"/>
          </a:p>
          <a:p>
            <a:pPr marL="228600" lvl="0" indent="-205105" algn="l" rtl="0">
              <a:lnSpc>
                <a:spcPct val="70000"/>
              </a:lnSpc>
              <a:spcBef>
                <a:spcPts val="1000"/>
              </a:spcBef>
              <a:spcAft>
                <a:spcPts val="0"/>
              </a:spcAft>
              <a:buClr>
                <a:schemeClr val="dk1"/>
              </a:buClr>
              <a:buSzPts val="1800"/>
              <a:buChar char="•"/>
            </a:pPr>
            <a:r>
              <a:rPr lang="en-IN" sz="1800"/>
              <a:t>The hub is the central point where you load your tests into.</a:t>
            </a:r>
            <a:endParaRPr sz="1800"/>
          </a:p>
          <a:p>
            <a:pPr marL="228600" lvl="0" indent="-205105" algn="l" rtl="0">
              <a:lnSpc>
                <a:spcPct val="70000"/>
              </a:lnSpc>
              <a:spcBef>
                <a:spcPts val="1000"/>
              </a:spcBef>
              <a:spcAft>
                <a:spcPts val="0"/>
              </a:spcAft>
              <a:buClr>
                <a:schemeClr val="dk1"/>
              </a:buClr>
              <a:buSzPts val="1800"/>
              <a:buChar char="•"/>
            </a:pPr>
            <a:r>
              <a:rPr lang="en-IN" sz="1800"/>
              <a:t>There should only be one hub in a grid.</a:t>
            </a:r>
            <a:endParaRPr sz="1800"/>
          </a:p>
          <a:p>
            <a:pPr marL="228600" lvl="0" indent="-205105" algn="l" rtl="0">
              <a:lnSpc>
                <a:spcPct val="70000"/>
              </a:lnSpc>
              <a:spcBef>
                <a:spcPts val="1000"/>
              </a:spcBef>
              <a:spcAft>
                <a:spcPts val="0"/>
              </a:spcAft>
              <a:buClr>
                <a:schemeClr val="dk1"/>
              </a:buClr>
              <a:buSzPts val="1800"/>
              <a:buChar char="•"/>
            </a:pPr>
            <a:r>
              <a:rPr lang="en-IN" sz="1800"/>
              <a:t>The hub is launched only on a single machine, say, a computer whose O.S is Windows 7 and whose browser is IE.</a:t>
            </a:r>
            <a:endParaRPr sz="1800"/>
          </a:p>
          <a:p>
            <a:pPr marL="228600" lvl="0" indent="-205105" algn="l" rtl="0">
              <a:lnSpc>
                <a:spcPct val="70000"/>
              </a:lnSpc>
              <a:spcBef>
                <a:spcPts val="1000"/>
              </a:spcBef>
              <a:spcAft>
                <a:spcPts val="0"/>
              </a:spcAft>
              <a:buClr>
                <a:schemeClr val="dk1"/>
              </a:buClr>
              <a:buSzPts val="1800"/>
              <a:buChar char="•"/>
            </a:pPr>
            <a:r>
              <a:rPr lang="en-IN" sz="1800"/>
              <a:t>The machine containing the hub is where the tests will be run, but you will see the browser being automated on the node.</a:t>
            </a:r>
            <a:endParaRPr sz="1800"/>
          </a:p>
          <a:p>
            <a:pPr marL="228600" lvl="0" indent="-182880" algn="l" rtl="0">
              <a:lnSpc>
                <a:spcPct val="70000"/>
              </a:lnSpc>
              <a:spcBef>
                <a:spcPts val="1000"/>
              </a:spcBef>
              <a:spcAft>
                <a:spcPts val="0"/>
              </a:spcAft>
              <a:buClr>
                <a:schemeClr val="dk1"/>
              </a:buClr>
              <a:buSzPts val="1800"/>
              <a:buChar char="•"/>
            </a:pPr>
            <a:r>
              <a:rPr lang="en-IN" sz="1800" b="1"/>
              <a:t>The Nodes</a:t>
            </a:r>
            <a:endParaRPr sz="1800"/>
          </a:p>
          <a:p>
            <a:pPr marL="228600" lvl="0" indent="-205105" algn="l" rtl="0">
              <a:lnSpc>
                <a:spcPct val="70000"/>
              </a:lnSpc>
              <a:spcBef>
                <a:spcPts val="1000"/>
              </a:spcBef>
              <a:spcAft>
                <a:spcPts val="0"/>
              </a:spcAft>
              <a:buClr>
                <a:schemeClr val="dk1"/>
              </a:buClr>
              <a:buSzPts val="1800"/>
              <a:buChar char="•"/>
            </a:pPr>
            <a:r>
              <a:rPr lang="en-IN" sz="1800"/>
              <a:t>Nodes are the Selenium instances that will execute the tests that you loaded on the hub.</a:t>
            </a:r>
            <a:endParaRPr sz="1800"/>
          </a:p>
          <a:p>
            <a:pPr marL="228600" lvl="0" indent="-205105" algn="l" rtl="0">
              <a:lnSpc>
                <a:spcPct val="70000"/>
              </a:lnSpc>
              <a:spcBef>
                <a:spcPts val="1000"/>
              </a:spcBef>
              <a:spcAft>
                <a:spcPts val="0"/>
              </a:spcAft>
              <a:buClr>
                <a:schemeClr val="dk1"/>
              </a:buClr>
              <a:buSzPts val="1800"/>
              <a:buChar char="•"/>
            </a:pPr>
            <a:r>
              <a:rPr lang="en-IN" sz="1800"/>
              <a:t>There can be one or more nodes in a grid.</a:t>
            </a:r>
            <a:endParaRPr sz="1800"/>
          </a:p>
          <a:p>
            <a:pPr marL="228600" lvl="0" indent="-205105" algn="l" rtl="0">
              <a:lnSpc>
                <a:spcPct val="70000"/>
              </a:lnSpc>
              <a:spcBef>
                <a:spcPts val="1000"/>
              </a:spcBef>
              <a:spcAft>
                <a:spcPts val="0"/>
              </a:spcAft>
              <a:buClr>
                <a:schemeClr val="dk1"/>
              </a:buClr>
              <a:buSzPts val="1800"/>
              <a:buChar char="•"/>
            </a:pPr>
            <a:r>
              <a:rPr lang="en-IN" sz="1800"/>
              <a:t>Nodes can be launched on multiple machines with different platforms and browsers.</a:t>
            </a:r>
            <a:endParaRPr sz="1800"/>
          </a:p>
          <a:p>
            <a:pPr marL="228600" lvl="0" indent="-205105" algn="l" rtl="0">
              <a:lnSpc>
                <a:spcPct val="70000"/>
              </a:lnSpc>
              <a:spcBef>
                <a:spcPts val="1000"/>
              </a:spcBef>
              <a:spcAft>
                <a:spcPts val="0"/>
              </a:spcAft>
              <a:buClr>
                <a:schemeClr val="dk1"/>
              </a:buClr>
              <a:buSzPts val="1800"/>
              <a:buChar char="•"/>
            </a:pPr>
            <a:r>
              <a:rPr lang="en-IN" sz="1800"/>
              <a:t>The machines running the nodes need not be the same platform as that of the hub.</a:t>
            </a:r>
            <a:endParaRPr sz="1800"/>
          </a:p>
          <a:p>
            <a:pPr marL="228600" lvl="0" indent="-104140" algn="l" rtl="0">
              <a:lnSpc>
                <a:spcPct val="70000"/>
              </a:lnSpc>
              <a:spcBef>
                <a:spcPts val="1000"/>
              </a:spcBef>
              <a:spcAft>
                <a:spcPts val="0"/>
              </a:spcAft>
              <a:buClr>
                <a:schemeClr val="dk1"/>
              </a:buClr>
              <a:buSzPts val="1960"/>
              <a:buNone/>
            </a:pP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9"/>
          <p:cNvSpPr txBox="1">
            <a:spLocks noGrp="1"/>
          </p:cNvSpPr>
          <p:nvPr>
            <p:ph type="title"/>
          </p:nvPr>
        </p:nvSpPr>
        <p:spPr>
          <a:xfrm>
            <a:off x="628652" y="365127"/>
            <a:ext cx="7886700" cy="113629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How to Set Up Selenium Grid?</a:t>
            </a:r>
            <a:br>
              <a:rPr lang="en-IN" sz="3600">
                <a:latin typeface="Arial" panose="020B0604020202020204"/>
                <a:ea typeface="Arial" panose="020B0604020202020204"/>
                <a:cs typeface="Arial" panose="020B0604020202020204"/>
                <a:sym typeface="Arial" panose="020B0604020202020204"/>
              </a:rPr>
            </a:br>
            <a:endParaRPr sz="3600">
              <a:latin typeface="Arial" panose="020B0604020202020204"/>
              <a:ea typeface="Arial" panose="020B0604020202020204"/>
              <a:cs typeface="Arial" panose="020B0604020202020204"/>
              <a:sym typeface="Arial" panose="020B0604020202020204"/>
            </a:endParaRPr>
          </a:p>
        </p:txBody>
      </p:sp>
      <p:sp>
        <p:nvSpPr>
          <p:cNvPr id="500" name="Google Shape;500;p79"/>
          <p:cNvSpPr txBox="1">
            <a:spLocks noGrp="1"/>
          </p:cNvSpPr>
          <p:nvPr>
            <p:ph type="body" idx="1"/>
          </p:nvPr>
        </p:nvSpPr>
        <p:spPr>
          <a:xfrm>
            <a:off x="628652" y="1196624"/>
            <a:ext cx="7886700" cy="4980300"/>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We will use 2 machines. The first machine will be the system that will run the hub while the other machine will run a node. Let us call the machine where the hub runs as "Machine A" while the machine where the node runs will be "Machine B." . It is also important to note their IP addresses.</a:t>
            </a:r>
            <a:endParaRPr sz="1800"/>
          </a:p>
          <a:p>
            <a:pPr marL="228600" lvl="0" indent="-165100" algn="l" rtl="0">
              <a:lnSpc>
                <a:spcPct val="90000"/>
              </a:lnSpc>
              <a:spcBef>
                <a:spcPts val="1000"/>
              </a:spcBef>
              <a:spcAft>
                <a:spcPts val="0"/>
              </a:spcAft>
              <a:buClr>
                <a:schemeClr val="dk1"/>
              </a:buClr>
              <a:buSzPts val="1800"/>
              <a:buChar char="•"/>
            </a:pPr>
            <a:r>
              <a:rPr lang="en-IN" sz="1800"/>
              <a:t>Download the selenium server: </a:t>
            </a:r>
            <a:r>
              <a:rPr lang="en-IN" sz="1800" u="sng">
                <a:solidFill>
                  <a:schemeClr val="hlink"/>
                </a:solidFill>
                <a:hlinkClick r:id="rId1"/>
              </a:rPr>
              <a:t>http://www.seleniumhq.org/download/</a:t>
            </a:r>
            <a:endParaRPr sz="1800"/>
          </a:p>
          <a:p>
            <a:pPr marL="228600" lvl="0" indent="-50800" algn="l" rtl="0">
              <a:lnSpc>
                <a:spcPct val="90000"/>
              </a:lnSpc>
              <a:spcBef>
                <a:spcPts val="1000"/>
              </a:spcBef>
              <a:spcAft>
                <a:spcPts val="0"/>
              </a:spcAft>
              <a:buClr>
                <a:schemeClr val="dk1"/>
              </a:buClr>
              <a:buSzPts val="2800"/>
              <a:buNone/>
            </a:pPr>
            <a:endParaRPr sz="1800"/>
          </a:p>
        </p:txBody>
      </p:sp>
      <p:pic>
        <p:nvPicPr>
          <p:cNvPr id="501" name="Google Shape;501;p79"/>
          <p:cNvPicPr preferRelativeResize="0"/>
          <p:nvPr/>
        </p:nvPicPr>
        <p:blipFill rotWithShape="1">
          <a:blip r:embed="rId2"/>
          <a:srcRect/>
          <a:stretch>
            <a:fillRect/>
          </a:stretch>
        </p:blipFill>
        <p:spPr>
          <a:xfrm>
            <a:off x="1491201" y="3216834"/>
            <a:ext cx="4914900" cy="10382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0"/>
          <p:cNvSpPr txBox="1">
            <a:spLocks noGrp="1"/>
          </p:cNvSpPr>
          <p:nvPr>
            <p:ph type="title"/>
          </p:nvPr>
        </p:nvSpPr>
        <p:spPr>
          <a:xfrm>
            <a:off x="402577" y="189968"/>
            <a:ext cx="7886700" cy="632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Launch a Hub</a:t>
            </a:r>
            <a:endParaRPr sz="2400"/>
          </a:p>
        </p:txBody>
      </p:sp>
      <p:sp>
        <p:nvSpPr>
          <p:cNvPr id="507" name="Google Shape;507;p80"/>
          <p:cNvSpPr txBox="1">
            <a:spLocks noGrp="1"/>
          </p:cNvSpPr>
          <p:nvPr>
            <p:ph type="body" idx="1"/>
          </p:nvPr>
        </p:nvSpPr>
        <p:spPr>
          <a:xfrm>
            <a:off x="628652" y="869246"/>
            <a:ext cx="7886700" cy="5712177"/>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Char char="•"/>
            </a:pPr>
            <a:r>
              <a:rPr lang="en-IN" sz="1800"/>
              <a:t>Place the Selenium Server .jar file anywhere in your HardDrive in both Machine A and Machine B.</a:t>
            </a:r>
            <a:endParaRPr sz="1800"/>
          </a:p>
          <a:p>
            <a:pPr marL="228600" lvl="0" indent="-165100" algn="l" rtl="0">
              <a:lnSpc>
                <a:spcPct val="90000"/>
              </a:lnSpc>
              <a:spcBef>
                <a:spcPts val="1000"/>
              </a:spcBef>
              <a:spcAft>
                <a:spcPts val="0"/>
              </a:spcAft>
              <a:buClr>
                <a:schemeClr val="dk1"/>
              </a:buClr>
              <a:buSzPts val="1800"/>
              <a:buChar char="•"/>
            </a:pPr>
            <a:r>
              <a:rPr lang="en-IN" sz="1800"/>
              <a:t>We are now going to launch a hub. Go to Machine A. Using the command prompt, navigate to the root of Machine A's - C drive, because that is the directory where we placed the Selenium Server.</a:t>
            </a:r>
            <a:endParaRPr sz="1800"/>
          </a:p>
          <a:p>
            <a:pPr marL="228600" lvl="0" indent="-165100" algn="l" rtl="0">
              <a:lnSpc>
                <a:spcPct val="90000"/>
              </a:lnSpc>
              <a:spcBef>
                <a:spcPts val="1000"/>
              </a:spcBef>
              <a:spcAft>
                <a:spcPts val="0"/>
              </a:spcAft>
              <a:buClr>
                <a:schemeClr val="dk1"/>
              </a:buClr>
              <a:buSzPts val="1800"/>
              <a:buChar char="•"/>
            </a:pPr>
            <a:r>
              <a:rPr lang="en-IN" sz="1800"/>
              <a:t>On the command prompt, type </a:t>
            </a:r>
            <a:r>
              <a:rPr lang="en-IN" sz="1800" b="1"/>
              <a:t>java -jar selenium-server-standalone-3.4.0.jar -role hub</a:t>
            </a:r>
            <a:endParaRPr sz="1800"/>
          </a:p>
          <a:p>
            <a:pPr marL="228600" lvl="0" indent="-165100" algn="l" rtl="0">
              <a:lnSpc>
                <a:spcPct val="90000"/>
              </a:lnSpc>
              <a:spcBef>
                <a:spcPts val="1000"/>
              </a:spcBef>
              <a:spcAft>
                <a:spcPts val="0"/>
              </a:spcAft>
              <a:buClr>
                <a:schemeClr val="dk1"/>
              </a:buClr>
              <a:buSzPts val="1800"/>
              <a:buChar char="•"/>
            </a:pPr>
            <a:r>
              <a:rPr lang="en-IN" sz="1800"/>
              <a:t>The hub should successfully be launched. Your command prompt should look similar to the image below</a:t>
            </a:r>
            <a:endParaRPr sz="1800"/>
          </a:p>
          <a:p>
            <a:pPr marL="228600" lvl="0" indent="-50800" algn="l" rtl="0">
              <a:lnSpc>
                <a:spcPct val="90000"/>
              </a:lnSpc>
              <a:spcBef>
                <a:spcPts val="1000"/>
              </a:spcBef>
              <a:spcAft>
                <a:spcPts val="0"/>
              </a:spcAft>
              <a:buClr>
                <a:schemeClr val="dk1"/>
              </a:buClr>
              <a:buSzPts val="2800"/>
              <a:buNone/>
            </a:pPr>
            <a:endParaRPr sz="1800"/>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pic>
        <p:nvPicPr>
          <p:cNvPr id="508" name="Google Shape;508;p80"/>
          <p:cNvPicPr preferRelativeResize="0"/>
          <p:nvPr/>
        </p:nvPicPr>
        <p:blipFill rotWithShape="1">
          <a:blip r:embed="rId1"/>
          <a:srcRect/>
          <a:stretch>
            <a:fillRect/>
          </a:stretch>
        </p:blipFill>
        <p:spPr>
          <a:xfrm>
            <a:off x="4368800" y="3943350"/>
            <a:ext cx="4572000" cy="25336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1"/>
          <p:cNvSpPr txBox="1">
            <a:spLocks noGrp="1"/>
          </p:cNvSpPr>
          <p:nvPr>
            <p:ph type="title"/>
          </p:nvPr>
        </p:nvSpPr>
        <p:spPr>
          <a:xfrm>
            <a:off x="628652" y="365126"/>
            <a:ext cx="7886700" cy="6170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Verify Hub is Up and Running</a:t>
            </a:r>
            <a:endParaRPr sz="2400"/>
          </a:p>
        </p:txBody>
      </p:sp>
      <p:sp>
        <p:nvSpPr>
          <p:cNvPr id="514" name="Google Shape;514;p81"/>
          <p:cNvSpPr txBox="1">
            <a:spLocks noGrp="1"/>
          </p:cNvSpPr>
          <p:nvPr>
            <p:ph type="body" idx="1"/>
          </p:nvPr>
        </p:nvSpPr>
        <p:spPr>
          <a:xfrm>
            <a:off x="628652" y="1185333"/>
            <a:ext cx="7886700" cy="4991630"/>
          </a:xfrm>
          <a:prstGeom prst="rect">
            <a:avLst/>
          </a:prstGeom>
          <a:noFill/>
          <a:ln>
            <a:noFill/>
          </a:ln>
        </p:spPr>
        <p:txBody>
          <a:bodyPr spcFirstLastPara="1" wrap="square" lIns="91425" tIns="45700" rIns="91425" bIns="45700" anchor="t" anchorCtr="0">
            <a:noAutofit/>
          </a:bodyPr>
          <a:lstStyle/>
          <a:p>
            <a:pPr marL="228600" lvl="0" indent="-178435" algn="l" rtl="0">
              <a:lnSpc>
                <a:spcPct val="70000"/>
              </a:lnSpc>
              <a:spcBef>
                <a:spcPts val="0"/>
              </a:spcBef>
              <a:spcAft>
                <a:spcPts val="0"/>
              </a:spcAft>
              <a:buClr>
                <a:schemeClr val="dk1"/>
              </a:buClr>
              <a:buSzPts val="1800"/>
              <a:buChar char="•"/>
            </a:pPr>
            <a:r>
              <a:rPr lang="en-IN" sz="1800"/>
              <a:t>Another way to verify whether the hub is running is by using a browser. Selenium Grid, by default, uses Machine A's port 4444 for its web interface. Simply open up a browser and go to </a:t>
            </a:r>
            <a:r>
              <a:rPr lang="en-IN" sz="1800" u="sng">
                <a:solidFill>
                  <a:schemeClr val="hlink"/>
                </a:solidFill>
                <a:hlinkClick r:id="rId1"/>
              </a:rPr>
              <a:t>http://localhost:4444/grid/console</a:t>
            </a:r>
            <a:r>
              <a:rPr lang="en-IN" sz="1800"/>
              <a:t>. It looks like below</a:t>
            </a:r>
            <a:endParaRPr sz="1800"/>
          </a:p>
          <a:p>
            <a:pPr marL="0" lvl="0" indent="0" algn="l" rtl="0">
              <a:lnSpc>
                <a:spcPct val="70000"/>
              </a:lnSpc>
              <a:spcBef>
                <a:spcPts val="1000"/>
              </a:spcBef>
              <a:spcAft>
                <a:spcPts val="0"/>
              </a:spcAft>
              <a:buClr>
                <a:schemeClr val="dk1"/>
              </a:buClr>
              <a:buSzPts val="2590"/>
              <a:buNone/>
            </a:pPr>
            <a:endParaRPr sz="1800"/>
          </a:p>
          <a:p>
            <a:pPr marL="228600" lvl="0" indent="-178435" algn="l" rtl="0">
              <a:lnSpc>
                <a:spcPct val="70000"/>
              </a:lnSpc>
              <a:spcBef>
                <a:spcPts val="1000"/>
              </a:spcBef>
              <a:spcAft>
                <a:spcPts val="0"/>
              </a:spcAft>
              <a:buClr>
                <a:schemeClr val="dk1"/>
              </a:buClr>
              <a:buSzPts val="1800"/>
              <a:buChar char="•"/>
            </a:pPr>
            <a:r>
              <a:rPr lang="en-IN" sz="1800"/>
              <a:t>Also, you can check if Machine B can access the hub's web interface by launching a browser there. Consider Machine A's IP address is 192.168.1.3, then on the browser on Machine B you should type </a:t>
            </a:r>
            <a:r>
              <a:rPr lang="en-IN" sz="1800" u="sng">
                <a:solidFill>
                  <a:schemeClr val="hlink"/>
                </a:solidFill>
                <a:hlinkClick r:id="rId2"/>
              </a:rPr>
              <a:t>http://192.168.1.3:4444/grid/console</a:t>
            </a:r>
            <a:endParaRPr sz="1800"/>
          </a:p>
        </p:txBody>
      </p:sp>
      <p:pic>
        <p:nvPicPr>
          <p:cNvPr id="515" name="Google Shape;515;p81"/>
          <p:cNvPicPr preferRelativeResize="0"/>
          <p:nvPr/>
        </p:nvPicPr>
        <p:blipFill rotWithShape="1">
          <a:blip r:embed="rId3"/>
          <a:srcRect/>
          <a:stretch>
            <a:fillRect/>
          </a:stretch>
        </p:blipFill>
        <p:spPr>
          <a:xfrm>
            <a:off x="5060738" y="4672032"/>
            <a:ext cx="2707481" cy="150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02552" y="-202929"/>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What is Selenium</a:t>
            </a:r>
            <a:endParaRPr sz="2400"/>
          </a:p>
        </p:txBody>
      </p:sp>
      <p:sp>
        <p:nvSpPr>
          <p:cNvPr id="121" name="Google Shape;121;p19"/>
          <p:cNvSpPr txBox="1">
            <a:spLocks noGrp="1"/>
          </p:cNvSpPr>
          <p:nvPr>
            <p:ph type="body" idx="1"/>
          </p:nvPr>
        </p:nvSpPr>
        <p:spPr>
          <a:xfrm>
            <a:off x="459102" y="1253325"/>
            <a:ext cx="7886700" cy="4351200"/>
          </a:xfrm>
          <a:prstGeom prst="rect">
            <a:avLst/>
          </a:prstGeom>
          <a:noFill/>
          <a:ln>
            <a:noFill/>
          </a:ln>
        </p:spPr>
        <p:txBody>
          <a:bodyPr spcFirstLastPara="1" wrap="square" lIns="91425" tIns="45700" rIns="91425" bIns="45700" anchor="t" anchorCtr="0">
            <a:noAutofit/>
          </a:bodyPr>
          <a:lstStyle/>
          <a:p>
            <a:pPr marL="342900" lvl="0" indent="-292735" algn="l" rtl="0">
              <a:lnSpc>
                <a:spcPct val="80000"/>
              </a:lnSpc>
              <a:spcBef>
                <a:spcPts val="0"/>
              </a:spcBef>
              <a:spcAft>
                <a:spcPts val="0"/>
              </a:spcAft>
              <a:buClr>
                <a:schemeClr val="dk1"/>
              </a:buClr>
              <a:buSzPts val="1800"/>
              <a:buChar char="•"/>
            </a:pPr>
            <a:r>
              <a:rPr lang="en-IN" sz="1800" dirty="0"/>
              <a:t>Selenium is a free (open source) automated testing suite for web applications across different browsers and platforms. It is quite similar to HP Quick Test Pro (QTP now UFT) only that Selenium focuses on automating web-based applications.</a:t>
            </a:r>
            <a:endParaRPr sz="1800" dirty="0"/>
          </a:p>
          <a:p>
            <a:pPr marL="342900" lvl="0" indent="-292735" algn="l" rtl="0">
              <a:lnSpc>
                <a:spcPct val="80000"/>
              </a:lnSpc>
              <a:spcBef>
                <a:spcPts val="1000"/>
              </a:spcBef>
              <a:spcAft>
                <a:spcPts val="0"/>
              </a:spcAft>
              <a:buClr>
                <a:schemeClr val="dk1"/>
              </a:buClr>
              <a:buSzPts val="1800"/>
              <a:buChar char="•"/>
            </a:pPr>
            <a:r>
              <a:rPr lang="en-IN" sz="1800" dirty="0"/>
              <a:t>It has four components.</a:t>
            </a:r>
            <a:endParaRPr sz="1800" dirty="0"/>
          </a:p>
          <a:p>
            <a:pPr marL="0" lvl="0" indent="0" algn="l" rtl="0">
              <a:lnSpc>
                <a:spcPct val="80000"/>
              </a:lnSpc>
              <a:spcBef>
                <a:spcPts val="1000"/>
              </a:spcBef>
              <a:spcAft>
                <a:spcPts val="0"/>
              </a:spcAft>
              <a:buClr>
                <a:schemeClr val="dk1"/>
              </a:buClr>
              <a:buSzPts val="2590"/>
              <a:buNone/>
            </a:pPr>
            <a:r>
              <a:rPr lang="en-IN" sz="1800" dirty="0"/>
              <a:t>	1.Selenium IDE(Integrated Development Environment)</a:t>
            </a:r>
            <a:endParaRPr sz="1800" dirty="0"/>
          </a:p>
          <a:p>
            <a:pPr marL="0" lvl="0" indent="0" algn="l" rtl="0">
              <a:lnSpc>
                <a:spcPct val="80000"/>
              </a:lnSpc>
              <a:spcBef>
                <a:spcPts val="1000"/>
              </a:spcBef>
              <a:spcAft>
                <a:spcPts val="0"/>
              </a:spcAft>
              <a:buClr>
                <a:schemeClr val="dk1"/>
              </a:buClr>
              <a:buSzPts val="2590"/>
              <a:buNone/>
            </a:pPr>
            <a:r>
              <a:rPr lang="en-IN" sz="1800" dirty="0"/>
              <a:t>	2.Selenium Remote Control(RC)</a:t>
            </a:r>
            <a:endParaRPr sz="1800" dirty="0"/>
          </a:p>
          <a:p>
            <a:pPr marL="0" lvl="0" indent="0" algn="l" rtl="0">
              <a:lnSpc>
                <a:spcPct val="80000"/>
              </a:lnSpc>
              <a:spcBef>
                <a:spcPts val="1000"/>
              </a:spcBef>
              <a:spcAft>
                <a:spcPts val="0"/>
              </a:spcAft>
              <a:buClr>
                <a:schemeClr val="dk1"/>
              </a:buClr>
              <a:buSzPts val="2590"/>
              <a:buNone/>
            </a:pPr>
            <a:r>
              <a:rPr lang="en-IN" sz="1800" dirty="0"/>
              <a:t>	3.WebDriver</a:t>
            </a:r>
            <a:endParaRPr sz="1800" dirty="0"/>
          </a:p>
          <a:p>
            <a:pPr marL="0" lvl="0" indent="0" algn="l" rtl="0">
              <a:lnSpc>
                <a:spcPct val="80000"/>
              </a:lnSpc>
              <a:spcBef>
                <a:spcPts val="1000"/>
              </a:spcBef>
              <a:spcAft>
                <a:spcPts val="0"/>
              </a:spcAft>
              <a:buClr>
                <a:schemeClr val="dk1"/>
              </a:buClr>
              <a:buSzPts val="2590"/>
              <a:buNone/>
            </a:pPr>
            <a:r>
              <a:rPr lang="en-IN" sz="1800" dirty="0"/>
              <a:t>	4.Selenium Grid</a:t>
            </a:r>
            <a:endParaRPr sz="1800" dirty="0"/>
          </a:p>
          <a:p>
            <a:pPr marL="228600" lvl="0" indent="-64135" algn="l" rtl="0">
              <a:lnSpc>
                <a:spcPct val="80000"/>
              </a:lnSpc>
              <a:spcBef>
                <a:spcPts val="1000"/>
              </a:spcBef>
              <a:spcAft>
                <a:spcPts val="0"/>
              </a:spcAft>
              <a:buClr>
                <a:schemeClr val="dk1"/>
              </a:buClr>
              <a:buSzPts val="2590"/>
              <a:buNone/>
            </a:pPr>
            <a:endParaRPr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2"/>
          <p:cNvSpPr txBox="1">
            <a:spLocks noGrp="1"/>
          </p:cNvSpPr>
          <p:nvPr>
            <p:ph type="title"/>
          </p:nvPr>
        </p:nvSpPr>
        <p:spPr>
          <a:xfrm>
            <a:off x="346052" y="229450"/>
            <a:ext cx="7886700" cy="80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Launch a Node</a:t>
            </a:r>
            <a:endParaRPr sz="2400"/>
          </a:p>
        </p:txBody>
      </p:sp>
      <p:sp>
        <p:nvSpPr>
          <p:cNvPr id="521" name="Google Shape;521;p82"/>
          <p:cNvSpPr txBox="1">
            <a:spLocks noGrp="1"/>
          </p:cNvSpPr>
          <p:nvPr>
            <p:ph type="body" idx="1"/>
          </p:nvPr>
        </p:nvSpPr>
        <p:spPr>
          <a:xfrm>
            <a:off x="628652" y="1106314"/>
            <a:ext cx="7886700" cy="5070651"/>
          </a:xfrm>
          <a:prstGeom prst="rect">
            <a:avLst/>
          </a:prstGeom>
          <a:noFill/>
          <a:ln>
            <a:noFill/>
          </a:ln>
        </p:spPr>
        <p:txBody>
          <a:bodyPr spcFirstLastPara="1" wrap="square" lIns="91425" tIns="45700" rIns="91425" bIns="45700" anchor="t" anchorCtr="0">
            <a:noAutofit/>
          </a:bodyPr>
          <a:lstStyle/>
          <a:p>
            <a:pPr marL="228600" lvl="0" indent="-165100" algn="l" rtl="0">
              <a:lnSpc>
                <a:spcPct val="80000"/>
              </a:lnSpc>
              <a:spcBef>
                <a:spcPts val="0"/>
              </a:spcBef>
              <a:spcAft>
                <a:spcPts val="0"/>
              </a:spcAft>
              <a:buClr>
                <a:schemeClr val="dk1"/>
              </a:buClr>
              <a:buSzPts val="1800"/>
              <a:buChar char="•"/>
            </a:pPr>
            <a:r>
              <a:rPr lang="en-IN" sz="1800"/>
              <a:t>Now that the hub is already set up, we are going to launch a node. Go to Machine B and launch a command prompt there.</a:t>
            </a:r>
            <a:endParaRPr sz="1800"/>
          </a:p>
          <a:p>
            <a:pPr marL="228600" lvl="0" indent="-165100" algn="l" rtl="0">
              <a:lnSpc>
                <a:spcPct val="80000"/>
              </a:lnSpc>
              <a:spcBef>
                <a:spcPts val="1000"/>
              </a:spcBef>
              <a:spcAft>
                <a:spcPts val="0"/>
              </a:spcAft>
              <a:buClr>
                <a:schemeClr val="dk1"/>
              </a:buClr>
              <a:buSzPts val="1800"/>
              <a:buChar char="•"/>
            </a:pPr>
            <a:r>
              <a:rPr lang="en-IN" sz="1800"/>
              <a:t>Navigate to the root of Drive C and type the code below. We used the IP address 192.168.1.3 because that is where the hub is running. Also give the port number as 5566</a:t>
            </a:r>
            <a:endParaRPr sz="1800"/>
          </a:p>
          <a:p>
            <a:pPr marL="228600" lvl="0" indent="-165100" algn="l" rtl="0">
              <a:lnSpc>
                <a:spcPct val="80000"/>
              </a:lnSpc>
              <a:spcBef>
                <a:spcPts val="1000"/>
              </a:spcBef>
              <a:spcAft>
                <a:spcPts val="0"/>
              </a:spcAft>
              <a:buClr>
                <a:schemeClr val="dk1"/>
              </a:buClr>
              <a:buSzPts val="1800"/>
              <a:buChar char="•"/>
            </a:pPr>
            <a:r>
              <a:rPr lang="en-IN" sz="1800"/>
              <a:t>java -jar selenium-server-standalone-3.4.0.jar -role wd -hub http://192.168.1.3:4444/grid/register -port 5556</a:t>
            </a:r>
            <a:endParaRPr sz="1800"/>
          </a:p>
          <a:p>
            <a:pPr marL="228600" lvl="0" indent="-165100" algn="l" rtl="0">
              <a:lnSpc>
                <a:spcPct val="80000"/>
              </a:lnSpc>
              <a:spcBef>
                <a:spcPts val="1000"/>
              </a:spcBef>
              <a:spcAft>
                <a:spcPts val="0"/>
              </a:spcAft>
              <a:buClr>
                <a:schemeClr val="dk1"/>
              </a:buClr>
              <a:buSzPts val="1800"/>
              <a:buChar char="•"/>
            </a:pPr>
            <a:r>
              <a:rPr lang="en-IN" sz="1800"/>
              <a:t>Press Enter</a:t>
            </a:r>
            <a:endParaRPr sz="1800"/>
          </a:p>
          <a:p>
            <a:pPr marL="228600" lvl="0" indent="-165100" algn="l" rtl="0">
              <a:lnSpc>
                <a:spcPct val="80000"/>
              </a:lnSpc>
              <a:spcBef>
                <a:spcPts val="1000"/>
              </a:spcBef>
              <a:spcAft>
                <a:spcPts val="0"/>
              </a:spcAft>
              <a:buClr>
                <a:schemeClr val="dk1"/>
              </a:buClr>
              <a:buSzPts val="1800"/>
              <a:buChar char="•"/>
            </a:pPr>
            <a:r>
              <a:rPr lang="en-IN" sz="1800"/>
              <a:t>Go to the Selenium Grid web interface(Hub) and refresh the page.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3"/>
          <p:cNvSpPr txBox="1">
            <a:spLocks noGrp="1"/>
          </p:cNvSpPr>
          <p:nvPr>
            <p:ph type="title"/>
          </p:nvPr>
        </p:nvSpPr>
        <p:spPr>
          <a:xfrm>
            <a:off x="279627" y="278963"/>
            <a:ext cx="7886700" cy="107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rial" panose="020B0604020202020204"/>
              <a:buNone/>
            </a:pPr>
            <a:r>
              <a:rPr lang="en-IN" sz="2400">
                <a:latin typeface="Arial" panose="020B0604020202020204"/>
                <a:ea typeface="Arial" panose="020B0604020202020204"/>
                <a:cs typeface="Arial" panose="020B0604020202020204"/>
                <a:sym typeface="Arial" panose="020B0604020202020204"/>
              </a:rPr>
              <a:t>DesiredCapabilities</a:t>
            </a:r>
            <a:br>
              <a:rPr lang="en-IN" sz="3960" b="1"/>
            </a:br>
            <a:endParaRPr sz="3960"/>
          </a:p>
        </p:txBody>
      </p:sp>
      <p:sp>
        <p:nvSpPr>
          <p:cNvPr id="527" name="Google Shape;527;p83"/>
          <p:cNvSpPr txBox="1">
            <a:spLocks noGrp="1"/>
          </p:cNvSpPr>
          <p:nvPr>
            <p:ph type="body" idx="1"/>
          </p:nvPr>
        </p:nvSpPr>
        <p:spPr>
          <a:xfrm>
            <a:off x="628652" y="824090"/>
            <a:ext cx="7886700" cy="5768621"/>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IN"/>
              <a:t>T</a:t>
            </a:r>
            <a:r>
              <a:rPr lang="en-IN" sz="1800"/>
              <a:t>o design test scripts that will run on the grid, we need to use DesiredCapabilites and the RemoteWebDriverobjects.</a:t>
            </a:r>
            <a:endParaRPr sz="1800"/>
          </a:p>
          <a:p>
            <a:pPr marL="685800" lvl="1" indent="-190500" algn="l" rtl="0">
              <a:lnSpc>
                <a:spcPct val="80000"/>
              </a:lnSpc>
              <a:spcBef>
                <a:spcPts val="500"/>
              </a:spcBef>
              <a:spcAft>
                <a:spcPts val="0"/>
              </a:spcAft>
              <a:buClr>
                <a:schemeClr val="dk1"/>
              </a:buClr>
              <a:buSzPts val="1800"/>
              <a:buChar char="•"/>
            </a:pPr>
            <a:r>
              <a:rPr lang="en-IN" sz="1800"/>
              <a:t>DesiredCapabilites is used to set the type of browser and OS that we will automate</a:t>
            </a:r>
            <a:endParaRPr sz="1800"/>
          </a:p>
          <a:p>
            <a:pPr marL="685800" lvl="1" indent="-190500" algn="l" rtl="0">
              <a:lnSpc>
                <a:spcPct val="80000"/>
              </a:lnSpc>
              <a:spcBef>
                <a:spcPts val="500"/>
              </a:spcBef>
              <a:spcAft>
                <a:spcPts val="0"/>
              </a:spcAft>
              <a:buClr>
                <a:schemeClr val="dk1"/>
              </a:buClr>
              <a:buSzPts val="1800"/>
              <a:buChar char="•"/>
            </a:pPr>
            <a:r>
              <a:rPr lang="en-IN" sz="1800"/>
              <a:t>RemoteWebDriver is used to set which node (or machine) that our test will run against.</a:t>
            </a:r>
            <a:endParaRPr sz="1800"/>
          </a:p>
          <a:p>
            <a:pPr marL="228600" lvl="0" indent="-165100" algn="l" rtl="0">
              <a:lnSpc>
                <a:spcPct val="80000"/>
              </a:lnSpc>
              <a:spcBef>
                <a:spcPts val="1000"/>
              </a:spcBef>
              <a:spcAft>
                <a:spcPts val="0"/>
              </a:spcAft>
              <a:buClr>
                <a:schemeClr val="dk1"/>
              </a:buClr>
              <a:buSzPts val="1800"/>
              <a:buChar char="•"/>
            </a:pPr>
            <a:r>
              <a:rPr lang="en-IN" sz="1800"/>
              <a:t>To use the DesiredCapabilites object, you must first import this package</a:t>
            </a:r>
            <a:endParaRPr sz="1800"/>
          </a:p>
          <a:p>
            <a:pPr marL="685800" lvl="1" indent="-190500" algn="l" rtl="0">
              <a:lnSpc>
                <a:spcPct val="80000"/>
              </a:lnSpc>
              <a:spcBef>
                <a:spcPts val="500"/>
              </a:spcBef>
              <a:spcAft>
                <a:spcPts val="0"/>
              </a:spcAft>
              <a:buClr>
                <a:schemeClr val="dk1"/>
              </a:buClr>
              <a:buSzPts val="1800"/>
              <a:buChar char="•"/>
            </a:pPr>
            <a:r>
              <a:rPr lang="en-IN" sz="1800"/>
              <a:t>Import org.openqa.selenium.remote.DesiredCapabilities;</a:t>
            </a:r>
            <a:endParaRPr sz="1800"/>
          </a:p>
          <a:p>
            <a:pPr marL="228600" lvl="0" indent="-165100" algn="l" rtl="0">
              <a:lnSpc>
                <a:spcPct val="80000"/>
              </a:lnSpc>
              <a:spcBef>
                <a:spcPts val="1000"/>
              </a:spcBef>
              <a:spcAft>
                <a:spcPts val="0"/>
              </a:spcAft>
              <a:buClr>
                <a:schemeClr val="dk1"/>
              </a:buClr>
              <a:buSzPts val="1800"/>
              <a:buChar char="•"/>
            </a:pPr>
            <a:r>
              <a:rPr lang="en-IN" sz="1800"/>
              <a:t>To use the RemoteWebDriver object, you must import these packages.</a:t>
            </a:r>
            <a:endParaRPr sz="1800"/>
          </a:p>
          <a:p>
            <a:pPr marL="685800" lvl="1" indent="-190500" algn="l" rtl="0">
              <a:lnSpc>
                <a:spcPct val="80000"/>
              </a:lnSpc>
              <a:spcBef>
                <a:spcPts val="500"/>
              </a:spcBef>
              <a:spcAft>
                <a:spcPts val="0"/>
              </a:spcAft>
              <a:buClr>
                <a:schemeClr val="dk1"/>
              </a:buClr>
              <a:buSzPts val="1800"/>
              <a:buChar char="•"/>
            </a:pPr>
            <a:r>
              <a:rPr lang="en-IN" sz="1800"/>
              <a:t>Import org.openqa.selenium.remote.RemoteWebDriver;</a:t>
            </a:r>
            <a:endParaRPr sz="1800"/>
          </a:p>
          <a:p>
            <a:pPr marL="685800" lvl="1" indent="-190500" algn="l" rtl="0">
              <a:lnSpc>
                <a:spcPct val="80000"/>
              </a:lnSpc>
              <a:spcBef>
                <a:spcPts val="500"/>
              </a:spcBef>
              <a:spcAft>
                <a:spcPts val="0"/>
              </a:spcAft>
              <a:buClr>
                <a:schemeClr val="dk1"/>
              </a:buClr>
              <a:buSzPts val="1800"/>
              <a:buChar char="•"/>
            </a:pPr>
            <a:r>
              <a:rPr lang="en-IN" sz="1800"/>
              <a:t>Import java.net.URL;</a:t>
            </a:r>
            <a:endParaRPr sz="1800"/>
          </a:p>
          <a:p>
            <a:pPr marL="685800" lvl="1" indent="-190500" algn="l" rtl="0">
              <a:lnSpc>
                <a:spcPct val="80000"/>
              </a:lnSpc>
              <a:spcBef>
                <a:spcPts val="500"/>
              </a:spcBef>
              <a:spcAft>
                <a:spcPts val="0"/>
              </a:spcAft>
              <a:buClr>
                <a:schemeClr val="dk1"/>
              </a:buClr>
              <a:buSzPts val="1800"/>
              <a:buChar char="•"/>
            </a:pPr>
            <a:r>
              <a:rPr lang="en-IN" sz="1800"/>
              <a:t>Import java.net.MalformedURLException;</a:t>
            </a: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endParaRPr sz="1800"/>
          </a:p>
          <a:p>
            <a:pPr marL="228600" lvl="0" indent="-50800" algn="l" rtl="0">
              <a:lnSpc>
                <a:spcPct val="80000"/>
              </a:lnSpc>
              <a:spcBef>
                <a:spcPts val="1000"/>
              </a:spcBef>
              <a:spcAft>
                <a:spcPts val="0"/>
              </a:spcAft>
              <a:buClr>
                <a:schemeClr val="dk1"/>
              </a:buClr>
              <a:buSzPts val="28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05625" y="-216775"/>
            <a:ext cx="8109900" cy="13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Selenium Components</a:t>
            </a:r>
            <a:endParaRPr sz="2400"/>
          </a:p>
        </p:txBody>
      </p:sp>
      <p:pic>
        <p:nvPicPr>
          <p:cNvPr id="127" name="Google Shape;127;p20"/>
          <p:cNvPicPr preferRelativeResize="0">
            <a:picLocks noGrp="1"/>
          </p:cNvPicPr>
          <p:nvPr>
            <p:ph type="body" idx="1"/>
          </p:nvPr>
        </p:nvPicPr>
        <p:blipFill rotWithShape="1">
          <a:blip r:embed="rId1"/>
          <a:srcRect/>
          <a:stretch>
            <a:fillRect/>
          </a:stretch>
        </p:blipFill>
        <p:spPr>
          <a:xfrm>
            <a:off x="1551709" y="1020584"/>
            <a:ext cx="6373091" cy="5042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80425" y="-244500"/>
            <a:ext cx="80349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IN" sz="2400">
                <a:latin typeface="Arial" panose="020B0604020202020204"/>
                <a:ea typeface="Arial" panose="020B0604020202020204"/>
                <a:cs typeface="Arial" panose="020B0604020202020204"/>
                <a:sym typeface="Arial" panose="020B0604020202020204"/>
              </a:rPr>
              <a:t>Why Selenium</a:t>
            </a:r>
            <a:endParaRPr sz="2400"/>
          </a:p>
        </p:txBody>
      </p:sp>
      <p:sp>
        <p:nvSpPr>
          <p:cNvPr id="133" name="Google Shape;133;p21"/>
          <p:cNvSpPr txBox="1">
            <a:spLocks noGrp="1"/>
          </p:cNvSpPr>
          <p:nvPr>
            <p:ph type="body" idx="1"/>
          </p:nvPr>
        </p:nvSpPr>
        <p:spPr>
          <a:xfrm>
            <a:off x="421402" y="1284611"/>
            <a:ext cx="7886700" cy="4918500"/>
          </a:xfrm>
          <a:prstGeom prst="rect">
            <a:avLst/>
          </a:prstGeom>
          <a:noFill/>
          <a:ln>
            <a:noFill/>
          </a:ln>
        </p:spPr>
        <p:txBody>
          <a:bodyPr spcFirstLastPara="1" wrap="square" lIns="91425" tIns="45700" rIns="91425" bIns="45700" anchor="t" anchorCtr="0">
            <a:noAutofit/>
          </a:bodyPr>
          <a:lstStyle/>
          <a:p>
            <a:pPr marL="342900" lvl="2" indent="-294640" algn="l" rtl="0">
              <a:lnSpc>
                <a:spcPct val="70000"/>
              </a:lnSpc>
              <a:spcBef>
                <a:spcPts val="0"/>
              </a:spcBef>
              <a:spcAft>
                <a:spcPts val="0"/>
              </a:spcAft>
              <a:buClr>
                <a:schemeClr val="dk1"/>
              </a:buClr>
              <a:buSzPts val="1800"/>
              <a:buChar char="•"/>
            </a:pPr>
            <a:r>
              <a:rPr lang="en-IN" sz="1800" dirty="0"/>
              <a:t>Selenium is a suite of tools to automate web application testing across many platforms.</a:t>
            </a:r>
            <a:endParaRPr sz="1800" dirty="0"/>
          </a:p>
          <a:p>
            <a:pPr marL="342900" lvl="2" indent="-294640" algn="l" rtl="0">
              <a:lnSpc>
                <a:spcPct val="70000"/>
              </a:lnSpc>
              <a:spcBef>
                <a:spcPts val="1000"/>
              </a:spcBef>
              <a:spcAft>
                <a:spcPts val="0"/>
              </a:spcAft>
              <a:buClr>
                <a:schemeClr val="dk1"/>
              </a:buClr>
              <a:buSzPts val="1800"/>
              <a:buChar char="•"/>
            </a:pPr>
            <a:r>
              <a:rPr lang="en-IN" sz="1800" dirty="0"/>
              <a:t>Created by developers at Thought Works.</a:t>
            </a:r>
            <a:endParaRPr sz="1800" dirty="0"/>
          </a:p>
          <a:p>
            <a:pPr marL="342900" lvl="2" indent="-294640" algn="l" rtl="0">
              <a:lnSpc>
                <a:spcPct val="70000"/>
              </a:lnSpc>
              <a:spcBef>
                <a:spcPts val="1000"/>
              </a:spcBef>
              <a:spcAft>
                <a:spcPts val="0"/>
              </a:spcAft>
              <a:buClr>
                <a:schemeClr val="dk1"/>
              </a:buClr>
              <a:buSzPts val="1800"/>
              <a:buChar char="•"/>
            </a:pPr>
            <a:r>
              <a:rPr lang="en-IN" sz="1800" dirty="0"/>
              <a:t>Features:</a:t>
            </a:r>
            <a:endParaRPr sz="1800" dirty="0"/>
          </a:p>
          <a:p>
            <a:pPr marL="0" lvl="2" indent="98425" algn="l" rtl="0">
              <a:lnSpc>
                <a:spcPct val="70000"/>
              </a:lnSpc>
              <a:spcBef>
                <a:spcPts val="500"/>
              </a:spcBef>
              <a:spcAft>
                <a:spcPts val="0"/>
              </a:spcAft>
              <a:buClr>
                <a:schemeClr val="dk1"/>
              </a:buClr>
              <a:buSzPts val="1550"/>
              <a:buNone/>
            </a:pPr>
            <a:endParaRPr sz="1800" dirty="0">
              <a:solidFill>
                <a:srgbClr val="004B87"/>
              </a:solidFill>
            </a:endParaRPr>
          </a:p>
          <a:p>
            <a:pPr marL="0" lvl="1" indent="0" algn="l" rtl="0">
              <a:lnSpc>
                <a:spcPct val="70000"/>
              </a:lnSpc>
              <a:spcBef>
                <a:spcPts val="1000"/>
              </a:spcBef>
              <a:spcAft>
                <a:spcPts val="0"/>
              </a:spcAft>
              <a:buClr>
                <a:srgbClr val="004B87"/>
              </a:buClr>
              <a:buSzPts val="1860"/>
              <a:buNone/>
            </a:pPr>
            <a:r>
              <a:rPr lang="en-IN" sz="1800" dirty="0">
                <a:solidFill>
                  <a:srgbClr val="004B87"/>
                </a:solidFill>
              </a:rPr>
              <a:t>   	</a:t>
            </a:r>
            <a:r>
              <a:rPr lang="en-IN" sz="1800" dirty="0"/>
              <a:t>1.Selenium is the best open source tool</a:t>
            </a:r>
            <a:endParaRPr sz="1800" dirty="0"/>
          </a:p>
          <a:p>
            <a:pPr marL="0" lvl="1" indent="0" algn="l" rtl="0">
              <a:lnSpc>
                <a:spcPct val="70000"/>
              </a:lnSpc>
              <a:spcBef>
                <a:spcPts val="1000"/>
              </a:spcBef>
              <a:spcAft>
                <a:spcPts val="0"/>
              </a:spcAft>
              <a:buClr>
                <a:schemeClr val="dk1"/>
              </a:buClr>
              <a:buSzPts val="2170"/>
              <a:buNone/>
            </a:pPr>
            <a:r>
              <a:rPr lang="en-IN" sz="1800" dirty="0"/>
              <a:t>   	2.Easy Installation</a:t>
            </a:r>
            <a:endParaRPr sz="1800" dirty="0"/>
          </a:p>
          <a:p>
            <a:pPr marL="0" lvl="1" indent="0" algn="l" rtl="0">
              <a:lnSpc>
                <a:spcPct val="70000"/>
              </a:lnSpc>
              <a:spcBef>
                <a:spcPts val="1000"/>
              </a:spcBef>
              <a:spcAft>
                <a:spcPts val="0"/>
              </a:spcAft>
              <a:buClr>
                <a:schemeClr val="dk1"/>
              </a:buClr>
              <a:buSzPts val="2170"/>
              <a:buNone/>
            </a:pPr>
            <a:r>
              <a:rPr lang="en-IN" sz="1800" dirty="0"/>
              <a:t>   	3.Easy Record and play back using Selenium IDE</a:t>
            </a:r>
            <a:endParaRPr sz="1800" dirty="0"/>
          </a:p>
          <a:p>
            <a:pPr marL="0" lvl="1" indent="0" algn="l" rtl="0">
              <a:lnSpc>
                <a:spcPct val="70000"/>
              </a:lnSpc>
              <a:spcBef>
                <a:spcPts val="1000"/>
              </a:spcBef>
              <a:spcAft>
                <a:spcPts val="0"/>
              </a:spcAft>
              <a:buClr>
                <a:schemeClr val="dk1"/>
              </a:buClr>
              <a:buSzPts val="2170"/>
              <a:buNone/>
            </a:pPr>
            <a:r>
              <a:rPr lang="en-IN" sz="1800" dirty="0"/>
              <a:t>   	4.Enables Browser Compatibility Testing , Functional and Regression 	    	   Testing</a:t>
            </a:r>
            <a:endParaRPr sz="1800" dirty="0"/>
          </a:p>
          <a:p>
            <a:pPr marL="0" lvl="1" indent="0" algn="l" rtl="0">
              <a:lnSpc>
                <a:spcPct val="70000"/>
              </a:lnSpc>
              <a:spcBef>
                <a:spcPts val="1000"/>
              </a:spcBef>
              <a:spcAft>
                <a:spcPts val="0"/>
              </a:spcAft>
              <a:buClr>
                <a:schemeClr val="dk1"/>
              </a:buClr>
              <a:buSzPts val="2170"/>
              <a:buNone/>
            </a:pPr>
            <a:r>
              <a:rPr lang="en-IN" sz="1800" dirty="0"/>
              <a:t>   	5.Supports Multiple Operating Systems</a:t>
            </a:r>
            <a:endParaRPr sz="1800" dirty="0"/>
          </a:p>
          <a:p>
            <a:pPr marL="0" lvl="1" indent="0" algn="l" rtl="0">
              <a:lnSpc>
                <a:spcPct val="70000"/>
              </a:lnSpc>
              <a:spcBef>
                <a:spcPts val="1000"/>
              </a:spcBef>
              <a:spcAft>
                <a:spcPts val="0"/>
              </a:spcAft>
              <a:buClr>
                <a:schemeClr val="dk1"/>
              </a:buClr>
              <a:buSzPts val="2170"/>
              <a:buNone/>
            </a:pPr>
            <a:r>
              <a:rPr lang="en-IN" sz="1800" dirty="0"/>
              <a:t>   	6.Supports Multiple Browser Testing</a:t>
            </a:r>
            <a:endParaRPr sz="1800" dirty="0"/>
          </a:p>
          <a:p>
            <a:pPr marL="0" lvl="1" indent="0" algn="l" rtl="0">
              <a:lnSpc>
                <a:spcPct val="70000"/>
              </a:lnSpc>
              <a:spcBef>
                <a:spcPts val="1000"/>
              </a:spcBef>
              <a:spcAft>
                <a:spcPts val="0"/>
              </a:spcAft>
              <a:buClr>
                <a:schemeClr val="dk1"/>
              </a:buClr>
              <a:buSzPts val="2170"/>
              <a:buNone/>
            </a:pPr>
            <a:r>
              <a:rPr lang="en-IN" sz="1800" dirty="0"/>
              <a:t>   	7.Supports Multiple languages like Java, C#, Python, Ruby, PHP, Perl.</a:t>
            </a:r>
            <a:endParaRPr sz="1800" dirty="0"/>
          </a:p>
          <a:p>
            <a:pPr marL="228600" lvl="0" indent="-90805" algn="l" rtl="0">
              <a:lnSpc>
                <a:spcPct val="70000"/>
              </a:lnSpc>
              <a:spcBef>
                <a:spcPts val="1000"/>
              </a:spcBef>
              <a:spcAft>
                <a:spcPts val="0"/>
              </a:spcAft>
              <a:buClr>
                <a:schemeClr val="dk1"/>
              </a:buClr>
              <a:buSzPts val="2170"/>
              <a:buNone/>
            </a:pP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36630</Words>
  <Application>WPS Presentation</Application>
  <PresentationFormat>On-screen Show (4:3)</PresentationFormat>
  <Paragraphs>882</Paragraphs>
  <Slides>71</Slides>
  <Notes>71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Arial</vt:lpstr>
      <vt:lpstr>SimSun</vt:lpstr>
      <vt:lpstr>Wingdings</vt:lpstr>
      <vt:lpstr>Arial</vt:lpstr>
      <vt:lpstr>Calibri</vt:lpstr>
      <vt:lpstr>Microsoft YaHei</vt:lpstr>
      <vt:lpstr>Arial Unicode MS</vt:lpstr>
      <vt:lpstr>Office Theme</vt:lpstr>
      <vt:lpstr>Introduction to Automation</vt:lpstr>
      <vt:lpstr>Why to Choose Automation</vt:lpstr>
      <vt:lpstr>Advantages </vt:lpstr>
      <vt:lpstr>What to Automate</vt:lpstr>
      <vt:lpstr>When to Automate</vt:lpstr>
      <vt:lpstr>What not to Automate</vt:lpstr>
      <vt:lpstr>What is Selenium</vt:lpstr>
      <vt:lpstr>Selenium Components</vt:lpstr>
      <vt:lpstr>Why Selenium</vt:lpstr>
      <vt:lpstr>Selenium IDE</vt:lpstr>
      <vt:lpstr>Selenium IDE</vt:lpstr>
      <vt:lpstr>Selenium RC</vt:lpstr>
      <vt:lpstr>Selenium WebDriver</vt:lpstr>
      <vt:lpstr>Architecture of RC &amp; WebDriver</vt:lpstr>
      <vt:lpstr>Selenium Grid</vt:lpstr>
      <vt:lpstr>Using Chrome Browser</vt:lpstr>
      <vt:lpstr>Key Snippets</vt:lpstr>
      <vt:lpstr>Launching IE &amp; Firefox Driver</vt:lpstr>
      <vt:lpstr>Browser Commands</vt:lpstr>
      <vt:lpstr>Browser Commands</vt:lpstr>
      <vt:lpstr>Navigation Commands</vt:lpstr>
      <vt:lpstr>Locators for Selenium</vt:lpstr>
      <vt:lpstr>FindElement vs FindElements </vt:lpstr>
      <vt:lpstr>Methods</vt:lpstr>
      <vt:lpstr>Methods</vt:lpstr>
      <vt:lpstr>Checkboxes and Radio buttons</vt:lpstr>
      <vt:lpstr>Select Class in WebDriver</vt:lpstr>
      <vt:lpstr>Wait Commands in Selenium</vt:lpstr>
      <vt:lpstr>Example for Implicit Wait</vt:lpstr>
      <vt:lpstr>Explicit Wait</vt:lpstr>
      <vt:lpstr>Methods that can be used in Explicit Wait</vt:lpstr>
      <vt:lpstr>Example for Explicit Wait</vt:lpstr>
      <vt:lpstr>Fluent Wait</vt:lpstr>
      <vt:lpstr>Difference between Implicit Wait Vs Explicit Wait </vt:lpstr>
      <vt:lpstr>Xpath</vt:lpstr>
      <vt:lpstr>Absolute Xpath</vt:lpstr>
      <vt:lpstr>Relative Xpath</vt:lpstr>
      <vt:lpstr>What are Xpath axes</vt:lpstr>
      <vt:lpstr>Example for Xpath</vt:lpstr>
      <vt:lpstr>Contains()</vt:lpstr>
      <vt:lpstr>Using OR &amp; AND:</vt:lpstr>
      <vt:lpstr>StartsWith and Text</vt:lpstr>
      <vt:lpstr>PowerPoint 演示文稿</vt:lpstr>
      <vt:lpstr>PowerPoint 演示文稿</vt:lpstr>
      <vt:lpstr>CSS Selector</vt:lpstr>
      <vt:lpstr>Locating by CSS Selector - Tag and ID </vt:lpstr>
      <vt:lpstr>Locating by CSS Selector - Tag and Class </vt:lpstr>
      <vt:lpstr>Locating by CSS Selector - Tag and Attribute </vt:lpstr>
      <vt:lpstr>Locating by CSS Selector - tag, class, and attribute </vt:lpstr>
      <vt:lpstr>Example for CSS</vt:lpstr>
      <vt:lpstr>How to handle Alert in Selenium WebDriver </vt:lpstr>
      <vt:lpstr>Example for Alerts</vt:lpstr>
      <vt:lpstr>Mouse Hover action in Selenium WebDriver</vt:lpstr>
      <vt:lpstr>Mouseover Example</vt:lpstr>
      <vt:lpstr>Syntax for DragAndDrop</vt:lpstr>
      <vt:lpstr>Example for DragAndDrop</vt:lpstr>
      <vt:lpstr>Handling Frames in Selenium WebDriver</vt:lpstr>
      <vt:lpstr>How to switch over the elements in iframes using Web Driver commands: </vt:lpstr>
      <vt:lpstr>Continued..</vt:lpstr>
      <vt:lpstr>Example for frames</vt:lpstr>
      <vt:lpstr>Window Handlers</vt:lpstr>
      <vt:lpstr>Example for Window Handlers</vt:lpstr>
      <vt:lpstr>Handling Dynamic Web Tables Using Selenium WebDriver </vt:lpstr>
      <vt:lpstr>Fetch number of rows &amp; columns from a dynamic Webtable</vt:lpstr>
      <vt:lpstr>Selenium Grid</vt:lpstr>
      <vt:lpstr>Hub and Nodes</vt:lpstr>
      <vt:lpstr>How to Set Up Selenium Grid? </vt:lpstr>
      <vt:lpstr>Launch a Hub</vt:lpstr>
      <vt:lpstr>Verify Hub is Up and Running</vt:lpstr>
      <vt:lpstr>Launch a Node</vt:lpstr>
      <vt:lpstr>DesiredCapabilities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Automation</dc:title>
  <dc:creator/>
  <cp:lastModifiedBy>seshavataramk</cp:lastModifiedBy>
  <cp:revision>11</cp:revision>
  <dcterms:created xsi:type="dcterms:W3CDTF">2019-09-13T07:21:35Z</dcterms:created>
  <dcterms:modified xsi:type="dcterms:W3CDTF">2019-09-13T09:51:22Z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