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71600" y="763587"/>
            <a:ext cx="5027612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875" y="4776787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8962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0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0" name="Google Shape;280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Slide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1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7" name="Google Shape;297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Slide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2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4" name="Google Shape;314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Slide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0" name="Google Shape;330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Slide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4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6" name="Google Shape;346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Slide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Slide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777875" y="4776787"/>
            <a:ext cx="6216650" cy="452437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1371600" y="763587"/>
            <a:ext cx="5027612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777875" y="4776787"/>
            <a:ext cx="6216650" cy="452437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1371600" y="763587"/>
            <a:ext cx="5027612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/>
          <p:nvPr>
            <p:ph idx="1" type="body"/>
          </p:nvPr>
        </p:nvSpPr>
        <p:spPr>
          <a:xfrm>
            <a:off x="777875" y="4776787"/>
            <a:ext cx="6216650" cy="452437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5:notes"/>
          <p:cNvSpPr/>
          <p:nvPr>
            <p:ph idx="2" type="sldImg"/>
          </p:nvPr>
        </p:nvSpPr>
        <p:spPr>
          <a:xfrm>
            <a:off x="1371600" y="763587"/>
            <a:ext cx="5027612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:notes"/>
          <p:cNvSpPr txBox="1"/>
          <p:nvPr>
            <p:ph idx="1" type="body"/>
          </p:nvPr>
        </p:nvSpPr>
        <p:spPr>
          <a:xfrm>
            <a:off x="777875" y="4776787"/>
            <a:ext cx="6216650" cy="452437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6:notes"/>
          <p:cNvSpPr/>
          <p:nvPr>
            <p:ph idx="2" type="sldImg"/>
          </p:nvPr>
        </p:nvSpPr>
        <p:spPr>
          <a:xfrm>
            <a:off x="1371600" y="763587"/>
            <a:ext cx="5027612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8" name="Google Shape;228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6" name="Google Shape;246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Slide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2" name="Google Shape;262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Slide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457200" y="274637"/>
            <a:ext cx="8228012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457200" y="1600200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 rot="5400000">
            <a:off x="5395119" y="2839244"/>
            <a:ext cx="4524375" cy="2055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 rot="5400000">
            <a:off x="1204913" y="857251"/>
            <a:ext cx="452437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685800" y="2130425"/>
            <a:ext cx="7770812" cy="1468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 rot="5400000">
            <a:off x="2309018" y="-246857"/>
            <a:ext cx="4524375" cy="8228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25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685800" y="2130425"/>
            <a:ext cx="7770812" cy="1468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3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2" name="Google Shape;92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93" name="Google Shape;93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3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4" name="Google Shape;94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685800" y="2130425"/>
            <a:ext cx="7770812" cy="1468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457200" y="1604963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9" name="Google Shape;99;p21"/>
          <p:cNvSpPr txBox="1"/>
          <p:nvPr>
            <p:ph idx="2" type="body"/>
          </p:nvPr>
        </p:nvSpPr>
        <p:spPr>
          <a:xfrm>
            <a:off x="4646613" y="1604963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 rot="5400000">
            <a:off x="4732338" y="2171700"/>
            <a:ext cx="5849937" cy="2055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 rot="5400000">
            <a:off x="542132" y="189707"/>
            <a:ext cx="5849937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3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type="title"/>
          </p:nvPr>
        </p:nvSpPr>
        <p:spPr>
          <a:xfrm>
            <a:off x="685800" y="2130425"/>
            <a:ext cx="7770812" cy="1468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1" type="body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25"/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57200" y="274637"/>
            <a:ext cx="8228012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 rot="5400000">
            <a:off x="2309018" y="-251619"/>
            <a:ext cx="4524375" cy="82280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57200" y="274637"/>
            <a:ext cx="8228012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45" name="Google Shape;45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457200" y="274637"/>
            <a:ext cx="8228012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457200" y="1600200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4646613" y="1600200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48662" y="6427787"/>
            <a:ext cx="633412" cy="34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274637"/>
            <a:ext cx="8228012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600200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48662" y="6427787"/>
            <a:ext cx="633412" cy="3460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type="title"/>
          </p:nvPr>
        </p:nvSpPr>
        <p:spPr>
          <a:xfrm>
            <a:off x="685800" y="2130425"/>
            <a:ext cx="7770812" cy="1468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25"/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jpg"/><Relationship Id="rId6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/>
        </p:nvSpPr>
        <p:spPr>
          <a:xfrm>
            <a:off x="636587" y="5322887"/>
            <a:ext cx="6858000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January 2019</a:t>
            </a:r>
            <a:endParaRPr/>
          </a:p>
        </p:txBody>
      </p:sp>
      <p:sp>
        <p:nvSpPr>
          <p:cNvPr id="119" name="Google Shape;119;p25"/>
          <p:cNvSpPr txBox="1"/>
          <p:nvPr/>
        </p:nvSpPr>
        <p:spPr>
          <a:xfrm>
            <a:off x="519112" y="4362450"/>
            <a:ext cx="8331200" cy="958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API Testing with Rest Assured</a:t>
            </a:r>
            <a:endParaRPr/>
          </a:p>
        </p:txBody>
      </p:sp>
      <p:grpSp>
        <p:nvGrpSpPr>
          <p:cNvPr id="120" name="Google Shape;120;p25"/>
          <p:cNvGrpSpPr/>
          <p:nvPr/>
        </p:nvGrpSpPr>
        <p:grpSpPr>
          <a:xfrm>
            <a:off x="7704137" y="6270625"/>
            <a:ext cx="1362075" cy="522287"/>
            <a:chOff x="7704137" y="6270625"/>
            <a:chExt cx="1362075" cy="522287"/>
          </a:xfrm>
        </p:grpSpPr>
        <p:sp>
          <p:nvSpPr>
            <p:cNvPr id="121" name="Google Shape;121;p25"/>
            <p:cNvSpPr txBox="1"/>
            <p:nvPr/>
          </p:nvSpPr>
          <p:spPr>
            <a:xfrm>
              <a:off x="7704137" y="6270625"/>
              <a:ext cx="1362075" cy="522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2" name="Google Shape;122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356600" y="6394450"/>
              <a:ext cx="635000" cy="323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25"/>
          <p:cNvSpPr txBox="1"/>
          <p:nvPr/>
        </p:nvSpPr>
        <p:spPr>
          <a:xfrm>
            <a:off x="0" y="6542087"/>
            <a:ext cx="4032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/>
          <p:nvPr/>
        </p:nvSpPr>
        <p:spPr>
          <a:xfrm>
            <a:off x="449262" y="396875"/>
            <a:ext cx="287496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Logging Mechanism</a:t>
            </a:r>
            <a:endParaRPr/>
          </a:p>
        </p:txBody>
      </p:sp>
      <p:grpSp>
        <p:nvGrpSpPr>
          <p:cNvPr id="284" name="Google Shape;284;p34"/>
          <p:cNvGrpSpPr/>
          <p:nvPr/>
        </p:nvGrpSpPr>
        <p:grpSpPr>
          <a:xfrm>
            <a:off x="449262" y="854075"/>
            <a:ext cx="6191250" cy="50800"/>
            <a:chOff x="449262" y="854075"/>
            <a:chExt cx="6191250" cy="50800"/>
          </a:xfrm>
        </p:grpSpPr>
        <p:sp>
          <p:nvSpPr>
            <p:cNvPr id="285" name="Google Shape;285;p34"/>
            <p:cNvSpPr txBox="1"/>
            <p:nvPr/>
          </p:nvSpPr>
          <p:spPr>
            <a:xfrm>
              <a:off x="449262" y="854075"/>
              <a:ext cx="1552575" cy="508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4"/>
            <p:cNvSpPr txBox="1"/>
            <p:nvPr/>
          </p:nvSpPr>
          <p:spPr>
            <a:xfrm>
              <a:off x="2003425" y="854075"/>
              <a:ext cx="1552575" cy="508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4"/>
            <p:cNvSpPr txBox="1"/>
            <p:nvPr/>
          </p:nvSpPr>
          <p:spPr>
            <a:xfrm>
              <a:off x="3535362" y="854075"/>
              <a:ext cx="1552575" cy="50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4"/>
            <p:cNvSpPr txBox="1"/>
            <p:nvPr/>
          </p:nvSpPr>
          <p:spPr>
            <a:xfrm>
              <a:off x="5087937" y="854075"/>
              <a:ext cx="1552575" cy="50800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" name="Google Shape;289;p34"/>
          <p:cNvGrpSpPr/>
          <p:nvPr/>
        </p:nvGrpSpPr>
        <p:grpSpPr>
          <a:xfrm>
            <a:off x="7704137" y="6270625"/>
            <a:ext cx="1362075" cy="522287"/>
            <a:chOff x="7704137" y="6270625"/>
            <a:chExt cx="1362075" cy="522287"/>
          </a:xfrm>
        </p:grpSpPr>
        <p:sp>
          <p:nvSpPr>
            <p:cNvPr id="290" name="Google Shape;290;p34"/>
            <p:cNvSpPr txBox="1"/>
            <p:nvPr/>
          </p:nvSpPr>
          <p:spPr>
            <a:xfrm>
              <a:off x="7704137" y="6270625"/>
              <a:ext cx="1362075" cy="522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1" name="Google Shape;291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56600" y="6394450"/>
              <a:ext cx="635000" cy="323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2" name="Google Shape;292;p34"/>
          <p:cNvSpPr txBox="1"/>
          <p:nvPr/>
        </p:nvSpPr>
        <p:spPr>
          <a:xfrm>
            <a:off x="0" y="6542087"/>
            <a:ext cx="4032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93" name="Google Shape;293;p34"/>
          <p:cNvSpPr txBox="1"/>
          <p:nvPr/>
        </p:nvSpPr>
        <p:spPr>
          <a:xfrm>
            <a:off x="685800" y="1176337"/>
            <a:ext cx="7467600" cy="210026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given()</a:t>
            </a:r>
            <a:br>
              <a:rPr b="0" i="0" lang="en-US" sz="20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.log()</a:t>
            </a:r>
            <a:br>
              <a:rPr b="0" i="0" lang="en-US" sz="20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.headers()</a:t>
            </a:r>
            <a:br>
              <a:rPr b="0" i="0" lang="en-US" sz="20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.when()</a:t>
            </a:r>
            <a:br>
              <a:rPr b="0" i="0" lang="en-US" sz="20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.get(</a:t>
            </a:r>
            <a:r>
              <a:rPr b="0" i="0" lang="en-US" sz="2000" u="none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"/1"</a:t>
            </a:r>
            <a:r>
              <a:rPr b="0" i="0" lang="en-US" sz="20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0" i="0" lang="en-US" sz="20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.then()</a:t>
            </a:r>
            <a:br>
              <a:rPr b="0" i="0" lang="en-US" sz="20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.statusCode(</a:t>
            </a:r>
            <a:r>
              <a:rPr b="0" i="0" lang="en-US" sz="2000" u="non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b="0" i="0" lang="en-US" sz="20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2000" u="non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294" name="Google Shape;294;p34"/>
          <p:cNvSpPr txBox="1"/>
          <p:nvPr/>
        </p:nvSpPr>
        <p:spPr>
          <a:xfrm>
            <a:off x="685800" y="3465512"/>
            <a:ext cx="7467600" cy="2782887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given()</a:t>
            </a:r>
            <a:b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.param(</a:t>
            </a:r>
            <a:r>
              <a:rPr b="0" i="0" lang="en-US" sz="1800" u="none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"programme"</a:t>
            </a:r>
            <a:r>
              <a:rPr b="0" i="0" lang="en-US" sz="1800" u="non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800" u="none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"Computer Science"</a:t>
            </a:r>
            <a: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.param(</a:t>
            </a:r>
            <a:r>
              <a:rPr b="0" i="0" lang="en-US" sz="1800" u="none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"limit"</a:t>
            </a:r>
            <a:r>
              <a:rPr b="0" i="0" lang="en-US" sz="1800" u="non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.when()</a:t>
            </a:r>
            <a:b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.get(</a:t>
            </a:r>
            <a:r>
              <a:rPr b="0" i="0" lang="en-US" sz="1800" u="none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"/list"</a:t>
            </a:r>
            <a: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.then()</a:t>
            </a:r>
            <a:b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.log()</a:t>
            </a:r>
            <a:b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.status()</a:t>
            </a:r>
            <a:b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.statusCode(</a:t>
            </a:r>
            <a:r>
              <a:rPr b="0" i="0" lang="en-US" sz="1800" u="non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800" u="non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/>
          <p:nvPr/>
        </p:nvSpPr>
        <p:spPr>
          <a:xfrm>
            <a:off x="449262" y="396875"/>
            <a:ext cx="287496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Extracting Data</a:t>
            </a:r>
            <a:endParaRPr/>
          </a:p>
        </p:txBody>
      </p:sp>
      <p:grpSp>
        <p:nvGrpSpPr>
          <p:cNvPr id="301" name="Google Shape;301;p35"/>
          <p:cNvGrpSpPr/>
          <p:nvPr/>
        </p:nvGrpSpPr>
        <p:grpSpPr>
          <a:xfrm>
            <a:off x="449262" y="854075"/>
            <a:ext cx="6191250" cy="50800"/>
            <a:chOff x="449262" y="854075"/>
            <a:chExt cx="6191250" cy="50800"/>
          </a:xfrm>
        </p:grpSpPr>
        <p:sp>
          <p:nvSpPr>
            <p:cNvPr id="302" name="Google Shape;302;p35"/>
            <p:cNvSpPr txBox="1"/>
            <p:nvPr/>
          </p:nvSpPr>
          <p:spPr>
            <a:xfrm>
              <a:off x="449262" y="854075"/>
              <a:ext cx="1552575" cy="508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5"/>
            <p:cNvSpPr txBox="1"/>
            <p:nvPr/>
          </p:nvSpPr>
          <p:spPr>
            <a:xfrm>
              <a:off x="2003425" y="854075"/>
              <a:ext cx="1552575" cy="508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5"/>
            <p:cNvSpPr txBox="1"/>
            <p:nvPr/>
          </p:nvSpPr>
          <p:spPr>
            <a:xfrm>
              <a:off x="3535362" y="854075"/>
              <a:ext cx="1552575" cy="50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5"/>
            <p:cNvSpPr txBox="1"/>
            <p:nvPr/>
          </p:nvSpPr>
          <p:spPr>
            <a:xfrm>
              <a:off x="5087937" y="854075"/>
              <a:ext cx="1552575" cy="50800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35"/>
          <p:cNvGrpSpPr/>
          <p:nvPr/>
        </p:nvGrpSpPr>
        <p:grpSpPr>
          <a:xfrm>
            <a:off x="7704137" y="6270625"/>
            <a:ext cx="1362075" cy="522287"/>
            <a:chOff x="7704137" y="6270625"/>
            <a:chExt cx="1362075" cy="522287"/>
          </a:xfrm>
        </p:grpSpPr>
        <p:sp>
          <p:nvSpPr>
            <p:cNvPr id="307" name="Google Shape;307;p35"/>
            <p:cNvSpPr txBox="1"/>
            <p:nvPr/>
          </p:nvSpPr>
          <p:spPr>
            <a:xfrm>
              <a:off x="7704137" y="6270625"/>
              <a:ext cx="1362075" cy="522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8" name="Google Shape;308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56600" y="6394450"/>
              <a:ext cx="635000" cy="323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9" name="Google Shape;309;p35"/>
          <p:cNvSpPr txBox="1"/>
          <p:nvPr/>
        </p:nvSpPr>
        <p:spPr>
          <a:xfrm>
            <a:off x="0" y="6542087"/>
            <a:ext cx="4032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10" name="Google Shape;310;p35"/>
          <p:cNvSpPr txBox="1"/>
          <p:nvPr/>
        </p:nvSpPr>
        <p:spPr>
          <a:xfrm>
            <a:off x="403225" y="1312862"/>
            <a:ext cx="7953375" cy="2268537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given()</a:t>
            </a:r>
            <a:b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.queryParam(</a:t>
            </a:r>
            <a:r>
              <a:rPr b="0" i="0" lang="en-US" sz="1800" u="none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"query"</a:t>
            </a:r>
            <a:r>
              <a:rPr b="0" i="0" lang="en-US" sz="1800" u="non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"ipod"</a:t>
            </a:r>
            <a: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.queryParam(</a:t>
            </a:r>
            <a:r>
              <a:rPr b="0" i="0" lang="en-US" sz="1800" u="none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"format"</a:t>
            </a:r>
            <a:r>
              <a:rPr b="0" i="0" lang="en-US" sz="1800" u="non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"json"</a:t>
            </a:r>
            <a: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.when()</a:t>
            </a:r>
            <a:b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.get(</a:t>
            </a:r>
            <a:r>
              <a:rPr b="0" i="0" lang="en-US" sz="1800" u="none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"/search"</a:t>
            </a:r>
            <a: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.then()</a:t>
            </a:r>
            <a:b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.log().all().extract().path(</a:t>
            </a:r>
            <a:r>
              <a:rPr b="0" i="0" lang="en-US" sz="1800" u="none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"numItems"</a:t>
            </a:r>
            <a: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800" u="non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311" name="Google Shape;311;p35"/>
          <p:cNvSpPr txBox="1"/>
          <p:nvPr/>
        </p:nvSpPr>
        <p:spPr>
          <a:xfrm>
            <a:off x="403225" y="3770312"/>
            <a:ext cx="7953375" cy="2782887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given()</a:t>
            </a:r>
            <a:b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.queryParam(</a:t>
            </a:r>
            <a:r>
              <a:rPr b="0" i="0" lang="en-US" sz="1800" u="none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"query"</a:t>
            </a:r>
            <a:r>
              <a:rPr b="0" i="0" lang="en-US" sz="1800" u="non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800" u="none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"ipod"</a:t>
            </a:r>
            <a: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.queryParam(</a:t>
            </a:r>
            <a:r>
              <a:rPr b="0" i="0" lang="en-US" sz="1800" u="none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"apiKey"</a:t>
            </a:r>
            <a:r>
              <a:rPr b="0" i="0" lang="en-US" sz="1800" u="non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APIKEY)</a:t>
            </a:r>
            <a:b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.queryParam(</a:t>
            </a:r>
            <a:r>
              <a:rPr b="0" i="0" lang="en-US" sz="1800" u="none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"format"</a:t>
            </a:r>
            <a:r>
              <a:rPr b="0" i="0" lang="en-US" sz="1800" u="non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800" u="none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"xml"</a:t>
            </a:r>
            <a: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.when()</a:t>
            </a:r>
            <a:b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.get(</a:t>
            </a:r>
            <a:r>
              <a:rPr b="0" i="0" lang="en-US" sz="1800" u="none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"/search"</a:t>
            </a:r>
            <a: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.then()</a:t>
            </a:r>
            <a:b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.extract()</a:t>
            </a:r>
            <a:b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.path(</a:t>
            </a:r>
            <a:r>
              <a:rPr b="0" i="0" lang="en-US" sz="1800" u="none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"searchresponse.numItems"</a:t>
            </a:r>
            <a:r>
              <a:rPr b="0" i="0" lang="en-US" sz="18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800" u="non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 txBox="1"/>
          <p:nvPr/>
        </p:nvSpPr>
        <p:spPr>
          <a:xfrm>
            <a:off x="449262" y="396875"/>
            <a:ext cx="287496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Assertions</a:t>
            </a:r>
            <a:endParaRPr/>
          </a:p>
        </p:txBody>
      </p:sp>
      <p:grpSp>
        <p:nvGrpSpPr>
          <p:cNvPr id="318" name="Google Shape;318;p36"/>
          <p:cNvGrpSpPr/>
          <p:nvPr/>
        </p:nvGrpSpPr>
        <p:grpSpPr>
          <a:xfrm>
            <a:off x="449262" y="854075"/>
            <a:ext cx="6191250" cy="50800"/>
            <a:chOff x="449262" y="854075"/>
            <a:chExt cx="6191250" cy="50800"/>
          </a:xfrm>
        </p:grpSpPr>
        <p:sp>
          <p:nvSpPr>
            <p:cNvPr id="319" name="Google Shape;319;p36"/>
            <p:cNvSpPr txBox="1"/>
            <p:nvPr/>
          </p:nvSpPr>
          <p:spPr>
            <a:xfrm>
              <a:off x="449262" y="854075"/>
              <a:ext cx="1552575" cy="508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6"/>
            <p:cNvSpPr txBox="1"/>
            <p:nvPr/>
          </p:nvSpPr>
          <p:spPr>
            <a:xfrm>
              <a:off x="2003425" y="854075"/>
              <a:ext cx="1552575" cy="508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6"/>
            <p:cNvSpPr txBox="1"/>
            <p:nvPr/>
          </p:nvSpPr>
          <p:spPr>
            <a:xfrm>
              <a:off x="3535362" y="854075"/>
              <a:ext cx="1552575" cy="50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6"/>
            <p:cNvSpPr txBox="1"/>
            <p:nvPr/>
          </p:nvSpPr>
          <p:spPr>
            <a:xfrm>
              <a:off x="5087937" y="854075"/>
              <a:ext cx="1552575" cy="50800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36"/>
          <p:cNvGrpSpPr/>
          <p:nvPr/>
        </p:nvGrpSpPr>
        <p:grpSpPr>
          <a:xfrm>
            <a:off x="7704137" y="6270625"/>
            <a:ext cx="1362075" cy="522287"/>
            <a:chOff x="7704137" y="6270625"/>
            <a:chExt cx="1362075" cy="522287"/>
          </a:xfrm>
        </p:grpSpPr>
        <p:sp>
          <p:nvSpPr>
            <p:cNvPr id="324" name="Google Shape;324;p36"/>
            <p:cNvSpPr txBox="1"/>
            <p:nvPr/>
          </p:nvSpPr>
          <p:spPr>
            <a:xfrm>
              <a:off x="7704137" y="6270625"/>
              <a:ext cx="1362075" cy="522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5" name="Google Shape;325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56600" y="6394450"/>
              <a:ext cx="635000" cy="323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6" name="Google Shape;326;p36"/>
          <p:cNvSpPr txBox="1"/>
          <p:nvPr/>
        </p:nvSpPr>
        <p:spPr>
          <a:xfrm>
            <a:off x="0" y="6542087"/>
            <a:ext cx="4032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27" name="Google Shape;327;p36"/>
          <p:cNvSpPr txBox="1"/>
          <p:nvPr/>
        </p:nvSpPr>
        <p:spPr>
          <a:xfrm>
            <a:off x="515937" y="1447800"/>
            <a:ext cx="7332662" cy="2159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given()</a:t>
            </a:r>
            <a:br>
              <a:rPr b="0" i="0" lang="en-US" sz="24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.parameters(parameters)</a:t>
            </a:r>
            <a:br>
              <a:rPr b="0" i="0" lang="en-US" sz="24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.when()</a:t>
            </a:r>
            <a:br>
              <a:rPr b="0" i="0" lang="en-US" sz="24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.get(</a:t>
            </a:r>
            <a:r>
              <a:rPr b="0" i="0" lang="en-US" sz="2400" u="none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"/yql"</a:t>
            </a:r>
            <a:r>
              <a:rPr b="0" i="0" lang="en-US" sz="24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0" i="0" lang="en-US" sz="24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.then()</a:t>
            </a:r>
            <a:br>
              <a:rPr b="0" i="0" lang="en-US" sz="24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.body(</a:t>
            </a:r>
            <a:r>
              <a:rPr b="0" i="0" lang="en-US" sz="2400" u="none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"query.count"</a:t>
            </a:r>
            <a:r>
              <a:rPr b="0" i="0" lang="en-US" sz="2400" u="non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24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equalTo(</a:t>
            </a:r>
            <a:r>
              <a:rPr b="0" i="0" lang="en-US" sz="2400" u="non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0" i="0" lang="en-US" sz="24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b="0" i="0" lang="en-US" sz="2400" u="non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"/>
          <p:cNvSpPr txBox="1"/>
          <p:nvPr/>
        </p:nvSpPr>
        <p:spPr>
          <a:xfrm>
            <a:off x="449262" y="396875"/>
            <a:ext cx="287496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Authentication</a:t>
            </a:r>
            <a:endParaRPr/>
          </a:p>
        </p:txBody>
      </p:sp>
      <p:sp>
        <p:nvSpPr>
          <p:cNvPr id="334" name="Google Shape;334;p37"/>
          <p:cNvSpPr txBox="1"/>
          <p:nvPr/>
        </p:nvSpPr>
        <p:spPr>
          <a:xfrm>
            <a:off x="465137" y="1189037"/>
            <a:ext cx="8297862" cy="483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8612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grpSp>
        <p:nvGrpSpPr>
          <p:cNvPr id="335" name="Google Shape;335;p37"/>
          <p:cNvGrpSpPr/>
          <p:nvPr/>
        </p:nvGrpSpPr>
        <p:grpSpPr>
          <a:xfrm>
            <a:off x="449262" y="854075"/>
            <a:ext cx="6191250" cy="50800"/>
            <a:chOff x="449262" y="854075"/>
            <a:chExt cx="6191250" cy="50800"/>
          </a:xfrm>
        </p:grpSpPr>
        <p:sp>
          <p:nvSpPr>
            <p:cNvPr id="336" name="Google Shape;336;p37"/>
            <p:cNvSpPr txBox="1"/>
            <p:nvPr/>
          </p:nvSpPr>
          <p:spPr>
            <a:xfrm>
              <a:off x="449262" y="854075"/>
              <a:ext cx="1552575" cy="508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7"/>
            <p:cNvSpPr txBox="1"/>
            <p:nvPr/>
          </p:nvSpPr>
          <p:spPr>
            <a:xfrm>
              <a:off x="2003425" y="854075"/>
              <a:ext cx="1552575" cy="508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7"/>
            <p:cNvSpPr txBox="1"/>
            <p:nvPr/>
          </p:nvSpPr>
          <p:spPr>
            <a:xfrm>
              <a:off x="3535362" y="854075"/>
              <a:ext cx="1552575" cy="50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7"/>
            <p:cNvSpPr txBox="1"/>
            <p:nvPr/>
          </p:nvSpPr>
          <p:spPr>
            <a:xfrm>
              <a:off x="5087937" y="854075"/>
              <a:ext cx="1552575" cy="50800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" name="Google Shape;340;p37"/>
          <p:cNvGrpSpPr/>
          <p:nvPr/>
        </p:nvGrpSpPr>
        <p:grpSpPr>
          <a:xfrm>
            <a:off x="7704137" y="6270625"/>
            <a:ext cx="1362075" cy="522287"/>
            <a:chOff x="7704137" y="6270625"/>
            <a:chExt cx="1362075" cy="522287"/>
          </a:xfrm>
        </p:grpSpPr>
        <p:sp>
          <p:nvSpPr>
            <p:cNvPr id="341" name="Google Shape;341;p37"/>
            <p:cNvSpPr txBox="1"/>
            <p:nvPr/>
          </p:nvSpPr>
          <p:spPr>
            <a:xfrm>
              <a:off x="7704137" y="6270625"/>
              <a:ext cx="1362075" cy="522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2" name="Google Shape;342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56600" y="6394450"/>
              <a:ext cx="635000" cy="323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3" name="Google Shape;343;p37"/>
          <p:cNvSpPr txBox="1"/>
          <p:nvPr/>
        </p:nvSpPr>
        <p:spPr>
          <a:xfrm>
            <a:off x="0" y="6542087"/>
            <a:ext cx="4032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/>
          <p:nvPr/>
        </p:nvSpPr>
        <p:spPr>
          <a:xfrm>
            <a:off x="2290762" y="3197225"/>
            <a:ext cx="4562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grpSp>
        <p:nvGrpSpPr>
          <p:cNvPr id="350" name="Google Shape;350;p38"/>
          <p:cNvGrpSpPr/>
          <p:nvPr/>
        </p:nvGrpSpPr>
        <p:grpSpPr>
          <a:xfrm>
            <a:off x="7704137" y="6270625"/>
            <a:ext cx="1362075" cy="522287"/>
            <a:chOff x="7704137" y="6270625"/>
            <a:chExt cx="1362075" cy="522287"/>
          </a:xfrm>
        </p:grpSpPr>
        <p:sp>
          <p:nvSpPr>
            <p:cNvPr id="351" name="Google Shape;351;p38"/>
            <p:cNvSpPr txBox="1"/>
            <p:nvPr/>
          </p:nvSpPr>
          <p:spPr>
            <a:xfrm>
              <a:off x="7704137" y="6270625"/>
              <a:ext cx="1362075" cy="522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2" name="Google Shape;352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56600" y="6394450"/>
              <a:ext cx="635000" cy="323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3" name="Google Shape;353;p38"/>
          <p:cNvSpPr txBox="1"/>
          <p:nvPr/>
        </p:nvSpPr>
        <p:spPr>
          <a:xfrm>
            <a:off x="0" y="6542087"/>
            <a:ext cx="4032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/>
        </p:nvSpPr>
        <p:spPr>
          <a:xfrm>
            <a:off x="449262" y="396875"/>
            <a:ext cx="287496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sp>
        <p:nvSpPr>
          <p:cNvPr id="130" name="Google Shape;130;p26"/>
          <p:cNvSpPr txBox="1"/>
          <p:nvPr/>
        </p:nvSpPr>
        <p:spPr>
          <a:xfrm>
            <a:off x="465137" y="1189037"/>
            <a:ext cx="8297862" cy="483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8612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API Testing</a:t>
            </a:r>
            <a:endParaRPr/>
          </a:p>
          <a:p>
            <a:pPr indent="-328612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Application for Test</a:t>
            </a:r>
            <a:endParaRPr/>
          </a:p>
          <a:p>
            <a:pPr indent="-328612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POSTMAN API Testing</a:t>
            </a:r>
            <a:endParaRPr/>
          </a:p>
          <a:p>
            <a:pPr indent="-328612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Rest Assured Introduction and Setup</a:t>
            </a:r>
            <a:endParaRPr/>
          </a:p>
          <a:p>
            <a:pPr indent="-328612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Requests</a:t>
            </a:r>
            <a:endParaRPr/>
          </a:p>
          <a:p>
            <a:pPr indent="-328612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Logging Mechanism</a:t>
            </a:r>
            <a:endParaRPr/>
          </a:p>
          <a:p>
            <a:pPr indent="-328612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Extracting Data</a:t>
            </a:r>
            <a:endParaRPr/>
          </a:p>
          <a:p>
            <a:pPr indent="-328612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Assertions</a:t>
            </a:r>
            <a:endParaRPr/>
          </a:p>
          <a:p>
            <a:pPr indent="-328612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Authentication</a:t>
            </a:r>
            <a:endParaRPr/>
          </a:p>
        </p:txBody>
      </p:sp>
      <p:grpSp>
        <p:nvGrpSpPr>
          <p:cNvPr id="131" name="Google Shape;131;p26"/>
          <p:cNvGrpSpPr/>
          <p:nvPr/>
        </p:nvGrpSpPr>
        <p:grpSpPr>
          <a:xfrm>
            <a:off x="449262" y="854075"/>
            <a:ext cx="6191250" cy="50800"/>
            <a:chOff x="449262" y="854075"/>
            <a:chExt cx="6191250" cy="50800"/>
          </a:xfrm>
        </p:grpSpPr>
        <p:sp>
          <p:nvSpPr>
            <p:cNvPr id="132" name="Google Shape;132;p26"/>
            <p:cNvSpPr txBox="1"/>
            <p:nvPr/>
          </p:nvSpPr>
          <p:spPr>
            <a:xfrm>
              <a:off x="449262" y="854075"/>
              <a:ext cx="1552575" cy="508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6"/>
            <p:cNvSpPr txBox="1"/>
            <p:nvPr/>
          </p:nvSpPr>
          <p:spPr>
            <a:xfrm>
              <a:off x="2003425" y="854075"/>
              <a:ext cx="1552575" cy="508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 txBox="1"/>
            <p:nvPr/>
          </p:nvSpPr>
          <p:spPr>
            <a:xfrm>
              <a:off x="3535362" y="854075"/>
              <a:ext cx="1552575" cy="50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6"/>
            <p:cNvSpPr txBox="1"/>
            <p:nvPr/>
          </p:nvSpPr>
          <p:spPr>
            <a:xfrm>
              <a:off x="5087937" y="854075"/>
              <a:ext cx="1552575" cy="50800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Google Shape;136;p26"/>
          <p:cNvGrpSpPr/>
          <p:nvPr/>
        </p:nvGrpSpPr>
        <p:grpSpPr>
          <a:xfrm>
            <a:off x="7704137" y="6270625"/>
            <a:ext cx="1362075" cy="522287"/>
            <a:chOff x="7704137" y="6270625"/>
            <a:chExt cx="1362075" cy="522287"/>
          </a:xfrm>
        </p:grpSpPr>
        <p:sp>
          <p:nvSpPr>
            <p:cNvPr id="137" name="Google Shape;137;p26"/>
            <p:cNvSpPr txBox="1"/>
            <p:nvPr/>
          </p:nvSpPr>
          <p:spPr>
            <a:xfrm>
              <a:off x="7704137" y="6270625"/>
              <a:ext cx="1362075" cy="522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8" name="Google Shape;138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56600" y="6394450"/>
              <a:ext cx="635000" cy="323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26"/>
          <p:cNvSpPr txBox="1"/>
          <p:nvPr/>
        </p:nvSpPr>
        <p:spPr>
          <a:xfrm>
            <a:off x="0" y="6542087"/>
            <a:ext cx="4032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/>
        </p:nvSpPr>
        <p:spPr>
          <a:xfrm>
            <a:off x="449262" y="396875"/>
            <a:ext cx="287496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API Testing  </a:t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465137" y="1189037"/>
            <a:ext cx="8297862" cy="483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27"/>
          <p:cNvGrpSpPr/>
          <p:nvPr/>
        </p:nvGrpSpPr>
        <p:grpSpPr>
          <a:xfrm>
            <a:off x="449262" y="854075"/>
            <a:ext cx="6191250" cy="50800"/>
            <a:chOff x="449262" y="854075"/>
            <a:chExt cx="6191250" cy="50800"/>
          </a:xfrm>
        </p:grpSpPr>
        <p:sp>
          <p:nvSpPr>
            <p:cNvPr id="147" name="Google Shape;147;p27"/>
            <p:cNvSpPr txBox="1"/>
            <p:nvPr/>
          </p:nvSpPr>
          <p:spPr>
            <a:xfrm>
              <a:off x="449262" y="854075"/>
              <a:ext cx="1552575" cy="508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7"/>
            <p:cNvSpPr txBox="1"/>
            <p:nvPr/>
          </p:nvSpPr>
          <p:spPr>
            <a:xfrm>
              <a:off x="2003425" y="854075"/>
              <a:ext cx="1552575" cy="508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7"/>
            <p:cNvSpPr txBox="1"/>
            <p:nvPr/>
          </p:nvSpPr>
          <p:spPr>
            <a:xfrm>
              <a:off x="3535362" y="854075"/>
              <a:ext cx="1552575" cy="50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7"/>
            <p:cNvSpPr txBox="1"/>
            <p:nvPr/>
          </p:nvSpPr>
          <p:spPr>
            <a:xfrm>
              <a:off x="5087937" y="854075"/>
              <a:ext cx="1552575" cy="50800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p27"/>
          <p:cNvGrpSpPr/>
          <p:nvPr/>
        </p:nvGrpSpPr>
        <p:grpSpPr>
          <a:xfrm>
            <a:off x="7704137" y="6270625"/>
            <a:ext cx="1362075" cy="522287"/>
            <a:chOff x="7704137" y="6270625"/>
            <a:chExt cx="1362075" cy="522287"/>
          </a:xfrm>
        </p:grpSpPr>
        <p:sp>
          <p:nvSpPr>
            <p:cNvPr id="152" name="Google Shape;152;p27"/>
            <p:cNvSpPr txBox="1"/>
            <p:nvPr/>
          </p:nvSpPr>
          <p:spPr>
            <a:xfrm>
              <a:off x="7704137" y="6270625"/>
              <a:ext cx="1362075" cy="522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3" name="Google Shape;153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56600" y="6394450"/>
              <a:ext cx="635000" cy="323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4" name="Google Shape;154;p27"/>
          <p:cNvSpPr txBox="1"/>
          <p:nvPr/>
        </p:nvSpPr>
        <p:spPr>
          <a:xfrm>
            <a:off x="0" y="6542087"/>
            <a:ext cx="4032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55" name="Google Shape;155;p27"/>
          <p:cNvSpPr txBox="1"/>
          <p:nvPr/>
        </p:nvSpPr>
        <p:spPr>
          <a:xfrm>
            <a:off x="465137" y="1219200"/>
            <a:ext cx="8297862" cy="180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Wikipedia Definition: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computer programming, an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programming interface (API)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set of subroutine definitions, communication protocols, and tools for building software. In general terms, it is a set of clearly defined methods of communication among various components.</a:t>
            </a:r>
            <a:endParaRPr/>
          </a:p>
        </p:txBody>
      </p:sp>
      <p:grpSp>
        <p:nvGrpSpPr>
          <p:cNvPr id="156" name="Google Shape;156;p27"/>
          <p:cNvGrpSpPr/>
          <p:nvPr/>
        </p:nvGrpSpPr>
        <p:grpSpPr>
          <a:xfrm>
            <a:off x="4114800" y="4008437"/>
            <a:ext cx="1219200" cy="2211387"/>
            <a:chOff x="0" y="0"/>
            <a:chExt cx="2147483646" cy="2147483647"/>
          </a:xfrm>
        </p:grpSpPr>
        <p:pic>
          <p:nvPicPr>
            <p:cNvPr descr="C:\Users\DQ_USER\AppData\Local\Microsoft\Windows\INetCache\IE\SX6F2EKD\200px-Akira[1].png" id="157" name="Google Shape;157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0" y="0"/>
              <a:ext cx="1751819821" cy="1612839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27"/>
            <p:cNvSpPr txBox="1"/>
            <p:nvPr/>
          </p:nvSpPr>
          <p:spPr>
            <a:xfrm>
              <a:off x="402653017" y="1835395664"/>
              <a:ext cx="1744830630" cy="3120879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Waiter</a:t>
              </a:r>
              <a:endParaRPr/>
            </a:p>
          </p:txBody>
        </p:sp>
      </p:grpSp>
      <p:grpSp>
        <p:nvGrpSpPr>
          <p:cNvPr id="159" name="Google Shape;159;p27"/>
          <p:cNvGrpSpPr/>
          <p:nvPr/>
        </p:nvGrpSpPr>
        <p:grpSpPr>
          <a:xfrm>
            <a:off x="7178675" y="3919537"/>
            <a:ext cx="1512887" cy="2300287"/>
            <a:chOff x="0" y="0"/>
            <a:chExt cx="2147483647" cy="2147483646"/>
          </a:xfrm>
        </p:grpSpPr>
        <p:pic>
          <p:nvPicPr>
            <p:cNvPr descr="C:\Users\DQ_USER\AppData\Local\Microsoft\Windows\INetCache\IE\SX6F2EKD\CartoonFoods-300-220[1].jpg" id="160" name="Google Shape;160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2147483647" cy="17163306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27"/>
            <p:cNvSpPr txBox="1"/>
            <p:nvPr/>
          </p:nvSpPr>
          <p:spPr>
            <a:xfrm>
              <a:off x="301782785" y="1847437864"/>
              <a:ext cx="1622240126" cy="3000457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Kitchen</a:t>
              </a:r>
              <a:endParaRPr/>
            </a:p>
          </p:txBody>
        </p:sp>
      </p:grpSp>
      <p:grpSp>
        <p:nvGrpSpPr>
          <p:cNvPr id="162" name="Google Shape;162;p27"/>
          <p:cNvGrpSpPr/>
          <p:nvPr/>
        </p:nvGrpSpPr>
        <p:grpSpPr>
          <a:xfrm>
            <a:off x="533400" y="3965575"/>
            <a:ext cx="1536700" cy="2254250"/>
            <a:chOff x="0" y="0"/>
            <a:chExt cx="2147483647" cy="2147483647"/>
          </a:xfrm>
        </p:grpSpPr>
        <p:pic>
          <p:nvPicPr>
            <p:cNvPr descr="C:\Users\DQ_USER\AppData\Local\Microsoft\Windows\INetCache\IE\CAQX7D86\5892-Caucasian-Man-Sitting-At-A-Table-And-Reading-A-Menu-At-A-Restaurant-Clipart-Illustration[1].jpg" id="163" name="Google Shape;163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249790971" y="0"/>
              <a:ext cx="1804515372" cy="16643799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27"/>
            <p:cNvSpPr txBox="1"/>
            <p:nvPr/>
          </p:nvSpPr>
          <p:spPr>
            <a:xfrm>
              <a:off x="0" y="1841392969"/>
              <a:ext cx="2147483647" cy="3060906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Customer</a:t>
              </a:r>
              <a:endParaRPr/>
            </a:p>
          </p:txBody>
        </p:sp>
      </p:grpSp>
      <p:grpSp>
        <p:nvGrpSpPr>
          <p:cNvPr id="165" name="Google Shape;165;p27"/>
          <p:cNvGrpSpPr/>
          <p:nvPr/>
        </p:nvGrpSpPr>
        <p:grpSpPr>
          <a:xfrm>
            <a:off x="533400" y="3657600"/>
            <a:ext cx="8001000" cy="320675"/>
            <a:chOff x="0" y="0"/>
            <a:chExt cx="2147483647" cy="2147483647"/>
          </a:xfrm>
        </p:grpSpPr>
        <p:sp>
          <p:nvSpPr>
            <p:cNvPr id="166" name="Google Shape;166;p27"/>
            <p:cNvSpPr txBox="1"/>
            <p:nvPr/>
          </p:nvSpPr>
          <p:spPr>
            <a:xfrm>
              <a:off x="1022611228" y="0"/>
              <a:ext cx="265878935" cy="2147483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99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262699"/>
                  </a:solidFill>
                  <a:latin typeface="Arial"/>
                  <a:ea typeface="Arial"/>
                  <a:cs typeface="Arial"/>
                  <a:sym typeface="Arial"/>
                </a:rPr>
                <a:t>API</a:t>
              </a:r>
              <a:endParaRPr/>
            </a:p>
          </p:txBody>
        </p:sp>
        <p:sp>
          <p:nvSpPr>
            <p:cNvPr id="167" name="Google Shape;167;p27"/>
            <p:cNvSpPr txBox="1"/>
            <p:nvPr/>
          </p:nvSpPr>
          <p:spPr>
            <a:xfrm>
              <a:off x="1840700251" y="0"/>
              <a:ext cx="306783395" cy="2147483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99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262699"/>
                  </a:solidFill>
                  <a:latin typeface="Arial"/>
                  <a:ea typeface="Arial"/>
                  <a:cs typeface="Arial"/>
                  <a:sym typeface="Arial"/>
                </a:rPr>
                <a:t>Provider</a:t>
              </a:r>
              <a:endParaRPr/>
            </a:p>
          </p:txBody>
        </p:sp>
        <p:sp>
          <p:nvSpPr>
            <p:cNvPr id="168" name="Google Shape;168;p27"/>
            <p:cNvSpPr txBox="1"/>
            <p:nvPr/>
          </p:nvSpPr>
          <p:spPr>
            <a:xfrm>
              <a:off x="0" y="0"/>
              <a:ext cx="412453212" cy="2147483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99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262699"/>
                  </a:solidFill>
                  <a:latin typeface="Arial"/>
                  <a:ea typeface="Arial"/>
                  <a:cs typeface="Arial"/>
                  <a:sym typeface="Arial"/>
                </a:rPr>
                <a:t>Consumer</a:t>
              </a:r>
              <a:endParaRPr/>
            </a:p>
          </p:txBody>
        </p:sp>
      </p:grpSp>
      <p:grpSp>
        <p:nvGrpSpPr>
          <p:cNvPr id="169" name="Google Shape;169;p27"/>
          <p:cNvGrpSpPr/>
          <p:nvPr/>
        </p:nvGrpSpPr>
        <p:grpSpPr>
          <a:xfrm>
            <a:off x="2057400" y="4114800"/>
            <a:ext cx="5105400" cy="1295400"/>
            <a:chOff x="0" y="0"/>
            <a:chExt cx="2147483647" cy="2147483647"/>
          </a:xfrm>
        </p:grpSpPr>
        <p:cxnSp>
          <p:nvCxnSpPr>
            <p:cNvPr id="170" name="Google Shape;170;p27"/>
            <p:cNvCxnSpPr/>
            <p:nvPr/>
          </p:nvCxnSpPr>
          <p:spPr>
            <a:xfrm>
              <a:off x="5342425" y="505290564"/>
              <a:ext cx="795957471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171" name="Google Shape;171;p27"/>
            <p:cNvCxnSpPr/>
            <p:nvPr/>
          </p:nvCxnSpPr>
          <p:spPr>
            <a:xfrm>
              <a:off x="1346183834" y="505290564"/>
              <a:ext cx="795957471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172" name="Google Shape;172;p27"/>
            <p:cNvCxnSpPr/>
            <p:nvPr/>
          </p:nvCxnSpPr>
          <p:spPr>
            <a:xfrm rot="10800000">
              <a:off x="1351526175" y="2147483647"/>
              <a:ext cx="795957471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173" name="Google Shape;173;p27"/>
            <p:cNvCxnSpPr/>
            <p:nvPr/>
          </p:nvCxnSpPr>
          <p:spPr>
            <a:xfrm rot="10800000">
              <a:off x="0" y="2147483647"/>
              <a:ext cx="795957471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174" name="Google Shape;174;p27"/>
            <p:cNvSpPr txBox="1"/>
            <p:nvPr/>
          </p:nvSpPr>
          <p:spPr>
            <a:xfrm>
              <a:off x="128207945" y="0"/>
              <a:ext cx="502148329" cy="485245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Request</a:t>
              </a:r>
              <a:endParaRPr/>
            </a:p>
          </p:txBody>
        </p:sp>
        <p:sp>
          <p:nvSpPr>
            <p:cNvPr id="175" name="Google Shape;175;p27"/>
            <p:cNvSpPr txBox="1"/>
            <p:nvPr/>
          </p:nvSpPr>
          <p:spPr>
            <a:xfrm>
              <a:off x="1506443839" y="0"/>
              <a:ext cx="502148329" cy="485245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Request</a:t>
              </a:r>
              <a:endParaRPr/>
            </a:p>
          </p:txBody>
        </p:sp>
        <p:sp>
          <p:nvSpPr>
            <p:cNvPr id="176" name="Google Shape;176;p27"/>
            <p:cNvSpPr txBox="1"/>
            <p:nvPr/>
          </p:nvSpPr>
          <p:spPr>
            <a:xfrm>
              <a:off x="1506443839" y="1642193082"/>
              <a:ext cx="502148329" cy="485245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Response</a:t>
              </a:r>
              <a:endParaRPr/>
            </a:p>
          </p:txBody>
        </p:sp>
        <p:sp>
          <p:nvSpPr>
            <p:cNvPr id="177" name="Google Shape;177;p27"/>
            <p:cNvSpPr txBox="1"/>
            <p:nvPr/>
          </p:nvSpPr>
          <p:spPr>
            <a:xfrm>
              <a:off x="138891599" y="1642193082"/>
              <a:ext cx="502148329" cy="485245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Response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/>
        </p:nvSpPr>
        <p:spPr>
          <a:xfrm>
            <a:off x="449262" y="396875"/>
            <a:ext cx="287496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API Basics</a:t>
            </a:r>
            <a:endParaRPr/>
          </a:p>
        </p:txBody>
      </p:sp>
      <p:sp>
        <p:nvSpPr>
          <p:cNvPr id="183" name="Google Shape;183;p28"/>
          <p:cNvSpPr txBox="1"/>
          <p:nvPr/>
        </p:nvSpPr>
        <p:spPr>
          <a:xfrm>
            <a:off x="465137" y="1189037"/>
            <a:ext cx="8297862" cy="483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Google Shape;184;p28"/>
          <p:cNvGrpSpPr/>
          <p:nvPr/>
        </p:nvGrpSpPr>
        <p:grpSpPr>
          <a:xfrm>
            <a:off x="449262" y="854075"/>
            <a:ext cx="6191250" cy="50800"/>
            <a:chOff x="449262" y="854075"/>
            <a:chExt cx="6191250" cy="50800"/>
          </a:xfrm>
        </p:grpSpPr>
        <p:sp>
          <p:nvSpPr>
            <p:cNvPr id="185" name="Google Shape;185;p28"/>
            <p:cNvSpPr txBox="1"/>
            <p:nvPr/>
          </p:nvSpPr>
          <p:spPr>
            <a:xfrm>
              <a:off x="449262" y="854075"/>
              <a:ext cx="1552575" cy="508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8"/>
            <p:cNvSpPr txBox="1"/>
            <p:nvPr/>
          </p:nvSpPr>
          <p:spPr>
            <a:xfrm>
              <a:off x="2003425" y="854075"/>
              <a:ext cx="1552575" cy="508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8"/>
            <p:cNvSpPr txBox="1"/>
            <p:nvPr/>
          </p:nvSpPr>
          <p:spPr>
            <a:xfrm>
              <a:off x="3535362" y="854075"/>
              <a:ext cx="1552575" cy="50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8"/>
            <p:cNvSpPr txBox="1"/>
            <p:nvPr/>
          </p:nvSpPr>
          <p:spPr>
            <a:xfrm>
              <a:off x="5087937" y="854075"/>
              <a:ext cx="1552575" cy="50800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p28"/>
          <p:cNvGrpSpPr/>
          <p:nvPr/>
        </p:nvGrpSpPr>
        <p:grpSpPr>
          <a:xfrm>
            <a:off x="7704137" y="6270625"/>
            <a:ext cx="1362075" cy="522287"/>
            <a:chOff x="7704137" y="6270625"/>
            <a:chExt cx="1362075" cy="522287"/>
          </a:xfrm>
        </p:grpSpPr>
        <p:sp>
          <p:nvSpPr>
            <p:cNvPr id="190" name="Google Shape;190;p28"/>
            <p:cNvSpPr txBox="1"/>
            <p:nvPr/>
          </p:nvSpPr>
          <p:spPr>
            <a:xfrm>
              <a:off x="7704137" y="6270625"/>
              <a:ext cx="1362075" cy="522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1" name="Google Shape;191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56600" y="6394450"/>
              <a:ext cx="635000" cy="323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2" name="Google Shape;192;p28"/>
          <p:cNvSpPr txBox="1"/>
          <p:nvPr/>
        </p:nvSpPr>
        <p:spPr>
          <a:xfrm>
            <a:off x="0" y="6542087"/>
            <a:ext cx="4032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93" name="Google Shape;193;p28"/>
          <p:cNvSpPr txBox="1"/>
          <p:nvPr/>
        </p:nvSpPr>
        <p:spPr>
          <a:xfrm>
            <a:off x="465137" y="1046162"/>
            <a:ext cx="8297862" cy="5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http://</a:t>
            </a:r>
            <a:r>
              <a:rPr b="1" i="0" lang="en-US" sz="2400" u="none">
                <a:solidFill>
                  <a:srgbClr val="262699"/>
                </a:solidFill>
                <a:latin typeface="Arial"/>
                <a:ea typeface="Arial"/>
                <a:cs typeface="Arial"/>
                <a:sym typeface="Arial"/>
              </a:rPr>
              <a:t>www.studentportal.com/</a:t>
            </a:r>
            <a:r>
              <a:rPr b="1" i="0" lang="en-US" sz="24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student/</a:t>
            </a:r>
            <a:r>
              <a:rPr b="1" i="0" lang="en-US" sz="2400" u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?firstName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http:// 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protocol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99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262699"/>
                </a:solidFill>
                <a:latin typeface="Arial"/>
                <a:ea typeface="Arial"/>
                <a:cs typeface="Arial"/>
                <a:sym typeface="Arial"/>
              </a:rPr>
              <a:t>www.studentportal.com/	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domain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student/	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path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2	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path parameter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?firstName	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query parameter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Verbs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- retrieves a record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- adds a record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- replaces a record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PATCH - modifies an existing record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- removes a record</a:t>
            </a:r>
            <a:endParaRPr b="0" i="0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/>
        </p:nvSpPr>
        <p:spPr>
          <a:xfrm>
            <a:off x="449262" y="396875"/>
            <a:ext cx="287496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API Basics</a:t>
            </a:r>
            <a:endParaRPr/>
          </a:p>
        </p:txBody>
      </p:sp>
      <p:sp>
        <p:nvSpPr>
          <p:cNvPr id="199" name="Google Shape;199;p29"/>
          <p:cNvSpPr txBox="1"/>
          <p:nvPr/>
        </p:nvSpPr>
        <p:spPr>
          <a:xfrm>
            <a:off x="465137" y="1189037"/>
            <a:ext cx="8297862" cy="483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Google Shape;200;p29"/>
          <p:cNvGrpSpPr/>
          <p:nvPr/>
        </p:nvGrpSpPr>
        <p:grpSpPr>
          <a:xfrm>
            <a:off x="449262" y="854075"/>
            <a:ext cx="6191250" cy="50800"/>
            <a:chOff x="449262" y="854075"/>
            <a:chExt cx="6191250" cy="50800"/>
          </a:xfrm>
        </p:grpSpPr>
        <p:sp>
          <p:nvSpPr>
            <p:cNvPr id="201" name="Google Shape;201;p29"/>
            <p:cNvSpPr txBox="1"/>
            <p:nvPr/>
          </p:nvSpPr>
          <p:spPr>
            <a:xfrm>
              <a:off x="449262" y="854075"/>
              <a:ext cx="1552575" cy="508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9"/>
            <p:cNvSpPr txBox="1"/>
            <p:nvPr/>
          </p:nvSpPr>
          <p:spPr>
            <a:xfrm>
              <a:off x="2003425" y="854075"/>
              <a:ext cx="1552575" cy="508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9"/>
            <p:cNvSpPr txBox="1"/>
            <p:nvPr/>
          </p:nvSpPr>
          <p:spPr>
            <a:xfrm>
              <a:off x="3535362" y="854075"/>
              <a:ext cx="1552575" cy="50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9"/>
            <p:cNvSpPr txBox="1"/>
            <p:nvPr/>
          </p:nvSpPr>
          <p:spPr>
            <a:xfrm>
              <a:off x="5087937" y="854075"/>
              <a:ext cx="1552575" cy="50800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29"/>
          <p:cNvGrpSpPr/>
          <p:nvPr/>
        </p:nvGrpSpPr>
        <p:grpSpPr>
          <a:xfrm>
            <a:off x="7704137" y="6270625"/>
            <a:ext cx="1362075" cy="522287"/>
            <a:chOff x="7704137" y="6270625"/>
            <a:chExt cx="1362075" cy="522287"/>
          </a:xfrm>
        </p:grpSpPr>
        <p:sp>
          <p:nvSpPr>
            <p:cNvPr id="206" name="Google Shape;206;p29"/>
            <p:cNvSpPr txBox="1"/>
            <p:nvPr/>
          </p:nvSpPr>
          <p:spPr>
            <a:xfrm>
              <a:off x="7704137" y="6270625"/>
              <a:ext cx="1362075" cy="522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7" name="Google Shape;207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56600" y="6394450"/>
              <a:ext cx="635000" cy="323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8" name="Google Shape;208;p29"/>
          <p:cNvSpPr txBox="1"/>
          <p:nvPr/>
        </p:nvSpPr>
        <p:spPr>
          <a:xfrm>
            <a:off x="0" y="6542087"/>
            <a:ext cx="4032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09" name="Google Shape;209;p29"/>
          <p:cNvSpPr txBox="1"/>
          <p:nvPr/>
        </p:nvSpPr>
        <p:spPr>
          <a:xfrm>
            <a:off x="465137" y="1046162"/>
            <a:ext cx="8297862" cy="5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http://</a:t>
            </a:r>
            <a:r>
              <a:rPr b="1" i="0" lang="en-US" sz="2400" u="none">
                <a:solidFill>
                  <a:srgbClr val="262699"/>
                </a:solidFill>
                <a:latin typeface="Arial"/>
                <a:ea typeface="Arial"/>
                <a:cs typeface="Arial"/>
                <a:sym typeface="Arial"/>
              </a:rPr>
              <a:t>www.studentportal.com/</a:t>
            </a:r>
            <a:r>
              <a:rPr b="1" i="0" lang="en-US" sz="24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student/</a:t>
            </a:r>
            <a:r>
              <a:rPr b="1" i="0" lang="en-US" sz="2400" u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?firstName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http:// 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protocol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99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262699"/>
                </a:solidFill>
                <a:latin typeface="Arial"/>
                <a:ea typeface="Arial"/>
                <a:cs typeface="Arial"/>
                <a:sym typeface="Arial"/>
              </a:rPr>
              <a:t>www.studentportal.com/	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domain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student/	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path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2	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path parameter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?firstName	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query parameter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Verbs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- retrieves a record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- adds a record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- replaces a record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PATCH - modifies an existing record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- removes a record</a:t>
            </a:r>
            <a:endParaRPr b="0" i="0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/>
        </p:nvSpPr>
        <p:spPr>
          <a:xfrm>
            <a:off x="449262" y="396875"/>
            <a:ext cx="416401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Application for Test   </a:t>
            </a:r>
            <a:endParaRPr/>
          </a:p>
        </p:txBody>
      </p:sp>
      <p:sp>
        <p:nvSpPr>
          <p:cNvPr id="215" name="Google Shape;215;p30"/>
          <p:cNvSpPr txBox="1"/>
          <p:nvPr/>
        </p:nvSpPr>
        <p:spPr>
          <a:xfrm>
            <a:off x="465137" y="1189037"/>
            <a:ext cx="8297862" cy="483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Google Shape;216;p30"/>
          <p:cNvGrpSpPr/>
          <p:nvPr/>
        </p:nvGrpSpPr>
        <p:grpSpPr>
          <a:xfrm>
            <a:off x="449262" y="854075"/>
            <a:ext cx="6191250" cy="50800"/>
            <a:chOff x="449262" y="854075"/>
            <a:chExt cx="6191250" cy="50800"/>
          </a:xfrm>
        </p:grpSpPr>
        <p:sp>
          <p:nvSpPr>
            <p:cNvPr id="217" name="Google Shape;217;p30"/>
            <p:cNvSpPr txBox="1"/>
            <p:nvPr/>
          </p:nvSpPr>
          <p:spPr>
            <a:xfrm>
              <a:off x="449262" y="854075"/>
              <a:ext cx="1552575" cy="508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0"/>
            <p:cNvSpPr txBox="1"/>
            <p:nvPr/>
          </p:nvSpPr>
          <p:spPr>
            <a:xfrm>
              <a:off x="2003425" y="854075"/>
              <a:ext cx="1552575" cy="508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0"/>
            <p:cNvSpPr txBox="1"/>
            <p:nvPr/>
          </p:nvSpPr>
          <p:spPr>
            <a:xfrm>
              <a:off x="3535362" y="854075"/>
              <a:ext cx="1552575" cy="50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0"/>
            <p:cNvSpPr txBox="1"/>
            <p:nvPr/>
          </p:nvSpPr>
          <p:spPr>
            <a:xfrm>
              <a:off x="5087937" y="854075"/>
              <a:ext cx="1552575" cy="50800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Google Shape;221;p30"/>
          <p:cNvGrpSpPr/>
          <p:nvPr/>
        </p:nvGrpSpPr>
        <p:grpSpPr>
          <a:xfrm>
            <a:off x="7704137" y="6270625"/>
            <a:ext cx="1362075" cy="522287"/>
            <a:chOff x="7704137" y="6270625"/>
            <a:chExt cx="1362075" cy="522287"/>
          </a:xfrm>
        </p:grpSpPr>
        <p:sp>
          <p:nvSpPr>
            <p:cNvPr id="222" name="Google Shape;222;p30"/>
            <p:cNvSpPr txBox="1"/>
            <p:nvPr/>
          </p:nvSpPr>
          <p:spPr>
            <a:xfrm>
              <a:off x="7704137" y="6270625"/>
              <a:ext cx="1362075" cy="522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3" name="Google Shape;223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56600" y="6394450"/>
              <a:ext cx="635000" cy="323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4" name="Google Shape;224;p30"/>
          <p:cNvSpPr txBox="1"/>
          <p:nvPr/>
        </p:nvSpPr>
        <p:spPr>
          <a:xfrm>
            <a:off x="0" y="6542087"/>
            <a:ext cx="4032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25" name="Google Shape;225;p30"/>
          <p:cNvSpPr txBox="1"/>
          <p:nvPr/>
        </p:nvSpPr>
        <p:spPr>
          <a:xfrm>
            <a:off x="381000" y="1066800"/>
            <a:ext cx="8297862" cy="483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 App Demo</a:t>
            </a:r>
            <a:endParaRPr/>
          </a:p>
          <a:p>
            <a:pPr indent="0" lvl="0" marL="1270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app provides list of students and their details based on the request.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/>
        </p:nvSpPr>
        <p:spPr>
          <a:xfrm>
            <a:off x="449262" y="396875"/>
            <a:ext cx="416401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POSTMAN</a:t>
            </a:r>
            <a:endParaRPr/>
          </a:p>
        </p:txBody>
      </p:sp>
      <p:sp>
        <p:nvSpPr>
          <p:cNvPr id="232" name="Google Shape;232;p31"/>
          <p:cNvSpPr txBox="1"/>
          <p:nvPr/>
        </p:nvSpPr>
        <p:spPr>
          <a:xfrm>
            <a:off x="465137" y="1189037"/>
            <a:ext cx="8297862" cy="483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Google Shape;233;p31"/>
          <p:cNvGrpSpPr/>
          <p:nvPr/>
        </p:nvGrpSpPr>
        <p:grpSpPr>
          <a:xfrm>
            <a:off x="449262" y="854075"/>
            <a:ext cx="6191250" cy="50800"/>
            <a:chOff x="449262" y="854075"/>
            <a:chExt cx="6191250" cy="50800"/>
          </a:xfrm>
        </p:grpSpPr>
        <p:sp>
          <p:nvSpPr>
            <p:cNvPr id="234" name="Google Shape;234;p31"/>
            <p:cNvSpPr txBox="1"/>
            <p:nvPr/>
          </p:nvSpPr>
          <p:spPr>
            <a:xfrm>
              <a:off x="449262" y="854075"/>
              <a:ext cx="1552575" cy="508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1"/>
            <p:cNvSpPr txBox="1"/>
            <p:nvPr/>
          </p:nvSpPr>
          <p:spPr>
            <a:xfrm>
              <a:off x="2003425" y="854075"/>
              <a:ext cx="1552575" cy="508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1"/>
            <p:cNvSpPr txBox="1"/>
            <p:nvPr/>
          </p:nvSpPr>
          <p:spPr>
            <a:xfrm>
              <a:off x="3535362" y="854075"/>
              <a:ext cx="1552575" cy="50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1"/>
            <p:cNvSpPr txBox="1"/>
            <p:nvPr/>
          </p:nvSpPr>
          <p:spPr>
            <a:xfrm>
              <a:off x="5087937" y="854075"/>
              <a:ext cx="1552575" cy="50800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" name="Google Shape;238;p31"/>
          <p:cNvGrpSpPr/>
          <p:nvPr/>
        </p:nvGrpSpPr>
        <p:grpSpPr>
          <a:xfrm>
            <a:off x="7704137" y="6270625"/>
            <a:ext cx="1362075" cy="522287"/>
            <a:chOff x="7704137" y="6270625"/>
            <a:chExt cx="1362075" cy="522287"/>
          </a:xfrm>
        </p:grpSpPr>
        <p:sp>
          <p:nvSpPr>
            <p:cNvPr id="239" name="Google Shape;239;p31"/>
            <p:cNvSpPr txBox="1"/>
            <p:nvPr/>
          </p:nvSpPr>
          <p:spPr>
            <a:xfrm>
              <a:off x="7704137" y="6270625"/>
              <a:ext cx="1362075" cy="522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0" name="Google Shape;240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56600" y="6394450"/>
              <a:ext cx="635000" cy="323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" name="Google Shape;241;p31"/>
          <p:cNvSpPr txBox="1"/>
          <p:nvPr/>
        </p:nvSpPr>
        <p:spPr>
          <a:xfrm>
            <a:off x="0" y="6542087"/>
            <a:ext cx="4032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242" name="Google Shape;24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262" y="1828800"/>
            <a:ext cx="8275637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1"/>
          <p:cNvSpPr txBox="1"/>
          <p:nvPr/>
        </p:nvSpPr>
        <p:spPr>
          <a:xfrm>
            <a:off x="465137" y="1189037"/>
            <a:ext cx="6316662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https://www.getpostman.com/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/>
        </p:nvSpPr>
        <p:spPr>
          <a:xfrm>
            <a:off x="449262" y="396875"/>
            <a:ext cx="5951537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Rest Assured Introduction and Setup   </a:t>
            </a:r>
            <a:endParaRPr/>
          </a:p>
        </p:txBody>
      </p:sp>
      <p:sp>
        <p:nvSpPr>
          <p:cNvPr id="250" name="Google Shape;250;p32"/>
          <p:cNvSpPr txBox="1"/>
          <p:nvPr/>
        </p:nvSpPr>
        <p:spPr>
          <a:xfrm>
            <a:off x="465137" y="1189037"/>
            <a:ext cx="8297862" cy="483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8612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MVN Dependency</a:t>
            </a:r>
            <a:endParaRPr/>
          </a:p>
          <a:p>
            <a:pPr indent="-328612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b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rgbClr val="2D2DB9"/>
                </a:solidFill>
                <a:latin typeface="Arial"/>
                <a:ea typeface="Arial"/>
                <a:cs typeface="Arial"/>
                <a:sym typeface="Arial"/>
              </a:rPr>
              <a:t>  &lt;dependency&gt;</a:t>
            </a:r>
            <a:br>
              <a:rPr b="0" i="0" lang="en-US" sz="1600" u="none">
                <a:solidFill>
                  <a:srgbClr val="2D2DB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rgbClr val="E8BF6A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600" u="none">
                <a:solidFill>
                  <a:srgbClr val="2D2DB9"/>
                </a:solidFill>
                <a:latin typeface="Arial"/>
                <a:ea typeface="Arial"/>
                <a:cs typeface="Arial"/>
                <a:sym typeface="Arial"/>
              </a:rPr>
              <a:t>&lt;groupId&gt;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io.rest-assured</a:t>
            </a:r>
            <a:r>
              <a:rPr b="0" i="0" lang="en-US" sz="1600" u="none">
                <a:solidFill>
                  <a:srgbClr val="2D2DB9"/>
                </a:solidFill>
                <a:latin typeface="Arial"/>
                <a:ea typeface="Arial"/>
                <a:cs typeface="Arial"/>
                <a:sym typeface="Arial"/>
              </a:rPr>
              <a:t>&lt;/groupId&gt;</a:t>
            </a:r>
            <a:br>
              <a:rPr b="0" i="0" lang="en-US" sz="1600" u="none">
                <a:solidFill>
                  <a:srgbClr val="2D2DB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rgbClr val="E8BF6A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600" u="none">
                <a:solidFill>
                  <a:srgbClr val="2D2DB9"/>
                </a:solidFill>
                <a:latin typeface="Arial"/>
                <a:ea typeface="Arial"/>
                <a:cs typeface="Arial"/>
                <a:sym typeface="Arial"/>
              </a:rPr>
              <a:t>&lt;artifactId&gt;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rest-assured</a:t>
            </a:r>
            <a:r>
              <a:rPr b="0" i="0" lang="en-US" sz="1600" u="none">
                <a:solidFill>
                  <a:srgbClr val="2D2DB9"/>
                </a:solidFill>
                <a:latin typeface="Arial"/>
                <a:ea typeface="Arial"/>
                <a:cs typeface="Arial"/>
                <a:sym typeface="Arial"/>
              </a:rPr>
              <a:t>&lt;/artifactId&gt;</a:t>
            </a:r>
            <a:br>
              <a:rPr b="0" i="0" lang="en-US" sz="1600" u="none">
                <a:solidFill>
                  <a:srgbClr val="2D2DB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rgbClr val="E8BF6A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600" u="none">
                <a:solidFill>
                  <a:srgbClr val="2D2DB9"/>
                </a:solidFill>
                <a:latin typeface="Arial"/>
                <a:ea typeface="Arial"/>
                <a:cs typeface="Arial"/>
                <a:sym typeface="Arial"/>
              </a:rPr>
              <a:t>&lt;version&gt;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3.0.2</a:t>
            </a:r>
            <a:r>
              <a:rPr b="0" i="0" lang="en-US" sz="1600" u="none">
                <a:solidFill>
                  <a:srgbClr val="2D2DB9"/>
                </a:solidFill>
                <a:latin typeface="Arial"/>
                <a:ea typeface="Arial"/>
                <a:cs typeface="Arial"/>
                <a:sym typeface="Arial"/>
              </a:rPr>
              <a:t>&lt;/version&gt;</a:t>
            </a:r>
            <a:br>
              <a:rPr b="0" i="0" lang="en-US" sz="1600" u="none">
                <a:solidFill>
                  <a:srgbClr val="2D2DB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rgbClr val="E8BF6A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600" u="none">
                <a:solidFill>
                  <a:srgbClr val="2D2DB9"/>
                </a:solidFill>
                <a:latin typeface="Arial"/>
                <a:ea typeface="Arial"/>
                <a:cs typeface="Arial"/>
                <a:sym typeface="Arial"/>
              </a:rPr>
              <a:t>&lt;/dependency&gt;</a:t>
            </a:r>
            <a:br>
              <a:rPr b="0" i="0" lang="en-US" sz="1600" u="none">
                <a:solidFill>
                  <a:srgbClr val="2D2DB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rgbClr val="E8BF6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pSp>
        <p:nvGrpSpPr>
          <p:cNvPr id="251" name="Google Shape;251;p32"/>
          <p:cNvGrpSpPr/>
          <p:nvPr/>
        </p:nvGrpSpPr>
        <p:grpSpPr>
          <a:xfrm>
            <a:off x="449262" y="854075"/>
            <a:ext cx="6191250" cy="50800"/>
            <a:chOff x="449262" y="854075"/>
            <a:chExt cx="6191250" cy="50800"/>
          </a:xfrm>
        </p:grpSpPr>
        <p:sp>
          <p:nvSpPr>
            <p:cNvPr id="252" name="Google Shape;252;p32"/>
            <p:cNvSpPr txBox="1"/>
            <p:nvPr/>
          </p:nvSpPr>
          <p:spPr>
            <a:xfrm>
              <a:off x="449262" y="854075"/>
              <a:ext cx="1552575" cy="508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2"/>
            <p:cNvSpPr txBox="1"/>
            <p:nvPr/>
          </p:nvSpPr>
          <p:spPr>
            <a:xfrm>
              <a:off x="2003425" y="854075"/>
              <a:ext cx="1552575" cy="508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2"/>
            <p:cNvSpPr txBox="1"/>
            <p:nvPr/>
          </p:nvSpPr>
          <p:spPr>
            <a:xfrm>
              <a:off x="3535362" y="854075"/>
              <a:ext cx="1552575" cy="50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2"/>
            <p:cNvSpPr txBox="1"/>
            <p:nvPr/>
          </p:nvSpPr>
          <p:spPr>
            <a:xfrm>
              <a:off x="5087937" y="854075"/>
              <a:ext cx="1552575" cy="50800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32"/>
          <p:cNvGrpSpPr/>
          <p:nvPr/>
        </p:nvGrpSpPr>
        <p:grpSpPr>
          <a:xfrm>
            <a:off x="7704137" y="6270625"/>
            <a:ext cx="1362075" cy="522287"/>
            <a:chOff x="7704137" y="6270625"/>
            <a:chExt cx="1362075" cy="522287"/>
          </a:xfrm>
        </p:grpSpPr>
        <p:sp>
          <p:nvSpPr>
            <p:cNvPr id="257" name="Google Shape;257;p32"/>
            <p:cNvSpPr txBox="1"/>
            <p:nvPr/>
          </p:nvSpPr>
          <p:spPr>
            <a:xfrm>
              <a:off x="7704137" y="6270625"/>
              <a:ext cx="1362075" cy="522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8" name="Google Shape;258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56600" y="6394450"/>
              <a:ext cx="635000" cy="323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9" name="Google Shape;259;p32"/>
          <p:cNvSpPr txBox="1"/>
          <p:nvPr/>
        </p:nvSpPr>
        <p:spPr>
          <a:xfrm>
            <a:off x="0" y="6542087"/>
            <a:ext cx="4032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/>
        </p:nvSpPr>
        <p:spPr>
          <a:xfrm>
            <a:off x="449262" y="396875"/>
            <a:ext cx="287496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Requests</a:t>
            </a:r>
            <a:endParaRPr/>
          </a:p>
        </p:txBody>
      </p:sp>
      <p:sp>
        <p:nvSpPr>
          <p:cNvPr id="266" name="Google Shape;266;p33"/>
          <p:cNvSpPr txBox="1"/>
          <p:nvPr/>
        </p:nvSpPr>
        <p:spPr>
          <a:xfrm>
            <a:off x="465137" y="1189037"/>
            <a:ext cx="8297862" cy="483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7" name="Google Shape;267;p33"/>
          <p:cNvGrpSpPr/>
          <p:nvPr/>
        </p:nvGrpSpPr>
        <p:grpSpPr>
          <a:xfrm>
            <a:off x="449262" y="854075"/>
            <a:ext cx="6191250" cy="50800"/>
            <a:chOff x="449262" y="854075"/>
            <a:chExt cx="6191250" cy="50800"/>
          </a:xfrm>
        </p:grpSpPr>
        <p:sp>
          <p:nvSpPr>
            <p:cNvPr id="268" name="Google Shape;268;p33"/>
            <p:cNvSpPr txBox="1"/>
            <p:nvPr/>
          </p:nvSpPr>
          <p:spPr>
            <a:xfrm>
              <a:off x="449262" y="854075"/>
              <a:ext cx="1552575" cy="508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3"/>
            <p:cNvSpPr txBox="1"/>
            <p:nvPr/>
          </p:nvSpPr>
          <p:spPr>
            <a:xfrm>
              <a:off x="2003425" y="854075"/>
              <a:ext cx="1552575" cy="508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3"/>
            <p:cNvSpPr txBox="1"/>
            <p:nvPr/>
          </p:nvSpPr>
          <p:spPr>
            <a:xfrm>
              <a:off x="3535362" y="854075"/>
              <a:ext cx="1552575" cy="50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3"/>
            <p:cNvSpPr txBox="1"/>
            <p:nvPr/>
          </p:nvSpPr>
          <p:spPr>
            <a:xfrm>
              <a:off x="5087937" y="854075"/>
              <a:ext cx="1552575" cy="50800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33"/>
          <p:cNvGrpSpPr/>
          <p:nvPr/>
        </p:nvGrpSpPr>
        <p:grpSpPr>
          <a:xfrm>
            <a:off x="7704137" y="6270625"/>
            <a:ext cx="1362075" cy="522287"/>
            <a:chOff x="7704137" y="6270625"/>
            <a:chExt cx="1362075" cy="522287"/>
          </a:xfrm>
        </p:grpSpPr>
        <p:sp>
          <p:nvSpPr>
            <p:cNvPr id="273" name="Google Shape;273;p33"/>
            <p:cNvSpPr txBox="1"/>
            <p:nvPr/>
          </p:nvSpPr>
          <p:spPr>
            <a:xfrm>
              <a:off x="7704137" y="6270625"/>
              <a:ext cx="1362075" cy="522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4" name="Google Shape;274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56600" y="6394450"/>
              <a:ext cx="635000" cy="323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5" name="Google Shape;275;p33"/>
          <p:cNvSpPr txBox="1"/>
          <p:nvPr/>
        </p:nvSpPr>
        <p:spPr>
          <a:xfrm>
            <a:off x="0" y="6542087"/>
            <a:ext cx="4032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76" name="Google Shape;276;p33"/>
          <p:cNvSpPr txBox="1"/>
          <p:nvPr/>
        </p:nvSpPr>
        <p:spPr>
          <a:xfrm>
            <a:off x="457200" y="1219200"/>
            <a:ext cx="8248650" cy="18145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Response response= given()</a:t>
            </a:r>
            <a:br>
              <a:rPr b="0" i="0" lang="en-US" sz="24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.param(</a:t>
            </a:r>
            <a:r>
              <a:rPr b="0" i="0" lang="en-US" sz="2400" u="none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"programme"</a:t>
            </a:r>
            <a:r>
              <a:rPr b="0" i="0" lang="en-US" sz="2400" u="non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2400" u="none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"Financial Analysis"</a:t>
            </a:r>
            <a:r>
              <a:rPr b="0" i="0" lang="en-US" sz="24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0" i="0" lang="en-US" sz="24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.param(</a:t>
            </a:r>
            <a:r>
              <a:rPr b="0" i="0" lang="en-US" sz="2400" u="none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"limit"</a:t>
            </a:r>
            <a:r>
              <a:rPr b="0" i="0" lang="en-US" sz="2400" u="non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2400" u="non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24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0" i="0" lang="en-US" sz="24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.when()</a:t>
            </a:r>
            <a:br>
              <a:rPr b="0" i="0" lang="en-US" sz="24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.get(</a:t>
            </a:r>
            <a:r>
              <a:rPr b="0" i="0" lang="en-US" sz="2400" u="none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"/list"</a:t>
            </a:r>
            <a:r>
              <a:rPr b="0" i="0" lang="en-US" sz="24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2400" u="non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277" name="Google Shape;277;p33"/>
          <p:cNvSpPr txBox="1"/>
          <p:nvPr/>
        </p:nvSpPr>
        <p:spPr>
          <a:xfrm>
            <a:off x="465137" y="3740150"/>
            <a:ext cx="8240712" cy="18161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given()</a:t>
            </a:r>
            <a:br>
              <a:rPr b="0" i="0" lang="en-US" sz="24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.when()</a:t>
            </a:r>
            <a:br>
              <a:rPr b="0" i="0" lang="en-US" sz="24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.delete(</a:t>
            </a:r>
            <a:r>
              <a:rPr b="0" i="0" lang="en-US" sz="2400" u="none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"/12"</a:t>
            </a:r>
            <a:r>
              <a:rPr b="0" i="0" lang="en-US" sz="24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0" i="0" lang="en-US" sz="24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.then()</a:t>
            </a:r>
            <a:br>
              <a:rPr b="0" i="0" lang="en-US" sz="24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.statusCode(</a:t>
            </a:r>
            <a:r>
              <a:rPr b="0" i="0" lang="en-US" sz="2400" u="none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204</a:t>
            </a:r>
            <a:r>
              <a:rPr b="0" i="0" lang="en-US" sz="2400" u="none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2400" u="none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