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Slide Number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-1588" y="65405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457200" y="1604962"/>
            <a:ext cx="8228013" cy="4524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-1588" y="65405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48662" y="6427787"/>
            <a:ext cx="633413" cy="3460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-1588" y="65405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/>
        </p:nvSpPr>
        <p:spPr>
          <a:xfrm>
            <a:off x="636587" y="5322887"/>
            <a:ext cx="6858001" cy="246201"/>
          </a:xfrm>
          <a:prstGeom prst="rect">
            <a:avLst/>
          </a:prstGeom>
          <a:noFill/>
          <a:ln>
            <a:noFill/>
          </a:ln>
        </p:spPr>
        <p:txBody>
          <a:bodyPr anchorCtr="0" anchor="t" bIns="34175" lIns="34175" spcFirstLastPara="1" rIns="34175" wrap="square" tIns="34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January 2019</a:t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519112" y="4362450"/>
            <a:ext cx="8331201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Framework</a:t>
            </a: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7704137" y="6270625"/>
            <a:ext cx="1362076" cy="522289"/>
            <a:chOff x="0" y="0"/>
            <a:chExt cx="1362075" cy="522288"/>
          </a:xfrm>
        </p:grpSpPr>
        <p:sp>
          <p:nvSpPr>
            <p:cNvPr id="23" name="Google Shape;23;p4"/>
            <p:cNvSpPr/>
            <p:nvPr/>
          </p:nvSpPr>
          <p:spPr>
            <a:xfrm>
              <a:off x="0" y="0"/>
              <a:ext cx="1362075" cy="522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.png" id="24" name="Google Shape;24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2462" y="123825"/>
              <a:ext cx="635001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Google Shape;25;p4"/>
          <p:cNvSpPr txBox="1"/>
          <p:nvPr/>
        </p:nvSpPr>
        <p:spPr>
          <a:xfrm>
            <a:off x="0" y="6542087"/>
            <a:ext cx="403225" cy="26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449262" y="854075"/>
            <a:ext cx="6191251" cy="50800"/>
            <a:chOff x="0" y="0"/>
            <a:chExt cx="6191250" cy="508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1554162" y="0"/>
              <a:ext cx="1552576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3086100" y="0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4638675" y="0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5"/>
          <p:cNvGrpSpPr/>
          <p:nvPr/>
        </p:nvGrpSpPr>
        <p:grpSpPr>
          <a:xfrm>
            <a:off x="7704137" y="6270625"/>
            <a:ext cx="1362076" cy="522289"/>
            <a:chOff x="0" y="0"/>
            <a:chExt cx="1362075" cy="522288"/>
          </a:xfrm>
        </p:grpSpPr>
        <p:sp>
          <p:nvSpPr>
            <p:cNvPr id="36" name="Google Shape;36;p5"/>
            <p:cNvSpPr/>
            <p:nvPr/>
          </p:nvSpPr>
          <p:spPr>
            <a:xfrm>
              <a:off x="0" y="0"/>
              <a:ext cx="1362075" cy="522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.png" id="37" name="Google Shape;3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2462" y="123825"/>
              <a:ext cx="635001" cy="32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" name="Google Shape;38;p5"/>
          <p:cNvSpPr txBox="1"/>
          <p:nvPr/>
        </p:nvSpPr>
        <p:spPr>
          <a:xfrm>
            <a:off x="551105" y="281869"/>
            <a:ext cx="3593466" cy="53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551104" y="1379963"/>
            <a:ext cx="4935295" cy="112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158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Reference Architecture</a:t>
            </a:r>
            <a:endParaRPr/>
          </a:p>
          <a:p>
            <a:pPr indent="-114300" lvl="0" marL="158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Why Framework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6"/>
          <p:cNvGrpSpPr/>
          <p:nvPr/>
        </p:nvGrpSpPr>
        <p:grpSpPr>
          <a:xfrm>
            <a:off x="449262" y="854075"/>
            <a:ext cx="6191251" cy="50800"/>
            <a:chOff x="0" y="0"/>
            <a:chExt cx="6191250" cy="50800"/>
          </a:xfrm>
        </p:grpSpPr>
        <p:sp>
          <p:nvSpPr>
            <p:cNvPr id="45" name="Google Shape;45;p6"/>
            <p:cNvSpPr/>
            <p:nvPr/>
          </p:nvSpPr>
          <p:spPr>
            <a:xfrm>
              <a:off x="0" y="0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1554162" y="0"/>
              <a:ext cx="1552576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3086100" y="0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4638675" y="0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6"/>
          <p:cNvSpPr txBox="1"/>
          <p:nvPr/>
        </p:nvSpPr>
        <p:spPr>
          <a:xfrm>
            <a:off x="525705" y="472369"/>
            <a:ext cx="3370472" cy="450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 Architecture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4902"/>
            <a:ext cx="8891701" cy="510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7"/>
          <p:cNvGrpSpPr/>
          <p:nvPr/>
        </p:nvGrpSpPr>
        <p:grpSpPr>
          <a:xfrm>
            <a:off x="449262" y="854075"/>
            <a:ext cx="6191251" cy="50800"/>
            <a:chOff x="0" y="0"/>
            <a:chExt cx="6191250" cy="50800"/>
          </a:xfrm>
        </p:grpSpPr>
        <p:sp>
          <p:nvSpPr>
            <p:cNvPr id="56" name="Google Shape;56;p7"/>
            <p:cNvSpPr/>
            <p:nvPr/>
          </p:nvSpPr>
          <p:spPr>
            <a:xfrm>
              <a:off x="0" y="0"/>
              <a:ext cx="1552575" cy="508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1554162" y="0"/>
              <a:ext cx="1552576" cy="508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3086100" y="0"/>
              <a:ext cx="1552575" cy="50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4638675" y="0"/>
              <a:ext cx="1552575" cy="50800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7"/>
          <p:cNvSpPr txBox="1"/>
          <p:nvPr/>
        </p:nvSpPr>
        <p:spPr>
          <a:xfrm>
            <a:off x="525705" y="472369"/>
            <a:ext cx="2426303" cy="450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Framework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269632" y="1304198"/>
            <a:ext cx="8742801" cy="4114799"/>
          </a:xfrm>
          <a:prstGeom prst="rect">
            <a:avLst/>
          </a:prstGeom>
          <a:noFill/>
          <a:ln cap="flat" cmpd="sng" w="9525">
            <a:solidFill>
              <a:srgbClr val="84FF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9859" lvl="0" marL="169859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4B87"/>
              </a:buClr>
              <a:buSzPts val="1400"/>
              <a:buFont typeface="Arial"/>
              <a:buChar char="»"/>
            </a:pPr>
            <a:r>
              <a:rPr b="0" i="0" lang="en-US" sz="1400" u="none" cap="none" strike="noStrike">
                <a:solidFill>
                  <a:srgbClr val="004B87"/>
                </a:solidFill>
                <a:latin typeface="Arial"/>
                <a:ea typeface="Arial"/>
                <a:cs typeface="Arial"/>
                <a:sym typeface="Arial"/>
              </a:rPr>
              <a:t>Jumpstart automation with 20% to 30%  effort saving.</a:t>
            </a:r>
            <a:endParaRPr/>
          </a:p>
          <a:p>
            <a:pPr indent="-169859" lvl="0" marL="169859" marR="0" rtl="0" algn="just">
              <a:lnSpc>
                <a:spcPct val="114000"/>
              </a:lnSpc>
              <a:spcBef>
                <a:spcPts val="900"/>
              </a:spcBef>
              <a:spcAft>
                <a:spcPts val="0"/>
              </a:spcAft>
              <a:buClr>
                <a:srgbClr val="004B87"/>
              </a:buClr>
              <a:buSzPts val="1400"/>
              <a:buFont typeface="Arial"/>
              <a:buChar char="»"/>
            </a:pPr>
            <a:r>
              <a:rPr b="0" i="0" lang="en-US" sz="1400" u="none" cap="none" strike="noStrike">
                <a:solidFill>
                  <a:srgbClr val="004B87"/>
                </a:solidFill>
                <a:latin typeface="Arial"/>
                <a:ea typeface="Arial"/>
                <a:cs typeface="Arial"/>
                <a:sym typeface="Arial"/>
              </a:rPr>
              <a:t>Reusability of the code increases from 30% to 80%.</a:t>
            </a:r>
            <a:endParaRPr b="0" i="0" sz="1400" u="none" cap="none" strike="noStrike">
              <a:solidFill>
                <a:srgbClr val="004B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59" lvl="0" marL="169859" marR="0" rtl="0" algn="just">
              <a:lnSpc>
                <a:spcPct val="114000"/>
              </a:lnSpc>
              <a:spcBef>
                <a:spcPts val="900"/>
              </a:spcBef>
              <a:spcAft>
                <a:spcPts val="0"/>
              </a:spcAft>
              <a:buClr>
                <a:srgbClr val="004B87"/>
              </a:buClr>
              <a:buSzPts val="1400"/>
              <a:buFont typeface="Arial"/>
              <a:buChar char="»"/>
            </a:pPr>
            <a:r>
              <a:rPr b="0" i="0" lang="en-US" sz="1400" u="none" cap="none" strike="noStrike">
                <a:solidFill>
                  <a:srgbClr val="004B87"/>
                </a:solidFill>
                <a:latin typeface="Arial"/>
                <a:ea typeface="Arial"/>
                <a:cs typeface="Arial"/>
                <a:sym typeface="Arial"/>
              </a:rPr>
              <a:t>Maintainability of test scripts will increase </a:t>
            </a:r>
            <a:endParaRPr b="0" i="0" sz="1400" u="none" cap="none" strike="noStrike">
              <a:solidFill>
                <a:srgbClr val="004B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59" lvl="0" marL="169859" marR="0" rtl="0" algn="just">
              <a:lnSpc>
                <a:spcPct val="114000"/>
              </a:lnSpc>
              <a:spcBef>
                <a:spcPts val="900"/>
              </a:spcBef>
              <a:spcAft>
                <a:spcPts val="0"/>
              </a:spcAft>
              <a:buClr>
                <a:srgbClr val="004B87"/>
              </a:buClr>
              <a:buSzPts val="1400"/>
              <a:buFont typeface="Arial"/>
              <a:buChar char="»"/>
            </a:pPr>
            <a:r>
              <a:rPr b="0" i="0" lang="en-US" sz="1400" u="none" cap="none" strike="noStrike">
                <a:solidFill>
                  <a:srgbClr val="004B87"/>
                </a:solidFill>
                <a:latin typeface="Arial"/>
                <a:ea typeface="Arial"/>
                <a:cs typeface="Arial"/>
                <a:sym typeface="Arial"/>
              </a:rPr>
              <a:t>One Framework from GUI and Non GUI test automation</a:t>
            </a:r>
            <a:endParaRPr/>
          </a:p>
          <a:p>
            <a:pPr indent="-169859" lvl="0" marL="169859" marR="0" rtl="0" algn="just">
              <a:lnSpc>
                <a:spcPct val="114000"/>
              </a:lnSpc>
              <a:spcBef>
                <a:spcPts val="900"/>
              </a:spcBef>
              <a:spcAft>
                <a:spcPts val="0"/>
              </a:spcAft>
              <a:buClr>
                <a:srgbClr val="004B87"/>
              </a:buClr>
              <a:buSzPts val="1400"/>
              <a:buFont typeface="Arial"/>
              <a:buChar char="»"/>
            </a:pPr>
            <a:r>
              <a:rPr b="0" i="0" lang="en-US" sz="1400" u="none" cap="none" strike="noStrike">
                <a:solidFill>
                  <a:srgbClr val="004B87"/>
                </a:solidFill>
                <a:latin typeface="Arial"/>
                <a:ea typeface="Arial"/>
                <a:cs typeface="Arial"/>
                <a:sym typeface="Arial"/>
              </a:rPr>
              <a:t>Supports multiple data sources</a:t>
            </a:r>
            <a:endParaRPr/>
          </a:p>
          <a:p>
            <a:pPr indent="-169859" lvl="0" marL="169859" marR="0" rtl="0" algn="just">
              <a:lnSpc>
                <a:spcPct val="114000"/>
              </a:lnSpc>
              <a:spcBef>
                <a:spcPts val="900"/>
              </a:spcBef>
              <a:spcAft>
                <a:spcPts val="0"/>
              </a:spcAft>
              <a:buClr>
                <a:srgbClr val="004B87"/>
              </a:buClr>
              <a:buSzPts val="1400"/>
              <a:buFont typeface="Arial"/>
              <a:buChar char="»"/>
            </a:pPr>
            <a:r>
              <a:rPr b="0" i="0" lang="en-US" sz="1400" u="none" cap="none" strike="noStrike">
                <a:solidFill>
                  <a:srgbClr val="004B87"/>
                </a:solidFill>
                <a:latin typeface="Arial"/>
                <a:ea typeface="Arial"/>
                <a:cs typeface="Arial"/>
                <a:sym typeface="Arial"/>
              </a:rPr>
              <a:t>Integrations with TM,DM and CI tools</a:t>
            </a:r>
            <a:endParaRPr b="0" i="0" sz="1400" u="none" cap="none" strike="noStrike">
              <a:solidFill>
                <a:srgbClr val="004B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59" lvl="0" marL="169859" marR="0" rtl="0" algn="just">
              <a:lnSpc>
                <a:spcPct val="114000"/>
              </a:lnSpc>
              <a:spcBef>
                <a:spcPts val="900"/>
              </a:spcBef>
              <a:spcAft>
                <a:spcPts val="0"/>
              </a:spcAft>
              <a:buClr>
                <a:srgbClr val="004B87"/>
              </a:buClr>
              <a:buSzPts val="1400"/>
              <a:buFont typeface="Arial"/>
              <a:buChar char="»"/>
            </a:pPr>
            <a:r>
              <a:rPr b="0" i="0" lang="en-US" sz="1400" u="none" cap="none" strike="noStrike">
                <a:solidFill>
                  <a:srgbClr val="004B87"/>
                </a:solidFill>
                <a:latin typeface="Arial"/>
                <a:ea typeface="Arial"/>
                <a:cs typeface="Arial"/>
                <a:sym typeface="Arial"/>
              </a:rPr>
              <a:t>Real time reporting on the test suite execution</a:t>
            </a:r>
            <a:endParaRPr b="0" i="0" sz="1400" u="none" cap="none" strike="noStrike">
              <a:solidFill>
                <a:srgbClr val="004B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0959" lvl="0" marL="169859" marR="0" rtl="0" algn="just">
              <a:lnSpc>
                <a:spcPct val="114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4B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