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87c18d1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4d87c18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87c18d15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4d87c18d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87c18d15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g4d87c18d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87c18d15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g4d87c18d1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87c18d15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g4d87c18d1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87c18d15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g4d87c18d1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d87c18d15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g4d87c18d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87c18d15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g4d87c18d1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d87c18d15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g4d87c18d1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d87c18d15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g4d87c18d1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Default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-1588" y="65405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Default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3" cy="452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-1588" y="65405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image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48662" y="6427787"/>
            <a:ext cx="633413" cy="3460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-1588" y="65405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eust.com/eclipse-bet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mkyong.com/unittest/junit-4-vs-testng-comparison/" TargetMode="External"/><Relationship Id="rId1" Type="http://schemas.openxmlformats.org/officeDocument/2006/relationships/hyperlink" Target="https://testng.org/doc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>
            <a:off x="636587" y="5322887"/>
            <a:ext cx="6858001" cy="2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75" tIns="34175" rIns="34175" bIns="341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January 2019</a:t>
            </a:r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4"/>
          <p:cNvSpPr txBox="1"/>
          <p:nvPr/>
        </p:nvSpPr>
        <p:spPr>
          <a:xfrm>
            <a:off x="519112" y="4362450"/>
            <a:ext cx="8331201" cy="53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 panose="020F0502020204030204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 to TestNG</a:t>
            </a:r>
            <a:endParaRPr lang="en-US" sz="30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2" name="Google Shape;22;p4"/>
          <p:cNvGrpSpPr/>
          <p:nvPr/>
        </p:nvGrpSpPr>
        <p:grpSpPr>
          <a:xfrm>
            <a:off x="7704137" y="6270625"/>
            <a:ext cx="1362076" cy="522289"/>
            <a:chOff x="0" y="0"/>
            <a:chExt cx="1362075" cy="522288"/>
          </a:xfrm>
        </p:grpSpPr>
        <p:sp>
          <p:nvSpPr>
            <p:cNvPr id="23" name="Google Shape;23;p4"/>
            <p:cNvSpPr/>
            <p:nvPr/>
          </p:nvSpPr>
          <p:spPr>
            <a:xfrm>
              <a:off x="0" y="0"/>
              <a:ext cx="1362075" cy="522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4" name="Google Shape;24;p4" descr="image.png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52462" y="123825"/>
              <a:ext cx="635001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4"/>
          <p:cNvSpPr txBox="1"/>
          <p:nvPr/>
        </p:nvSpPr>
        <p:spPr>
          <a:xfrm>
            <a:off x="0" y="6542087"/>
            <a:ext cx="403225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1" name="Google Shape;161;p16"/>
          <p:cNvSpPr txBox="1"/>
          <p:nvPr/>
        </p:nvSpPr>
        <p:spPr>
          <a:xfrm>
            <a:off x="538405" y="345369"/>
            <a:ext cx="1869305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Annotations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" name="Google Shape;162;p16" descr="Screen Shot 2019-01-16 at 3.10.30 PM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52450" y="1498600"/>
            <a:ext cx="6235700" cy="28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68" name="Google Shape;168;p17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2" name="Google Shape;172;p17"/>
          <p:cNvSpPr txBox="1"/>
          <p:nvPr/>
        </p:nvSpPr>
        <p:spPr>
          <a:xfrm>
            <a:off x="538405" y="345369"/>
            <a:ext cx="1869305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Annotations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" name="Google Shape;173;p17" descr="Screen Shot 2019-01-16 at 3.11.28 PM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8650" y="1741805"/>
            <a:ext cx="6819900" cy="3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8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79" name="Google Shape;179;p18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3" name="Google Shape;183;p18"/>
          <p:cNvSpPr txBox="1"/>
          <p:nvPr/>
        </p:nvSpPr>
        <p:spPr>
          <a:xfrm>
            <a:off x="538405" y="345369"/>
            <a:ext cx="1833338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Parameters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183300" y="1294275"/>
            <a:ext cx="4935300" cy="1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Parameters can be passed to test methods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are 2 ways to set parameters : with 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1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 testing.xml  and  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1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 Programmatically 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90" name="Google Shape;190;p19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538405" y="345369"/>
            <a:ext cx="4162188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Parameters  from test</a:t>
            </a:r>
            <a:r>
              <a:rPr lang="en-US" sz="2500"/>
              <a:t>ng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.xml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0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200" name="Google Shape;200;p20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4" name="Google Shape;204;p20"/>
          <p:cNvSpPr txBox="1"/>
          <p:nvPr/>
        </p:nvSpPr>
        <p:spPr>
          <a:xfrm>
            <a:off x="538405" y="345369"/>
            <a:ext cx="4497671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Parameters  from DataProvider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1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210" name="Google Shape;210;p21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4" name="Google Shape;214;p21"/>
          <p:cNvSpPr txBox="1"/>
          <p:nvPr/>
        </p:nvSpPr>
        <p:spPr>
          <a:xfrm>
            <a:off x="538405" y="345369"/>
            <a:ext cx="1586376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Assertions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662100" y="1384625"/>
            <a:ext cx="59784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Soft Assertions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Hard Assertions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2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221" name="Google Shape;221;p22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5" name="Google Shape;225;p22"/>
          <p:cNvSpPr txBox="1"/>
          <p:nvPr/>
        </p:nvSpPr>
        <p:spPr>
          <a:xfrm>
            <a:off x="538405" y="345369"/>
            <a:ext cx="1145318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449255" y="1192544"/>
            <a:ext cx="70764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</a:t>
            </a:r>
            <a:r>
              <a:rPr lang="en-US" sz="1800" b="1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‘ is one more annotation of TestNG which can be used in the execution of multiple tests</a:t>
            </a:r>
            <a:endParaRPr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Each test method is tagged with any number of groups</a:t>
            </a:r>
            <a:endParaRPr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2" indent="45720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@Test // No groups</a:t>
            </a:r>
            <a:endParaRPr lang="en-US"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2" indent="45720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 Test (groups =“group1”)</a:t>
            </a:r>
            <a:endParaRPr lang="en-US"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2" indent="45720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@Test (groups ={“g1”, “g2”, …})</a:t>
            </a:r>
            <a:endParaRPr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30303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group therefore contains any number of test methods</a:t>
            </a:r>
            <a:endParaRPr lang="en-US"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232" name="Google Shape;232;p23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6" name="Google Shape;236;p23"/>
          <p:cNvSpPr txBox="1"/>
          <p:nvPr/>
        </p:nvSpPr>
        <p:spPr>
          <a:xfrm>
            <a:off x="538405" y="345369"/>
            <a:ext cx="1145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449255" y="1192544"/>
            <a:ext cx="70764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30303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9675" y="1289800"/>
            <a:ext cx="7076400" cy="38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4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244" name="Google Shape;244;p24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8" name="Google Shape;248;p24"/>
          <p:cNvSpPr txBox="1"/>
          <p:nvPr/>
        </p:nvSpPr>
        <p:spPr>
          <a:xfrm>
            <a:off x="538405" y="345369"/>
            <a:ext cx="1145318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9175" y="1356125"/>
            <a:ext cx="5028950" cy="46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5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255" name="Google Shape;255;p25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9" name="Google Shape;259;p25"/>
          <p:cNvSpPr txBox="1"/>
          <p:nvPr/>
        </p:nvSpPr>
        <p:spPr>
          <a:xfrm>
            <a:off x="538405" y="345369"/>
            <a:ext cx="1145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60" name="Google Shape;26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5325" y="1576250"/>
            <a:ext cx="7879275" cy="4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" name="Google Shape;35;p5"/>
          <p:cNvSpPr txBox="1"/>
          <p:nvPr/>
        </p:nvSpPr>
        <p:spPr>
          <a:xfrm>
            <a:off x="538405" y="345369"/>
            <a:ext cx="1198803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480858" y="1158169"/>
            <a:ext cx="3070137" cy="184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JUnit quick overview </a:t>
            </a:r>
            <a:endParaRPr dirty="0"/>
          </a:p>
          <a:p>
            <a:pPr marL="180340" marR="0" lvl="0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 TestNG</a:t>
            </a:r>
            <a:endParaRPr dirty="0"/>
          </a:p>
          <a:p>
            <a:pPr marL="180340" marR="0" lvl="0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vs JUnit</a:t>
            </a:r>
            <a:endParaRPr dirty="0"/>
          </a:p>
          <a:p>
            <a:pPr marL="180340" marR="0" lvl="0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overview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6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266" name="Google Shape;266;p26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70" name="Google Shape;270;p26"/>
          <p:cNvSpPr txBox="1"/>
          <p:nvPr/>
        </p:nvSpPr>
        <p:spPr>
          <a:xfrm>
            <a:off x="538405" y="345369"/>
            <a:ext cx="1145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1844" y="1623450"/>
            <a:ext cx="8140325" cy="37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7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277" name="Google Shape;277;p27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81" name="Google Shape;281;p27"/>
          <p:cNvSpPr txBox="1"/>
          <p:nvPr/>
        </p:nvSpPr>
        <p:spPr>
          <a:xfrm>
            <a:off x="538405" y="345369"/>
            <a:ext cx="1239266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Timeout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474905" y="1450269"/>
            <a:ext cx="5450854" cy="159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@Test(timeout=1000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testing.xml &lt;suite/test&gt; timeout attribute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test case will be failed if time period is exceeded 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8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288" name="Google Shape;288;p28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2" name="Google Shape;292;p28"/>
          <p:cNvSpPr txBox="1"/>
          <p:nvPr/>
        </p:nvSpPr>
        <p:spPr>
          <a:xfrm>
            <a:off x="538405" y="345369"/>
            <a:ext cx="2222306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220900" y="1488377"/>
            <a:ext cx="7738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Sometimes we need to run test methods to be invoked in certain order .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make sure a certain number of test methods have to complete and and succeeded  before running more test methods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Dependencies can specify   either with annotations or from xml</a:t>
            </a:r>
            <a:endParaRPr sz="180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9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299" name="Google Shape;299;p29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3" name="Google Shape;303;p29"/>
          <p:cNvSpPr txBox="1"/>
          <p:nvPr/>
        </p:nvSpPr>
        <p:spPr>
          <a:xfrm>
            <a:off x="538405" y="345369"/>
            <a:ext cx="2222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20900" y="1488377"/>
            <a:ext cx="7738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6650" y="1488375"/>
            <a:ext cx="7806700" cy="37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0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311" name="Google Shape;311;p30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15" name="Google Shape;315;p30"/>
          <p:cNvSpPr txBox="1"/>
          <p:nvPr/>
        </p:nvSpPr>
        <p:spPr>
          <a:xfrm>
            <a:off x="538405" y="345369"/>
            <a:ext cx="2222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220900" y="1488377"/>
            <a:ext cx="7738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7300" y="1866824"/>
            <a:ext cx="5843125" cy="289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1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323" name="Google Shape;323;p31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7" name="Google Shape;327;p31"/>
          <p:cNvSpPr txBox="1"/>
          <p:nvPr/>
        </p:nvSpPr>
        <p:spPr>
          <a:xfrm>
            <a:off x="538405" y="345369"/>
            <a:ext cx="2222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20900" y="1488377"/>
            <a:ext cx="7738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725" y="1819650"/>
            <a:ext cx="6993976" cy="2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2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335" name="Google Shape;335;p32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39" name="Google Shape;339;p32"/>
          <p:cNvSpPr txBox="1"/>
          <p:nvPr/>
        </p:nvSpPr>
        <p:spPr>
          <a:xfrm>
            <a:off x="538405" y="345369"/>
            <a:ext cx="2222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220900" y="1488377"/>
            <a:ext cx="7738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8400" y="1599425"/>
            <a:ext cx="7313275" cy="3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3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347" name="Google Shape;347;p33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1" name="Google Shape;351;p33"/>
          <p:cNvSpPr txBox="1"/>
          <p:nvPr/>
        </p:nvSpPr>
        <p:spPr>
          <a:xfrm>
            <a:off x="538395" y="345375"/>
            <a:ext cx="44478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/>
              <a:t>TestNG </a:t>
            </a:r>
            <a:r>
              <a:rPr lang="en-US" sz="2500">
                <a:solidFill>
                  <a:schemeClr val="dk1"/>
                </a:solidFill>
              </a:rPr>
              <a:t>Plugin </a:t>
            </a:r>
            <a:r>
              <a:rPr lang="en-US" sz="2500"/>
              <a:t>for </a:t>
            </a:r>
            <a:r>
              <a:rPr lang="en-US" sz="2500">
                <a:solidFill>
                  <a:schemeClr val="dk1"/>
                </a:solidFill>
              </a:rPr>
              <a:t>Eclipse </a:t>
            </a:r>
            <a:endParaRPr lang="en-US" sz="2500">
              <a:solidFill>
                <a:schemeClr val="dk1"/>
              </a:solidFill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220900" y="1488374"/>
            <a:ext cx="77382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rgbClr val="24292E"/>
                </a:solidFill>
              </a:rPr>
              <a:t>To install it:</a:t>
            </a:r>
            <a:endParaRPr sz="2400">
              <a:solidFill>
                <a:srgbClr val="24292E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US" sz="2400">
                <a:solidFill>
                  <a:srgbClr val="24292E"/>
                </a:solidFill>
              </a:rPr>
              <a:t>Click "Help -&gt; Install New Software..." on top level menu</a:t>
            </a:r>
            <a:endParaRPr sz="2400">
              <a:solidFill>
                <a:srgbClr val="24292E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US" sz="2400">
                <a:solidFill>
                  <a:srgbClr val="24292E"/>
                </a:solidFill>
              </a:rPr>
              <a:t>Paste the url </a:t>
            </a:r>
            <a:r>
              <a:rPr lang="en-US" sz="2400">
                <a:solidFill>
                  <a:srgbClr val="0366D6"/>
                </a:solidFill>
                <a:uFill>
                  <a:noFill/>
                </a:uFill>
                <a:hlinkClick r:id="rId1"/>
              </a:rPr>
              <a:t>http://beust.com/eclipse-beta</a:t>
            </a:r>
            <a:r>
              <a:rPr lang="en-US" sz="2400">
                <a:solidFill>
                  <a:srgbClr val="24292E"/>
                </a:solidFill>
              </a:rPr>
              <a:t> to </a:t>
            </a:r>
            <a:r>
              <a:rPr lang="en-US" sz="2400">
                <a:solidFill>
                  <a:srgbClr val="24292E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Work with: </a:t>
            </a:r>
            <a:r>
              <a:rPr lang="en-US" sz="2400">
                <a:solidFill>
                  <a:srgbClr val="24292E"/>
                </a:solidFill>
              </a:rPr>
              <a:t>text field and press enter.</a:t>
            </a:r>
            <a:endParaRPr sz="2400">
              <a:solidFill>
                <a:srgbClr val="24292E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US" sz="2400">
                <a:solidFill>
                  <a:srgbClr val="24292E"/>
                </a:solidFill>
              </a:rPr>
              <a:t>Select the plugins</a:t>
            </a:r>
            <a:endParaRPr sz="2400">
              <a:solidFill>
                <a:srgbClr val="24292E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US" sz="2400">
                <a:solidFill>
                  <a:srgbClr val="24292E"/>
                </a:solidFill>
              </a:rPr>
              <a:t>Click "Next" button and accept the license to complete the installation.</a:t>
            </a:r>
            <a:endParaRPr sz="2400">
              <a:solidFill>
                <a:srgbClr val="24292E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US" sz="2400">
                <a:solidFill>
                  <a:srgbClr val="24292E"/>
                </a:solidFill>
              </a:rPr>
              <a:t>Restart Eclipse</a:t>
            </a:r>
            <a:endParaRPr sz="2400">
              <a:solidFill>
                <a:srgbClr val="24292E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4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358" name="Google Shape;358;p34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2" name="Google Shape;362;p34"/>
          <p:cNvSpPr txBox="1"/>
          <p:nvPr/>
        </p:nvSpPr>
        <p:spPr>
          <a:xfrm>
            <a:off x="538401" y="345375"/>
            <a:ext cx="5045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/>
              <a:t>TestNG </a:t>
            </a:r>
            <a:r>
              <a:rPr lang="en-US" sz="2500">
                <a:solidFill>
                  <a:schemeClr val="dk1"/>
                </a:solidFill>
              </a:rPr>
              <a:t>dependency for Maven</a:t>
            </a:r>
            <a:endParaRPr lang="en-US" sz="2500">
              <a:solidFill>
                <a:schemeClr val="dk1"/>
              </a:solidFill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220900" y="1488374"/>
            <a:ext cx="77382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rgbClr val="009193"/>
                </a:solidFill>
              </a:rPr>
              <a:t>&lt;</a:t>
            </a:r>
            <a:r>
              <a:rPr lang="en-US" sz="2400">
                <a:solidFill>
                  <a:srgbClr val="4E9192"/>
                </a:solidFill>
              </a:rPr>
              <a:t>dependency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endParaRPr sz="2400">
              <a:solidFill>
                <a:srgbClr val="00919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rgbClr val="009193"/>
                </a:solidFill>
              </a:rPr>
              <a:t>&lt;</a:t>
            </a:r>
            <a:r>
              <a:rPr lang="en-US" sz="2400">
                <a:solidFill>
                  <a:srgbClr val="4E9192"/>
                </a:solidFill>
              </a:rPr>
              <a:t>groupId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r>
              <a:rPr lang="en-US" sz="2400">
                <a:solidFill>
                  <a:schemeClr val="dk1"/>
                </a:solidFill>
              </a:rPr>
              <a:t>org.testng</a:t>
            </a:r>
            <a:r>
              <a:rPr lang="en-US" sz="2400">
                <a:solidFill>
                  <a:srgbClr val="009193"/>
                </a:solidFill>
              </a:rPr>
              <a:t>&lt;/</a:t>
            </a:r>
            <a:r>
              <a:rPr lang="en-US" sz="2400">
                <a:solidFill>
                  <a:srgbClr val="4E9192"/>
                </a:solidFill>
              </a:rPr>
              <a:t>groupId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endParaRPr sz="2400">
              <a:solidFill>
                <a:srgbClr val="00919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rgbClr val="009193"/>
                </a:solidFill>
              </a:rPr>
              <a:t>&lt;</a:t>
            </a:r>
            <a:r>
              <a:rPr lang="en-US" sz="2400">
                <a:solidFill>
                  <a:srgbClr val="4E9192"/>
                </a:solidFill>
              </a:rPr>
              <a:t>artifactId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r>
              <a:rPr lang="en-US" sz="2400">
                <a:solidFill>
                  <a:schemeClr val="dk1"/>
                </a:solidFill>
              </a:rPr>
              <a:t>testng</a:t>
            </a:r>
            <a:r>
              <a:rPr lang="en-US" sz="2400">
                <a:solidFill>
                  <a:srgbClr val="009193"/>
                </a:solidFill>
              </a:rPr>
              <a:t>&lt;/</a:t>
            </a:r>
            <a:r>
              <a:rPr lang="en-US" sz="2400">
                <a:solidFill>
                  <a:srgbClr val="4E9192"/>
                </a:solidFill>
              </a:rPr>
              <a:t>artifactId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endParaRPr sz="2400">
              <a:solidFill>
                <a:srgbClr val="00919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rgbClr val="009193"/>
                </a:solidFill>
              </a:rPr>
              <a:t>&lt;</a:t>
            </a:r>
            <a:r>
              <a:rPr lang="en-US" sz="2400">
                <a:solidFill>
                  <a:srgbClr val="4E9192"/>
                </a:solidFill>
              </a:rPr>
              <a:t>version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r>
              <a:rPr lang="en-US" sz="2400">
                <a:solidFill>
                  <a:schemeClr val="dk1"/>
                </a:solidFill>
              </a:rPr>
              <a:t>6.14.3</a:t>
            </a:r>
            <a:r>
              <a:rPr lang="en-US" sz="2400">
                <a:solidFill>
                  <a:srgbClr val="009193"/>
                </a:solidFill>
              </a:rPr>
              <a:t>&lt;/</a:t>
            </a:r>
            <a:r>
              <a:rPr lang="en-US" sz="2400">
                <a:solidFill>
                  <a:srgbClr val="4E9192"/>
                </a:solidFill>
              </a:rPr>
              <a:t>version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endParaRPr sz="2400">
              <a:solidFill>
                <a:srgbClr val="00919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rgbClr val="009193"/>
                </a:solidFill>
              </a:rPr>
              <a:t>&lt;</a:t>
            </a:r>
            <a:r>
              <a:rPr lang="en-US" sz="2400">
                <a:solidFill>
                  <a:srgbClr val="4E9192"/>
                </a:solidFill>
              </a:rPr>
              <a:t>scope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r>
              <a:rPr lang="en-US" sz="2400">
                <a:solidFill>
                  <a:schemeClr val="dk1"/>
                </a:solidFill>
              </a:rPr>
              <a:t>compile</a:t>
            </a:r>
            <a:r>
              <a:rPr lang="en-US" sz="2400">
                <a:solidFill>
                  <a:srgbClr val="009193"/>
                </a:solidFill>
              </a:rPr>
              <a:t>&lt;/</a:t>
            </a:r>
            <a:r>
              <a:rPr lang="en-US" sz="2400">
                <a:solidFill>
                  <a:srgbClr val="4E9192"/>
                </a:solidFill>
              </a:rPr>
              <a:t>scope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endParaRPr sz="2400">
              <a:solidFill>
                <a:srgbClr val="00919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rgbClr val="009193"/>
                </a:solidFill>
              </a:rPr>
              <a:t>&lt;/</a:t>
            </a:r>
            <a:r>
              <a:rPr lang="en-US" sz="2400">
                <a:solidFill>
                  <a:srgbClr val="4E9192"/>
                </a:solidFill>
              </a:rPr>
              <a:t>dependency</a:t>
            </a:r>
            <a:r>
              <a:rPr lang="en-US" sz="2400">
                <a:solidFill>
                  <a:srgbClr val="009193"/>
                </a:solidFill>
              </a:rPr>
              <a:t>&gt;</a:t>
            </a:r>
            <a:endParaRPr sz="2400">
              <a:solidFill>
                <a:srgbClr val="009193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5"/>
          <p:cNvGrpSpPr/>
          <p:nvPr/>
        </p:nvGrpSpPr>
        <p:grpSpPr>
          <a:xfrm>
            <a:off x="449262" y="854075"/>
            <a:ext cx="6191175" cy="50700"/>
            <a:chOff x="0" y="0"/>
            <a:chExt cx="6191175" cy="50700"/>
          </a:xfrm>
        </p:grpSpPr>
        <p:sp>
          <p:nvSpPr>
            <p:cNvPr id="369" name="Google Shape;369;p35"/>
            <p:cNvSpPr/>
            <p:nvPr/>
          </p:nvSpPr>
          <p:spPr>
            <a:xfrm>
              <a:off x="0" y="0"/>
              <a:ext cx="1552500" cy="507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554162" y="0"/>
              <a:ext cx="1552500" cy="5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3086100" y="0"/>
              <a:ext cx="1552500" cy="50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638675" y="0"/>
              <a:ext cx="1552500" cy="5070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73" name="Google Shape;373;p35"/>
          <p:cNvSpPr txBox="1"/>
          <p:nvPr/>
        </p:nvSpPr>
        <p:spPr>
          <a:xfrm>
            <a:off x="538401" y="345375"/>
            <a:ext cx="5045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/>
              <a:t>References</a:t>
            </a:r>
            <a:endParaRPr lang="en-US" sz="2500"/>
          </a:p>
        </p:txBody>
      </p:sp>
      <p:sp>
        <p:nvSpPr>
          <p:cNvPr id="374" name="Google Shape;374;p35"/>
          <p:cNvSpPr txBox="1"/>
          <p:nvPr/>
        </p:nvSpPr>
        <p:spPr>
          <a:xfrm>
            <a:off x="220900" y="1488374"/>
            <a:ext cx="77382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400" u="sng" dirty="0">
                <a:solidFill>
                  <a:schemeClr val="hlink"/>
                </a:solidFill>
                <a:hlinkClick r:id="rId1"/>
              </a:rPr>
              <a:t>https://testng.org/doc/index.html</a:t>
            </a:r>
            <a:endParaRPr sz="24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400" u="sng" dirty="0">
                <a:solidFill>
                  <a:schemeClr val="hlink"/>
                </a:solidFill>
                <a:hlinkClick r:id="rId2"/>
              </a:rPr>
              <a:t>http://www.mkyong.com/unittest/junit-4-vs-testng-comparison/</a:t>
            </a:r>
            <a:endParaRPr sz="24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Google Shape;57;p7"/>
          <p:cNvSpPr txBox="1"/>
          <p:nvPr/>
        </p:nvSpPr>
        <p:spPr>
          <a:xfrm>
            <a:off x="474905" y="408869"/>
            <a:ext cx="2997918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JUnit qu</a:t>
            </a:r>
            <a:r>
              <a:rPr lang="en-US" sz="2500"/>
              <a:t>ic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 overview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5205" y="1666169"/>
            <a:ext cx="8385888" cy="283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Strengths :</a:t>
            </a:r>
            <a:endParaRPr dirty="0"/>
          </a:p>
          <a:p>
            <a:pPr marL="180340" marR="0" lvl="0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Simple to understand : test methods</a:t>
            </a:r>
            <a:endParaRPr dirty="0"/>
          </a:p>
          <a:p>
            <a:pPr marL="561340" marR="0" lvl="1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setUp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 and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clearDown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 methods for initialization and clean up</a:t>
            </a:r>
            <a:endParaRPr dirty="0"/>
          </a:p>
          <a:p>
            <a:pPr marL="561340" marR="0" lvl="1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and graphical result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64" name="Google Shape;64;p8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8" name="Google Shape;68;p8"/>
          <p:cNvSpPr txBox="1"/>
          <p:nvPr/>
        </p:nvSpPr>
        <p:spPr>
          <a:xfrm>
            <a:off x="474905" y="408869"/>
            <a:ext cx="2997918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JUnit qu</a:t>
            </a:r>
            <a:r>
              <a:rPr lang="en-US" sz="2500"/>
              <a:t>ic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 overview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335205" y="1666169"/>
            <a:ext cx="7456332" cy="532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Problems :</a:t>
            </a:r>
            <a:endParaRPr dirty="0"/>
          </a:p>
          <a:p>
            <a:pPr marL="180340" marR="0" lvl="0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dependent test methods</a:t>
            </a:r>
            <a:endParaRPr lang="en-US"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0"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dirty="0"/>
              <a:t>Data driven support is not there</a:t>
            </a:r>
            <a:endParaRPr lang="en-US" sz="1800" dirty="0"/>
          </a:p>
          <a:p>
            <a:pPr marL="381000"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/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dirty="0"/>
              <a:t>We cant prepare the suites and run them</a:t>
            </a:r>
            <a:endParaRPr lang="en-US" sz="1800" dirty="0"/>
          </a:p>
          <a:p>
            <a:pPr marL="381000"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/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dirty="0"/>
              <a:t>Cant divide the tests in to different groups and run the required group only</a:t>
            </a:r>
            <a:endParaRPr dirty="0"/>
          </a:p>
          <a:p>
            <a:pPr marL="561340" marR="0" lvl="1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Lack of Listeners support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1" indent="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1" indent="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61340" marR="0" lvl="1" indent="-660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1" indent="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1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00" name="Google Shape;100;p11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4" name="Google Shape;104;p11"/>
          <p:cNvSpPr txBox="1"/>
          <p:nvPr/>
        </p:nvSpPr>
        <p:spPr>
          <a:xfrm>
            <a:off x="538400" y="345375"/>
            <a:ext cx="22458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 TestNG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49505" y="1348669"/>
            <a:ext cx="8244990" cy="308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Testing New Generation :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need to extend base class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need to start your test method with “test”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Configuration methods can called by any name u want , not just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setUp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 and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tearDown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 and you can be invoke either around methods or classes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 methods can receive parameters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0340" marR="0" lvl="0" indent="-18034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Annotations based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2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5" name="Google Shape;115;p12"/>
          <p:cNvSpPr txBox="1"/>
          <p:nvPr/>
        </p:nvSpPr>
        <p:spPr>
          <a:xfrm>
            <a:off x="538405" y="345369"/>
            <a:ext cx="2379971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vs JUnit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6" name="Google Shape;116;p12" descr="Screen Shot 2019-01-16 at 2.56.03 PM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3100" y="2273300"/>
            <a:ext cx="77978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22" name="Google Shape;122;p13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6" name="Google Shape;126;p13"/>
          <p:cNvSpPr txBox="1"/>
          <p:nvPr/>
        </p:nvSpPr>
        <p:spPr>
          <a:xfrm>
            <a:off x="538405" y="345369"/>
            <a:ext cx="2379971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vs JUnit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51105" y="1335969"/>
            <a:ext cx="1530225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Similarities  :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8" name="Google Shape;128;p13" descr="Screen Shot 2019-01-16 at 2.59.04 PM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2150" y="1943100"/>
            <a:ext cx="7226300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4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34" name="Google Shape;134;p14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8" name="Google Shape;138;p14"/>
          <p:cNvSpPr txBox="1"/>
          <p:nvPr/>
        </p:nvSpPr>
        <p:spPr>
          <a:xfrm>
            <a:off x="538405" y="345369"/>
            <a:ext cx="2379971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vs JUnit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51105" y="1335969"/>
            <a:ext cx="1530225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Differences  :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14" descr="Screen Shot 2019-01-16 at 3.00.28 PM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1050" y="1993900"/>
            <a:ext cx="7226300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146" name="Google Shape;146;p15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0" name="Google Shape;150;p15"/>
          <p:cNvSpPr txBox="1"/>
          <p:nvPr/>
        </p:nvSpPr>
        <p:spPr>
          <a:xfrm>
            <a:off x="538405" y="345369"/>
            <a:ext cx="2591896" cy="4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overview </a:t>
            </a:r>
            <a:endParaRPr lang="en-US"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84405" y="1170869"/>
            <a:ext cx="8349319" cy="401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1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TestNG is a testing framework , that supports :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UnitTesting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Integration Testing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Annotations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Parameters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Assertions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Groups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42340" marR="0" lvl="2" indent="-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</a:t>
            </a:r>
            <a:endParaRPr lang="en-US"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2555</Words>
  <Application>WPS Presentation</Application>
  <PresentationFormat>On-screen Show (4:3)</PresentationFormat>
  <Paragraphs>181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seshavataramk</cp:lastModifiedBy>
  <cp:revision>12</cp:revision>
  <dcterms:created xsi:type="dcterms:W3CDTF">2019-09-13T10:19:56Z</dcterms:created>
  <dcterms:modified xsi:type="dcterms:W3CDTF">2019-09-13T11:05:52Z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