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8253"/>
    <p:restoredTop sz="94761"/>
  </p:normalViewPr>
  <p:slideViewPr>
    <p:cSldViewPr snapToObjects="1">
      <p:cViewPr varScale="1">
        <p:scale>
          <a:sx n="159" d="100"/>
          <a:sy n="159" d="100"/>
        </p:scale>
        <p:origin x="704" y="176"/>
      </p:cViewPr>
      <p:guideLst>
        <p:guide orient="horz" pos="1617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2020. 7. 12.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597818"/>
            <a:ext cx="9144000" cy="1102518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2020. 7. 12.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1660922"/>
            <a:ext cx="4857767" cy="241101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2020. 7. 12.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8"/>
            <a:ext cx="2057400" cy="4388644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8"/>
            <a:ext cx="6019800" cy="4388644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2020. 7. 12.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2020. 7. 12.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2020. 7. 12.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2020. 7. 12.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2020. 7. 12.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2020. 7. 12.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232297"/>
            <a:ext cx="8229600" cy="33939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2020. 7. 12.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4038600" cy="164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4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2988165"/>
            <a:ext cx="4038600" cy="164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2988165"/>
            <a:ext cx="4038600" cy="164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2020. 7. 12.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2020. 7. 12.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2"/>
            <a:ext cx="2133600" cy="27384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2020. 7. 12.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2"/>
            <a:ext cx="2133600" cy="27384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jpeg"  /><Relationship Id="rId7" Type="http://schemas.openxmlformats.org/officeDocument/2006/relationships/image" Target="../media/image6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466" y="191259"/>
            <a:ext cx="2448308" cy="366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썸네일 스티커 서비스</a:t>
            </a:r>
            <a:r>
              <a:rPr lang="ko-KR" altLang="en-US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225" y="1471800"/>
            <a:ext cx="7776975" cy="2650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 b="1"/>
              <a:t>개발 배경</a:t>
            </a:r>
          </a:p>
          <a:p>
            <a:pPr marL="657120" lvl="1" indent="-199920">
              <a:buFont typeface="Arial"/>
              <a:buChar char="•"/>
              <a:defRPr lang="ko-KR" altLang="en-US"/>
            </a:pPr>
            <a:r>
              <a:rPr lang="ko-KR" altLang="en-US" sz="1400"/>
              <a:t>썸네일 스티커의 이미지 노출 지연으로 지속적인 장애 인입됨</a:t>
            </a:r>
          </a:p>
          <a:p>
            <a:pPr marL="657120" lvl="1" indent="-199920">
              <a:buFont typeface="Arial"/>
              <a:buChar char="•"/>
              <a:defRPr lang="ko-KR" altLang="en-US"/>
            </a:pPr>
            <a:r>
              <a:rPr lang="ko-KR" altLang="en-US" sz="1400"/>
              <a:t>썸네일 스티커의 활용도가 높아지면서 실시간 노출이 요구됨</a:t>
            </a:r>
          </a:p>
          <a:p>
            <a:pPr marL="657120" lvl="1" indent="-199920">
              <a:buFont typeface="Arial"/>
              <a:buChar char="•"/>
              <a:defRPr lang="ko-KR" altLang="en-US"/>
            </a:pPr>
            <a:r>
              <a:rPr lang="ko-KR" altLang="en-US" sz="1400"/>
              <a:t>다른 부서에 의해서 유지보수된 서비스 내재화 작업</a:t>
            </a:r>
          </a:p>
          <a:p>
            <a:pPr marL="657120" lvl="1" indent="-199920">
              <a:buFont typeface="Arial"/>
              <a:buNone/>
              <a:defRPr lang="ko-KR" altLang="en-US"/>
            </a:pPr>
            <a:endParaRPr lang="ko-KR" altLang="en-US" sz="1400"/>
          </a:p>
          <a:p>
            <a:pPr>
              <a:defRPr lang="ko-KR" altLang="en-US"/>
            </a:pPr>
            <a:r>
              <a:rPr lang="ko-KR" altLang="en-US" sz="1400" b="1"/>
              <a:t>개발 기간</a:t>
            </a:r>
          </a:p>
          <a:p>
            <a:pPr marL="657120" lvl="1" indent="-199920">
              <a:buFont typeface="Arial"/>
              <a:buChar char="•"/>
              <a:defRPr lang="ko-KR" altLang="en-US"/>
            </a:pPr>
            <a:r>
              <a:rPr lang="ko-KR" altLang="en-US" sz="1400"/>
              <a:t>2019.03 ~ 2019.09</a:t>
            </a:r>
          </a:p>
          <a:p>
            <a:pPr marL="657120" lvl="1" indent="-199920">
              <a:buFont typeface="Arial"/>
              <a:buNone/>
              <a:defRPr lang="ko-KR" altLang="en-US"/>
            </a:pPr>
            <a:endParaRPr lang="ko-KR" altLang="en-US" sz="1400"/>
          </a:p>
          <a:p>
            <a:pPr>
              <a:defRPr lang="ko-KR" altLang="en-US"/>
            </a:pPr>
            <a:r>
              <a:rPr lang="ko-KR" altLang="en-US" sz="1400" b="1"/>
              <a:t>개발 인원</a:t>
            </a:r>
          </a:p>
          <a:p>
            <a:pPr marL="657120" lvl="1" indent="-199920">
              <a:buFont typeface="Arial"/>
              <a:buChar char="•"/>
              <a:defRPr lang="ko-KR" altLang="en-US"/>
            </a:pPr>
            <a:r>
              <a:rPr lang="ko-KR" altLang="en-US" sz="1400"/>
              <a:t>조우현(리딩)</a:t>
            </a:r>
          </a:p>
          <a:p>
            <a:pPr marL="657120" lvl="1" indent="-199920">
              <a:buFont typeface="Arial"/>
              <a:buChar char="•"/>
              <a:defRPr lang="ko-KR" altLang="en-US"/>
            </a:pPr>
            <a:r>
              <a:rPr lang="ko-KR" altLang="en-US" sz="1400"/>
              <a:t>최홍희</a:t>
            </a:r>
          </a:p>
          <a:p>
            <a:pPr marL="657120" lvl="1" indent="-199920">
              <a:buFont typeface="Arial"/>
              <a:buChar char="•"/>
              <a:defRPr lang="ko-KR" altLang="en-US"/>
            </a:pPr>
            <a:r>
              <a:rPr lang="ko-KR" altLang="en-US" sz="1400"/>
              <a:t>강이경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"/>
          <p:cNvSpPr/>
          <p:nvPr/>
        </p:nvSpPr>
        <p:spPr>
          <a:xfrm>
            <a:off x="4572000" y="3918442"/>
            <a:ext cx="950047" cy="146447"/>
          </a:xfrm>
          <a:prstGeom prst="rect">
            <a:avLst/>
          </a:prstGeom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>
                <a:solidFill>
                  <a:schemeClr val="bg1">
                    <a:lumMod val="70000"/>
                  </a:schemeClr>
                </a:solidFill>
              </a:rPr>
              <a:t>listener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465" y="191256"/>
            <a:ext cx="3528445" cy="359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썸네일 스티커 </a:t>
            </a:r>
            <a:r>
              <a:rPr lang="en-US" altLang="ko-KR" b="1"/>
              <a:t>Legacy </a:t>
            </a:r>
            <a:r>
              <a:rPr lang="ko-KR" altLang="en-US" b="1"/>
              <a:t>구조 개선</a:t>
            </a:r>
          </a:p>
        </p:txBody>
      </p:sp>
      <p:sp>
        <p:nvSpPr>
          <p:cNvPr id="63" name="직사각형 7"/>
          <p:cNvSpPr/>
          <p:nvPr/>
        </p:nvSpPr>
        <p:spPr>
          <a:xfrm>
            <a:off x="3592800" y="3034800"/>
            <a:ext cx="1962000" cy="291600"/>
          </a:xfrm>
          <a:prstGeom prst="rect">
            <a:avLst/>
          </a:prstGeom>
          <a:noFill/>
          <a:ln w="19050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>
                <a:solidFill>
                  <a:schemeClr val="tx1"/>
                </a:solidFill>
              </a:rPr>
              <a:t>module_tmon_core_sticker</a:t>
            </a:r>
          </a:p>
        </p:txBody>
      </p:sp>
      <p:grpSp>
        <p:nvGrpSpPr>
          <p:cNvPr id="72" name="그룹 71"/>
          <p:cNvGrpSpPr/>
          <p:nvPr/>
        </p:nvGrpSpPr>
        <p:grpSpPr>
          <a:xfrm>
            <a:off x="181876" y="3034538"/>
            <a:ext cx="576072" cy="566912"/>
            <a:chOff x="181876" y="2425303"/>
            <a:chExt cx="576072" cy="566912"/>
          </a:xfrm>
        </p:grpSpPr>
        <p:sp>
          <p:nvSpPr>
            <p:cNvPr id="65" name="직사각형 7"/>
            <p:cNvSpPr/>
            <p:nvPr/>
          </p:nvSpPr>
          <p:spPr>
            <a:xfrm>
              <a:off x="181876" y="2699321"/>
              <a:ext cx="576072" cy="292894"/>
            </a:xfrm>
            <a:prstGeom prst="rect">
              <a:avLst/>
            </a:prstGeom>
            <a:ln w="0" algn="ctr"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>
                  <a:solidFill>
                    <a:schemeClr val="bg1">
                      <a:lumMod val="70000"/>
                    </a:schemeClr>
                  </a:solidFill>
                </a:rPr>
                <a:t>어드민</a:t>
              </a:r>
            </a:p>
          </p:txBody>
        </p:sp>
        <p:sp>
          <p:nvSpPr>
            <p:cNvPr id="64" name="웃는 얼굴[S] 1"/>
            <p:cNvSpPr/>
            <p:nvPr/>
          </p:nvSpPr>
          <p:spPr>
            <a:xfrm>
              <a:off x="323465" y="2425303"/>
              <a:ext cx="292894" cy="292894"/>
            </a:xfrm>
            <a:prstGeom prst="smileyFace">
              <a:avLst>
                <a:gd name="adj" fmla="val 4653"/>
              </a:avLst>
            </a:prstGeom>
            <a:ln w="0" algn="ctr"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66" name="직선 화살표 연결선 9"/>
          <p:cNvCxnSpPr>
            <a:endCxn id="63" idx="1"/>
          </p:cNvCxnSpPr>
          <p:nvPr/>
        </p:nvCxnSpPr>
        <p:spPr>
          <a:xfrm flipV="1">
            <a:off x="757948" y="3180600"/>
            <a:ext cx="2834852" cy="385"/>
          </a:xfrm>
          <a:prstGeom prst="straightConnector1">
            <a:avLst/>
          </a:prstGeom>
          <a:ln w="0" algn="ctr">
            <a:solidFill>
              <a:schemeClr val="bg1">
                <a:lumMod val="7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직사각형 7"/>
          <p:cNvSpPr/>
          <p:nvPr/>
        </p:nvSpPr>
        <p:spPr>
          <a:xfrm>
            <a:off x="1010983" y="3219831"/>
            <a:ext cx="2192846" cy="783717"/>
          </a:xfrm>
          <a:prstGeom prst="rect">
            <a:avLst/>
          </a:prstGeom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900">
                <a:solidFill>
                  <a:schemeClr val="bg1">
                    <a:lumMod val="70000"/>
                  </a:schemeClr>
                </a:solidFill>
              </a:rPr>
              <a:t>1. 카테고리에 카테고리 번호 추가</a:t>
            </a:r>
          </a:p>
          <a:p>
            <a:pPr>
              <a:defRPr lang="ko-KR" altLang="en-US"/>
            </a:pPr>
            <a:r>
              <a:rPr lang="ko-KR" altLang="en-US" sz="900">
                <a:solidFill>
                  <a:schemeClr val="bg1">
                    <a:lumMod val="70000"/>
                  </a:schemeClr>
                </a:solidFill>
              </a:rPr>
              <a:t>2. 딜팩에 딜팩 번호 추가</a:t>
            </a:r>
          </a:p>
          <a:p>
            <a:pPr>
              <a:defRPr lang="ko-KR" altLang="en-US"/>
            </a:pPr>
            <a:r>
              <a:rPr lang="ko-KR" altLang="en-US" sz="900">
                <a:solidFill>
                  <a:schemeClr val="bg1">
                    <a:lumMod val="70000"/>
                  </a:schemeClr>
                </a:solidFill>
              </a:rPr>
              <a:t>3. 제외 딜팩에 딜팩 번호 추가</a:t>
            </a:r>
          </a:p>
          <a:p>
            <a:pPr>
              <a:defRPr lang="ko-KR" altLang="en-US"/>
            </a:pPr>
            <a:r>
              <a:rPr lang="ko-KR" altLang="en-US" sz="900">
                <a:solidFill>
                  <a:schemeClr val="bg1">
                    <a:lumMod val="70000"/>
                  </a:schemeClr>
                </a:solidFill>
              </a:rPr>
              <a:t>4. 스티커 정보 수정</a:t>
            </a:r>
          </a:p>
        </p:txBody>
      </p:sp>
      <p:sp>
        <p:nvSpPr>
          <p:cNvPr id="69" name="직사각형 7"/>
          <p:cNvSpPr/>
          <p:nvPr/>
        </p:nvSpPr>
        <p:spPr>
          <a:xfrm>
            <a:off x="827532" y="4350420"/>
            <a:ext cx="1642276" cy="309591"/>
          </a:xfrm>
          <a:prstGeom prst="rect">
            <a:avLst/>
          </a:prstGeom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900">
                <a:solidFill>
                  <a:schemeClr val="bg1">
                    <a:lumMod val="70000"/>
                  </a:schemeClr>
                </a:solidFill>
              </a:rPr>
              <a:t>딜코어 파트에서 </a:t>
            </a:r>
          </a:p>
          <a:p>
            <a:pPr algn="ctr">
              <a:defRPr lang="ko-KR" altLang="en-US"/>
            </a:pPr>
            <a:r>
              <a:rPr lang="ko-KR" altLang="en-US" sz="900">
                <a:solidFill>
                  <a:schemeClr val="bg1">
                    <a:lumMod val="70000"/>
                  </a:schemeClr>
                </a:solidFill>
              </a:rPr>
              <a:t>딜팩 변경 이벤트 발생</a:t>
            </a:r>
          </a:p>
        </p:txBody>
      </p:sp>
      <p:sp>
        <p:nvSpPr>
          <p:cNvPr id="74" name="직사각형 7"/>
          <p:cNvSpPr/>
          <p:nvPr/>
        </p:nvSpPr>
        <p:spPr>
          <a:xfrm>
            <a:off x="181876" y="4439126"/>
            <a:ext cx="576072" cy="292894"/>
          </a:xfrm>
          <a:prstGeom prst="rect">
            <a:avLst/>
          </a:prstGeom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bg1">
                    <a:lumMod val="70000"/>
                  </a:schemeClr>
                </a:solidFill>
              </a:rPr>
              <a:t>딜코어</a:t>
            </a:r>
          </a:p>
        </p:txBody>
      </p:sp>
      <p:sp>
        <p:nvSpPr>
          <p:cNvPr id="75" name="웃는 얼굴[S] 1"/>
          <p:cNvSpPr/>
          <p:nvPr/>
        </p:nvSpPr>
        <p:spPr>
          <a:xfrm>
            <a:off x="323465" y="4165107"/>
            <a:ext cx="292894" cy="292894"/>
          </a:xfrm>
          <a:prstGeom prst="smileyFace">
            <a:avLst>
              <a:gd name="adj" fmla="val 4653"/>
            </a:avLst>
          </a:prstGeom>
          <a:ln w="0" algn="ctr"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6" name="오각형[P] 68"/>
          <p:cNvSpPr/>
          <p:nvPr/>
        </p:nvSpPr>
        <p:spPr>
          <a:xfrm>
            <a:off x="2815923" y="4200677"/>
            <a:ext cx="2736342" cy="221752"/>
          </a:xfrm>
          <a:prstGeom prst="homePlate">
            <a:avLst>
              <a:gd name="adj" fmla="val 50000"/>
            </a:avLst>
          </a:prstGeom>
          <a:solidFill>
            <a:schemeClr val="accent1">
              <a:lumMod val="10000"/>
              <a:lumOff val="90000"/>
            </a:schemeClr>
          </a:solidFill>
          <a:ln w="3175" algn="ctr"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" altLang="ko-KR" sz="1000">
                <a:solidFill>
                  <a:schemeClr val="bg1">
                    <a:lumMod val="70000"/>
                  </a:schemeClr>
                </a:solidFill>
                <a:cs typeface="함초롬돋움"/>
              </a:rPr>
              <a:t>tmon.service.queue.dealpack.sync.sticker</a:t>
            </a:r>
            <a:endParaRPr lang="ko-KR" altLang="en-US" sz="1000">
              <a:solidFill>
                <a:schemeClr val="bg1">
                  <a:lumMod val="70000"/>
                </a:schemeClr>
              </a:solidFill>
              <a:cs typeface="함초롬돋움"/>
            </a:endParaRPr>
          </a:p>
        </p:txBody>
      </p:sp>
      <p:cxnSp>
        <p:nvCxnSpPr>
          <p:cNvPr id="77" name="직선 화살표 연결선 9"/>
          <p:cNvCxnSpPr>
            <a:endCxn id="76" idx="1"/>
          </p:cNvCxnSpPr>
          <p:nvPr/>
        </p:nvCxnSpPr>
        <p:spPr>
          <a:xfrm flipV="1">
            <a:off x="683514" y="4311553"/>
            <a:ext cx="2132409" cy="2"/>
          </a:xfrm>
          <a:prstGeom prst="straightConnector1">
            <a:avLst/>
          </a:prstGeom>
          <a:ln w="0" algn="ctr">
            <a:solidFill>
              <a:schemeClr val="bg1">
                <a:lumMod val="7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꺾인 연결선[E] 72"/>
          <p:cNvCxnSpPr>
            <a:stCxn id="76" idx="3"/>
            <a:endCxn id="63" idx="2"/>
          </p:cNvCxnSpPr>
          <p:nvPr/>
        </p:nvCxnSpPr>
        <p:spPr>
          <a:xfrm flipH="1" flipV="1">
            <a:off x="4573800" y="3326400"/>
            <a:ext cx="978465" cy="985153"/>
          </a:xfrm>
          <a:prstGeom prst="bentConnector4">
            <a:avLst>
              <a:gd name="adj1" fmla="val -14001"/>
              <a:gd name="adj2" fmla="val 55631"/>
            </a:avLst>
          </a:prstGeom>
          <a:ln w="0" algn="ctr">
            <a:solidFill>
              <a:schemeClr val="bg1">
                <a:lumMod val="7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1" name="그룹 80"/>
          <p:cNvGrpSpPr/>
          <p:nvPr/>
        </p:nvGrpSpPr>
        <p:grpSpPr>
          <a:xfrm>
            <a:off x="7596378" y="4302116"/>
            <a:ext cx="576072" cy="566913"/>
            <a:chOff x="181876" y="2425303"/>
            <a:chExt cx="576072" cy="566913"/>
          </a:xfrm>
        </p:grpSpPr>
        <p:sp>
          <p:nvSpPr>
            <p:cNvPr id="82" name="직사각형 7"/>
            <p:cNvSpPr/>
            <p:nvPr/>
          </p:nvSpPr>
          <p:spPr>
            <a:xfrm>
              <a:off x="181876" y="2699322"/>
              <a:ext cx="576072" cy="292894"/>
            </a:xfrm>
            <a:prstGeom prst="rect">
              <a:avLst/>
            </a:prstGeom>
            <a:ln w="0" algn="ctr"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>
                  <a:solidFill>
                    <a:schemeClr val="bg1">
                      <a:lumMod val="70000"/>
                    </a:schemeClr>
                  </a:solidFill>
                </a:rPr>
                <a:t>배치</a:t>
              </a:r>
            </a:p>
          </p:txBody>
        </p:sp>
        <p:sp>
          <p:nvSpPr>
            <p:cNvPr id="83" name="웃는 얼굴[S] 1"/>
            <p:cNvSpPr/>
            <p:nvPr/>
          </p:nvSpPr>
          <p:spPr>
            <a:xfrm>
              <a:off x="323465" y="2425303"/>
              <a:ext cx="292894" cy="292894"/>
            </a:xfrm>
            <a:prstGeom prst="smileyFace">
              <a:avLst>
                <a:gd name="adj" fmla="val 4653"/>
              </a:avLst>
            </a:prstGeom>
            <a:ln w="0" algn="ctr"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85" name="꺾인 연결선[E] 72"/>
          <p:cNvCxnSpPr>
            <a:endCxn id="63" idx="3"/>
          </p:cNvCxnSpPr>
          <p:nvPr/>
        </p:nvCxnSpPr>
        <p:spPr>
          <a:xfrm rot="10800000">
            <a:off x="5554800" y="3180600"/>
            <a:ext cx="2329615" cy="1020077"/>
          </a:xfrm>
          <a:prstGeom prst="bentConnector3">
            <a:avLst>
              <a:gd name="adj1" fmla="val 50000"/>
            </a:avLst>
          </a:prstGeom>
          <a:ln w="3175" algn="ctr">
            <a:solidFill>
              <a:schemeClr val="bg1">
                <a:lumMod val="7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직사각형 7"/>
          <p:cNvSpPr/>
          <p:nvPr/>
        </p:nvSpPr>
        <p:spPr>
          <a:xfrm>
            <a:off x="5796153" y="3222260"/>
            <a:ext cx="1944243" cy="429625"/>
          </a:xfrm>
          <a:prstGeom prst="rect">
            <a:avLst/>
          </a:prstGeom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900">
                <a:solidFill>
                  <a:schemeClr val="bg1">
                    <a:lumMod val="70000"/>
                  </a:schemeClr>
                </a:solidFill>
              </a:rPr>
              <a:t>기간이 지난 스티커 정보에 </a:t>
            </a:r>
          </a:p>
          <a:p>
            <a:pPr algn="ctr">
              <a:defRPr lang="ko-KR" altLang="en-US"/>
            </a:pPr>
            <a:r>
              <a:rPr lang="ko-KR" altLang="en-US" sz="900">
                <a:solidFill>
                  <a:schemeClr val="bg1">
                    <a:lumMod val="70000"/>
                  </a:schemeClr>
                </a:solidFill>
              </a:rPr>
              <a:t>대해서 노출 제거하는 5분 배치</a:t>
            </a:r>
          </a:p>
        </p:txBody>
      </p:sp>
      <p:sp>
        <p:nvSpPr>
          <p:cNvPr id="87" name="직사각형 7"/>
          <p:cNvSpPr/>
          <p:nvPr/>
        </p:nvSpPr>
        <p:spPr>
          <a:xfrm>
            <a:off x="157375" y="2353294"/>
            <a:ext cx="764238" cy="436912"/>
          </a:xfrm>
          <a:prstGeom prst="rect">
            <a:avLst/>
          </a:prstGeom>
          <a:ln w="0" algn="ctr"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bg1">
                    <a:lumMod val="70000"/>
                  </a:schemeClr>
                </a:solidFill>
              </a:rPr>
              <a:t>딜 리스트</a:t>
            </a:r>
          </a:p>
          <a:p>
            <a:pPr algn="ctr">
              <a:defRPr lang="ko-KR" altLang="en-US"/>
            </a:pPr>
            <a:r>
              <a:rPr lang="ko-KR" altLang="en-US" sz="1000">
                <a:solidFill>
                  <a:schemeClr val="bg1">
                    <a:lumMod val="70000"/>
                  </a:schemeClr>
                </a:solidFill>
              </a:rPr>
              <a:t>획득</a:t>
            </a:r>
          </a:p>
        </p:txBody>
      </p:sp>
      <p:sp>
        <p:nvSpPr>
          <p:cNvPr id="88" name="직사각형 7"/>
          <p:cNvSpPr/>
          <p:nvPr/>
        </p:nvSpPr>
        <p:spPr>
          <a:xfrm>
            <a:off x="1245655" y="2353294"/>
            <a:ext cx="1259528" cy="436912"/>
          </a:xfrm>
          <a:prstGeom prst="rect">
            <a:avLst/>
          </a:prstGeom>
          <a:ln w="19050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>
                <a:solidFill>
                  <a:schemeClr val="tx1"/>
                </a:solidFill>
              </a:rPr>
              <a:t>DB</a:t>
            </a:r>
            <a:r>
              <a:rPr lang="ko-KR" altLang="en-US" sz="1000" b="1">
                <a:solidFill>
                  <a:schemeClr val="tx1"/>
                </a:solidFill>
              </a:rPr>
              <a:t>에서 유효한 </a:t>
            </a:r>
          </a:p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스티커 리스트조회</a:t>
            </a:r>
          </a:p>
        </p:txBody>
      </p:sp>
      <p:sp>
        <p:nvSpPr>
          <p:cNvPr id="89" name="직사각형 7"/>
          <p:cNvSpPr/>
          <p:nvPr/>
        </p:nvSpPr>
        <p:spPr>
          <a:xfrm>
            <a:off x="2785704" y="2353294"/>
            <a:ext cx="1988392" cy="436912"/>
          </a:xfrm>
          <a:prstGeom prst="rect">
            <a:avLst/>
          </a:prstGeom>
          <a:ln w="19050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딜 번호가 어떤 딜팩/카테고리에 속하는지 조회</a:t>
            </a:r>
          </a:p>
        </p:txBody>
      </p:sp>
      <p:sp>
        <p:nvSpPr>
          <p:cNvPr id="90" name="직사각형 7"/>
          <p:cNvSpPr/>
          <p:nvPr/>
        </p:nvSpPr>
        <p:spPr>
          <a:xfrm>
            <a:off x="5089992" y="2353294"/>
            <a:ext cx="1700356" cy="436912"/>
          </a:xfrm>
          <a:prstGeom prst="rect">
            <a:avLst/>
          </a:prstGeom>
          <a:ln w="19050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스티커 우선순위에 따라 </a:t>
            </a:r>
          </a:p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딜 번호와 스티커를 매핑</a:t>
            </a:r>
          </a:p>
        </p:txBody>
      </p:sp>
      <p:sp>
        <p:nvSpPr>
          <p:cNvPr id="99" name="직사각형 7"/>
          <p:cNvSpPr/>
          <p:nvPr/>
        </p:nvSpPr>
        <p:spPr>
          <a:xfrm>
            <a:off x="6768273" y="1820947"/>
            <a:ext cx="1988391" cy="292894"/>
          </a:xfrm>
          <a:prstGeom prst="rect">
            <a:avLst/>
          </a:prstGeom>
          <a:ln w="3175" algn="ctr">
            <a:solidFill>
              <a:schemeClr val="bg1">
                <a:lumMod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>
                <a:solidFill>
                  <a:schemeClr val="bg1">
                    <a:lumMod val="70000"/>
                  </a:schemeClr>
                </a:solidFill>
              </a:rPr>
              <a:t>service_tmon_dealbuilder_api</a:t>
            </a:r>
          </a:p>
        </p:txBody>
      </p:sp>
      <p:sp>
        <p:nvSpPr>
          <p:cNvPr id="106" name="직사각형 7"/>
          <p:cNvSpPr/>
          <p:nvPr/>
        </p:nvSpPr>
        <p:spPr>
          <a:xfrm>
            <a:off x="5190659" y="267462"/>
            <a:ext cx="1988391" cy="292894"/>
          </a:xfrm>
          <a:prstGeom prst="rect">
            <a:avLst/>
          </a:prstGeom>
          <a:ln w="3175" algn="ctr">
            <a:solidFill>
              <a:schemeClr val="bg1">
                <a:lumMod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>
                <a:solidFill>
                  <a:schemeClr val="bg1">
                    <a:lumMod val="70000"/>
                  </a:schemeClr>
                </a:solidFill>
              </a:rPr>
              <a:t>service_tmon_dealinfo_api</a:t>
            </a:r>
          </a:p>
        </p:txBody>
      </p:sp>
      <p:sp>
        <p:nvSpPr>
          <p:cNvPr id="107" name="직사각형 7"/>
          <p:cNvSpPr/>
          <p:nvPr/>
        </p:nvSpPr>
        <p:spPr>
          <a:xfrm>
            <a:off x="5190659" y="598206"/>
            <a:ext cx="2231754" cy="783717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900" dirty="0">
                <a:solidFill>
                  <a:schemeClr val="bg1">
                    <a:lumMod val="70000"/>
                  </a:schemeClr>
                </a:solidFill>
              </a:rPr>
              <a:t>1. 딜 변경 이벤트 생성</a:t>
            </a:r>
          </a:p>
          <a:p>
            <a:pPr>
              <a:defRPr lang="ko-KR" altLang="en-US"/>
            </a:pPr>
            <a:r>
              <a:rPr lang="ko-KR" altLang="en-US" sz="900" dirty="0">
                <a:solidFill>
                  <a:schemeClr val="bg1">
                    <a:lumMod val="70000"/>
                  </a:schemeClr>
                </a:solidFill>
              </a:rPr>
              <a:t>2. </a:t>
            </a:r>
            <a:r>
              <a:rPr lang="ko-KR" altLang="en-US" sz="900" dirty="0" err="1">
                <a:solidFill>
                  <a:schemeClr val="bg1">
                    <a:lumMod val="70000"/>
                  </a:schemeClr>
                </a:solidFill>
              </a:rPr>
              <a:t>스키터</a:t>
            </a:r>
            <a:r>
              <a:rPr lang="ko-KR" altLang="en-US" sz="900" dirty="0">
                <a:solidFill>
                  <a:schemeClr val="bg1">
                    <a:lumMod val="70000"/>
                  </a:schemeClr>
                </a:solidFill>
              </a:rPr>
              <a:t> </a:t>
            </a:r>
            <a:r>
              <a:rPr lang="ko-KR" altLang="en-US" sz="900" dirty="0" err="1">
                <a:solidFill>
                  <a:schemeClr val="bg1">
                    <a:lumMod val="70000"/>
                  </a:schemeClr>
                </a:solidFill>
              </a:rPr>
              <a:t>버킷에서</a:t>
            </a:r>
            <a:r>
              <a:rPr lang="ko-KR" altLang="en-US" sz="900" dirty="0">
                <a:solidFill>
                  <a:schemeClr val="bg1">
                    <a:lumMod val="70000"/>
                  </a:schemeClr>
                </a:solidFill>
              </a:rPr>
              <a:t> 스티커 조회</a:t>
            </a:r>
          </a:p>
          <a:p>
            <a:pPr>
              <a:defRPr lang="ko-KR" altLang="en-US"/>
            </a:pPr>
            <a:r>
              <a:rPr lang="ko-KR" altLang="en-US" sz="900" dirty="0">
                <a:solidFill>
                  <a:schemeClr val="bg1">
                    <a:lumMod val="70000"/>
                  </a:schemeClr>
                </a:solidFill>
              </a:rPr>
              <a:t>3. 딜 정보에 포함</a:t>
            </a:r>
          </a:p>
          <a:p>
            <a:pPr>
              <a:defRPr lang="ko-KR" altLang="en-US"/>
            </a:pPr>
            <a:r>
              <a:rPr lang="ko-KR" altLang="en-US" sz="900" dirty="0">
                <a:solidFill>
                  <a:schemeClr val="bg1">
                    <a:lumMod val="70000"/>
                  </a:schemeClr>
                </a:solidFill>
              </a:rPr>
              <a:t>4. </a:t>
            </a:r>
            <a:r>
              <a:rPr lang="ko-KR" altLang="en-US" sz="900" dirty="0" err="1">
                <a:solidFill>
                  <a:schemeClr val="bg1">
                    <a:lumMod val="70000"/>
                  </a:schemeClr>
                </a:solidFill>
              </a:rPr>
              <a:t>딜인포</a:t>
            </a:r>
            <a:r>
              <a:rPr lang="ko-KR" altLang="en-US" sz="900" dirty="0">
                <a:solidFill>
                  <a:schemeClr val="bg1">
                    <a:lumMod val="70000"/>
                  </a:schemeClr>
                </a:solidFill>
              </a:rPr>
              <a:t> </a:t>
            </a:r>
            <a:r>
              <a:rPr lang="ko-KR" altLang="en-US" sz="900" dirty="0" err="1">
                <a:solidFill>
                  <a:schemeClr val="bg1">
                    <a:lumMod val="70000"/>
                  </a:schemeClr>
                </a:solidFill>
              </a:rPr>
              <a:t>버킷에</a:t>
            </a:r>
            <a:r>
              <a:rPr lang="ko-KR" altLang="en-US" sz="900" dirty="0">
                <a:solidFill>
                  <a:schemeClr val="bg1">
                    <a:lumMod val="70000"/>
                  </a:schemeClr>
                </a:solidFill>
              </a:rPr>
              <a:t> 완전한 딜 정보 저장</a:t>
            </a:r>
          </a:p>
        </p:txBody>
      </p:sp>
      <p:cxnSp>
        <p:nvCxnSpPr>
          <p:cNvPr id="110" name="꺾인 연결선[E] 72"/>
          <p:cNvCxnSpPr>
            <a:stCxn id="87" idx="0"/>
            <a:endCxn id="114" idx="2"/>
          </p:cNvCxnSpPr>
          <p:nvPr/>
        </p:nvCxnSpPr>
        <p:spPr>
          <a:xfrm rot="5400000" flipH="1" flipV="1">
            <a:off x="201893" y="1849601"/>
            <a:ext cx="841294" cy="166090"/>
          </a:xfrm>
          <a:prstGeom prst="bentConnector2">
            <a:avLst/>
          </a:prstGeom>
          <a:ln w="0" algn="ctr">
            <a:solidFill>
              <a:schemeClr val="bg1">
                <a:lumMod val="7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6" name="그룹 115"/>
          <p:cNvGrpSpPr/>
          <p:nvPr/>
        </p:nvGrpSpPr>
        <p:grpSpPr>
          <a:xfrm>
            <a:off x="705585" y="1142465"/>
            <a:ext cx="2315791" cy="738188"/>
            <a:chOff x="705585" y="1142465"/>
            <a:chExt cx="2315791" cy="738188"/>
          </a:xfrm>
        </p:grpSpPr>
        <p:grpSp>
          <p:nvGrpSpPr>
            <p:cNvPr id="113" name="그룹 112"/>
            <p:cNvGrpSpPr/>
            <p:nvPr/>
          </p:nvGrpSpPr>
          <p:grpSpPr>
            <a:xfrm>
              <a:off x="863536" y="1142465"/>
              <a:ext cx="1989979" cy="738188"/>
              <a:chOff x="863536" y="1142465"/>
              <a:chExt cx="1989979" cy="738188"/>
            </a:xfrm>
          </p:grpSpPr>
          <p:sp>
            <p:nvSpPr>
              <p:cNvPr id="108" name="직사각형 7"/>
              <p:cNvSpPr/>
              <p:nvPr/>
            </p:nvSpPr>
            <p:spPr>
              <a:xfrm>
                <a:off x="863536" y="1142465"/>
                <a:ext cx="1988391" cy="292894"/>
              </a:xfrm>
              <a:prstGeom prst="rect">
                <a:avLst/>
              </a:prstGeom>
              <a:ln w="19050" algn="ctr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000" b="1">
                    <a:solidFill>
                      <a:schemeClr val="tx1"/>
                    </a:solidFill>
                  </a:rPr>
                  <a:t>service_tmon_dealpack_api</a:t>
                </a:r>
              </a:p>
            </p:txBody>
          </p:sp>
          <p:sp>
            <p:nvSpPr>
              <p:cNvPr id="109" name="직사각형 7"/>
              <p:cNvSpPr/>
              <p:nvPr/>
            </p:nvSpPr>
            <p:spPr>
              <a:xfrm>
                <a:off x="863536" y="1587759"/>
                <a:ext cx="1988391" cy="292894"/>
              </a:xfrm>
              <a:prstGeom prst="rect">
                <a:avLst/>
              </a:prstGeom>
              <a:ln w="19050" algn="ctr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000" b="1">
                    <a:solidFill>
                      <a:schemeClr val="tx1"/>
                    </a:solidFill>
                  </a:rPr>
                  <a:t>service_tmon_dealinter_api</a:t>
                </a:r>
              </a:p>
            </p:txBody>
          </p:sp>
          <p:cxnSp>
            <p:nvCxnSpPr>
              <p:cNvPr id="111" name="꺾인 연결선[E] 72"/>
              <p:cNvCxnSpPr>
                <a:stCxn id="109" idx="1"/>
                <a:endCxn id="108" idx="1"/>
              </p:cNvCxnSpPr>
              <p:nvPr/>
            </p:nvCxnSpPr>
            <p:spPr>
              <a:xfrm flipV="1">
                <a:off x="863536" y="1288912"/>
                <a:ext cx="1588" cy="445294"/>
              </a:xfrm>
              <a:prstGeom prst="bentConnector3">
                <a:avLst>
                  <a:gd name="adj1" fmla="val -8338803"/>
                </a:avLst>
              </a:prstGeom>
              <a:ln w="19050" algn="ctr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2" name="꺾인 연결선[E] 72"/>
              <p:cNvCxnSpPr>
                <a:stCxn id="109" idx="3"/>
                <a:endCxn id="108" idx="3"/>
              </p:cNvCxnSpPr>
              <p:nvPr/>
            </p:nvCxnSpPr>
            <p:spPr>
              <a:xfrm flipV="1">
                <a:off x="2851927" y="1288912"/>
                <a:ext cx="1588" cy="445294"/>
              </a:xfrm>
              <a:prstGeom prst="bentConnector3">
                <a:avLst>
                  <a:gd name="adj1" fmla="val 8438413"/>
                </a:avLst>
              </a:prstGeom>
              <a:ln w="19050" algn="ctr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14" name="타원 113"/>
            <p:cNvSpPr/>
            <p:nvPr/>
          </p:nvSpPr>
          <p:spPr>
            <a:xfrm>
              <a:off x="705585" y="1494000"/>
              <a:ext cx="36000" cy="36000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2985377" y="1494000"/>
              <a:ext cx="36000" cy="36000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cxnSp>
        <p:nvCxnSpPr>
          <p:cNvPr id="117" name="꺾인 연결선[E] 72"/>
          <p:cNvCxnSpPr>
            <a:endCxn id="115" idx="6"/>
          </p:cNvCxnSpPr>
          <p:nvPr/>
        </p:nvCxnSpPr>
        <p:spPr>
          <a:xfrm rot="16200000" flipV="1">
            <a:off x="3015996" y="1517380"/>
            <a:ext cx="841294" cy="830533"/>
          </a:xfrm>
          <a:prstGeom prst="bentConnector2">
            <a:avLst/>
          </a:prstGeom>
          <a:ln w="19050" algn="ctr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꺾인 연결선[E] 72"/>
          <p:cNvCxnSpPr>
            <a:stCxn id="63" idx="0"/>
            <a:endCxn id="87" idx="2"/>
          </p:cNvCxnSpPr>
          <p:nvPr/>
        </p:nvCxnSpPr>
        <p:spPr>
          <a:xfrm rot="5400000" flipH="1">
            <a:off x="2434350" y="895350"/>
            <a:ext cx="244594" cy="4034304"/>
          </a:xfrm>
          <a:prstGeom prst="bentConnector3">
            <a:avLst>
              <a:gd name="adj1" fmla="val 50000"/>
            </a:avLst>
          </a:prstGeom>
          <a:ln w="0" algn="ctr">
            <a:solidFill>
              <a:schemeClr val="bg1">
                <a:lumMod val="7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9"/>
          <p:cNvCxnSpPr>
            <a:cxnSpLocks/>
            <a:stCxn id="87" idx="3"/>
            <a:endCxn id="88" idx="1"/>
          </p:cNvCxnSpPr>
          <p:nvPr/>
        </p:nvCxnSpPr>
        <p:spPr>
          <a:xfrm>
            <a:off x="921613" y="2571750"/>
            <a:ext cx="324042" cy="0"/>
          </a:xfrm>
          <a:prstGeom prst="straightConnector1">
            <a:avLst/>
          </a:prstGeom>
          <a:ln w="0" algn="ctr">
            <a:solidFill>
              <a:schemeClr val="bg1">
                <a:lumMod val="7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9"/>
          <p:cNvCxnSpPr>
            <a:cxnSpLocks/>
            <a:stCxn id="88" idx="3"/>
            <a:endCxn id="89" idx="1"/>
          </p:cNvCxnSpPr>
          <p:nvPr/>
        </p:nvCxnSpPr>
        <p:spPr>
          <a:xfrm>
            <a:off x="2505183" y="2571750"/>
            <a:ext cx="280521" cy="0"/>
          </a:xfrm>
          <a:prstGeom prst="straightConnector1">
            <a:avLst/>
          </a:prstGeom>
          <a:ln w="19050" algn="ctr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9"/>
          <p:cNvCxnSpPr>
            <a:stCxn id="89" idx="3"/>
            <a:endCxn id="90" idx="1"/>
          </p:cNvCxnSpPr>
          <p:nvPr/>
        </p:nvCxnSpPr>
        <p:spPr>
          <a:xfrm>
            <a:off x="4774096" y="2571750"/>
            <a:ext cx="315896" cy="0"/>
          </a:xfrm>
          <a:prstGeom prst="straightConnector1">
            <a:avLst/>
          </a:prstGeom>
          <a:ln w="19050" algn="ctr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9"/>
          <p:cNvCxnSpPr>
            <a:stCxn id="90" idx="3"/>
            <a:endCxn id="91" idx="1"/>
          </p:cNvCxnSpPr>
          <p:nvPr/>
        </p:nvCxnSpPr>
        <p:spPr>
          <a:xfrm>
            <a:off x="6790348" y="2571750"/>
            <a:ext cx="275702" cy="0"/>
          </a:xfrm>
          <a:prstGeom prst="straightConnector1">
            <a:avLst/>
          </a:prstGeom>
          <a:ln w="3175" algn="ctr">
            <a:solidFill>
              <a:schemeClr val="bg1">
                <a:lumMod val="6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꺾인 연결선[E] 72"/>
          <p:cNvCxnSpPr>
            <a:stCxn id="91" idx="3"/>
            <a:endCxn id="99" idx="2"/>
          </p:cNvCxnSpPr>
          <p:nvPr/>
        </p:nvCxnSpPr>
        <p:spPr>
          <a:xfrm flipH="1" flipV="1">
            <a:off x="7762469" y="2113841"/>
            <a:ext cx="652273" cy="457909"/>
          </a:xfrm>
          <a:prstGeom prst="bentConnector4">
            <a:avLst>
              <a:gd name="adj1" fmla="val -21681"/>
              <a:gd name="adj2" fmla="val 62287"/>
            </a:avLst>
          </a:prstGeom>
          <a:ln w="3175" algn="ctr">
            <a:solidFill>
              <a:schemeClr val="bg1">
                <a:lumMod val="6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직선 화살표 연결선 9"/>
          <p:cNvCxnSpPr>
            <a:stCxn id="99" idx="0"/>
            <a:endCxn id="101" idx="2"/>
          </p:cNvCxnSpPr>
          <p:nvPr/>
        </p:nvCxnSpPr>
        <p:spPr>
          <a:xfrm rot="16200000">
            <a:off x="7485508" y="1543986"/>
            <a:ext cx="553921" cy="0"/>
          </a:xfrm>
          <a:prstGeom prst="straightConnector1">
            <a:avLst/>
          </a:prstGeom>
          <a:ln w="3175" algn="ctr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6" name="꺾인 연결선[E] 72"/>
          <p:cNvCxnSpPr>
            <a:stCxn id="133" idx="0"/>
            <a:endCxn id="106" idx="3"/>
          </p:cNvCxnSpPr>
          <p:nvPr/>
        </p:nvCxnSpPr>
        <p:spPr>
          <a:xfrm rot="5400000" flipH="1">
            <a:off x="7398041" y="194918"/>
            <a:ext cx="125775" cy="563756"/>
          </a:xfrm>
          <a:prstGeom prst="bentConnector2">
            <a:avLst/>
          </a:prstGeom>
          <a:ln w="3175" algn="ctr">
            <a:solidFill>
              <a:schemeClr val="bg1">
                <a:lumMod val="6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꺾인 연결선[E] 72"/>
          <p:cNvCxnSpPr>
            <a:stCxn id="106" idx="1"/>
            <a:endCxn id="132" idx="0"/>
          </p:cNvCxnSpPr>
          <p:nvPr/>
        </p:nvCxnSpPr>
        <p:spPr>
          <a:xfrm flipH="1">
            <a:off x="4572000" y="413909"/>
            <a:ext cx="618659" cy="125775"/>
          </a:xfrm>
          <a:prstGeom prst="bentConnector2">
            <a:avLst/>
          </a:prstGeom>
          <a:ln w="3175" algn="ctr">
            <a:solidFill>
              <a:schemeClr val="bg1">
                <a:lumMod val="6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8" name="직사각형 7"/>
          <p:cNvSpPr/>
          <p:nvPr/>
        </p:nvSpPr>
        <p:spPr>
          <a:xfrm>
            <a:off x="3563874" y="4443984"/>
            <a:ext cx="922185" cy="154795"/>
          </a:xfrm>
          <a:prstGeom prst="rect">
            <a:avLst/>
          </a:prstGeom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700">
                <a:solidFill>
                  <a:schemeClr val="bg1">
                    <a:lumMod val="70000"/>
                  </a:schemeClr>
                </a:solidFill>
              </a:rPr>
              <a:t>&lt;RabbitMQ&gt;</a:t>
            </a:r>
          </a:p>
        </p:txBody>
      </p:sp>
      <p:sp>
        <p:nvSpPr>
          <p:cNvPr id="129" name="직사각형 7"/>
          <p:cNvSpPr/>
          <p:nvPr/>
        </p:nvSpPr>
        <p:spPr>
          <a:xfrm>
            <a:off x="7250264" y="2704990"/>
            <a:ext cx="922185" cy="154795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700">
                <a:solidFill>
                  <a:schemeClr val="bg1">
                    <a:lumMod val="70000"/>
                  </a:schemeClr>
                </a:solidFill>
              </a:rPr>
              <a:t>&lt;RabbitMQ&gt;</a:t>
            </a:r>
          </a:p>
        </p:txBody>
      </p:sp>
      <p:sp>
        <p:nvSpPr>
          <p:cNvPr id="91" name="오각형[P] 68"/>
          <p:cNvSpPr/>
          <p:nvPr/>
        </p:nvSpPr>
        <p:spPr>
          <a:xfrm>
            <a:off x="7066050" y="2460873"/>
            <a:ext cx="1348691" cy="221752"/>
          </a:xfrm>
          <a:prstGeom prst="homePlate">
            <a:avLst>
              <a:gd name="adj" fmla="val 50000"/>
            </a:avLst>
          </a:prstGeom>
          <a:solidFill>
            <a:schemeClr val="accent1">
              <a:lumMod val="10000"/>
              <a:lumOff val="90000"/>
            </a:schemeClr>
          </a:solidFill>
          <a:ln w="3175" algn="ctr">
            <a:solidFill>
              <a:schemeClr val="bg1">
                <a:lumMod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>
                <a:solidFill>
                  <a:schemeClr val="bg1">
                    <a:lumMod val="70000"/>
                  </a:schemeClr>
                </a:solidFill>
                <a:cs typeface="함초롬돋움"/>
              </a:rPr>
              <a:t>queue.deal.sticker</a:t>
            </a:r>
          </a:p>
        </p:txBody>
      </p:sp>
      <p:sp>
        <p:nvSpPr>
          <p:cNvPr id="104" name="직사각형 7"/>
          <p:cNvSpPr/>
          <p:nvPr/>
        </p:nvSpPr>
        <p:spPr>
          <a:xfrm>
            <a:off x="4090809" y="1120578"/>
            <a:ext cx="962381" cy="146447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bg1">
                    <a:lumMod val="70000"/>
                  </a:schemeClr>
                </a:solidFill>
              </a:rPr>
              <a:t>딜인포 버킷</a:t>
            </a:r>
          </a:p>
        </p:txBody>
      </p:sp>
      <p:pic>
        <p:nvPicPr>
          <p:cNvPr id="132" name="그림 13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81553" y="539684"/>
            <a:ext cx="580894" cy="580894"/>
          </a:xfrm>
          <a:prstGeom prst="rect">
            <a:avLst/>
          </a:prstGeom>
        </p:spPr>
      </p:pic>
      <p:pic>
        <p:nvPicPr>
          <p:cNvPr id="133" name="그림 13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52360" y="539684"/>
            <a:ext cx="580894" cy="580894"/>
          </a:xfrm>
          <a:prstGeom prst="rect">
            <a:avLst/>
          </a:prstGeom>
        </p:spPr>
      </p:pic>
      <p:sp>
        <p:nvSpPr>
          <p:cNvPr id="101" name="직사각형 7"/>
          <p:cNvSpPr/>
          <p:nvPr/>
        </p:nvSpPr>
        <p:spPr>
          <a:xfrm>
            <a:off x="7281278" y="1120578"/>
            <a:ext cx="962381" cy="146447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bg1">
                    <a:lumMod val="70000"/>
                  </a:schemeClr>
                </a:solidFill>
              </a:rPr>
              <a:t>스티커 버킷</a:t>
            </a:r>
          </a:p>
        </p:txBody>
      </p:sp>
      <p:cxnSp>
        <p:nvCxnSpPr>
          <p:cNvPr id="137" name="꺾인 연결선[E] 72"/>
          <p:cNvCxnSpPr>
            <a:stCxn id="90" idx="0"/>
            <a:endCxn id="101" idx="2"/>
          </p:cNvCxnSpPr>
          <p:nvPr/>
        </p:nvCxnSpPr>
        <p:spPr>
          <a:xfrm rot="5400000" flipH="1" flipV="1">
            <a:off x="6308185" y="899010"/>
            <a:ext cx="1086268" cy="1822299"/>
          </a:xfrm>
          <a:prstGeom prst="bentConnector3">
            <a:avLst>
              <a:gd name="adj1" fmla="val 50000"/>
            </a:avLst>
          </a:prstGeom>
          <a:ln w="28575" algn="ctr">
            <a:solidFill>
              <a:schemeClr val="bg1">
                <a:lumMod val="7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9" name="타원 138"/>
          <p:cNvSpPr/>
          <p:nvPr/>
        </p:nvSpPr>
        <p:spPr>
          <a:xfrm>
            <a:off x="4310814" y="568945"/>
            <a:ext cx="522372" cy="522372"/>
          </a:xfrm>
          <a:prstGeom prst="ellipse">
            <a:avLst/>
          </a:prstGeom>
          <a:solidFill>
            <a:schemeClr val="bg1">
              <a:lumMod val="60000"/>
              <a:alpha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0" name="타원 139"/>
          <p:cNvSpPr/>
          <p:nvPr/>
        </p:nvSpPr>
        <p:spPr>
          <a:xfrm>
            <a:off x="7480935" y="568945"/>
            <a:ext cx="522372" cy="522372"/>
          </a:xfrm>
          <a:prstGeom prst="ellipse">
            <a:avLst/>
          </a:prstGeom>
          <a:solidFill>
            <a:schemeClr val="bg1">
              <a:lumMod val="60000"/>
              <a:alpha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1" name="TextBox 140"/>
          <p:cNvSpPr txBox="1"/>
          <p:nvPr/>
        </p:nvSpPr>
        <p:spPr>
          <a:xfrm>
            <a:off x="5851441" y="3437072"/>
            <a:ext cx="2859673" cy="6705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900" b="1" u="sng">
                <a:solidFill>
                  <a:srgbClr val="0000FF"/>
                </a:solidFill>
              </a:rPr>
              <a:t>핵심 로직</a:t>
            </a:r>
            <a:r>
              <a:rPr lang="ko-KR" altLang="en-US" sz="1900" b="1">
                <a:solidFill>
                  <a:srgbClr val="0000FF"/>
                </a:solidFill>
              </a:rPr>
              <a:t>만 추출해서 </a:t>
            </a:r>
          </a:p>
          <a:p>
            <a:pPr algn="ctr">
              <a:defRPr lang="ko-KR" altLang="en-US"/>
            </a:pPr>
            <a:r>
              <a:rPr lang="ko-KR" altLang="en-US" sz="1900" b="1">
                <a:solidFill>
                  <a:srgbClr val="0000FF"/>
                </a:solidFill>
              </a:rPr>
              <a:t>모듈로 제공!!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465" y="191256"/>
            <a:ext cx="3528445" cy="359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썸네일 스티커 </a:t>
            </a:r>
            <a:r>
              <a:rPr lang="en-US" altLang="ko-KR" b="1"/>
              <a:t>Legacy </a:t>
            </a:r>
            <a:r>
              <a:rPr lang="ko-KR" altLang="en-US" b="1"/>
              <a:t>구조 개선</a:t>
            </a:r>
          </a:p>
        </p:txBody>
      </p:sp>
      <p:pic>
        <p:nvPicPr>
          <p:cNvPr id="143" name="그림 14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4567" y="975087"/>
            <a:ext cx="708660" cy="708660"/>
          </a:xfrm>
          <a:prstGeom prst="rect">
            <a:avLst/>
          </a:prstGeom>
        </p:spPr>
      </p:pic>
      <p:sp>
        <p:nvSpPr>
          <p:cNvPr id="144" name="직사각형 7"/>
          <p:cNvSpPr/>
          <p:nvPr/>
        </p:nvSpPr>
        <p:spPr>
          <a:xfrm>
            <a:off x="504702" y="1825336"/>
            <a:ext cx="1988391" cy="292894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/>
              <a:t>service_tmon_sticker_api</a:t>
            </a:r>
          </a:p>
        </p:txBody>
      </p:sp>
      <p:sp>
        <p:nvSpPr>
          <p:cNvPr id="145" name="직사각형 7"/>
          <p:cNvSpPr/>
          <p:nvPr/>
        </p:nvSpPr>
        <p:spPr>
          <a:xfrm>
            <a:off x="3001731" y="2321255"/>
            <a:ext cx="1988391" cy="292894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/>
              <a:t>module_tmon_core_sticker</a:t>
            </a:r>
          </a:p>
        </p:txBody>
      </p:sp>
      <p:grpSp>
        <p:nvGrpSpPr>
          <p:cNvPr id="156" name="그룹 155"/>
          <p:cNvGrpSpPr/>
          <p:nvPr/>
        </p:nvGrpSpPr>
        <p:grpSpPr>
          <a:xfrm>
            <a:off x="5718925" y="180310"/>
            <a:ext cx="1872238" cy="3096387"/>
            <a:chOff x="5868158" y="915543"/>
            <a:chExt cx="1872238" cy="3096387"/>
          </a:xfrm>
        </p:grpSpPr>
        <p:sp>
          <p:nvSpPr>
            <p:cNvPr id="142" name="직사각형 7"/>
            <p:cNvSpPr/>
            <p:nvPr/>
          </p:nvSpPr>
          <p:spPr>
            <a:xfrm>
              <a:off x="5868158" y="915543"/>
              <a:ext cx="1872238" cy="3096387"/>
            </a:xfrm>
            <a:prstGeom prst="rect">
              <a:avLst/>
            </a:prstGeom>
            <a:ln w="19050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 sz="1000" b="1">
                <a:solidFill>
                  <a:schemeClr val="tx1"/>
                </a:solidFill>
              </a:endParaRPr>
            </a:p>
          </p:txBody>
        </p:sp>
        <p:sp>
          <p:nvSpPr>
            <p:cNvPr id="146" name="직사각형 7"/>
            <p:cNvSpPr/>
            <p:nvPr/>
          </p:nvSpPr>
          <p:spPr>
            <a:xfrm>
              <a:off x="5868158" y="915543"/>
              <a:ext cx="1008130" cy="292894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 b="1"/>
                <a:t>서비스 페이지</a:t>
              </a:r>
            </a:p>
          </p:txBody>
        </p:sp>
        <p:sp>
          <p:nvSpPr>
            <p:cNvPr id="147" name="정육면체 146"/>
            <p:cNvSpPr/>
            <p:nvPr/>
          </p:nvSpPr>
          <p:spPr>
            <a:xfrm>
              <a:off x="5940171" y="1562529"/>
              <a:ext cx="792099" cy="360045"/>
            </a:xfrm>
            <a:prstGeom prst="cube">
              <a:avLst>
                <a:gd name="adj" fmla="val 9375"/>
              </a:avLst>
            </a:prstGeom>
            <a:noFill/>
            <a:ln w="635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r>
                <a:rPr lang="ko-KR" altLang="en-US" sz="900" b="1">
                  <a:solidFill>
                    <a:schemeClr val="tx1"/>
                  </a:solidFill>
                </a:rPr>
                <a:t>홈</a:t>
              </a:r>
              <a:r>
                <a:rPr lang="en-US" altLang="ko-KR" sz="900" b="1">
                  <a:solidFill>
                    <a:schemeClr val="tx1"/>
                  </a:solidFill>
                </a:rPr>
                <a:t>UI</a:t>
              </a:r>
            </a:p>
          </p:txBody>
        </p:sp>
        <p:sp>
          <p:nvSpPr>
            <p:cNvPr id="148" name="정육면체 147"/>
            <p:cNvSpPr/>
            <p:nvPr/>
          </p:nvSpPr>
          <p:spPr>
            <a:xfrm>
              <a:off x="5940171" y="2074974"/>
              <a:ext cx="792099" cy="360045"/>
            </a:xfrm>
            <a:prstGeom prst="cube">
              <a:avLst>
                <a:gd name="adj" fmla="val 9375"/>
              </a:avLst>
            </a:prstGeom>
            <a:noFill/>
            <a:ln w="635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r>
                <a:rPr lang="ko-KR" altLang="en-US" sz="900" b="1">
                  <a:solidFill>
                    <a:schemeClr val="tx1"/>
                  </a:solidFill>
                </a:rPr>
                <a:t>슈퍼마트</a:t>
              </a:r>
              <a:r>
                <a:rPr lang="en-US" altLang="ko-KR" sz="900" b="1">
                  <a:solidFill>
                    <a:schemeClr val="tx1"/>
                  </a:solidFill>
                </a:rPr>
                <a:t>UI</a:t>
              </a:r>
            </a:p>
          </p:txBody>
        </p:sp>
        <p:sp>
          <p:nvSpPr>
            <p:cNvPr id="149" name="정육면체 148"/>
            <p:cNvSpPr/>
            <p:nvPr/>
          </p:nvSpPr>
          <p:spPr>
            <a:xfrm>
              <a:off x="5940171" y="2570655"/>
              <a:ext cx="792099" cy="360045"/>
            </a:xfrm>
            <a:prstGeom prst="cube">
              <a:avLst>
                <a:gd name="adj" fmla="val 9375"/>
              </a:avLst>
            </a:prstGeom>
            <a:noFill/>
            <a:ln w="635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r>
                <a:rPr lang="ko-KR" altLang="en-US" sz="900" b="1">
                  <a:solidFill>
                    <a:schemeClr val="tx1"/>
                  </a:solidFill>
                </a:rPr>
                <a:t>딜상세</a:t>
              </a:r>
              <a:r>
                <a:rPr lang="en-US" altLang="ko-KR" sz="900" b="1">
                  <a:solidFill>
                    <a:schemeClr val="tx1"/>
                  </a:solidFill>
                </a:rPr>
                <a:t>UI</a:t>
              </a:r>
            </a:p>
          </p:txBody>
        </p:sp>
        <p:sp>
          <p:nvSpPr>
            <p:cNvPr id="150" name="정육면체 149"/>
            <p:cNvSpPr/>
            <p:nvPr/>
          </p:nvSpPr>
          <p:spPr>
            <a:xfrm>
              <a:off x="5940171" y="3041142"/>
              <a:ext cx="792099" cy="360045"/>
            </a:xfrm>
            <a:prstGeom prst="cube">
              <a:avLst>
                <a:gd name="adj" fmla="val 9375"/>
              </a:avLst>
            </a:prstGeom>
            <a:noFill/>
            <a:ln w="635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r>
                <a:rPr lang="ko-KR" altLang="en-US" sz="900" b="1">
                  <a:solidFill>
                    <a:schemeClr val="tx1"/>
                  </a:solidFill>
                </a:rPr>
                <a:t>검색</a:t>
              </a:r>
              <a:r>
                <a:rPr lang="en-US" altLang="ko-KR" sz="900" b="1">
                  <a:solidFill>
                    <a:schemeClr val="tx1"/>
                  </a:solidFill>
                </a:rPr>
                <a:t>UI</a:t>
              </a:r>
            </a:p>
          </p:txBody>
        </p:sp>
        <p:sp>
          <p:nvSpPr>
            <p:cNvPr id="151" name="정육면체 150"/>
            <p:cNvSpPr/>
            <p:nvPr/>
          </p:nvSpPr>
          <p:spPr>
            <a:xfrm>
              <a:off x="6804281" y="1562529"/>
              <a:ext cx="792099" cy="360045"/>
            </a:xfrm>
            <a:prstGeom prst="cube">
              <a:avLst>
                <a:gd name="adj" fmla="val 9375"/>
              </a:avLst>
            </a:prstGeom>
            <a:noFill/>
            <a:ln w="635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r>
                <a:rPr lang="ko-KR" altLang="en-US" sz="900" b="1">
                  <a:solidFill>
                    <a:schemeClr val="tx1"/>
                  </a:solidFill>
                </a:rPr>
                <a:t>투어</a:t>
              </a:r>
              <a:r>
                <a:rPr lang="en-US" altLang="ko-KR" sz="900" b="1">
                  <a:solidFill>
                    <a:schemeClr val="tx1"/>
                  </a:solidFill>
                </a:rPr>
                <a:t>UI</a:t>
              </a:r>
            </a:p>
          </p:txBody>
        </p:sp>
        <p:sp>
          <p:nvSpPr>
            <p:cNvPr id="152" name="정육면체 151"/>
            <p:cNvSpPr/>
            <p:nvPr/>
          </p:nvSpPr>
          <p:spPr>
            <a:xfrm>
              <a:off x="6804281" y="2076069"/>
              <a:ext cx="792099" cy="360045"/>
            </a:xfrm>
            <a:prstGeom prst="cube">
              <a:avLst>
                <a:gd name="adj" fmla="val 9375"/>
              </a:avLst>
            </a:prstGeom>
            <a:noFill/>
            <a:ln w="635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r>
                <a:rPr lang="ko-KR" altLang="en-US" sz="900" b="1">
                  <a:solidFill>
                    <a:schemeClr val="tx1"/>
                  </a:solidFill>
                </a:rPr>
                <a:t>베스트</a:t>
              </a:r>
              <a:r>
                <a:rPr lang="en-US" altLang="ko-KR" sz="900" b="1">
                  <a:solidFill>
                    <a:schemeClr val="tx1"/>
                  </a:solidFill>
                </a:rPr>
                <a:t>UI</a:t>
              </a:r>
            </a:p>
          </p:txBody>
        </p:sp>
        <p:sp>
          <p:nvSpPr>
            <p:cNvPr id="153" name="정육면체 152"/>
            <p:cNvSpPr/>
            <p:nvPr/>
          </p:nvSpPr>
          <p:spPr>
            <a:xfrm>
              <a:off x="6804281" y="2571750"/>
              <a:ext cx="792099" cy="360045"/>
            </a:xfrm>
            <a:prstGeom prst="cube">
              <a:avLst>
                <a:gd name="adj" fmla="val 9375"/>
              </a:avLst>
            </a:prstGeom>
            <a:noFill/>
            <a:ln w="635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r>
                <a:rPr lang="ko-KR" altLang="en-US" sz="900" b="1">
                  <a:solidFill>
                    <a:schemeClr val="tx1"/>
                  </a:solidFill>
                </a:rPr>
                <a:t>딜리스트</a:t>
              </a:r>
              <a:r>
                <a:rPr lang="en-US" altLang="ko-KR" sz="900" b="1">
                  <a:solidFill>
                    <a:schemeClr val="tx1"/>
                  </a:solidFill>
                </a:rPr>
                <a:t>UI</a:t>
              </a:r>
            </a:p>
          </p:txBody>
        </p:sp>
        <p:sp>
          <p:nvSpPr>
            <p:cNvPr id="154" name="정육면체 153"/>
            <p:cNvSpPr/>
            <p:nvPr/>
          </p:nvSpPr>
          <p:spPr>
            <a:xfrm>
              <a:off x="6804281" y="3042237"/>
              <a:ext cx="792099" cy="360045"/>
            </a:xfrm>
            <a:prstGeom prst="cube">
              <a:avLst>
                <a:gd name="adj" fmla="val 9375"/>
              </a:avLst>
            </a:prstGeom>
            <a:noFill/>
            <a:ln w="635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r>
                <a:rPr lang="ko-KR" altLang="en-US" sz="900" b="1">
                  <a:solidFill>
                    <a:schemeClr val="tx1"/>
                  </a:solidFill>
                </a:rPr>
                <a:t>검색</a:t>
              </a:r>
              <a:r>
                <a:rPr lang="en-US" altLang="ko-KR" sz="900" b="1">
                  <a:solidFill>
                    <a:schemeClr val="tx1"/>
                  </a:solidFill>
                </a:rPr>
                <a:t>UI</a:t>
              </a:r>
            </a:p>
          </p:txBody>
        </p:sp>
        <p:sp>
          <p:nvSpPr>
            <p:cNvPr id="155" name="직사각형 7"/>
            <p:cNvSpPr/>
            <p:nvPr/>
          </p:nvSpPr>
          <p:spPr>
            <a:xfrm>
              <a:off x="6228205" y="3579876"/>
              <a:ext cx="1008130" cy="292894"/>
            </a:xfrm>
            <a:prstGeom prst="rect">
              <a:avLst/>
            </a:prstGeom>
            <a:ln w="3175" algn="ctr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 b="1"/>
                <a:t>....</a:t>
              </a:r>
            </a:p>
          </p:txBody>
        </p:sp>
      </p:grpSp>
      <p:cxnSp>
        <p:nvCxnSpPr>
          <p:cNvPr id="157" name="직선 화살표 연결선 9"/>
          <p:cNvCxnSpPr>
            <a:stCxn id="143" idx="2"/>
            <a:endCxn id="144" idx="0"/>
          </p:cNvCxnSpPr>
          <p:nvPr/>
        </p:nvCxnSpPr>
        <p:spPr>
          <a:xfrm rot="16200000" flipH="1">
            <a:off x="1428103" y="1754542"/>
            <a:ext cx="141589" cy="0"/>
          </a:xfrm>
          <a:prstGeom prst="straightConnector1">
            <a:avLst/>
          </a:prstGeom>
          <a:ln w="3175" algn="ctr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60" name="그룹 159"/>
          <p:cNvGrpSpPr/>
          <p:nvPr/>
        </p:nvGrpSpPr>
        <p:grpSpPr>
          <a:xfrm>
            <a:off x="7962711" y="2090977"/>
            <a:ext cx="576072" cy="566912"/>
            <a:chOff x="181876" y="2425303"/>
            <a:chExt cx="576072" cy="566912"/>
          </a:xfrm>
        </p:grpSpPr>
        <p:sp>
          <p:nvSpPr>
            <p:cNvPr id="161" name="직사각형 7"/>
            <p:cNvSpPr/>
            <p:nvPr/>
          </p:nvSpPr>
          <p:spPr>
            <a:xfrm>
              <a:off x="181876" y="2699321"/>
              <a:ext cx="576072" cy="292894"/>
            </a:xfrm>
            <a:prstGeom prst="rect">
              <a:avLst/>
            </a:prstGeom>
            <a:ln w="3175" algn="ctr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/>
                <a:t>고객</a:t>
              </a:r>
            </a:p>
          </p:txBody>
        </p:sp>
        <p:sp>
          <p:nvSpPr>
            <p:cNvPr id="162" name="웃는 얼굴[S] 1"/>
            <p:cNvSpPr/>
            <p:nvPr/>
          </p:nvSpPr>
          <p:spPr>
            <a:xfrm>
              <a:off x="323465" y="2425303"/>
              <a:ext cx="292894" cy="292894"/>
            </a:xfrm>
            <a:prstGeom prst="smileyFace">
              <a:avLst>
                <a:gd name="adj" fmla="val 4653"/>
              </a:avLst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7962711" y="782854"/>
            <a:ext cx="576072" cy="566912"/>
            <a:chOff x="181876" y="2425303"/>
            <a:chExt cx="576072" cy="566912"/>
          </a:xfrm>
        </p:grpSpPr>
        <p:sp>
          <p:nvSpPr>
            <p:cNvPr id="164" name="직사각형 7"/>
            <p:cNvSpPr/>
            <p:nvPr/>
          </p:nvSpPr>
          <p:spPr>
            <a:xfrm>
              <a:off x="181876" y="2699321"/>
              <a:ext cx="576072" cy="292894"/>
            </a:xfrm>
            <a:prstGeom prst="rect">
              <a:avLst/>
            </a:prstGeom>
            <a:ln w="3175" algn="ctr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/>
                <a:t>고객</a:t>
              </a:r>
            </a:p>
          </p:txBody>
        </p:sp>
        <p:sp>
          <p:nvSpPr>
            <p:cNvPr id="165" name="웃는 얼굴[S] 1"/>
            <p:cNvSpPr/>
            <p:nvPr/>
          </p:nvSpPr>
          <p:spPr>
            <a:xfrm>
              <a:off x="323465" y="2425303"/>
              <a:ext cx="292894" cy="292894"/>
            </a:xfrm>
            <a:prstGeom prst="smileyFace">
              <a:avLst>
                <a:gd name="adj" fmla="val 4653"/>
              </a:avLst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66" name="그룹 165"/>
          <p:cNvGrpSpPr/>
          <p:nvPr/>
        </p:nvGrpSpPr>
        <p:grpSpPr>
          <a:xfrm>
            <a:off x="7962711" y="1445047"/>
            <a:ext cx="576072" cy="566912"/>
            <a:chOff x="181876" y="2425303"/>
            <a:chExt cx="576072" cy="566912"/>
          </a:xfrm>
        </p:grpSpPr>
        <p:sp>
          <p:nvSpPr>
            <p:cNvPr id="167" name="직사각형 7"/>
            <p:cNvSpPr/>
            <p:nvPr/>
          </p:nvSpPr>
          <p:spPr>
            <a:xfrm>
              <a:off x="181876" y="2699321"/>
              <a:ext cx="576072" cy="292894"/>
            </a:xfrm>
            <a:prstGeom prst="rect">
              <a:avLst/>
            </a:prstGeom>
            <a:ln w="3175" algn="ctr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/>
                <a:t>고객</a:t>
              </a:r>
            </a:p>
          </p:txBody>
        </p:sp>
        <p:sp>
          <p:nvSpPr>
            <p:cNvPr id="168" name="웃는 얼굴[S] 1"/>
            <p:cNvSpPr/>
            <p:nvPr/>
          </p:nvSpPr>
          <p:spPr>
            <a:xfrm>
              <a:off x="323465" y="2425303"/>
              <a:ext cx="292894" cy="292894"/>
            </a:xfrm>
            <a:prstGeom prst="smileyFace">
              <a:avLst>
                <a:gd name="adj" fmla="val 4653"/>
              </a:avLst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70" name="직사각형 7"/>
          <p:cNvSpPr/>
          <p:nvPr/>
        </p:nvSpPr>
        <p:spPr>
          <a:xfrm>
            <a:off x="3001731" y="2882254"/>
            <a:ext cx="1988392" cy="436912"/>
          </a:xfrm>
          <a:prstGeom prst="rect">
            <a:avLst/>
          </a:prstGeom>
          <a:ln w="19050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딜 번호가 어떤 딜팩/카테고리에 속하는지 조회</a:t>
            </a:r>
          </a:p>
        </p:txBody>
      </p:sp>
      <p:sp>
        <p:nvSpPr>
          <p:cNvPr id="171" name="직사각형 7"/>
          <p:cNvSpPr/>
          <p:nvPr/>
        </p:nvSpPr>
        <p:spPr>
          <a:xfrm>
            <a:off x="3145750" y="3538834"/>
            <a:ext cx="1700356" cy="436912"/>
          </a:xfrm>
          <a:prstGeom prst="rect">
            <a:avLst/>
          </a:prstGeom>
          <a:ln w="19050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스티커 우선순위에 따라 </a:t>
            </a:r>
          </a:p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딜 번호와 스티커를 매핑</a:t>
            </a:r>
          </a:p>
        </p:txBody>
      </p:sp>
      <p:grpSp>
        <p:nvGrpSpPr>
          <p:cNvPr id="172" name="그룹 171"/>
          <p:cNvGrpSpPr/>
          <p:nvPr/>
        </p:nvGrpSpPr>
        <p:grpSpPr>
          <a:xfrm>
            <a:off x="504702" y="3538834"/>
            <a:ext cx="2315792" cy="738188"/>
            <a:chOff x="705585" y="1142465"/>
            <a:chExt cx="2315792" cy="738188"/>
          </a:xfrm>
        </p:grpSpPr>
        <p:grpSp>
          <p:nvGrpSpPr>
            <p:cNvPr id="173" name="그룹 172"/>
            <p:cNvGrpSpPr/>
            <p:nvPr/>
          </p:nvGrpSpPr>
          <p:grpSpPr>
            <a:xfrm>
              <a:off x="863535" y="1142465"/>
              <a:ext cx="1989979" cy="738188"/>
              <a:chOff x="863536" y="1142465"/>
              <a:chExt cx="1989979" cy="738188"/>
            </a:xfrm>
          </p:grpSpPr>
          <p:sp>
            <p:nvSpPr>
              <p:cNvPr id="174" name="직사각형 7"/>
              <p:cNvSpPr/>
              <p:nvPr/>
            </p:nvSpPr>
            <p:spPr>
              <a:xfrm>
                <a:off x="863536" y="1142465"/>
                <a:ext cx="1988391" cy="292894"/>
              </a:xfrm>
              <a:prstGeom prst="rect">
                <a:avLst/>
              </a:prstGeom>
              <a:ln w="3175" algn="ctr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000">
                    <a:solidFill>
                      <a:schemeClr val="tx1"/>
                    </a:solidFill>
                  </a:rPr>
                  <a:t>service_tmon_dealpack_api</a:t>
                </a:r>
              </a:p>
            </p:txBody>
          </p:sp>
          <p:sp>
            <p:nvSpPr>
              <p:cNvPr id="175" name="직사각형 7"/>
              <p:cNvSpPr/>
              <p:nvPr/>
            </p:nvSpPr>
            <p:spPr>
              <a:xfrm>
                <a:off x="863536" y="1587759"/>
                <a:ext cx="1988391" cy="292894"/>
              </a:xfrm>
              <a:prstGeom prst="rect">
                <a:avLst/>
              </a:prstGeom>
              <a:ln w="3175" algn="ctr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000">
                    <a:solidFill>
                      <a:schemeClr val="tx1"/>
                    </a:solidFill>
                  </a:rPr>
                  <a:t>service_tmon_dealinter_api</a:t>
                </a:r>
              </a:p>
            </p:txBody>
          </p:sp>
          <p:cxnSp>
            <p:nvCxnSpPr>
              <p:cNvPr id="176" name="꺾인 연결선[E] 72"/>
              <p:cNvCxnSpPr>
                <a:stCxn id="175" idx="1"/>
                <a:endCxn id="174" idx="1"/>
              </p:cNvCxnSpPr>
              <p:nvPr/>
            </p:nvCxnSpPr>
            <p:spPr>
              <a:xfrm flipV="1">
                <a:off x="863536" y="1288912"/>
                <a:ext cx="1588" cy="445294"/>
              </a:xfrm>
              <a:prstGeom prst="bentConnector3">
                <a:avLst>
                  <a:gd name="adj1" fmla="val -8338803"/>
                </a:avLst>
              </a:prstGeom>
              <a:ln w="3175" algn="ctr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7" name="꺾인 연결선[E] 72"/>
              <p:cNvCxnSpPr>
                <a:stCxn id="175" idx="3"/>
                <a:endCxn id="174" idx="3"/>
              </p:cNvCxnSpPr>
              <p:nvPr/>
            </p:nvCxnSpPr>
            <p:spPr>
              <a:xfrm flipV="1">
                <a:off x="2851927" y="1288912"/>
                <a:ext cx="1588" cy="445294"/>
              </a:xfrm>
              <a:prstGeom prst="bentConnector3">
                <a:avLst>
                  <a:gd name="adj1" fmla="val 8438413"/>
                </a:avLst>
              </a:prstGeom>
              <a:ln w="3175" algn="ctr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78" name="타원 177"/>
            <p:cNvSpPr/>
            <p:nvPr/>
          </p:nvSpPr>
          <p:spPr>
            <a:xfrm>
              <a:off x="705585" y="1494000"/>
              <a:ext cx="36000" cy="36000"/>
            </a:xfrm>
            <a:prstGeom prst="ellipse">
              <a:avLst/>
            </a:prstGeom>
            <a:noFill/>
            <a:ln w="3175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79" name="타원 178"/>
            <p:cNvSpPr/>
            <p:nvPr/>
          </p:nvSpPr>
          <p:spPr>
            <a:xfrm>
              <a:off x="2985377" y="1494000"/>
              <a:ext cx="36000" cy="36000"/>
            </a:xfrm>
            <a:prstGeom prst="ellipse">
              <a:avLst/>
            </a:prstGeom>
            <a:noFill/>
            <a:ln w="3175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cxnSp>
        <p:nvCxnSpPr>
          <p:cNvPr id="183" name="직선 화살표 연결선 9"/>
          <p:cNvCxnSpPr>
            <a:stCxn id="170" idx="2"/>
            <a:endCxn id="171" idx="0"/>
          </p:cNvCxnSpPr>
          <p:nvPr/>
        </p:nvCxnSpPr>
        <p:spPr>
          <a:xfrm rot="16200000" flipH="1">
            <a:off x="3886093" y="3429000"/>
            <a:ext cx="219668" cy="0"/>
          </a:xfrm>
          <a:prstGeom prst="straightConnector1">
            <a:avLst/>
          </a:prstGeom>
          <a:ln w="19050" algn="ctr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4" name="꺾인 연결선[E] 72"/>
          <p:cNvCxnSpPr>
            <a:stCxn id="170" idx="1"/>
            <a:endCxn id="179" idx="6"/>
          </p:cNvCxnSpPr>
          <p:nvPr/>
        </p:nvCxnSpPr>
        <p:spPr>
          <a:xfrm flipH="1">
            <a:off x="2820494" y="3100710"/>
            <a:ext cx="181237" cy="807659"/>
          </a:xfrm>
          <a:prstGeom prst="bentConnector3">
            <a:avLst>
              <a:gd name="adj1" fmla="val 50000"/>
            </a:avLst>
          </a:prstGeom>
          <a:ln w="3175" algn="ctr">
            <a:solidFill>
              <a:srgbClr val="0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7" name="꺾인 연결선[E] 72"/>
          <p:cNvCxnSpPr>
            <a:stCxn id="165" idx="2"/>
            <a:endCxn id="142" idx="3"/>
          </p:cNvCxnSpPr>
          <p:nvPr/>
        </p:nvCxnSpPr>
        <p:spPr>
          <a:xfrm flipH="1">
            <a:off x="7591163" y="929304"/>
            <a:ext cx="513138" cy="799199"/>
          </a:xfrm>
          <a:prstGeom prst="bentConnector3">
            <a:avLst>
              <a:gd name="adj1" fmla="val 50000"/>
            </a:avLst>
          </a:prstGeom>
          <a:ln w="0" algn="ctr">
            <a:solidFill>
              <a:srgbClr val="0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9" name="꺾인 연결선[E] 72"/>
          <p:cNvCxnSpPr>
            <a:stCxn id="162" idx="2"/>
            <a:endCxn id="142" idx="3"/>
          </p:cNvCxnSpPr>
          <p:nvPr/>
        </p:nvCxnSpPr>
        <p:spPr>
          <a:xfrm flipH="1" flipV="1">
            <a:off x="7591163" y="1728503"/>
            <a:ext cx="513137" cy="508920"/>
          </a:xfrm>
          <a:prstGeom prst="bentConnector3">
            <a:avLst>
              <a:gd name="adj1" fmla="val 50000"/>
            </a:avLst>
          </a:prstGeom>
          <a:ln w="0" algn="ctr">
            <a:solidFill>
              <a:srgbClr val="0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0" name="직선 화살표 연결선 9"/>
          <p:cNvCxnSpPr>
            <a:stCxn id="145" idx="2"/>
            <a:endCxn id="170" idx="0"/>
          </p:cNvCxnSpPr>
          <p:nvPr/>
        </p:nvCxnSpPr>
        <p:spPr>
          <a:xfrm rot="16200000" flipH="1">
            <a:off x="3861875" y="2748201"/>
            <a:ext cx="268104" cy="0"/>
          </a:xfrm>
          <a:prstGeom prst="straightConnector1">
            <a:avLst/>
          </a:prstGeom>
          <a:ln w="3175" algn="ctr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93" name="그룹 192"/>
          <p:cNvGrpSpPr/>
          <p:nvPr/>
        </p:nvGrpSpPr>
        <p:grpSpPr>
          <a:xfrm>
            <a:off x="5718925" y="3429000"/>
            <a:ext cx="3185118" cy="1531620"/>
            <a:chOff x="5718925" y="3429000"/>
            <a:chExt cx="3185118" cy="1531620"/>
          </a:xfrm>
        </p:grpSpPr>
        <p:sp>
          <p:nvSpPr>
            <p:cNvPr id="191" name="TextBox 190"/>
            <p:cNvSpPr txBox="1"/>
            <p:nvPr/>
          </p:nvSpPr>
          <p:spPr>
            <a:xfrm>
              <a:off x="5718925" y="3429000"/>
              <a:ext cx="3185118" cy="15316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900" b="1">
                  <a:solidFill>
                    <a:schemeClr val="tx1"/>
                  </a:solidFill>
                </a:rPr>
                <a:t>구조는 나름 꽤 그럴듯하다</a:t>
              </a:r>
            </a:p>
            <a:p>
              <a:pPr algn="r">
                <a:defRPr lang="ko-KR" altLang="en-US"/>
              </a:pPr>
              <a:endParaRPr lang="ko-KR" altLang="en-US" sz="1900" b="1">
                <a:solidFill>
                  <a:schemeClr val="tx1"/>
                </a:solidFill>
              </a:endParaRPr>
            </a:p>
            <a:p>
              <a:pPr>
                <a:defRPr lang="ko-KR" altLang="en-US"/>
              </a:pPr>
              <a:endParaRPr lang="ko-KR" altLang="en-US" sz="1900" b="1">
                <a:solidFill>
                  <a:schemeClr val="tx1"/>
                </a:solidFill>
              </a:endParaRPr>
            </a:p>
            <a:p>
              <a:pPr>
                <a:defRPr lang="ko-KR" altLang="en-US"/>
              </a:pPr>
              <a:endParaRPr lang="ko-KR" altLang="en-US" sz="1900" b="1">
                <a:solidFill>
                  <a:schemeClr val="tx1"/>
                </a:solidFill>
              </a:endParaRPr>
            </a:p>
            <a:p>
              <a:pPr algn="r">
                <a:defRPr lang="ko-KR" altLang="en-US"/>
              </a:pPr>
              <a:endParaRPr lang="ko-KR" altLang="en-US" sz="1900" b="1">
                <a:solidFill>
                  <a:srgbClr val="FF0000"/>
                </a:solidFill>
              </a:endParaRPr>
            </a:p>
          </p:txBody>
        </p:sp>
        <p:pic>
          <p:nvPicPr>
            <p:cNvPr id="192" name="그림 19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169221" y="3907927"/>
              <a:ext cx="971646" cy="971646"/>
            </a:xfrm>
            <a:prstGeom prst="rect">
              <a:avLst/>
            </a:prstGeom>
            <a:ln w="9525" cap="flat" cmpd="sng">
              <a:solidFill>
                <a:schemeClr val="tx1"/>
              </a:solidFill>
              <a:prstDash val="solid"/>
              <a:round/>
            </a:ln>
          </p:spPr>
        </p:pic>
      </p:grpSp>
      <p:cxnSp>
        <p:nvCxnSpPr>
          <p:cNvPr id="194" name="꺾인 연결선[E] 72"/>
          <p:cNvCxnSpPr>
            <a:stCxn id="145" idx="1"/>
            <a:endCxn id="144" idx="3"/>
          </p:cNvCxnSpPr>
          <p:nvPr/>
        </p:nvCxnSpPr>
        <p:spPr>
          <a:xfrm flipH="1" flipV="1">
            <a:off x="2493092" y="1971784"/>
            <a:ext cx="508639" cy="495918"/>
          </a:xfrm>
          <a:prstGeom prst="bentConnector3">
            <a:avLst>
              <a:gd name="adj1" fmla="val 50000"/>
            </a:avLst>
          </a:prstGeom>
          <a:ln w="3175" algn="ctr">
            <a:solidFill>
              <a:srgbClr val="0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5" name="직사각형 7"/>
          <p:cNvSpPr/>
          <p:nvPr/>
        </p:nvSpPr>
        <p:spPr>
          <a:xfrm>
            <a:off x="883253" y="2492883"/>
            <a:ext cx="2248566" cy="195929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900"/>
              <a:t>1분</a:t>
            </a:r>
            <a:r>
              <a:rPr lang="en-US" altLang="ko-KR" sz="900"/>
              <a:t> </a:t>
            </a:r>
            <a:r>
              <a:rPr lang="ko-KR" altLang="en-US" sz="900"/>
              <a:t>스케쥴러 - 스티커 </a:t>
            </a:r>
            <a:r>
              <a:rPr lang="en-US" altLang="ko-KR" sz="900"/>
              <a:t>API</a:t>
            </a:r>
            <a:r>
              <a:rPr lang="ko-KR" altLang="en-US" sz="900"/>
              <a:t> 호출 및 갱신</a:t>
            </a:r>
          </a:p>
        </p:txBody>
      </p:sp>
      <p:sp>
        <p:nvSpPr>
          <p:cNvPr id="196" name="직사각형 195"/>
          <p:cNvSpPr/>
          <p:nvPr/>
        </p:nvSpPr>
        <p:spPr>
          <a:xfrm>
            <a:off x="2969550" y="2805351"/>
            <a:ext cx="2055649" cy="1282548"/>
          </a:xfrm>
          <a:prstGeom prst="rect">
            <a:avLst/>
          </a:prstGeom>
          <a:noFill/>
          <a:ln w="12700" algn="ctr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97" name="직선 화살표 연결선 196"/>
          <p:cNvCxnSpPr>
            <a:stCxn id="196" idx="2"/>
          </p:cNvCxnSpPr>
          <p:nvPr/>
        </p:nvCxnSpPr>
        <p:spPr>
          <a:xfrm rot="5400000">
            <a:off x="3902813" y="4182461"/>
            <a:ext cx="189122" cy="0"/>
          </a:xfrm>
          <a:prstGeom prst="straightConnector1">
            <a:avLst/>
          </a:prstGeom>
          <a:ln algn="ctr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직사각형 7"/>
          <p:cNvSpPr/>
          <p:nvPr/>
        </p:nvSpPr>
        <p:spPr>
          <a:xfrm>
            <a:off x="3113567" y="4287250"/>
            <a:ext cx="1876556" cy="195929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900"/>
              <a:t>뒷 페이지에 자세한 로직 설명도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그림 19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16586"/>
            <a:ext cx="9144000" cy="48963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465" y="191256"/>
            <a:ext cx="3528445" cy="359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썸네일 스티커 </a:t>
            </a:r>
            <a:r>
              <a:rPr lang="en-US" altLang="ko-KR" b="1"/>
              <a:t>Legacy </a:t>
            </a:r>
            <a:r>
              <a:rPr lang="ko-KR" altLang="en-US" b="1"/>
              <a:t>구조 개선</a:t>
            </a:r>
          </a:p>
        </p:txBody>
      </p:sp>
      <p:pic>
        <p:nvPicPr>
          <p:cNvPr id="143" name="그림 14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4567" y="975087"/>
            <a:ext cx="708660" cy="708660"/>
          </a:xfrm>
          <a:prstGeom prst="rect">
            <a:avLst/>
          </a:prstGeom>
        </p:spPr>
      </p:pic>
      <p:sp>
        <p:nvSpPr>
          <p:cNvPr id="144" name="직사각형 7"/>
          <p:cNvSpPr/>
          <p:nvPr/>
        </p:nvSpPr>
        <p:spPr>
          <a:xfrm>
            <a:off x="504702" y="1825336"/>
            <a:ext cx="1988391" cy="292894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/>
              <a:t>service_tmon_sticker_api</a:t>
            </a:r>
          </a:p>
        </p:txBody>
      </p:sp>
      <p:sp>
        <p:nvSpPr>
          <p:cNvPr id="145" name="직사각형 7"/>
          <p:cNvSpPr/>
          <p:nvPr/>
        </p:nvSpPr>
        <p:spPr>
          <a:xfrm>
            <a:off x="3001731" y="2321255"/>
            <a:ext cx="1988391" cy="292894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/>
              <a:t>module_tmon_core_sticker</a:t>
            </a:r>
          </a:p>
        </p:txBody>
      </p:sp>
      <p:grpSp>
        <p:nvGrpSpPr>
          <p:cNvPr id="156" name="그룹 155"/>
          <p:cNvGrpSpPr/>
          <p:nvPr/>
        </p:nvGrpSpPr>
        <p:grpSpPr>
          <a:xfrm>
            <a:off x="5718925" y="180310"/>
            <a:ext cx="1872238" cy="3096387"/>
            <a:chOff x="5868158" y="915543"/>
            <a:chExt cx="1872238" cy="3096387"/>
          </a:xfrm>
        </p:grpSpPr>
        <p:sp>
          <p:nvSpPr>
            <p:cNvPr id="142" name="직사각형 7"/>
            <p:cNvSpPr/>
            <p:nvPr/>
          </p:nvSpPr>
          <p:spPr>
            <a:xfrm>
              <a:off x="5868158" y="915543"/>
              <a:ext cx="1872238" cy="3096387"/>
            </a:xfrm>
            <a:prstGeom prst="rect">
              <a:avLst/>
            </a:prstGeom>
            <a:ln w="19050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 sz="1000" b="1">
                <a:solidFill>
                  <a:schemeClr val="tx1"/>
                </a:solidFill>
              </a:endParaRPr>
            </a:p>
          </p:txBody>
        </p:sp>
        <p:sp>
          <p:nvSpPr>
            <p:cNvPr id="146" name="직사각형 7"/>
            <p:cNvSpPr/>
            <p:nvPr/>
          </p:nvSpPr>
          <p:spPr>
            <a:xfrm>
              <a:off x="5868158" y="915543"/>
              <a:ext cx="1008130" cy="292894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 b="1"/>
                <a:t>서비스 페이지</a:t>
              </a:r>
            </a:p>
          </p:txBody>
        </p:sp>
        <p:sp>
          <p:nvSpPr>
            <p:cNvPr id="147" name="정육면체 146"/>
            <p:cNvSpPr/>
            <p:nvPr/>
          </p:nvSpPr>
          <p:spPr>
            <a:xfrm>
              <a:off x="5940171" y="1562529"/>
              <a:ext cx="792099" cy="360045"/>
            </a:xfrm>
            <a:prstGeom prst="cube">
              <a:avLst>
                <a:gd name="adj" fmla="val 9375"/>
              </a:avLst>
            </a:prstGeom>
            <a:noFill/>
            <a:ln w="635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r>
                <a:rPr lang="ko-KR" altLang="en-US" sz="900" b="1">
                  <a:solidFill>
                    <a:schemeClr val="tx1"/>
                  </a:solidFill>
                </a:rPr>
                <a:t>홈</a:t>
              </a:r>
              <a:r>
                <a:rPr lang="en-US" altLang="ko-KR" sz="900" b="1">
                  <a:solidFill>
                    <a:schemeClr val="tx1"/>
                  </a:solidFill>
                </a:rPr>
                <a:t>UI</a:t>
              </a:r>
            </a:p>
          </p:txBody>
        </p:sp>
        <p:sp>
          <p:nvSpPr>
            <p:cNvPr id="148" name="정육면체 147"/>
            <p:cNvSpPr/>
            <p:nvPr/>
          </p:nvSpPr>
          <p:spPr>
            <a:xfrm>
              <a:off x="5940171" y="2074974"/>
              <a:ext cx="792099" cy="360045"/>
            </a:xfrm>
            <a:prstGeom prst="cube">
              <a:avLst>
                <a:gd name="adj" fmla="val 9375"/>
              </a:avLst>
            </a:prstGeom>
            <a:noFill/>
            <a:ln w="635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r>
                <a:rPr lang="ko-KR" altLang="en-US" sz="900" b="1">
                  <a:solidFill>
                    <a:schemeClr val="tx1"/>
                  </a:solidFill>
                </a:rPr>
                <a:t>슈퍼마트</a:t>
              </a:r>
              <a:r>
                <a:rPr lang="en-US" altLang="ko-KR" sz="900" b="1">
                  <a:solidFill>
                    <a:schemeClr val="tx1"/>
                  </a:solidFill>
                </a:rPr>
                <a:t>UI</a:t>
              </a:r>
            </a:p>
          </p:txBody>
        </p:sp>
        <p:sp>
          <p:nvSpPr>
            <p:cNvPr id="149" name="정육면체 148"/>
            <p:cNvSpPr/>
            <p:nvPr/>
          </p:nvSpPr>
          <p:spPr>
            <a:xfrm>
              <a:off x="5940171" y="2570655"/>
              <a:ext cx="792099" cy="360045"/>
            </a:xfrm>
            <a:prstGeom prst="cube">
              <a:avLst>
                <a:gd name="adj" fmla="val 9375"/>
              </a:avLst>
            </a:prstGeom>
            <a:noFill/>
            <a:ln w="635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r>
                <a:rPr lang="ko-KR" altLang="en-US" sz="900" b="1">
                  <a:solidFill>
                    <a:schemeClr val="tx1"/>
                  </a:solidFill>
                </a:rPr>
                <a:t>딜상세</a:t>
              </a:r>
              <a:r>
                <a:rPr lang="en-US" altLang="ko-KR" sz="900" b="1">
                  <a:solidFill>
                    <a:schemeClr val="tx1"/>
                  </a:solidFill>
                </a:rPr>
                <a:t>UI</a:t>
              </a:r>
            </a:p>
          </p:txBody>
        </p:sp>
        <p:sp>
          <p:nvSpPr>
            <p:cNvPr id="150" name="정육면체 149"/>
            <p:cNvSpPr/>
            <p:nvPr/>
          </p:nvSpPr>
          <p:spPr>
            <a:xfrm>
              <a:off x="5940171" y="3041142"/>
              <a:ext cx="792099" cy="360045"/>
            </a:xfrm>
            <a:prstGeom prst="cube">
              <a:avLst>
                <a:gd name="adj" fmla="val 9375"/>
              </a:avLst>
            </a:prstGeom>
            <a:noFill/>
            <a:ln w="635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r>
                <a:rPr lang="ko-KR" altLang="en-US" sz="900" b="1">
                  <a:solidFill>
                    <a:schemeClr val="tx1"/>
                  </a:solidFill>
                </a:rPr>
                <a:t>검색</a:t>
              </a:r>
              <a:r>
                <a:rPr lang="en-US" altLang="ko-KR" sz="900" b="1">
                  <a:solidFill>
                    <a:schemeClr val="tx1"/>
                  </a:solidFill>
                </a:rPr>
                <a:t>UI</a:t>
              </a:r>
            </a:p>
          </p:txBody>
        </p:sp>
        <p:sp>
          <p:nvSpPr>
            <p:cNvPr id="151" name="정육면체 150"/>
            <p:cNvSpPr/>
            <p:nvPr/>
          </p:nvSpPr>
          <p:spPr>
            <a:xfrm>
              <a:off x="6804281" y="1562529"/>
              <a:ext cx="792099" cy="360045"/>
            </a:xfrm>
            <a:prstGeom prst="cube">
              <a:avLst>
                <a:gd name="adj" fmla="val 9375"/>
              </a:avLst>
            </a:prstGeom>
            <a:noFill/>
            <a:ln w="635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r>
                <a:rPr lang="ko-KR" altLang="en-US" sz="900" b="1">
                  <a:solidFill>
                    <a:schemeClr val="tx1"/>
                  </a:solidFill>
                </a:rPr>
                <a:t>투어</a:t>
              </a:r>
              <a:r>
                <a:rPr lang="en-US" altLang="ko-KR" sz="900" b="1">
                  <a:solidFill>
                    <a:schemeClr val="tx1"/>
                  </a:solidFill>
                </a:rPr>
                <a:t>UI</a:t>
              </a:r>
            </a:p>
          </p:txBody>
        </p:sp>
        <p:sp>
          <p:nvSpPr>
            <p:cNvPr id="152" name="정육면체 151"/>
            <p:cNvSpPr/>
            <p:nvPr/>
          </p:nvSpPr>
          <p:spPr>
            <a:xfrm>
              <a:off x="6804281" y="2076069"/>
              <a:ext cx="792099" cy="360045"/>
            </a:xfrm>
            <a:prstGeom prst="cube">
              <a:avLst>
                <a:gd name="adj" fmla="val 9375"/>
              </a:avLst>
            </a:prstGeom>
            <a:noFill/>
            <a:ln w="635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r>
                <a:rPr lang="ko-KR" altLang="en-US" sz="900" b="1">
                  <a:solidFill>
                    <a:schemeClr val="tx1"/>
                  </a:solidFill>
                </a:rPr>
                <a:t>베스트</a:t>
              </a:r>
              <a:r>
                <a:rPr lang="en-US" altLang="ko-KR" sz="900" b="1">
                  <a:solidFill>
                    <a:schemeClr val="tx1"/>
                  </a:solidFill>
                </a:rPr>
                <a:t>UI</a:t>
              </a:r>
            </a:p>
          </p:txBody>
        </p:sp>
        <p:sp>
          <p:nvSpPr>
            <p:cNvPr id="153" name="정육면체 152"/>
            <p:cNvSpPr/>
            <p:nvPr/>
          </p:nvSpPr>
          <p:spPr>
            <a:xfrm>
              <a:off x="6804281" y="2571750"/>
              <a:ext cx="792099" cy="360045"/>
            </a:xfrm>
            <a:prstGeom prst="cube">
              <a:avLst>
                <a:gd name="adj" fmla="val 9375"/>
              </a:avLst>
            </a:prstGeom>
            <a:noFill/>
            <a:ln w="635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r>
                <a:rPr lang="ko-KR" altLang="en-US" sz="900" b="1">
                  <a:solidFill>
                    <a:schemeClr val="tx1"/>
                  </a:solidFill>
                </a:rPr>
                <a:t>딜리스트</a:t>
              </a:r>
              <a:r>
                <a:rPr lang="en-US" altLang="ko-KR" sz="900" b="1">
                  <a:solidFill>
                    <a:schemeClr val="tx1"/>
                  </a:solidFill>
                </a:rPr>
                <a:t>UI</a:t>
              </a:r>
            </a:p>
          </p:txBody>
        </p:sp>
        <p:sp>
          <p:nvSpPr>
            <p:cNvPr id="154" name="정육면체 153"/>
            <p:cNvSpPr/>
            <p:nvPr/>
          </p:nvSpPr>
          <p:spPr>
            <a:xfrm>
              <a:off x="6804281" y="3042237"/>
              <a:ext cx="792099" cy="360045"/>
            </a:xfrm>
            <a:prstGeom prst="cube">
              <a:avLst>
                <a:gd name="adj" fmla="val 9375"/>
              </a:avLst>
            </a:prstGeom>
            <a:noFill/>
            <a:ln w="635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r>
                <a:rPr lang="ko-KR" altLang="en-US" sz="900" b="1">
                  <a:solidFill>
                    <a:schemeClr val="tx1"/>
                  </a:solidFill>
                </a:rPr>
                <a:t>검색</a:t>
              </a:r>
              <a:r>
                <a:rPr lang="en-US" altLang="ko-KR" sz="900" b="1">
                  <a:solidFill>
                    <a:schemeClr val="tx1"/>
                  </a:solidFill>
                </a:rPr>
                <a:t>UI</a:t>
              </a:r>
            </a:p>
          </p:txBody>
        </p:sp>
        <p:sp>
          <p:nvSpPr>
            <p:cNvPr id="155" name="직사각형 7"/>
            <p:cNvSpPr/>
            <p:nvPr/>
          </p:nvSpPr>
          <p:spPr>
            <a:xfrm>
              <a:off x="6228205" y="3579876"/>
              <a:ext cx="1008130" cy="292894"/>
            </a:xfrm>
            <a:prstGeom prst="rect">
              <a:avLst/>
            </a:prstGeom>
            <a:ln w="3175" algn="ctr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 b="1"/>
                <a:t>....</a:t>
              </a:r>
            </a:p>
          </p:txBody>
        </p:sp>
      </p:grpSp>
      <p:cxnSp>
        <p:nvCxnSpPr>
          <p:cNvPr id="157" name="직선 화살표 연결선 9"/>
          <p:cNvCxnSpPr>
            <a:stCxn id="143" idx="2"/>
            <a:endCxn id="144" idx="0"/>
          </p:cNvCxnSpPr>
          <p:nvPr/>
        </p:nvCxnSpPr>
        <p:spPr>
          <a:xfrm rot="16200000" flipH="1">
            <a:off x="1428103" y="1754542"/>
            <a:ext cx="141589" cy="0"/>
          </a:xfrm>
          <a:prstGeom prst="straightConnector1">
            <a:avLst/>
          </a:prstGeom>
          <a:ln w="3175" algn="ctr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60" name="그룹 159"/>
          <p:cNvGrpSpPr/>
          <p:nvPr/>
        </p:nvGrpSpPr>
        <p:grpSpPr>
          <a:xfrm>
            <a:off x="7962711" y="2090977"/>
            <a:ext cx="576072" cy="566912"/>
            <a:chOff x="181876" y="2425303"/>
            <a:chExt cx="576072" cy="566912"/>
          </a:xfrm>
        </p:grpSpPr>
        <p:sp>
          <p:nvSpPr>
            <p:cNvPr id="161" name="직사각형 7"/>
            <p:cNvSpPr/>
            <p:nvPr/>
          </p:nvSpPr>
          <p:spPr>
            <a:xfrm>
              <a:off x="181876" y="2699321"/>
              <a:ext cx="576072" cy="292894"/>
            </a:xfrm>
            <a:prstGeom prst="rect">
              <a:avLst/>
            </a:prstGeom>
            <a:ln w="3175" algn="ctr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/>
                <a:t>고객</a:t>
              </a:r>
            </a:p>
          </p:txBody>
        </p:sp>
        <p:sp>
          <p:nvSpPr>
            <p:cNvPr id="162" name="웃는 얼굴[S] 1"/>
            <p:cNvSpPr/>
            <p:nvPr/>
          </p:nvSpPr>
          <p:spPr>
            <a:xfrm>
              <a:off x="323465" y="2425303"/>
              <a:ext cx="292894" cy="292894"/>
            </a:xfrm>
            <a:prstGeom prst="smileyFace">
              <a:avLst>
                <a:gd name="adj" fmla="val 4653"/>
              </a:avLst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7962711" y="782854"/>
            <a:ext cx="576072" cy="566912"/>
            <a:chOff x="181876" y="2425303"/>
            <a:chExt cx="576072" cy="566912"/>
          </a:xfrm>
        </p:grpSpPr>
        <p:sp>
          <p:nvSpPr>
            <p:cNvPr id="164" name="직사각형 7"/>
            <p:cNvSpPr/>
            <p:nvPr/>
          </p:nvSpPr>
          <p:spPr>
            <a:xfrm>
              <a:off x="181876" y="2699321"/>
              <a:ext cx="576072" cy="292894"/>
            </a:xfrm>
            <a:prstGeom prst="rect">
              <a:avLst/>
            </a:prstGeom>
            <a:ln w="3175" algn="ctr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/>
                <a:t>고객</a:t>
              </a:r>
            </a:p>
          </p:txBody>
        </p:sp>
        <p:sp>
          <p:nvSpPr>
            <p:cNvPr id="165" name="웃는 얼굴[S] 1"/>
            <p:cNvSpPr/>
            <p:nvPr/>
          </p:nvSpPr>
          <p:spPr>
            <a:xfrm>
              <a:off x="323465" y="2425303"/>
              <a:ext cx="292894" cy="292894"/>
            </a:xfrm>
            <a:prstGeom prst="smileyFace">
              <a:avLst>
                <a:gd name="adj" fmla="val 4653"/>
              </a:avLst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66" name="그룹 165"/>
          <p:cNvGrpSpPr/>
          <p:nvPr/>
        </p:nvGrpSpPr>
        <p:grpSpPr>
          <a:xfrm>
            <a:off x="7962711" y="1445047"/>
            <a:ext cx="576072" cy="566912"/>
            <a:chOff x="181876" y="2425303"/>
            <a:chExt cx="576072" cy="566912"/>
          </a:xfrm>
        </p:grpSpPr>
        <p:sp>
          <p:nvSpPr>
            <p:cNvPr id="167" name="직사각형 7"/>
            <p:cNvSpPr/>
            <p:nvPr/>
          </p:nvSpPr>
          <p:spPr>
            <a:xfrm>
              <a:off x="181876" y="2699321"/>
              <a:ext cx="576072" cy="292894"/>
            </a:xfrm>
            <a:prstGeom prst="rect">
              <a:avLst/>
            </a:prstGeom>
            <a:ln w="3175" algn="ctr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/>
                <a:t>고객</a:t>
              </a:r>
            </a:p>
          </p:txBody>
        </p:sp>
        <p:sp>
          <p:nvSpPr>
            <p:cNvPr id="168" name="웃는 얼굴[S] 1"/>
            <p:cNvSpPr/>
            <p:nvPr/>
          </p:nvSpPr>
          <p:spPr>
            <a:xfrm>
              <a:off x="323465" y="2425303"/>
              <a:ext cx="292894" cy="292894"/>
            </a:xfrm>
            <a:prstGeom prst="smileyFace">
              <a:avLst>
                <a:gd name="adj" fmla="val 4653"/>
              </a:avLst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70" name="직사각형 7"/>
          <p:cNvSpPr/>
          <p:nvPr/>
        </p:nvSpPr>
        <p:spPr>
          <a:xfrm>
            <a:off x="3001731" y="2882254"/>
            <a:ext cx="1988392" cy="436912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딜 번호가 어떤 딜팩/카테고리에 속하는지 조회</a:t>
            </a:r>
          </a:p>
        </p:txBody>
      </p:sp>
      <p:sp>
        <p:nvSpPr>
          <p:cNvPr id="171" name="직사각형 7"/>
          <p:cNvSpPr/>
          <p:nvPr/>
        </p:nvSpPr>
        <p:spPr>
          <a:xfrm>
            <a:off x="3145750" y="3538834"/>
            <a:ext cx="1700356" cy="436912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스티커 우선순위에 따라 </a:t>
            </a:r>
          </a:p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딜 번호와 스티커를 매핑</a:t>
            </a:r>
          </a:p>
        </p:txBody>
      </p:sp>
      <p:grpSp>
        <p:nvGrpSpPr>
          <p:cNvPr id="172" name="그룹 171"/>
          <p:cNvGrpSpPr/>
          <p:nvPr/>
        </p:nvGrpSpPr>
        <p:grpSpPr>
          <a:xfrm>
            <a:off x="504702" y="3538834"/>
            <a:ext cx="2315792" cy="738188"/>
            <a:chOff x="705585" y="1142465"/>
            <a:chExt cx="2315792" cy="738188"/>
          </a:xfrm>
        </p:grpSpPr>
        <p:grpSp>
          <p:nvGrpSpPr>
            <p:cNvPr id="173" name="그룹 172"/>
            <p:cNvGrpSpPr/>
            <p:nvPr/>
          </p:nvGrpSpPr>
          <p:grpSpPr>
            <a:xfrm>
              <a:off x="863535" y="1142465"/>
              <a:ext cx="1989979" cy="738188"/>
              <a:chOff x="863536" y="1142465"/>
              <a:chExt cx="1989979" cy="738188"/>
            </a:xfrm>
          </p:grpSpPr>
          <p:sp>
            <p:nvSpPr>
              <p:cNvPr id="174" name="직사각형 7"/>
              <p:cNvSpPr/>
              <p:nvPr/>
            </p:nvSpPr>
            <p:spPr>
              <a:xfrm>
                <a:off x="863536" y="1142465"/>
                <a:ext cx="1988391" cy="292894"/>
              </a:xfrm>
              <a:prstGeom prst="rect">
                <a:avLst/>
              </a:prstGeom>
              <a:ln w="3175" algn="ctr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000">
                    <a:solidFill>
                      <a:schemeClr val="tx1"/>
                    </a:solidFill>
                  </a:rPr>
                  <a:t>service_tmon_dealpack_api</a:t>
                </a:r>
              </a:p>
            </p:txBody>
          </p:sp>
          <p:sp>
            <p:nvSpPr>
              <p:cNvPr id="175" name="직사각형 7"/>
              <p:cNvSpPr/>
              <p:nvPr/>
            </p:nvSpPr>
            <p:spPr>
              <a:xfrm>
                <a:off x="863536" y="1587759"/>
                <a:ext cx="1988391" cy="292894"/>
              </a:xfrm>
              <a:prstGeom prst="rect">
                <a:avLst/>
              </a:prstGeom>
              <a:ln w="3175" algn="ctr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000">
                    <a:solidFill>
                      <a:schemeClr val="tx1"/>
                    </a:solidFill>
                  </a:rPr>
                  <a:t>service_tmon_dealinter_api</a:t>
                </a:r>
              </a:p>
            </p:txBody>
          </p:sp>
          <p:cxnSp>
            <p:nvCxnSpPr>
              <p:cNvPr id="176" name="꺾인 연결선[E] 72"/>
              <p:cNvCxnSpPr>
                <a:stCxn id="175" idx="1"/>
                <a:endCxn id="174" idx="1"/>
              </p:cNvCxnSpPr>
              <p:nvPr/>
            </p:nvCxnSpPr>
            <p:spPr>
              <a:xfrm flipV="1">
                <a:off x="863536" y="1288912"/>
                <a:ext cx="1588" cy="445294"/>
              </a:xfrm>
              <a:prstGeom prst="bentConnector3">
                <a:avLst>
                  <a:gd name="adj1" fmla="val -8338803"/>
                </a:avLst>
              </a:prstGeom>
              <a:ln w="3175" algn="ctr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7" name="꺾인 연결선[E] 72"/>
              <p:cNvCxnSpPr>
                <a:stCxn id="175" idx="3"/>
                <a:endCxn id="174" idx="3"/>
              </p:cNvCxnSpPr>
              <p:nvPr/>
            </p:nvCxnSpPr>
            <p:spPr>
              <a:xfrm flipV="1">
                <a:off x="2851927" y="1288912"/>
                <a:ext cx="1588" cy="445294"/>
              </a:xfrm>
              <a:prstGeom prst="bentConnector3">
                <a:avLst>
                  <a:gd name="adj1" fmla="val 8438413"/>
                </a:avLst>
              </a:prstGeom>
              <a:ln w="3175" algn="ctr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78" name="타원 177"/>
            <p:cNvSpPr/>
            <p:nvPr/>
          </p:nvSpPr>
          <p:spPr>
            <a:xfrm>
              <a:off x="705585" y="1494000"/>
              <a:ext cx="36000" cy="36000"/>
            </a:xfrm>
            <a:prstGeom prst="ellipse">
              <a:avLst/>
            </a:prstGeom>
            <a:noFill/>
            <a:ln w="3175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79" name="타원 178"/>
            <p:cNvSpPr/>
            <p:nvPr/>
          </p:nvSpPr>
          <p:spPr>
            <a:xfrm>
              <a:off x="2985377" y="1494000"/>
              <a:ext cx="36000" cy="36000"/>
            </a:xfrm>
            <a:prstGeom prst="ellipse">
              <a:avLst/>
            </a:prstGeom>
            <a:noFill/>
            <a:ln w="3175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cxnSp>
        <p:nvCxnSpPr>
          <p:cNvPr id="183" name="직선 화살표 연결선 9"/>
          <p:cNvCxnSpPr>
            <a:stCxn id="170" idx="2"/>
            <a:endCxn id="171" idx="0"/>
          </p:cNvCxnSpPr>
          <p:nvPr/>
        </p:nvCxnSpPr>
        <p:spPr>
          <a:xfrm rot="16200000" flipH="1">
            <a:off x="3886093" y="3429000"/>
            <a:ext cx="219668" cy="0"/>
          </a:xfrm>
          <a:prstGeom prst="straightConnector1">
            <a:avLst/>
          </a:prstGeom>
          <a:ln w="3175" algn="ctr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4" name="꺾인 연결선[E] 72"/>
          <p:cNvCxnSpPr>
            <a:stCxn id="170" idx="1"/>
            <a:endCxn id="179" idx="6"/>
          </p:cNvCxnSpPr>
          <p:nvPr/>
        </p:nvCxnSpPr>
        <p:spPr>
          <a:xfrm flipH="1">
            <a:off x="2820494" y="3100710"/>
            <a:ext cx="181237" cy="807659"/>
          </a:xfrm>
          <a:prstGeom prst="bentConnector3">
            <a:avLst>
              <a:gd name="adj1" fmla="val 50000"/>
            </a:avLst>
          </a:prstGeom>
          <a:ln w="3175" algn="ctr">
            <a:solidFill>
              <a:srgbClr val="0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7" name="꺾인 연결선[E] 72"/>
          <p:cNvCxnSpPr>
            <a:stCxn id="165" idx="2"/>
            <a:endCxn id="142" idx="3"/>
          </p:cNvCxnSpPr>
          <p:nvPr/>
        </p:nvCxnSpPr>
        <p:spPr>
          <a:xfrm flipH="1">
            <a:off x="7591163" y="929304"/>
            <a:ext cx="513138" cy="799199"/>
          </a:xfrm>
          <a:prstGeom prst="bentConnector3">
            <a:avLst>
              <a:gd name="adj1" fmla="val 50000"/>
            </a:avLst>
          </a:prstGeom>
          <a:ln w="0" algn="ctr">
            <a:solidFill>
              <a:srgbClr val="0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9" name="꺾인 연결선[E] 72"/>
          <p:cNvCxnSpPr>
            <a:stCxn id="162" idx="2"/>
            <a:endCxn id="142" idx="3"/>
          </p:cNvCxnSpPr>
          <p:nvPr/>
        </p:nvCxnSpPr>
        <p:spPr>
          <a:xfrm flipH="1" flipV="1">
            <a:off x="7591163" y="1728503"/>
            <a:ext cx="513137" cy="508920"/>
          </a:xfrm>
          <a:prstGeom prst="bentConnector3">
            <a:avLst>
              <a:gd name="adj1" fmla="val 50000"/>
            </a:avLst>
          </a:prstGeom>
          <a:ln w="0" algn="ctr">
            <a:solidFill>
              <a:srgbClr val="0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0" name="직선 화살표 연결선 9"/>
          <p:cNvCxnSpPr>
            <a:stCxn id="145" idx="2"/>
            <a:endCxn id="170" idx="0"/>
          </p:cNvCxnSpPr>
          <p:nvPr/>
        </p:nvCxnSpPr>
        <p:spPr>
          <a:xfrm rot="16200000" flipH="1">
            <a:off x="3861875" y="2748201"/>
            <a:ext cx="268104" cy="0"/>
          </a:xfrm>
          <a:prstGeom prst="straightConnector1">
            <a:avLst/>
          </a:prstGeom>
          <a:ln w="3175" algn="ctr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꺾인 연결선[E] 72"/>
          <p:cNvCxnSpPr>
            <a:stCxn id="145" idx="1"/>
            <a:endCxn id="144" idx="3"/>
          </p:cNvCxnSpPr>
          <p:nvPr/>
        </p:nvCxnSpPr>
        <p:spPr>
          <a:xfrm flipH="1" flipV="1">
            <a:off x="2493092" y="1971783"/>
            <a:ext cx="508639" cy="495919"/>
          </a:xfrm>
          <a:prstGeom prst="bentConnector3">
            <a:avLst>
              <a:gd name="adj1" fmla="val 50000"/>
            </a:avLst>
          </a:prstGeom>
          <a:ln w="3175" algn="ctr">
            <a:solidFill>
              <a:srgbClr val="0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9" name="꺾인 연결선[E] 72"/>
          <p:cNvCxnSpPr>
            <a:stCxn id="147" idx="2"/>
            <a:endCxn id="145" idx="0"/>
          </p:cNvCxnSpPr>
          <p:nvPr/>
        </p:nvCxnSpPr>
        <p:spPr>
          <a:xfrm flipH="1">
            <a:off x="3995927" y="1024197"/>
            <a:ext cx="1795010" cy="1297058"/>
          </a:xfrm>
          <a:prstGeom prst="bentConnector2">
            <a:avLst/>
          </a:prstGeom>
          <a:ln w="3175" algn="ctr">
            <a:solidFill>
              <a:srgbClr val="000000"/>
            </a:solidFill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0" name="꺾인 연결선[E] 72"/>
          <p:cNvCxnSpPr>
            <a:stCxn id="148" idx="2"/>
            <a:endCxn id="145" idx="3"/>
          </p:cNvCxnSpPr>
          <p:nvPr/>
        </p:nvCxnSpPr>
        <p:spPr>
          <a:xfrm flipH="1">
            <a:off x="4990122" y="1536641"/>
            <a:ext cx="800815" cy="931061"/>
          </a:xfrm>
          <a:prstGeom prst="bentConnector3">
            <a:avLst>
              <a:gd name="adj1" fmla="val 76623"/>
            </a:avLst>
          </a:prstGeom>
          <a:ln w="3175" algn="ctr">
            <a:solidFill>
              <a:srgbClr val="000000"/>
            </a:solidFill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1" name="꺾인 연결선[E] 72"/>
          <p:cNvCxnSpPr>
            <a:stCxn id="149" idx="2"/>
            <a:endCxn id="145" idx="3"/>
          </p:cNvCxnSpPr>
          <p:nvPr/>
        </p:nvCxnSpPr>
        <p:spPr>
          <a:xfrm flipH="1">
            <a:off x="4990122" y="2032322"/>
            <a:ext cx="800815" cy="435380"/>
          </a:xfrm>
          <a:prstGeom prst="bentConnector3">
            <a:avLst>
              <a:gd name="adj1" fmla="val 50000"/>
            </a:avLst>
          </a:prstGeom>
          <a:ln w="3175" algn="ctr">
            <a:solidFill>
              <a:srgbClr val="000000"/>
            </a:solidFill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3" name="꺾인 연결선[E] 72"/>
          <p:cNvCxnSpPr>
            <a:stCxn id="150" idx="3"/>
            <a:endCxn id="145" idx="3"/>
          </p:cNvCxnSpPr>
          <p:nvPr/>
        </p:nvCxnSpPr>
        <p:spPr>
          <a:xfrm rot="5400000" flipH="1">
            <a:off x="5480990" y="1976834"/>
            <a:ext cx="198251" cy="1179989"/>
          </a:xfrm>
          <a:prstGeom prst="bentConnector4">
            <a:avLst>
              <a:gd name="adj1" fmla="val -68786"/>
              <a:gd name="adj2" fmla="val 66383"/>
            </a:avLst>
          </a:prstGeom>
          <a:ln w="3175" algn="ctr">
            <a:solidFill>
              <a:srgbClr val="000000"/>
            </a:solidFill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4" name="꺾인 연결선[E] 72"/>
          <p:cNvCxnSpPr>
            <a:stCxn id="151" idx="0"/>
            <a:endCxn id="145" idx="0"/>
          </p:cNvCxnSpPr>
          <p:nvPr/>
        </p:nvCxnSpPr>
        <p:spPr>
          <a:xfrm rot="5400000">
            <a:off x="4784970" y="38253"/>
            <a:ext cx="1493958" cy="3072045"/>
          </a:xfrm>
          <a:prstGeom prst="bentConnector3">
            <a:avLst>
              <a:gd name="adj1" fmla="val -14513"/>
            </a:avLst>
          </a:prstGeom>
          <a:ln w="3175" algn="ctr">
            <a:solidFill>
              <a:srgbClr val="000000"/>
            </a:solidFill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5" name="직사각형 7"/>
          <p:cNvSpPr/>
          <p:nvPr/>
        </p:nvSpPr>
        <p:spPr>
          <a:xfrm>
            <a:off x="3347830" y="1434609"/>
            <a:ext cx="2184120" cy="195929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900" b="1" dirty="0">
                <a:solidFill>
                  <a:srgbClr val="FF0000"/>
                </a:solidFill>
              </a:rPr>
              <a:t>스티커 모듈을 </a:t>
            </a:r>
            <a:r>
              <a:rPr lang="en-US" altLang="ko-KR" sz="900" b="1" dirty="0">
                <a:solidFill>
                  <a:srgbClr val="FF0000"/>
                </a:solidFill>
              </a:rPr>
              <a:t>UI</a:t>
            </a:r>
            <a:r>
              <a:rPr lang="ko-KR" altLang="en-US" sz="900" b="1" dirty="0">
                <a:solidFill>
                  <a:srgbClr val="FF0000"/>
                </a:solidFill>
              </a:rPr>
              <a:t> 레파지토리에 내장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465" y="191256"/>
            <a:ext cx="3528445" cy="359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썸네일 스티커 </a:t>
            </a:r>
            <a:r>
              <a:rPr lang="en-US" altLang="ko-KR" b="1"/>
              <a:t>Legacy </a:t>
            </a:r>
            <a:r>
              <a:rPr lang="ko-KR" altLang="en-US" b="1"/>
              <a:t>구조 개선</a:t>
            </a:r>
          </a:p>
        </p:txBody>
      </p:sp>
      <p:pic>
        <p:nvPicPr>
          <p:cNvPr id="143" name="그림 14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4567" y="975087"/>
            <a:ext cx="708660" cy="708660"/>
          </a:xfrm>
          <a:prstGeom prst="rect">
            <a:avLst/>
          </a:prstGeom>
        </p:spPr>
      </p:pic>
      <p:sp>
        <p:nvSpPr>
          <p:cNvPr id="144" name="직사각형 7"/>
          <p:cNvSpPr/>
          <p:nvPr/>
        </p:nvSpPr>
        <p:spPr>
          <a:xfrm>
            <a:off x="504702" y="1825336"/>
            <a:ext cx="1988391" cy="292894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/>
              <a:t>service_tmon_sticker_api</a:t>
            </a:r>
          </a:p>
        </p:txBody>
      </p:sp>
      <p:sp>
        <p:nvSpPr>
          <p:cNvPr id="145" name="직사각형 7"/>
          <p:cNvSpPr/>
          <p:nvPr/>
        </p:nvSpPr>
        <p:spPr>
          <a:xfrm>
            <a:off x="3001731" y="2321255"/>
            <a:ext cx="1988391" cy="292894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/>
              <a:t>module_tmon_core_sticker</a:t>
            </a:r>
          </a:p>
        </p:txBody>
      </p:sp>
      <p:grpSp>
        <p:nvGrpSpPr>
          <p:cNvPr id="156" name="그룹 155"/>
          <p:cNvGrpSpPr/>
          <p:nvPr/>
        </p:nvGrpSpPr>
        <p:grpSpPr>
          <a:xfrm>
            <a:off x="5718925" y="180310"/>
            <a:ext cx="1872238" cy="3096387"/>
            <a:chOff x="5868158" y="915543"/>
            <a:chExt cx="1872238" cy="3096387"/>
          </a:xfrm>
        </p:grpSpPr>
        <p:sp>
          <p:nvSpPr>
            <p:cNvPr id="142" name="직사각형 7"/>
            <p:cNvSpPr/>
            <p:nvPr/>
          </p:nvSpPr>
          <p:spPr>
            <a:xfrm>
              <a:off x="5868158" y="915543"/>
              <a:ext cx="1872238" cy="3096387"/>
            </a:xfrm>
            <a:prstGeom prst="rect">
              <a:avLst/>
            </a:prstGeom>
            <a:ln w="19050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 sz="1000" b="1">
                <a:solidFill>
                  <a:schemeClr val="tx1"/>
                </a:solidFill>
              </a:endParaRPr>
            </a:p>
          </p:txBody>
        </p:sp>
        <p:sp>
          <p:nvSpPr>
            <p:cNvPr id="146" name="직사각형 7"/>
            <p:cNvSpPr/>
            <p:nvPr/>
          </p:nvSpPr>
          <p:spPr>
            <a:xfrm>
              <a:off x="5868158" y="915543"/>
              <a:ext cx="1008130" cy="292894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 b="1"/>
                <a:t>서비스 페이지</a:t>
              </a:r>
            </a:p>
          </p:txBody>
        </p:sp>
        <p:sp>
          <p:nvSpPr>
            <p:cNvPr id="147" name="정육면체 146"/>
            <p:cNvSpPr/>
            <p:nvPr/>
          </p:nvSpPr>
          <p:spPr>
            <a:xfrm>
              <a:off x="5940171" y="1562529"/>
              <a:ext cx="792099" cy="360045"/>
            </a:xfrm>
            <a:prstGeom prst="cube">
              <a:avLst>
                <a:gd name="adj" fmla="val 9375"/>
              </a:avLst>
            </a:prstGeom>
            <a:noFill/>
            <a:ln w="635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r>
                <a:rPr lang="ko-KR" altLang="en-US" sz="900" b="1">
                  <a:solidFill>
                    <a:schemeClr val="tx1"/>
                  </a:solidFill>
                </a:rPr>
                <a:t>홈</a:t>
              </a:r>
              <a:r>
                <a:rPr lang="en-US" altLang="ko-KR" sz="900" b="1">
                  <a:solidFill>
                    <a:schemeClr val="tx1"/>
                  </a:solidFill>
                </a:rPr>
                <a:t>UI</a:t>
              </a:r>
            </a:p>
          </p:txBody>
        </p:sp>
        <p:sp>
          <p:nvSpPr>
            <p:cNvPr id="148" name="정육면체 147"/>
            <p:cNvSpPr/>
            <p:nvPr/>
          </p:nvSpPr>
          <p:spPr>
            <a:xfrm>
              <a:off x="5940171" y="2074974"/>
              <a:ext cx="792099" cy="360045"/>
            </a:xfrm>
            <a:prstGeom prst="cube">
              <a:avLst>
                <a:gd name="adj" fmla="val 9375"/>
              </a:avLst>
            </a:prstGeom>
            <a:noFill/>
            <a:ln w="635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r>
                <a:rPr lang="ko-KR" altLang="en-US" sz="900" b="1">
                  <a:solidFill>
                    <a:schemeClr val="tx1"/>
                  </a:solidFill>
                </a:rPr>
                <a:t>슈퍼마트</a:t>
              </a:r>
              <a:r>
                <a:rPr lang="en-US" altLang="ko-KR" sz="900" b="1">
                  <a:solidFill>
                    <a:schemeClr val="tx1"/>
                  </a:solidFill>
                </a:rPr>
                <a:t>UI</a:t>
              </a:r>
            </a:p>
          </p:txBody>
        </p:sp>
        <p:sp>
          <p:nvSpPr>
            <p:cNvPr id="149" name="정육면체 148"/>
            <p:cNvSpPr/>
            <p:nvPr/>
          </p:nvSpPr>
          <p:spPr>
            <a:xfrm>
              <a:off x="5940171" y="2570655"/>
              <a:ext cx="792099" cy="360045"/>
            </a:xfrm>
            <a:prstGeom prst="cube">
              <a:avLst>
                <a:gd name="adj" fmla="val 9375"/>
              </a:avLst>
            </a:prstGeom>
            <a:noFill/>
            <a:ln w="635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r>
                <a:rPr lang="ko-KR" altLang="en-US" sz="900" b="1">
                  <a:solidFill>
                    <a:schemeClr val="tx1"/>
                  </a:solidFill>
                </a:rPr>
                <a:t>딜상세</a:t>
              </a:r>
              <a:r>
                <a:rPr lang="en-US" altLang="ko-KR" sz="900" b="1">
                  <a:solidFill>
                    <a:schemeClr val="tx1"/>
                  </a:solidFill>
                </a:rPr>
                <a:t>UI</a:t>
              </a:r>
            </a:p>
          </p:txBody>
        </p:sp>
        <p:sp>
          <p:nvSpPr>
            <p:cNvPr id="150" name="정육면체 149"/>
            <p:cNvSpPr/>
            <p:nvPr/>
          </p:nvSpPr>
          <p:spPr>
            <a:xfrm>
              <a:off x="5940171" y="3041142"/>
              <a:ext cx="792099" cy="360045"/>
            </a:xfrm>
            <a:prstGeom prst="cube">
              <a:avLst>
                <a:gd name="adj" fmla="val 9375"/>
              </a:avLst>
            </a:prstGeom>
            <a:noFill/>
            <a:ln w="635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r>
                <a:rPr lang="ko-KR" altLang="en-US" sz="900" b="1">
                  <a:solidFill>
                    <a:schemeClr val="tx1"/>
                  </a:solidFill>
                </a:rPr>
                <a:t>검색</a:t>
              </a:r>
              <a:r>
                <a:rPr lang="en-US" altLang="ko-KR" sz="900" b="1">
                  <a:solidFill>
                    <a:schemeClr val="tx1"/>
                  </a:solidFill>
                </a:rPr>
                <a:t>UI</a:t>
              </a:r>
            </a:p>
          </p:txBody>
        </p:sp>
        <p:sp>
          <p:nvSpPr>
            <p:cNvPr id="151" name="정육면체 150"/>
            <p:cNvSpPr/>
            <p:nvPr/>
          </p:nvSpPr>
          <p:spPr>
            <a:xfrm>
              <a:off x="6804281" y="1562529"/>
              <a:ext cx="792099" cy="360045"/>
            </a:xfrm>
            <a:prstGeom prst="cube">
              <a:avLst>
                <a:gd name="adj" fmla="val 9375"/>
              </a:avLst>
            </a:prstGeom>
            <a:noFill/>
            <a:ln w="635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r>
                <a:rPr lang="ko-KR" altLang="en-US" sz="900" b="1">
                  <a:solidFill>
                    <a:schemeClr val="tx1"/>
                  </a:solidFill>
                </a:rPr>
                <a:t>투어</a:t>
              </a:r>
              <a:r>
                <a:rPr lang="en-US" altLang="ko-KR" sz="900" b="1">
                  <a:solidFill>
                    <a:schemeClr val="tx1"/>
                  </a:solidFill>
                </a:rPr>
                <a:t>UI</a:t>
              </a:r>
            </a:p>
          </p:txBody>
        </p:sp>
        <p:sp>
          <p:nvSpPr>
            <p:cNvPr id="152" name="정육면체 151"/>
            <p:cNvSpPr/>
            <p:nvPr/>
          </p:nvSpPr>
          <p:spPr>
            <a:xfrm>
              <a:off x="6804281" y="2076069"/>
              <a:ext cx="792099" cy="360045"/>
            </a:xfrm>
            <a:prstGeom prst="cube">
              <a:avLst>
                <a:gd name="adj" fmla="val 9375"/>
              </a:avLst>
            </a:prstGeom>
            <a:noFill/>
            <a:ln w="635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r>
                <a:rPr lang="ko-KR" altLang="en-US" sz="900" b="1">
                  <a:solidFill>
                    <a:schemeClr val="tx1"/>
                  </a:solidFill>
                </a:rPr>
                <a:t>베스트</a:t>
              </a:r>
              <a:r>
                <a:rPr lang="en-US" altLang="ko-KR" sz="900" b="1">
                  <a:solidFill>
                    <a:schemeClr val="tx1"/>
                  </a:solidFill>
                </a:rPr>
                <a:t>UI</a:t>
              </a:r>
            </a:p>
          </p:txBody>
        </p:sp>
        <p:sp>
          <p:nvSpPr>
            <p:cNvPr id="153" name="정육면체 152"/>
            <p:cNvSpPr/>
            <p:nvPr/>
          </p:nvSpPr>
          <p:spPr>
            <a:xfrm>
              <a:off x="6804281" y="2571750"/>
              <a:ext cx="792099" cy="360045"/>
            </a:xfrm>
            <a:prstGeom prst="cube">
              <a:avLst>
                <a:gd name="adj" fmla="val 9375"/>
              </a:avLst>
            </a:prstGeom>
            <a:noFill/>
            <a:ln w="635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r>
                <a:rPr lang="ko-KR" altLang="en-US" sz="900" b="1">
                  <a:solidFill>
                    <a:schemeClr val="tx1"/>
                  </a:solidFill>
                </a:rPr>
                <a:t>딜리스트</a:t>
              </a:r>
              <a:r>
                <a:rPr lang="en-US" altLang="ko-KR" sz="900" b="1">
                  <a:solidFill>
                    <a:schemeClr val="tx1"/>
                  </a:solidFill>
                </a:rPr>
                <a:t>UI</a:t>
              </a:r>
            </a:p>
          </p:txBody>
        </p:sp>
        <p:sp>
          <p:nvSpPr>
            <p:cNvPr id="154" name="정육면체 153"/>
            <p:cNvSpPr/>
            <p:nvPr/>
          </p:nvSpPr>
          <p:spPr>
            <a:xfrm>
              <a:off x="6804281" y="3042237"/>
              <a:ext cx="792099" cy="360045"/>
            </a:xfrm>
            <a:prstGeom prst="cube">
              <a:avLst>
                <a:gd name="adj" fmla="val 9375"/>
              </a:avLst>
            </a:prstGeom>
            <a:noFill/>
            <a:ln w="635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r>
                <a:rPr lang="ko-KR" altLang="en-US" sz="900" b="1">
                  <a:solidFill>
                    <a:schemeClr val="tx1"/>
                  </a:solidFill>
                </a:rPr>
                <a:t>검색</a:t>
              </a:r>
              <a:r>
                <a:rPr lang="en-US" altLang="ko-KR" sz="900" b="1">
                  <a:solidFill>
                    <a:schemeClr val="tx1"/>
                  </a:solidFill>
                </a:rPr>
                <a:t>UI</a:t>
              </a:r>
            </a:p>
          </p:txBody>
        </p:sp>
        <p:sp>
          <p:nvSpPr>
            <p:cNvPr id="155" name="직사각형 7"/>
            <p:cNvSpPr/>
            <p:nvPr/>
          </p:nvSpPr>
          <p:spPr>
            <a:xfrm>
              <a:off x="6228205" y="3579876"/>
              <a:ext cx="1008130" cy="292894"/>
            </a:xfrm>
            <a:prstGeom prst="rect">
              <a:avLst/>
            </a:prstGeom>
            <a:ln w="3175" algn="ctr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 b="1"/>
                <a:t>....</a:t>
              </a:r>
            </a:p>
          </p:txBody>
        </p:sp>
      </p:grpSp>
      <p:cxnSp>
        <p:nvCxnSpPr>
          <p:cNvPr id="157" name="직선 화살표 연결선 9"/>
          <p:cNvCxnSpPr>
            <a:stCxn id="143" idx="2"/>
            <a:endCxn id="144" idx="0"/>
          </p:cNvCxnSpPr>
          <p:nvPr/>
        </p:nvCxnSpPr>
        <p:spPr>
          <a:xfrm rot="16200000" flipH="1">
            <a:off x="1428103" y="1754542"/>
            <a:ext cx="141589" cy="0"/>
          </a:xfrm>
          <a:prstGeom prst="straightConnector1">
            <a:avLst/>
          </a:prstGeom>
          <a:ln w="3175" algn="ctr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60" name="그룹 159"/>
          <p:cNvGrpSpPr/>
          <p:nvPr/>
        </p:nvGrpSpPr>
        <p:grpSpPr>
          <a:xfrm>
            <a:off x="7962711" y="2090977"/>
            <a:ext cx="576072" cy="566912"/>
            <a:chOff x="181876" y="2425303"/>
            <a:chExt cx="576072" cy="566912"/>
          </a:xfrm>
        </p:grpSpPr>
        <p:sp>
          <p:nvSpPr>
            <p:cNvPr id="161" name="직사각형 7"/>
            <p:cNvSpPr/>
            <p:nvPr/>
          </p:nvSpPr>
          <p:spPr>
            <a:xfrm>
              <a:off x="181876" y="2699321"/>
              <a:ext cx="576072" cy="292894"/>
            </a:xfrm>
            <a:prstGeom prst="rect">
              <a:avLst/>
            </a:prstGeom>
            <a:ln w="3175" algn="ctr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/>
                <a:t>고객</a:t>
              </a:r>
            </a:p>
          </p:txBody>
        </p:sp>
        <p:sp>
          <p:nvSpPr>
            <p:cNvPr id="162" name="웃는 얼굴[S] 1"/>
            <p:cNvSpPr/>
            <p:nvPr/>
          </p:nvSpPr>
          <p:spPr>
            <a:xfrm>
              <a:off x="323465" y="2425303"/>
              <a:ext cx="292894" cy="292894"/>
            </a:xfrm>
            <a:prstGeom prst="smileyFace">
              <a:avLst>
                <a:gd name="adj" fmla="val 4653"/>
              </a:avLst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7962711" y="782854"/>
            <a:ext cx="576072" cy="566912"/>
            <a:chOff x="181876" y="2425303"/>
            <a:chExt cx="576072" cy="566912"/>
          </a:xfrm>
        </p:grpSpPr>
        <p:sp>
          <p:nvSpPr>
            <p:cNvPr id="164" name="직사각형 7"/>
            <p:cNvSpPr/>
            <p:nvPr/>
          </p:nvSpPr>
          <p:spPr>
            <a:xfrm>
              <a:off x="181876" y="2699321"/>
              <a:ext cx="576072" cy="292894"/>
            </a:xfrm>
            <a:prstGeom prst="rect">
              <a:avLst/>
            </a:prstGeom>
            <a:ln w="3175" algn="ctr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/>
                <a:t>고객</a:t>
              </a:r>
            </a:p>
          </p:txBody>
        </p:sp>
        <p:sp>
          <p:nvSpPr>
            <p:cNvPr id="165" name="웃는 얼굴[S] 1"/>
            <p:cNvSpPr/>
            <p:nvPr/>
          </p:nvSpPr>
          <p:spPr>
            <a:xfrm>
              <a:off x="323465" y="2425303"/>
              <a:ext cx="292894" cy="292894"/>
            </a:xfrm>
            <a:prstGeom prst="smileyFace">
              <a:avLst>
                <a:gd name="adj" fmla="val 4653"/>
              </a:avLst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66" name="그룹 165"/>
          <p:cNvGrpSpPr/>
          <p:nvPr/>
        </p:nvGrpSpPr>
        <p:grpSpPr>
          <a:xfrm>
            <a:off x="7962711" y="1445047"/>
            <a:ext cx="576072" cy="566912"/>
            <a:chOff x="181876" y="2425303"/>
            <a:chExt cx="576072" cy="566912"/>
          </a:xfrm>
        </p:grpSpPr>
        <p:sp>
          <p:nvSpPr>
            <p:cNvPr id="167" name="직사각형 7"/>
            <p:cNvSpPr/>
            <p:nvPr/>
          </p:nvSpPr>
          <p:spPr>
            <a:xfrm>
              <a:off x="181876" y="2699321"/>
              <a:ext cx="576072" cy="292894"/>
            </a:xfrm>
            <a:prstGeom prst="rect">
              <a:avLst/>
            </a:prstGeom>
            <a:ln w="3175" algn="ctr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/>
                <a:t>고객</a:t>
              </a:r>
            </a:p>
          </p:txBody>
        </p:sp>
        <p:sp>
          <p:nvSpPr>
            <p:cNvPr id="168" name="웃는 얼굴[S] 1"/>
            <p:cNvSpPr/>
            <p:nvPr/>
          </p:nvSpPr>
          <p:spPr>
            <a:xfrm>
              <a:off x="323465" y="2425303"/>
              <a:ext cx="292894" cy="292894"/>
            </a:xfrm>
            <a:prstGeom prst="smileyFace">
              <a:avLst>
                <a:gd name="adj" fmla="val 4653"/>
              </a:avLst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70" name="직사각형 7"/>
          <p:cNvSpPr/>
          <p:nvPr/>
        </p:nvSpPr>
        <p:spPr>
          <a:xfrm>
            <a:off x="3001731" y="2882254"/>
            <a:ext cx="1988392" cy="436912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딜 번호가 어떤 딜팩/카테고리에 속하는지 조회</a:t>
            </a:r>
          </a:p>
        </p:txBody>
      </p:sp>
      <p:sp>
        <p:nvSpPr>
          <p:cNvPr id="171" name="직사각형 7"/>
          <p:cNvSpPr/>
          <p:nvPr/>
        </p:nvSpPr>
        <p:spPr>
          <a:xfrm>
            <a:off x="3145750" y="3538834"/>
            <a:ext cx="1700356" cy="436912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스티커 우선순위에 따라 </a:t>
            </a:r>
          </a:p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딜 번호와 스티커를 매핑</a:t>
            </a:r>
          </a:p>
        </p:txBody>
      </p:sp>
      <p:grpSp>
        <p:nvGrpSpPr>
          <p:cNvPr id="172" name="그룹 171"/>
          <p:cNvGrpSpPr/>
          <p:nvPr/>
        </p:nvGrpSpPr>
        <p:grpSpPr>
          <a:xfrm>
            <a:off x="504702" y="3538834"/>
            <a:ext cx="2315792" cy="738188"/>
            <a:chOff x="705585" y="1142465"/>
            <a:chExt cx="2315792" cy="738188"/>
          </a:xfrm>
        </p:grpSpPr>
        <p:grpSp>
          <p:nvGrpSpPr>
            <p:cNvPr id="173" name="그룹 172"/>
            <p:cNvGrpSpPr/>
            <p:nvPr/>
          </p:nvGrpSpPr>
          <p:grpSpPr>
            <a:xfrm>
              <a:off x="863535" y="1142465"/>
              <a:ext cx="1989979" cy="738188"/>
              <a:chOff x="863536" y="1142465"/>
              <a:chExt cx="1989979" cy="738188"/>
            </a:xfrm>
          </p:grpSpPr>
          <p:sp>
            <p:nvSpPr>
              <p:cNvPr id="174" name="직사각형 7"/>
              <p:cNvSpPr/>
              <p:nvPr/>
            </p:nvSpPr>
            <p:spPr>
              <a:xfrm>
                <a:off x="863536" y="1142465"/>
                <a:ext cx="1988391" cy="292894"/>
              </a:xfrm>
              <a:prstGeom prst="rect">
                <a:avLst/>
              </a:prstGeom>
              <a:ln w="3175" algn="ctr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000">
                    <a:solidFill>
                      <a:schemeClr val="tx1"/>
                    </a:solidFill>
                  </a:rPr>
                  <a:t>service_tmon_dealpack_api</a:t>
                </a:r>
              </a:p>
            </p:txBody>
          </p:sp>
          <p:sp>
            <p:nvSpPr>
              <p:cNvPr id="175" name="직사각형 7"/>
              <p:cNvSpPr/>
              <p:nvPr/>
            </p:nvSpPr>
            <p:spPr>
              <a:xfrm>
                <a:off x="863536" y="1587759"/>
                <a:ext cx="1988391" cy="292894"/>
              </a:xfrm>
              <a:prstGeom prst="rect">
                <a:avLst/>
              </a:prstGeom>
              <a:ln w="3175" algn="ctr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000">
                    <a:solidFill>
                      <a:schemeClr val="tx1"/>
                    </a:solidFill>
                  </a:rPr>
                  <a:t>service_tmon_dealinter_api</a:t>
                </a:r>
              </a:p>
            </p:txBody>
          </p:sp>
          <p:cxnSp>
            <p:nvCxnSpPr>
              <p:cNvPr id="176" name="꺾인 연결선[E] 72"/>
              <p:cNvCxnSpPr>
                <a:stCxn id="175" idx="1"/>
                <a:endCxn id="174" idx="1"/>
              </p:cNvCxnSpPr>
              <p:nvPr/>
            </p:nvCxnSpPr>
            <p:spPr>
              <a:xfrm flipV="1">
                <a:off x="863536" y="1288912"/>
                <a:ext cx="1588" cy="445294"/>
              </a:xfrm>
              <a:prstGeom prst="bentConnector3">
                <a:avLst>
                  <a:gd name="adj1" fmla="val -8338803"/>
                </a:avLst>
              </a:prstGeom>
              <a:ln w="3175" algn="ctr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7" name="꺾인 연결선[E] 72"/>
              <p:cNvCxnSpPr>
                <a:stCxn id="175" idx="3"/>
                <a:endCxn id="174" idx="3"/>
              </p:cNvCxnSpPr>
              <p:nvPr/>
            </p:nvCxnSpPr>
            <p:spPr>
              <a:xfrm flipV="1">
                <a:off x="2851927" y="1288912"/>
                <a:ext cx="1588" cy="445294"/>
              </a:xfrm>
              <a:prstGeom prst="bentConnector3">
                <a:avLst>
                  <a:gd name="adj1" fmla="val 8438413"/>
                </a:avLst>
              </a:prstGeom>
              <a:ln w="3175" algn="ctr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78" name="타원 177"/>
            <p:cNvSpPr/>
            <p:nvPr/>
          </p:nvSpPr>
          <p:spPr>
            <a:xfrm>
              <a:off x="705585" y="1494000"/>
              <a:ext cx="36000" cy="36000"/>
            </a:xfrm>
            <a:prstGeom prst="ellipse">
              <a:avLst/>
            </a:prstGeom>
            <a:noFill/>
            <a:ln w="3175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79" name="타원 178"/>
            <p:cNvSpPr/>
            <p:nvPr/>
          </p:nvSpPr>
          <p:spPr>
            <a:xfrm>
              <a:off x="2985377" y="1494000"/>
              <a:ext cx="36000" cy="36000"/>
            </a:xfrm>
            <a:prstGeom prst="ellipse">
              <a:avLst/>
            </a:prstGeom>
            <a:noFill/>
            <a:ln w="3175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cxnSp>
        <p:nvCxnSpPr>
          <p:cNvPr id="183" name="직선 화살표 연결선 9"/>
          <p:cNvCxnSpPr>
            <a:stCxn id="170" idx="2"/>
            <a:endCxn id="171" idx="0"/>
          </p:cNvCxnSpPr>
          <p:nvPr/>
        </p:nvCxnSpPr>
        <p:spPr>
          <a:xfrm rot="16200000" flipH="1">
            <a:off x="3886093" y="3429000"/>
            <a:ext cx="219668" cy="0"/>
          </a:xfrm>
          <a:prstGeom prst="straightConnector1">
            <a:avLst/>
          </a:prstGeom>
          <a:ln w="3175" algn="ctr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4" name="꺾인 연결선[E] 72"/>
          <p:cNvCxnSpPr>
            <a:stCxn id="170" idx="1"/>
            <a:endCxn id="179" idx="6"/>
          </p:cNvCxnSpPr>
          <p:nvPr/>
        </p:nvCxnSpPr>
        <p:spPr>
          <a:xfrm flipH="1">
            <a:off x="2820494" y="3100710"/>
            <a:ext cx="181237" cy="807659"/>
          </a:xfrm>
          <a:prstGeom prst="bentConnector3">
            <a:avLst>
              <a:gd name="adj1" fmla="val 50000"/>
            </a:avLst>
          </a:prstGeom>
          <a:ln w="3175" algn="ctr">
            <a:solidFill>
              <a:srgbClr val="0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7" name="꺾인 연결선[E] 72"/>
          <p:cNvCxnSpPr>
            <a:stCxn id="165" idx="2"/>
            <a:endCxn id="142" idx="3"/>
          </p:cNvCxnSpPr>
          <p:nvPr/>
        </p:nvCxnSpPr>
        <p:spPr>
          <a:xfrm flipH="1">
            <a:off x="7591163" y="929304"/>
            <a:ext cx="513138" cy="799199"/>
          </a:xfrm>
          <a:prstGeom prst="bentConnector3">
            <a:avLst>
              <a:gd name="adj1" fmla="val 50000"/>
            </a:avLst>
          </a:prstGeom>
          <a:ln w="0" algn="ctr">
            <a:solidFill>
              <a:srgbClr val="0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9" name="꺾인 연결선[E] 72"/>
          <p:cNvCxnSpPr>
            <a:stCxn id="162" idx="2"/>
            <a:endCxn id="142" idx="3"/>
          </p:cNvCxnSpPr>
          <p:nvPr/>
        </p:nvCxnSpPr>
        <p:spPr>
          <a:xfrm flipH="1" flipV="1">
            <a:off x="7591163" y="1728503"/>
            <a:ext cx="513137" cy="508920"/>
          </a:xfrm>
          <a:prstGeom prst="bentConnector3">
            <a:avLst>
              <a:gd name="adj1" fmla="val 50000"/>
            </a:avLst>
          </a:prstGeom>
          <a:ln w="0" algn="ctr">
            <a:solidFill>
              <a:srgbClr val="0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0" name="직선 화살표 연결선 9"/>
          <p:cNvCxnSpPr>
            <a:stCxn id="145" idx="2"/>
            <a:endCxn id="170" idx="0"/>
          </p:cNvCxnSpPr>
          <p:nvPr/>
        </p:nvCxnSpPr>
        <p:spPr>
          <a:xfrm rot="16200000" flipH="1">
            <a:off x="3861875" y="2748201"/>
            <a:ext cx="268104" cy="0"/>
          </a:xfrm>
          <a:prstGeom prst="straightConnector1">
            <a:avLst/>
          </a:prstGeom>
          <a:ln w="3175" algn="ctr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580115" y="3429000"/>
            <a:ext cx="345650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200" b="1" dirty="0">
                <a:solidFill>
                  <a:schemeClr val="tx1"/>
                </a:solidFill>
              </a:rPr>
              <a:t>[모듈로 내장되면서 생긴 변화]</a:t>
            </a:r>
          </a:p>
          <a:p>
            <a:pPr>
              <a:defRPr lang="ko-KR" altLang="en-US"/>
            </a:pPr>
            <a:r>
              <a:rPr lang="ko-KR" altLang="en-US" sz="1200" b="1" dirty="0">
                <a:solidFill>
                  <a:srgbClr val="0000FF"/>
                </a:solidFill>
              </a:rPr>
              <a:t>장점</a:t>
            </a:r>
            <a:endParaRPr lang="ko-KR" altLang="en-US" sz="1200" b="1" dirty="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 sz="1200" b="1" dirty="0">
                <a:solidFill>
                  <a:schemeClr val="tx1"/>
                </a:solidFill>
              </a:rPr>
              <a:t>1. 대용량 딜에 대해서 스티커 노출이 실시간으로 가능해짐</a:t>
            </a:r>
          </a:p>
          <a:p>
            <a:pPr>
              <a:defRPr lang="ko-KR" altLang="en-US"/>
            </a:pPr>
            <a:r>
              <a:rPr lang="ko-KR" altLang="en-US" sz="1200" b="1" dirty="0">
                <a:solidFill>
                  <a:schemeClr val="tx1"/>
                </a:solidFill>
              </a:rPr>
              <a:t>2. 무거운 </a:t>
            </a:r>
            <a:r>
              <a:rPr lang="ko-KR" altLang="en-US" sz="1200" b="1" dirty="0" err="1">
                <a:solidFill>
                  <a:schemeClr val="tx1"/>
                </a:solidFill>
              </a:rPr>
              <a:t>딜인포</a:t>
            </a:r>
            <a:r>
              <a:rPr lang="ko-KR" altLang="en-US" sz="1200" b="1" dirty="0">
                <a:solidFill>
                  <a:schemeClr val="tx1"/>
                </a:solidFill>
              </a:rPr>
              <a:t> 정보가 </a:t>
            </a:r>
            <a:r>
              <a:rPr lang="ko-KR" altLang="en-US" sz="1200" b="1" dirty="0" err="1">
                <a:solidFill>
                  <a:schemeClr val="tx1"/>
                </a:solidFill>
              </a:rPr>
              <a:t>가벼워짐</a:t>
            </a:r>
            <a:endParaRPr lang="ko-KR" altLang="en-US" sz="1200" b="1" dirty="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 sz="1200" b="1" dirty="0">
                <a:solidFill>
                  <a:schemeClr val="tx1"/>
                </a:solidFill>
              </a:rPr>
              <a:t> - 순수한 딜 정보와 서비스적인 딜 정보가 혼재</a:t>
            </a:r>
          </a:p>
          <a:p>
            <a:pPr>
              <a:defRPr lang="ko-KR" altLang="en-US"/>
            </a:pPr>
            <a:r>
              <a:rPr lang="ko-KR" altLang="en-US" sz="1200" b="1" dirty="0">
                <a:solidFill>
                  <a:schemeClr val="tx1"/>
                </a:solidFill>
              </a:rPr>
              <a:t> - 스티커 모듈 분리로 서비스적인 딜 정보를 분리할 수 있는 가능성이 생김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94" name="꺾인 연결선[E] 72"/>
          <p:cNvCxnSpPr>
            <a:stCxn id="145" idx="1"/>
            <a:endCxn id="144" idx="3"/>
          </p:cNvCxnSpPr>
          <p:nvPr/>
        </p:nvCxnSpPr>
        <p:spPr>
          <a:xfrm flipH="1" flipV="1">
            <a:off x="2493092" y="1971783"/>
            <a:ext cx="508639" cy="495919"/>
          </a:xfrm>
          <a:prstGeom prst="bentConnector3">
            <a:avLst>
              <a:gd name="adj1" fmla="val 50000"/>
            </a:avLst>
          </a:prstGeom>
          <a:ln w="3175" algn="ctr">
            <a:solidFill>
              <a:srgbClr val="0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9" name="꺾인 연결선[E] 72"/>
          <p:cNvCxnSpPr>
            <a:stCxn id="147" idx="2"/>
            <a:endCxn id="145" idx="0"/>
          </p:cNvCxnSpPr>
          <p:nvPr/>
        </p:nvCxnSpPr>
        <p:spPr>
          <a:xfrm flipH="1">
            <a:off x="3995927" y="1024197"/>
            <a:ext cx="1795010" cy="1297058"/>
          </a:xfrm>
          <a:prstGeom prst="bentConnector2">
            <a:avLst/>
          </a:prstGeom>
          <a:ln w="3175" algn="ctr">
            <a:solidFill>
              <a:srgbClr val="000000"/>
            </a:solidFill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0" name="꺾인 연결선[E] 72"/>
          <p:cNvCxnSpPr>
            <a:stCxn id="148" idx="2"/>
            <a:endCxn id="145" idx="3"/>
          </p:cNvCxnSpPr>
          <p:nvPr/>
        </p:nvCxnSpPr>
        <p:spPr>
          <a:xfrm flipH="1">
            <a:off x="4990122" y="1536641"/>
            <a:ext cx="800815" cy="931061"/>
          </a:xfrm>
          <a:prstGeom prst="bentConnector3">
            <a:avLst>
              <a:gd name="adj1" fmla="val 76623"/>
            </a:avLst>
          </a:prstGeom>
          <a:ln w="3175" algn="ctr">
            <a:solidFill>
              <a:srgbClr val="000000"/>
            </a:solidFill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1" name="꺾인 연결선[E] 72"/>
          <p:cNvCxnSpPr>
            <a:stCxn id="149" idx="2"/>
            <a:endCxn id="145" idx="3"/>
          </p:cNvCxnSpPr>
          <p:nvPr/>
        </p:nvCxnSpPr>
        <p:spPr>
          <a:xfrm flipH="1">
            <a:off x="4990122" y="2032322"/>
            <a:ext cx="800815" cy="435380"/>
          </a:xfrm>
          <a:prstGeom prst="bentConnector3">
            <a:avLst>
              <a:gd name="adj1" fmla="val 50000"/>
            </a:avLst>
          </a:prstGeom>
          <a:ln w="3175" algn="ctr">
            <a:solidFill>
              <a:srgbClr val="000000"/>
            </a:solidFill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3" name="꺾인 연결선[E] 72"/>
          <p:cNvCxnSpPr>
            <a:stCxn id="150" idx="3"/>
            <a:endCxn id="145" idx="3"/>
          </p:cNvCxnSpPr>
          <p:nvPr/>
        </p:nvCxnSpPr>
        <p:spPr>
          <a:xfrm rot="5400000" flipH="1">
            <a:off x="5480990" y="1976834"/>
            <a:ext cx="198251" cy="1179989"/>
          </a:xfrm>
          <a:prstGeom prst="bentConnector4">
            <a:avLst>
              <a:gd name="adj1" fmla="val -68786"/>
              <a:gd name="adj2" fmla="val 66383"/>
            </a:avLst>
          </a:prstGeom>
          <a:ln w="3175" algn="ctr">
            <a:solidFill>
              <a:srgbClr val="000000"/>
            </a:solidFill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4" name="꺾인 연결선[E] 72"/>
          <p:cNvCxnSpPr>
            <a:stCxn id="151" idx="0"/>
            <a:endCxn id="145" idx="0"/>
          </p:cNvCxnSpPr>
          <p:nvPr/>
        </p:nvCxnSpPr>
        <p:spPr>
          <a:xfrm rot="5400000">
            <a:off x="4784970" y="38253"/>
            <a:ext cx="1493958" cy="3072045"/>
          </a:xfrm>
          <a:prstGeom prst="bentConnector3">
            <a:avLst>
              <a:gd name="adj1" fmla="val -14513"/>
            </a:avLst>
          </a:prstGeom>
          <a:ln w="3175" algn="ctr">
            <a:solidFill>
              <a:srgbClr val="000000"/>
            </a:solidFill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5" name="직사각형 7"/>
          <p:cNvSpPr/>
          <p:nvPr/>
        </p:nvSpPr>
        <p:spPr>
          <a:xfrm>
            <a:off x="3347830" y="1434609"/>
            <a:ext cx="2184120" cy="195929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900" b="1" dirty="0">
                <a:solidFill>
                  <a:srgbClr val="FF0000"/>
                </a:solidFill>
              </a:rPr>
              <a:t>스티커 모듈을 </a:t>
            </a:r>
            <a:r>
              <a:rPr lang="en-US" altLang="ko-KR" sz="900" b="1" dirty="0">
                <a:solidFill>
                  <a:srgbClr val="FF0000"/>
                </a:solidFill>
              </a:rPr>
              <a:t>UI</a:t>
            </a:r>
            <a:r>
              <a:rPr lang="ko-KR" altLang="en-US" sz="900" b="1" dirty="0">
                <a:solidFill>
                  <a:srgbClr val="FF0000"/>
                </a:solidFill>
              </a:rPr>
              <a:t> 레파지토리에 내장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465" y="191256"/>
            <a:ext cx="3528445" cy="359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썸네일 스티커 </a:t>
            </a:r>
            <a:r>
              <a:rPr lang="en-US" altLang="ko-KR" b="1"/>
              <a:t>Legacy </a:t>
            </a:r>
            <a:r>
              <a:rPr lang="ko-KR" altLang="en-US" b="1"/>
              <a:t>구조 개선</a:t>
            </a:r>
          </a:p>
        </p:txBody>
      </p:sp>
      <p:pic>
        <p:nvPicPr>
          <p:cNvPr id="143" name="그림 14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4567" y="975087"/>
            <a:ext cx="708660" cy="708660"/>
          </a:xfrm>
          <a:prstGeom prst="rect">
            <a:avLst/>
          </a:prstGeom>
        </p:spPr>
      </p:pic>
      <p:sp>
        <p:nvSpPr>
          <p:cNvPr id="144" name="직사각형 7"/>
          <p:cNvSpPr/>
          <p:nvPr/>
        </p:nvSpPr>
        <p:spPr>
          <a:xfrm>
            <a:off x="504702" y="1825336"/>
            <a:ext cx="1988391" cy="292894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/>
              <a:t>service_tmon_sticker_api</a:t>
            </a:r>
          </a:p>
        </p:txBody>
      </p:sp>
      <p:sp>
        <p:nvSpPr>
          <p:cNvPr id="145" name="직사각형 7"/>
          <p:cNvSpPr/>
          <p:nvPr/>
        </p:nvSpPr>
        <p:spPr>
          <a:xfrm>
            <a:off x="3001731" y="2321255"/>
            <a:ext cx="1988391" cy="292894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/>
              <a:t>module_tmon_core_sticker</a:t>
            </a:r>
          </a:p>
        </p:txBody>
      </p:sp>
      <p:grpSp>
        <p:nvGrpSpPr>
          <p:cNvPr id="156" name="그룹 155"/>
          <p:cNvGrpSpPr/>
          <p:nvPr/>
        </p:nvGrpSpPr>
        <p:grpSpPr>
          <a:xfrm>
            <a:off x="5718925" y="180310"/>
            <a:ext cx="1872238" cy="3096387"/>
            <a:chOff x="5868158" y="915543"/>
            <a:chExt cx="1872238" cy="3096387"/>
          </a:xfrm>
        </p:grpSpPr>
        <p:sp>
          <p:nvSpPr>
            <p:cNvPr id="142" name="직사각형 7"/>
            <p:cNvSpPr/>
            <p:nvPr/>
          </p:nvSpPr>
          <p:spPr>
            <a:xfrm>
              <a:off x="5868158" y="915543"/>
              <a:ext cx="1872238" cy="3096387"/>
            </a:xfrm>
            <a:prstGeom prst="rect">
              <a:avLst/>
            </a:prstGeom>
            <a:ln w="19050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 sz="1000" b="1">
                <a:solidFill>
                  <a:schemeClr val="tx1"/>
                </a:solidFill>
              </a:endParaRPr>
            </a:p>
          </p:txBody>
        </p:sp>
        <p:sp>
          <p:nvSpPr>
            <p:cNvPr id="146" name="직사각형 7"/>
            <p:cNvSpPr/>
            <p:nvPr/>
          </p:nvSpPr>
          <p:spPr>
            <a:xfrm>
              <a:off x="5868158" y="915543"/>
              <a:ext cx="1008130" cy="292894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 b="1"/>
                <a:t>서비스 페이지</a:t>
              </a:r>
            </a:p>
          </p:txBody>
        </p:sp>
        <p:sp>
          <p:nvSpPr>
            <p:cNvPr id="147" name="정육면체 146"/>
            <p:cNvSpPr/>
            <p:nvPr/>
          </p:nvSpPr>
          <p:spPr>
            <a:xfrm>
              <a:off x="5940171" y="1562529"/>
              <a:ext cx="792099" cy="360045"/>
            </a:xfrm>
            <a:prstGeom prst="cube">
              <a:avLst>
                <a:gd name="adj" fmla="val 9375"/>
              </a:avLst>
            </a:prstGeom>
            <a:noFill/>
            <a:ln w="635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r>
                <a:rPr lang="ko-KR" altLang="en-US" sz="900" b="1">
                  <a:solidFill>
                    <a:schemeClr val="tx1"/>
                  </a:solidFill>
                </a:rPr>
                <a:t>홈</a:t>
              </a:r>
              <a:r>
                <a:rPr lang="en-US" altLang="ko-KR" sz="900" b="1">
                  <a:solidFill>
                    <a:schemeClr val="tx1"/>
                  </a:solidFill>
                </a:rPr>
                <a:t>UI</a:t>
              </a:r>
            </a:p>
          </p:txBody>
        </p:sp>
        <p:sp>
          <p:nvSpPr>
            <p:cNvPr id="148" name="정육면체 147"/>
            <p:cNvSpPr/>
            <p:nvPr/>
          </p:nvSpPr>
          <p:spPr>
            <a:xfrm>
              <a:off x="5940171" y="2074974"/>
              <a:ext cx="792099" cy="360045"/>
            </a:xfrm>
            <a:prstGeom prst="cube">
              <a:avLst>
                <a:gd name="adj" fmla="val 9375"/>
              </a:avLst>
            </a:prstGeom>
            <a:noFill/>
            <a:ln w="635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r>
                <a:rPr lang="ko-KR" altLang="en-US" sz="900" b="1">
                  <a:solidFill>
                    <a:schemeClr val="tx1"/>
                  </a:solidFill>
                </a:rPr>
                <a:t>슈퍼마트</a:t>
              </a:r>
              <a:r>
                <a:rPr lang="en-US" altLang="ko-KR" sz="900" b="1">
                  <a:solidFill>
                    <a:schemeClr val="tx1"/>
                  </a:solidFill>
                </a:rPr>
                <a:t>UI</a:t>
              </a:r>
            </a:p>
          </p:txBody>
        </p:sp>
        <p:sp>
          <p:nvSpPr>
            <p:cNvPr id="149" name="정육면체 148"/>
            <p:cNvSpPr/>
            <p:nvPr/>
          </p:nvSpPr>
          <p:spPr>
            <a:xfrm>
              <a:off x="5940171" y="2570655"/>
              <a:ext cx="792099" cy="360045"/>
            </a:xfrm>
            <a:prstGeom prst="cube">
              <a:avLst>
                <a:gd name="adj" fmla="val 9375"/>
              </a:avLst>
            </a:prstGeom>
            <a:noFill/>
            <a:ln w="635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r>
                <a:rPr lang="ko-KR" altLang="en-US" sz="900" b="1">
                  <a:solidFill>
                    <a:schemeClr val="tx1"/>
                  </a:solidFill>
                </a:rPr>
                <a:t>딜상세</a:t>
              </a:r>
              <a:r>
                <a:rPr lang="en-US" altLang="ko-KR" sz="900" b="1">
                  <a:solidFill>
                    <a:schemeClr val="tx1"/>
                  </a:solidFill>
                </a:rPr>
                <a:t>UI</a:t>
              </a:r>
            </a:p>
          </p:txBody>
        </p:sp>
        <p:sp>
          <p:nvSpPr>
            <p:cNvPr id="150" name="정육면체 149"/>
            <p:cNvSpPr/>
            <p:nvPr/>
          </p:nvSpPr>
          <p:spPr>
            <a:xfrm>
              <a:off x="5940171" y="3041142"/>
              <a:ext cx="792099" cy="360045"/>
            </a:xfrm>
            <a:prstGeom prst="cube">
              <a:avLst>
                <a:gd name="adj" fmla="val 9375"/>
              </a:avLst>
            </a:prstGeom>
            <a:noFill/>
            <a:ln w="635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r>
                <a:rPr lang="ko-KR" altLang="en-US" sz="900" b="1">
                  <a:solidFill>
                    <a:schemeClr val="tx1"/>
                  </a:solidFill>
                </a:rPr>
                <a:t>검색</a:t>
              </a:r>
              <a:r>
                <a:rPr lang="en-US" altLang="ko-KR" sz="900" b="1">
                  <a:solidFill>
                    <a:schemeClr val="tx1"/>
                  </a:solidFill>
                </a:rPr>
                <a:t>UI</a:t>
              </a:r>
            </a:p>
          </p:txBody>
        </p:sp>
        <p:sp>
          <p:nvSpPr>
            <p:cNvPr id="151" name="정육면체 150"/>
            <p:cNvSpPr/>
            <p:nvPr/>
          </p:nvSpPr>
          <p:spPr>
            <a:xfrm>
              <a:off x="6804281" y="1562529"/>
              <a:ext cx="792099" cy="360045"/>
            </a:xfrm>
            <a:prstGeom prst="cube">
              <a:avLst>
                <a:gd name="adj" fmla="val 9375"/>
              </a:avLst>
            </a:prstGeom>
            <a:noFill/>
            <a:ln w="635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r>
                <a:rPr lang="ko-KR" altLang="en-US" sz="900" b="1">
                  <a:solidFill>
                    <a:schemeClr val="tx1"/>
                  </a:solidFill>
                </a:rPr>
                <a:t>투어</a:t>
              </a:r>
              <a:r>
                <a:rPr lang="en-US" altLang="ko-KR" sz="900" b="1">
                  <a:solidFill>
                    <a:schemeClr val="tx1"/>
                  </a:solidFill>
                </a:rPr>
                <a:t>UI</a:t>
              </a:r>
            </a:p>
          </p:txBody>
        </p:sp>
        <p:sp>
          <p:nvSpPr>
            <p:cNvPr id="152" name="정육면체 151"/>
            <p:cNvSpPr/>
            <p:nvPr/>
          </p:nvSpPr>
          <p:spPr>
            <a:xfrm>
              <a:off x="6804281" y="2076069"/>
              <a:ext cx="792099" cy="360045"/>
            </a:xfrm>
            <a:prstGeom prst="cube">
              <a:avLst>
                <a:gd name="adj" fmla="val 9375"/>
              </a:avLst>
            </a:prstGeom>
            <a:noFill/>
            <a:ln w="635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r>
                <a:rPr lang="ko-KR" altLang="en-US" sz="900" b="1">
                  <a:solidFill>
                    <a:schemeClr val="tx1"/>
                  </a:solidFill>
                </a:rPr>
                <a:t>베스트</a:t>
              </a:r>
              <a:r>
                <a:rPr lang="en-US" altLang="ko-KR" sz="900" b="1">
                  <a:solidFill>
                    <a:schemeClr val="tx1"/>
                  </a:solidFill>
                </a:rPr>
                <a:t>UI</a:t>
              </a:r>
            </a:p>
          </p:txBody>
        </p:sp>
        <p:sp>
          <p:nvSpPr>
            <p:cNvPr id="153" name="정육면체 152"/>
            <p:cNvSpPr/>
            <p:nvPr/>
          </p:nvSpPr>
          <p:spPr>
            <a:xfrm>
              <a:off x="6804281" y="2571750"/>
              <a:ext cx="792099" cy="360045"/>
            </a:xfrm>
            <a:prstGeom prst="cube">
              <a:avLst>
                <a:gd name="adj" fmla="val 9375"/>
              </a:avLst>
            </a:prstGeom>
            <a:noFill/>
            <a:ln w="635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r>
                <a:rPr lang="ko-KR" altLang="en-US" sz="900" b="1">
                  <a:solidFill>
                    <a:schemeClr val="tx1"/>
                  </a:solidFill>
                </a:rPr>
                <a:t>딜리스트</a:t>
              </a:r>
              <a:r>
                <a:rPr lang="en-US" altLang="ko-KR" sz="900" b="1">
                  <a:solidFill>
                    <a:schemeClr val="tx1"/>
                  </a:solidFill>
                </a:rPr>
                <a:t>UI</a:t>
              </a:r>
            </a:p>
          </p:txBody>
        </p:sp>
        <p:sp>
          <p:nvSpPr>
            <p:cNvPr id="154" name="정육면체 153"/>
            <p:cNvSpPr/>
            <p:nvPr/>
          </p:nvSpPr>
          <p:spPr>
            <a:xfrm>
              <a:off x="6804281" y="3042237"/>
              <a:ext cx="792099" cy="360045"/>
            </a:xfrm>
            <a:prstGeom prst="cube">
              <a:avLst>
                <a:gd name="adj" fmla="val 9375"/>
              </a:avLst>
            </a:prstGeom>
            <a:noFill/>
            <a:ln w="635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r>
                <a:rPr lang="ko-KR" altLang="en-US" sz="900" b="1">
                  <a:solidFill>
                    <a:schemeClr val="tx1"/>
                  </a:solidFill>
                </a:rPr>
                <a:t>검색</a:t>
              </a:r>
              <a:r>
                <a:rPr lang="en-US" altLang="ko-KR" sz="900" b="1">
                  <a:solidFill>
                    <a:schemeClr val="tx1"/>
                  </a:solidFill>
                </a:rPr>
                <a:t>UI</a:t>
              </a:r>
            </a:p>
          </p:txBody>
        </p:sp>
        <p:sp>
          <p:nvSpPr>
            <p:cNvPr id="155" name="직사각형 7"/>
            <p:cNvSpPr/>
            <p:nvPr/>
          </p:nvSpPr>
          <p:spPr>
            <a:xfrm>
              <a:off x="6228205" y="3579876"/>
              <a:ext cx="1008130" cy="292894"/>
            </a:xfrm>
            <a:prstGeom prst="rect">
              <a:avLst/>
            </a:prstGeom>
            <a:ln w="3175" algn="ctr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 b="1"/>
                <a:t>....</a:t>
              </a:r>
            </a:p>
          </p:txBody>
        </p:sp>
      </p:grpSp>
      <p:cxnSp>
        <p:nvCxnSpPr>
          <p:cNvPr id="157" name="직선 화살표 연결선 9"/>
          <p:cNvCxnSpPr>
            <a:stCxn id="143" idx="2"/>
            <a:endCxn id="144" idx="0"/>
          </p:cNvCxnSpPr>
          <p:nvPr/>
        </p:nvCxnSpPr>
        <p:spPr>
          <a:xfrm rot="16200000" flipH="1">
            <a:off x="1428103" y="1754542"/>
            <a:ext cx="141589" cy="0"/>
          </a:xfrm>
          <a:prstGeom prst="straightConnector1">
            <a:avLst/>
          </a:prstGeom>
          <a:ln w="3175" algn="ctr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60" name="그룹 159"/>
          <p:cNvGrpSpPr/>
          <p:nvPr/>
        </p:nvGrpSpPr>
        <p:grpSpPr>
          <a:xfrm>
            <a:off x="7962711" y="2090977"/>
            <a:ext cx="576072" cy="566912"/>
            <a:chOff x="181876" y="2425303"/>
            <a:chExt cx="576072" cy="566912"/>
          </a:xfrm>
        </p:grpSpPr>
        <p:sp>
          <p:nvSpPr>
            <p:cNvPr id="161" name="직사각형 7"/>
            <p:cNvSpPr/>
            <p:nvPr/>
          </p:nvSpPr>
          <p:spPr>
            <a:xfrm>
              <a:off x="181876" y="2699321"/>
              <a:ext cx="576072" cy="292894"/>
            </a:xfrm>
            <a:prstGeom prst="rect">
              <a:avLst/>
            </a:prstGeom>
            <a:ln w="3175" algn="ctr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/>
                <a:t>고객</a:t>
              </a:r>
            </a:p>
          </p:txBody>
        </p:sp>
        <p:sp>
          <p:nvSpPr>
            <p:cNvPr id="162" name="웃는 얼굴[S] 1"/>
            <p:cNvSpPr/>
            <p:nvPr/>
          </p:nvSpPr>
          <p:spPr>
            <a:xfrm>
              <a:off x="323465" y="2425303"/>
              <a:ext cx="292894" cy="292894"/>
            </a:xfrm>
            <a:prstGeom prst="smileyFace">
              <a:avLst>
                <a:gd name="adj" fmla="val 4653"/>
              </a:avLst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7962711" y="782854"/>
            <a:ext cx="576072" cy="566912"/>
            <a:chOff x="181876" y="2425303"/>
            <a:chExt cx="576072" cy="566912"/>
          </a:xfrm>
        </p:grpSpPr>
        <p:sp>
          <p:nvSpPr>
            <p:cNvPr id="164" name="직사각형 7"/>
            <p:cNvSpPr/>
            <p:nvPr/>
          </p:nvSpPr>
          <p:spPr>
            <a:xfrm>
              <a:off x="181876" y="2699321"/>
              <a:ext cx="576072" cy="292894"/>
            </a:xfrm>
            <a:prstGeom prst="rect">
              <a:avLst/>
            </a:prstGeom>
            <a:ln w="3175" algn="ctr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/>
                <a:t>고객</a:t>
              </a:r>
            </a:p>
          </p:txBody>
        </p:sp>
        <p:sp>
          <p:nvSpPr>
            <p:cNvPr id="165" name="웃는 얼굴[S] 1"/>
            <p:cNvSpPr/>
            <p:nvPr/>
          </p:nvSpPr>
          <p:spPr>
            <a:xfrm>
              <a:off x="323465" y="2425303"/>
              <a:ext cx="292894" cy="292894"/>
            </a:xfrm>
            <a:prstGeom prst="smileyFace">
              <a:avLst>
                <a:gd name="adj" fmla="val 4653"/>
              </a:avLst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66" name="그룹 165"/>
          <p:cNvGrpSpPr/>
          <p:nvPr/>
        </p:nvGrpSpPr>
        <p:grpSpPr>
          <a:xfrm>
            <a:off x="7962711" y="1445047"/>
            <a:ext cx="576072" cy="566912"/>
            <a:chOff x="181876" y="2425303"/>
            <a:chExt cx="576072" cy="566912"/>
          </a:xfrm>
        </p:grpSpPr>
        <p:sp>
          <p:nvSpPr>
            <p:cNvPr id="167" name="직사각형 7"/>
            <p:cNvSpPr/>
            <p:nvPr/>
          </p:nvSpPr>
          <p:spPr>
            <a:xfrm>
              <a:off x="181876" y="2699321"/>
              <a:ext cx="576072" cy="292894"/>
            </a:xfrm>
            <a:prstGeom prst="rect">
              <a:avLst/>
            </a:prstGeom>
            <a:ln w="3175" algn="ctr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/>
                <a:t>고객</a:t>
              </a:r>
            </a:p>
          </p:txBody>
        </p:sp>
        <p:sp>
          <p:nvSpPr>
            <p:cNvPr id="168" name="웃는 얼굴[S] 1"/>
            <p:cNvSpPr/>
            <p:nvPr/>
          </p:nvSpPr>
          <p:spPr>
            <a:xfrm>
              <a:off x="323465" y="2425303"/>
              <a:ext cx="292894" cy="292894"/>
            </a:xfrm>
            <a:prstGeom prst="smileyFace">
              <a:avLst>
                <a:gd name="adj" fmla="val 4653"/>
              </a:avLst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70" name="직사각형 7"/>
          <p:cNvSpPr/>
          <p:nvPr/>
        </p:nvSpPr>
        <p:spPr>
          <a:xfrm>
            <a:off x="3001731" y="2882254"/>
            <a:ext cx="1988392" cy="436912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딜 번호가 어떤 딜팩/카테고리에 속하는지 조회</a:t>
            </a:r>
          </a:p>
        </p:txBody>
      </p:sp>
      <p:sp>
        <p:nvSpPr>
          <p:cNvPr id="171" name="직사각형 7"/>
          <p:cNvSpPr/>
          <p:nvPr/>
        </p:nvSpPr>
        <p:spPr>
          <a:xfrm>
            <a:off x="3145750" y="3538834"/>
            <a:ext cx="1700356" cy="436912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스티커 우선순위에 따라 </a:t>
            </a:r>
          </a:p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딜 번호와 스티커를 매핑</a:t>
            </a:r>
          </a:p>
        </p:txBody>
      </p:sp>
      <p:grpSp>
        <p:nvGrpSpPr>
          <p:cNvPr id="172" name="그룹 171"/>
          <p:cNvGrpSpPr/>
          <p:nvPr/>
        </p:nvGrpSpPr>
        <p:grpSpPr>
          <a:xfrm>
            <a:off x="504702" y="3538834"/>
            <a:ext cx="2315792" cy="738188"/>
            <a:chOff x="705585" y="1142465"/>
            <a:chExt cx="2315792" cy="738188"/>
          </a:xfrm>
        </p:grpSpPr>
        <p:grpSp>
          <p:nvGrpSpPr>
            <p:cNvPr id="173" name="그룹 172"/>
            <p:cNvGrpSpPr/>
            <p:nvPr/>
          </p:nvGrpSpPr>
          <p:grpSpPr>
            <a:xfrm>
              <a:off x="863535" y="1142465"/>
              <a:ext cx="1989979" cy="738188"/>
              <a:chOff x="863536" y="1142465"/>
              <a:chExt cx="1989979" cy="738188"/>
            </a:xfrm>
          </p:grpSpPr>
          <p:sp>
            <p:nvSpPr>
              <p:cNvPr id="174" name="직사각형 7"/>
              <p:cNvSpPr/>
              <p:nvPr/>
            </p:nvSpPr>
            <p:spPr>
              <a:xfrm>
                <a:off x="863536" y="1142465"/>
                <a:ext cx="1988391" cy="292894"/>
              </a:xfrm>
              <a:prstGeom prst="rect">
                <a:avLst/>
              </a:prstGeom>
              <a:ln w="3175" algn="ctr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000">
                    <a:solidFill>
                      <a:schemeClr val="tx1"/>
                    </a:solidFill>
                  </a:rPr>
                  <a:t>service_tmon_dealpack_api</a:t>
                </a:r>
              </a:p>
            </p:txBody>
          </p:sp>
          <p:sp>
            <p:nvSpPr>
              <p:cNvPr id="175" name="직사각형 7"/>
              <p:cNvSpPr/>
              <p:nvPr/>
            </p:nvSpPr>
            <p:spPr>
              <a:xfrm>
                <a:off x="863536" y="1587759"/>
                <a:ext cx="1988391" cy="292894"/>
              </a:xfrm>
              <a:prstGeom prst="rect">
                <a:avLst/>
              </a:prstGeom>
              <a:ln w="3175" algn="ctr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000">
                    <a:solidFill>
                      <a:schemeClr val="tx1"/>
                    </a:solidFill>
                  </a:rPr>
                  <a:t>service_tmon_dealinter_api</a:t>
                </a:r>
              </a:p>
            </p:txBody>
          </p:sp>
          <p:cxnSp>
            <p:nvCxnSpPr>
              <p:cNvPr id="176" name="꺾인 연결선[E] 72"/>
              <p:cNvCxnSpPr>
                <a:stCxn id="175" idx="1"/>
                <a:endCxn id="174" idx="1"/>
              </p:cNvCxnSpPr>
              <p:nvPr/>
            </p:nvCxnSpPr>
            <p:spPr>
              <a:xfrm flipV="1">
                <a:off x="863536" y="1288912"/>
                <a:ext cx="1588" cy="445294"/>
              </a:xfrm>
              <a:prstGeom prst="bentConnector3">
                <a:avLst>
                  <a:gd name="adj1" fmla="val -8338803"/>
                </a:avLst>
              </a:prstGeom>
              <a:ln w="3175" algn="ctr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7" name="꺾인 연결선[E] 72"/>
              <p:cNvCxnSpPr>
                <a:stCxn id="175" idx="3"/>
                <a:endCxn id="174" idx="3"/>
              </p:cNvCxnSpPr>
              <p:nvPr/>
            </p:nvCxnSpPr>
            <p:spPr>
              <a:xfrm flipV="1">
                <a:off x="2851927" y="1288912"/>
                <a:ext cx="1588" cy="445294"/>
              </a:xfrm>
              <a:prstGeom prst="bentConnector3">
                <a:avLst>
                  <a:gd name="adj1" fmla="val 8438413"/>
                </a:avLst>
              </a:prstGeom>
              <a:ln w="3175" algn="ctr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78" name="타원 177"/>
            <p:cNvSpPr/>
            <p:nvPr/>
          </p:nvSpPr>
          <p:spPr>
            <a:xfrm>
              <a:off x="705585" y="1494000"/>
              <a:ext cx="36000" cy="36000"/>
            </a:xfrm>
            <a:prstGeom prst="ellipse">
              <a:avLst/>
            </a:prstGeom>
            <a:noFill/>
            <a:ln w="3175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79" name="타원 178"/>
            <p:cNvSpPr/>
            <p:nvPr/>
          </p:nvSpPr>
          <p:spPr>
            <a:xfrm>
              <a:off x="2985377" y="1494000"/>
              <a:ext cx="36000" cy="36000"/>
            </a:xfrm>
            <a:prstGeom prst="ellipse">
              <a:avLst/>
            </a:prstGeom>
            <a:noFill/>
            <a:ln w="3175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cxnSp>
        <p:nvCxnSpPr>
          <p:cNvPr id="183" name="직선 화살표 연결선 9"/>
          <p:cNvCxnSpPr>
            <a:stCxn id="170" idx="2"/>
            <a:endCxn id="171" idx="0"/>
          </p:cNvCxnSpPr>
          <p:nvPr/>
        </p:nvCxnSpPr>
        <p:spPr>
          <a:xfrm rot="16200000" flipH="1">
            <a:off x="3886093" y="3429000"/>
            <a:ext cx="219668" cy="0"/>
          </a:xfrm>
          <a:prstGeom prst="straightConnector1">
            <a:avLst/>
          </a:prstGeom>
          <a:ln w="3175" algn="ctr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4" name="꺾인 연결선[E] 72"/>
          <p:cNvCxnSpPr>
            <a:stCxn id="170" idx="1"/>
            <a:endCxn id="179" idx="6"/>
          </p:cNvCxnSpPr>
          <p:nvPr/>
        </p:nvCxnSpPr>
        <p:spPr>
          <a:xfrm flipH="1">
            <a:off x="2820494" y="3100710"/>
            <a:ext cx="181237" cy="807659"/>
          </a:xfrm>
          <a:prstGeom prst="bentConnector3">
            <a:avLst>
              <a:gd name="adj1" fmla="val 50000"/>
            </a:avLst>
          </a:prstGeom>
          <a:ln w="3175" algn="ctr">
            <a:solidFill>
              <a:srgbClr val="0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7" name="꺾인 연결선[E] 72"/>
          <p:cNvCxnSpPr>
            <a:stCxn id="165" idx="2"/>
            <a:endCxn id="142" idx="3"/>
          </p:cNvCxnSpPr>
          <p:nvPr/>
        </p:nvCxnSpPr>
        <p:spPr>
          <a:xfrm flipH="1">
            <a:off x="7591163" y="929304"/>
            <a:ext cx="513138" cy="799199"/>
          </a:xfrm>
          <a:prstGeom prst="bentConnector3">
            <a:avLst>
              <a:gd name="adj1" fmla="val 50000"/>
            </a:avLst>
          </a:prstGeom>
          <a:ln w="0" algn="ctr">
            <a:solidFill>
              <a:srgbClr val="0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9" name="꺾인 연결선[E] 72"/>
          <p:cNvCxnSpPr>
            <a:stCxn id="162" idx="2"/>
            <a:endCxn id="142" idx="3"/>
          </p:cNvCxnSpPr>
          <p:nvPr/>
        </p:nvCxnSpPr>
        <p:spPr>
          <a:xfrm flipH="1" flipV="1">
            <a:off x="7591163" y="1728503"/>
            <a:ext cx="513137" cy="508920"/>
          </a:xfrm>
          <a:prstGeom prst="bentConnector3">
            <a:avLst>
              <a:gd name="adj1" fmla="val 50000"/>
            </a:avLst>
          </a:prstGeom>
          <a:ln w="0" algn="ctr">
            <a:solidFill>
              <a:srgbClr val="0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0" name="직선 화살표 연결선 9"/>
          <p:cNvCxnSpPr>
            <a:stCxn id="145" idx="2"/>
            <a:endCxn id="170" idx="0"/>
          </p:cNvCxnSpPr>
          <p:nvPr/>
        </p:nvCxnSpPr>
        <p:spPr>
          <a:xfrm rot="16200000" flipH="1">
            <a:off x="3861875" y="2748201"/>
            <a:ext cx="268104" cy="0"/>
          </a:xfrm>
          <a:prstGeom prst="straightConnector1">
            <a:avLst/>
          </a:prstGeom>
          <a:ln w="3175" algn="ctr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580115" y="3356991"/>
            <a:ext cx="3528515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[모듈로 내장되면서 생긴 변화]</a:t>
            </a:r>
          </a:p>
          <a:p>
            <a:pPr>
              <a:defRPr lang="ko-KR" altLang="en-US"/>
            </a:pPr>
            <a:r>
              <a:rPr lang="ko-KR" altLang="en-US" sz="1200" b="1">
                <a:solidFill>
                  <a:srgbClr val="FF0000"/>
                </a:solidFill>
              </a:rPr>
              <a:t>단점</a:t>
            </a:r>
            <a:endParaRPr lang="ko-KR" altLang="en-US" sz="1200" b="1">
              <a:solidFill>
                <a:srgbClr val="0000FF"/>
              </a:solidFill>
            </a:endParaRPr>
          </a:p>
          <a:p>
            <a:pPr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1. 트래픽마다 스티커 로직을 수행  =&gt; 느려짐</a:t>
            </a:r>
          </a:p>
          <a:p>
            <a:pPr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2. 병목이 생김</a:t>
            </a:r>
          </a:p>
          <a:p>
            <a:pPr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 - 스티커 로직에 </a:t>
            </a:r>
            <a:r>
              <a:rPr lang="en-US" altLang="ko-KR" sz="1200" b="1">
                <a:solidFill>
                  <a:schemeClr val="tx1"/>
                </a:solidFill>
              </a:rPr>
              <a:t>dealpackapi</a:t>
            </a:r>
            <a:r>
              <a:rPr lang="ko-KR" altLang="en-US" sz="1200" b="1">
                <a:solidFill>
                  <a:schemeClr val="tx1"/>
                </a:solidFill>
              </a:rPr>
              <a:t>를 호출하는 부분이 있는데 호출하면서 걸리는 시간만큼 문제가 딜레이가 발생</a:t>
            </a:r>
          </a:p>
          <a:p>
            <a:pPr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 - 스티커에서 </a:t>
            </a:r>
            <a:r>
              <a:rPr lang="en-US" altLang="ko-KR" sz="1200" b="1">
                <a:solidFill>
                  <a:schemeClr val="tx1"/>
                </a:solidFill>
              </a:rPr>
              <a:t>Exception</a:t>
            </a:r>
            <a:r>
              <a:rPr lang="ko-KR" altLang="en-US" sz="1200" b="1">
                <a:solidFill>
                  <a:schemeClr val="tx1"/>
                </a:solidFill>
              </a:rPr>
              <a:t>이 발생하면 딜정보 자체가 나오지 않는 일급 장애가 발생할 수 있음</a:t>
            </a:r>
          </a:p>
        </p:txBody>
      </p:sp>
      <p:cxnSp>
        <p:nvCxnSpPr>
          <p:cNvPr id="194" name="꺾인 연결선[E] 72"/>
          <p:cNvCxnSpPr>
            <a:stCxn id="145" idx="1"/>
            <a:endCxn id="144" idx="3"/>
          </p:cNvCxnSpPr>
          <p:nvPr/>
        </p:nvCxnSpPr>
        <p:spPr>
          <a:xfrm flipH="1" flipV="1">
            <a:off x="2493092" y="1971783"/>
            <a:ext cx="508639" cy="495919"/>
          </a:xfrm>
          <a:prstGeom prst="bentConnector3">
            <a:avLst>
              <a:gd name="adj1" fmla="val 50000"/>
            </a:avLst>
          </a:prstGeom>
          <a:ln w="3175" algn="ctr">
            <a:solidFill>
              <a:srgbClr val="0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9" name="꺾인 연결선[E] 72"/>
          <p:cNvCxnSpPr>
            <a:stCxn id="147" idx="2"/>
            <a:endCxn id="145" idx="0"/>
          </p:cNvCxnSpPr>
          <p:nvPr/>
        </p:nvCxnSpPr>
        <p:spPr>
          <a:xfrm flipH="1">
            <a:off x="3995927" y="1024197"/>
            <a:ext cx="1795010" cy="1297058"/>
          </a:xfrm>
          <a:prstGeom prst="bentConnector2">
            <a:avLst/>
          </a:prstGeom>
          <a:ln w="3175" algn="ctr">
            <a:solidFill>
              <a:srgbClr val="000000"/>
            </a:solidFill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0" name="꺾인 연결선[E] 72"/>
          <p:cNvCxnSpPr>
            <a:stCxn id="148" idx="2"/>
            <a:endCxn id="145" idx="3"/>
          </p:cNvCxnSpPr>
          <p:nvPr/>
        </p:nvCxnSpPr>
        <p:spPr>
          <a:xfrm flipH="1">
            <a:off x="4990122" y="1536641"/>
            <a:ext cx="800815" cy="931061"/>
          </a:xfrm>
          <a:prstGeom prst="bentConnector3">
            <a:avLst>
              <a:gd name="adj1" fmla="val 76623"/>
            </a:avLst>
          </a:prstGeom>
          <a:ln w="3175" algn="ctr">
            <a:solidFill>
              <a:srgbClr val="000000"/>
            </a:solidFill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1" name="꺾인 연결선[E] 72"/>
          <p:cNvCxnSpPr>
            <a:stCxn id="149" idx="2"/>
            <a:endCxn id="145" idx="3"/>
          </p:cNvCxnSpPr>
          <p:nvPr/>
        </p:nvCxnSpPr>
        <p:spPr>
          <a:xfrm flipH="1">
            <a:off x="4990122" y="2032322"/>
            <a:ext cx="800815" cy="435380"/>
          </a:xfrm>
          <a:prstGeom prst="bentConnector3">
            <a:avLst>
              <a:gd name="adj1" fmla="val 50000"/>
            </a:avLst>
          </a:prstGeom>
          <a:ln w="3175" algn="ctr">
            <a:solidFill>
              <a:srgbClr val="000000"/>
            </a:solidFill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3" name="꺾인 연결선[E] 72"/>
          <p:cNvCxnSpPr>
            <a:stCxn id="150" idx="3"/>
            <a:endCxn id="145" idx="3"/>
          </p:cNvCxnSpPr>
          <p:nvPr/>
        </p:nvCxnSpPr>
        <p:spPr>
          <a:xfrm rot="5400000" flipH="1">
            <a:off x="5480990" y="1976834"/>
            <a:ext cx="198251" cy="1179989"/>
          </a:xfrm>
          <a:prstGeom prst="bentConnector4">
            <a:avLst>
              <a:gd name="adj1" fmla="val -68786"/>
              <a:gd name="adj2" fmla="val 66383"/>
            </a:avLst>
          </a:prstGeom>
          <a:ln w="3175" algn="ctr">
            <a:solidFill>
              <a:srgbClr val="000000"/>
            </a:solidFill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4" name="꺾인 연결선[E] 72"/>
          <p:cNvCxnSpPr>
            <a:stCxn id="151" idx="0"/>
            <a:endCxn id="145" idx="0"/>
          </p:cNvCxnSpPr>
          <p:nvPr/>
        </p:nvCxnSpPr>
        <p:spPr>
          <a:xfrm rot="5400000">
            <a:off x="4784970" y="38253"/>
            <a:ext cx="1493958" cy="3072045"/>
          </a:xfrm>
          <a:prstGeom prst="bentConnector3">
            <a:avLst>
              <a:gd name="adj1" fmla="val -14513"/>
            </a:avLst>
          </a:prstGeom>
          <a:ln w="3175" algn="ctr">
            <a:solidFill>
              <a:srgbClr val="000000"/>
            </a:solidFill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5" name="직사각형 7"/>
          <p:cNvSpPr/>
          <p:nvPr/>
        </p:nvSpPr>
        <p:spPr>
          <a:xfrm>
            <a:off x="3498829" y="1434609"/>
            <a:ext cx="2076079" cy="195929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900" b="1" dirty="0">
                <a:solidFill>
                  <a:srgbClr val="FF0000"/>
                </a:solidFill>
              </a:rPr>
              <a:t>스티커 모듈을 </a:t>
            </a:r>
            <a:r>
              <a:rPr lang="en-US" altLang="ko-KR" sz="900" b="1" dirty="0">
                <a:solidFill>
                  <a:srgbClr val="FF0000"/>
                </a:solidFill>
              </a:rPr>
              <a:t>UI</a:t>
            </a:r>
            <a:r>
              <a:rPr lang="ko-KR" altLang="en-US" sz="900" b="1" dirty="0">
                <a:solidFill>
                  <a:srgbClr val="FF0000"/>
                </a:solidFill>
              </a:rPr>
              <a:t> 레파지토리에 내장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465" y="191256"/>
            <a:ext cx="3528445" cy="359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썸네일 스티커 </a:t>
            </a:r>
            <a:r>
              <a:rPr lang="en-US" altLang="ko-KR" b="1"/>
              <a:t>Legacy </a:t>
            </a:r>
            <a:r>
              <a:rPr lang="ko-KR" altLang="en-US" b="1"/>
              <a:t>구조 개선</a:t>
            </a:r>
          </a:p>
        </p:txBody>
      </p:sp>
      <p:pic>
        <p:nvPicPr>
          <p:cNvPr id="143" name="그림 14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4567" y="975087"/>
            <a:ext cx="708660" cy="708660"/>
          </a:xfrm>
          <a:prstGeom prst="rect">
            <a:avLst/>
          </a:prstGeom>
        </p:spPr>
      </p:pic>
      <p:sp>
        <p:nvSpPr>
          <p:cNvPr id="144" name="직사각형 7"/>
          <p:cNvSpPr/>
          <p:nvPr/>
        </p:nvSpPr>
        <p:spPr>
          <a:xfrm>
            <a:off x="504702" y="1825336"/>
            <a:ext cx="1988391" cy="292894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/>
              <a:t>service_tmon_sticker_api</a:t>
            </a:r>
          </a:p>
        </p:txBody>
      </p:sp>
      <p:sp>
        <p:nvSpPr>
          <p:cNvPr id="145" name="직사각형 7"/>
          <p:cNvSpPr/>
          <p:nvPr/>
        </p:nvSpPr>
        <p:spPr>
          <a:xfrm>
            <a:off x="3001731" y="2321255"/>
            <a:ext cx="1988391" cy="292894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/>
              <a:t>module_tmon_core_sticker</a:t>
            </a:r>
          </a:p>
        </p:txBody>
      </p:sp>
      <p:grpSp>
        <p:nvGrpSpPr>
          <p:cNvPr id="156" name="그룹 155"/>
          <p:cNvGrpSpPr/>
          <p:nvPr/>
        </p:nvGrpSpPr>
        <p:grpSpPr>
          <a:xfrm>
            <a:off x="5718925" y="180310"/>
            <a:ext cx="1872238" cy="3096387"/>
            <a:chOff x="5868158" y="915543"/>
            <a:chExt cx="1872238" cy="3096387"/>
          </a:xfrm>
        </p:grpSpPr>
        <p:sp>
          <p:nvSpPr>
            <p:cNvPr id="142" name="직사각형 7"/>
            <p:cNvSpPr/>
            <p:nvPr/>
          </p:nvSpPr>
          <p:spPr>
            <a:xfrm>
              <a:off x="5868158" y="915543"/>
              <a:ext cx="1872238" cy="3096387"/>
            </a:xfrm>
            <a:prstGeom prst="rect">
              <a:avLst/>
            </a:prstGeom>
            <a:ln w="19050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 sz="1000" b="1">
                <a:solidFill>
                  <a:schemeClr val="tx1"/>
                </a:solidFill>
              </a:endParaRPr>
            </a:p>
          </p:txBody>
        </p:sp>
        <p:sp>
          <p:nvSpPr>
            <p:cNvPr id="146" name="직사각형 7"/>
            <p:cNvSpPr/>
            <p:nvPr/>
          </p:nvSpPr>
          <p:spPr>
            <a:xfrm>
              <a:off x="5868158" y="915543"/>
              <a:ext cx="1008130" cy="292894"/>
            </a:xfrm>
            <a:prstGeom prst="rect">
              <a:avLst/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 b="1"/>
                <a:t>서비스 페이지</a:t>
              </a:r>
            </a:p>
          </p:txBody>
        </p:sp>
        <p:sp>
          <p:nvSpPr>
            <p:cNvPr id="147" name="정육면체 146"/>
            <p:cNvSpPr/>
            <p:nvPr/>
          </p:nvSpPr>
          <p:spPr>
            <a:xfrm>
              <a:off x="5940171" y="1562529"/>
              <a:ext cx="792099" cy="360045"/>
            </a:xfrm>
            <a:prstGeom prst="cube">
              <a:avLst>
                <a:gd name="adj" fmla="val 9375"/>
              </a:avLst>
            </a:prstGeom>
            <a:noFill/>
            <a:ln w="635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r>
                <a:rPr lang="ko-KR" altLang="en-US" sz="900" b="1">
                  <a:solidFill>
                    <a:schemeClr val="tx1"/>
                  </a:solidFill>
                </a:rPr>
                <a:t>홈</a:t>
              </a:r>
              <a:r>
                <a:rPr lang="en-US" altLang="ko-KR" sz="900" b="1">
                  <a:solidFill>
                    <a:schemeClr val="tx1"/>
                  </a:solidFill>
                </a:rPr>
                <a:t>UI</a:t>
              </a:r>
            </a:p>
          </p:txBody>
        </p:sp>
        <p:sp>
          <p:nvSpPr>
            <p:cNvPr id="148" name="정육면체 147"/>
            <p:cNvSpPr/>
            <p:nvPr/>
          </p:nvSpPr>
          <p:spPr>
            <a:xfrm>
              <a:off x="5940171" y="2074974"/>
              <a:ext cx="792099" cy="360045"/>
            </a:xfrm>
            <a:prstGeom prst="cube">
              <a:avLst>
                <a:gd name="adj" fmla="val 9375"/>
              </a:avLst>
            </a:prstGeom>
            <a:noFill/>
            <a:ln w="635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r>
                <a:rPr lang="ko-KR" altLang="en-US" sz="900" b="1">
                  <a:solidFill>
                    <a:schemeClr val="tx1"/>
                  </a:solidFill>
                </a:rPr>
                <a:t>슈퍼마트</a:t>
              </a:r>
              <a:r>
                <a:rPr lang="en-US" altLang="ko-KR" sz="900" b="1">
                  <a:solidFill>
                    <a:schemeClr val="tx1"/>
                  </a:solidFill>
                </a:rPr>
                <a:t>UI</a:t>
              </a:r>
            </a:p>
          </p:txBody>
        </p:sp>
        <p:sp>
          <p:nvSpPr>
            <p:cNvPr id="149" name="정육면체 148"/>
            <p:cNvSpPr/>
            <p:nvPr/>
          </p:nvSpPr>
          <p:spPr>
            <a:xfrm>
              <a:off x="5940171" y="2570655"/>
              <a:ext cx="792099" cy="360045"/>
            </a:xfrm>
            <a:prstGeom prst="cube">
              <a:avLst>
                <a:gd name="adj" fmla="val 9375"/>
              </a:avLst>
            </a:prstGeom>
            <a:noFill/>
            <a:ln w="635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r>
                <a:rPr lang="ko-KR" altLang="en-US" sz="900" b="1">
                  <a:solidFill>
                    <a:schemeClr val="tx1"/>
                  </a:solidFill>
                </a:rPr>
                <a:t>딜상세</a:t>
              </a:r>
              <a:r>
                <a:rPr lang="en-US" altLang="ko-KR" sz="900" b="1">
                  <a:solidFill>
                    <a:schemeClr val="tx1"/>
                  </a:solidFill>
                </a:rPr>
                <a:t>UI</a:t>
              </a:r>
            </a:p>
          </p:txBody>
        </p:sp>
        <p:sp>
          <p:nvSpPr>
            <p:cNvPr id="150" name="정육면체 149"/>
            <p:cNvSpPr/>
            <p:nvPr/>
          </p:nvSpPr>
          <p:spPr>
            <a:xfrm>
              <a:off x="5940171" y="3041142"/>
              <a:ext cx="792099" cy="360045"/>
            </a:xfrm>
            <a:prstGeom prst="cube">
              <a:avLst>
                <a:gd name="adj" fmla="val 9375"/>
              </a:avLst>
            </a:prstGeom>
            <a:noFill/>
            <a:ln w="635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r>
                <a:rPr lang="ko-KR" altLang="en-US" sz="900" b="1">
                  <a:solidFill>
                    <a:schemeClr val="tx1"/>
                  </a:solidFill>
                </a:rPr>
                <a:t>검색</a:t>
              </a:r>
              <a:r>
                <a:rPr lang="en-US" altLang="ko-KR" sz="900" b="1">
                  <a:solidFill>
                    <a:schemeClr val="tx1"/>
                  </a:solidFill>
                </a:rPr>
                <a:t>UI</a:t>
              </a:r>
            </a:p>
          </p:txBody>
        </p:sp>
        <p:sp>
          <p:nvSpPr>
            <p:cNvPr id="151" name="정육면체 150"/>
            <p:cNvSpPr/>
            <p:nvPr/>
          </p:nvSpPr>
          <p:spPr>
            <a:xfrm>
              <a:off x="6804281" y="1562529"/>
              <a:ext cx="792099" cy="360045"/>
            </a:xfrm>
            <a:prstGeom prst="cube">
              <a:avLst>
                <a:gd name="adj" fmla="val 9375"/>
              </a:avLst>
            </a:prstGeom>
            <a:noFill/>
            <a:ln w="635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r>
                <a:rPr lang="ko-KR" altLang="en-US" sz="900" b="1">
                  <a:solidFill>
                    <a:schemeClr val="tx1"/>
                  </a:solidFill>
                </a:rPr>
                <a:t>투어</a:t>
              </a:r>
              <a:r>
                <a:rPr lang="en-US" altLang="ko-KR" sz="900" b="1">
                  <a:solidFill>
                    <a:schemeClr val="tx1"/>
                  </a:solidFill>
                </a:rPr>
                <a:t>UI</a:t>
              </a:r>
            </a:p>
          </p:txBody>
        </p:sp>
        <p:sp>
          <p:nvSpPr>
            <p:cNvPr id="152" name="정육면체 151"/>
            <p:cNvSpPr/>
            <p:nvPr/>
          </p:nvSpPr>
          <p:spPr>
            <a:xfrm>
              <a:off x="6804281" y="2076069"/>
              <a:ext cx="792099" cy="360045"/>
            </a:xfrm>
            <a:prstGeom prst="cube">
              <a:avLst>
                <a:gd name="adj" fmla="val 9375"/>
              </a:avLst>
            </a:prstGeom>
            <a:noFill/>
            <a:ln w="635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r>
                <a:rPr lang="ko-KR" altLang="en-US" sz="900" b="1">
                  <a:solidFill>
                    <a:schemeClr val="tx1"/>
                  </a:solidFill>
                </a:rPr>
                <a:t>베스트</a:t>
              </a:r>
              <a:r>
                <a:rPr lang="en-US" altLang="ko-KR" sz="900" b="1">
                  <a:solidFill>
                    <a:schemeClr val="tx1"/>
                  </a:solidFill>
                </a:rPr>
                <a:t>UI</a:t>
              </a:r>
            </a:p>
          </p:txBody>
        </p:sp>
        <p:sp>
          <p:nvSpPr>
            <p:cNvPr id="153" name="정육면체 152"/>
            <p:cNvSpPr/>
            <p:nvPr/>
          </p:nvSpPr>
          <p:spPr>
            <a:xfrm>
              <a:off x="6804281" y="2571750"/>
              <a:ext cx="792099" cy="360045"/>
            </a:xfrm>
            <a:prstGeom prst="cube">
              <a:avLst>
                <a:gd name="adj" fmla="val 9375"/>
              </a:avLst>
            </a:prstGeom>
            <a:noFill/>
            <a:ln w="635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r>
                <a:rPr lang="ko-KR" altLang="en-US" sz="900" b="1">
                  <a:solidFill>
                    <a:schemeClr val="tx1"/>
                  </a:solidFill>
                </a:rPr>
                <a:t>딜리스트</a:t>
              </a:r>
              <a:r>
                <a:rPr lang="en-US" altLang="ko-KR" sz="900" b="1">
                  <a:solidFill>
                    <a:schemeClr val="tx1"/>
                  </a:solidFill>
                </a:rPr>
                <a:t>UI</a:t>
              </a:r>
            </a:p>
          </p:txBody>
        </p:sp>
        <p:sp>
          <p:nvSpPr>
            <p:cNvPr id="154" name="정육면체 153"/>
            <p:cNvSpPr/>
            <p:nvPr/>
          </p:nvSpPr>
          <p:spPr>
            <a:xfrm>
              <a:off x="6804281" y="3042237"/>
              <a:ext cx="792099" cy="360045"/>
            </a:xfrm>
            <a:prstGeom prst="cube">
              <a:avLst>
                <a:gd name="adj" fmla="val 9375"/>
              </a:avLst>
            </a:prstGeom>
            <a:noFill/>
            <a:ln w="635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r>
                <a:rPr lang="ko-KR" altLang="en-US" sz="900" b="1">
                  <a:solidFill>
                    <a:schemeClr val="tx1"/>
                  </a:solidFill>
                </a:rPr>
                <a:t>검색</a:t>
              </a:r>
              <a:r>
                <a:rPr lang="en-US" altLang="ko-KR" sz="900" b="1">
                  <a:solidFill>
                    <a:schemeClr val="tx1"/>
                  </a:solidFill>
                </a:rPr>
                <a:t>UI</a:t>
              </a:r>
            </a:p>
          </p:txBody>
        </p:sp>
        <p:sp>
          <p:nvSpPr>
            <p:cNvPr id="155" name="직사각형 7"/>
            <p:cNvSpPr/>
            <p:nvPr/>
          </p:nvSpPr>
          <p:spPr>
            <a:xfrm>
              <a:off x="6228205" y="3579876"/>
              <a:ext cx="1008130" cy="292894"/>
            </a:xfrm>
            <a:prstGeom prst="rect">
              <a:avLst/>
            </a:prstGeom>
            <a:ln w="3175" algn="ctr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000" b="1"/>
                <a:t>....</a:t>
              </a:r>
            </a:p>
          </p:txBody>
        </p:sp>
      </p:grpSp>
      <p:cxnSp>
        <p:nvCxnSpPr>
          <p:cNvPr id="157" name="직선 화살표 연결선 9"/>
          <p:cNvCxnSpPr>
            <a:stCxn id="143" idx="2"/>
            <a:endCxn id="144" idx="0"/>
          </p:cNvCxnSpPr>
          <p:nvPr/>
        </p:nvCxnSpPr>
        <p:spPr>
          <a:xfrm rot="16200000" flipH="1">
            <a:off x="1428103" y="1754542"/>
            <a:ext cx="141589" cy="0"/>
          </a:xfrm>
          <a:prstGeom prst="straightConnector1">
            <a:avLst/>
          </a:prstGeom>
          <a:ln w="3175" algn="ctr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60" name="그룹 159"/>
          <p:cNvGrpSpPr/>
          <p:nvPr/>
        </p:nvGrpSpPr>
        <p:grpSpPr>
          <a:xfrm>
            <a:off x="7962711" y="2090977"/>
            <a:ext cx="576072" cy="566912"/>
            <a:chOff x="181876" y="2425303"/>
            <a:chExt cx="576072" cy="566912"/>
          </a:xfrm>
        </p:grpSpPr>
        <p:sp>
          <p:nvSpPr>
            <p:cNvPr id="161" name="직사각형 7"/>
            <p:cNvSpPr/>
            <p:nvPr/>
          </p:nvSpPr>
          <p:spPr>
            <a:xfrm>
              <a:off x="181876" y="2699321"/>
              <a:ext cx="576072" cy="292894"/>
            </a:xfrm>
            <a:prstGeom prst="rect">
              <a:avLst/>
            </a:prstGeom>
            <a:ln w="3175" algn="ctr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/>
                <a:t>고객</a:t>
              </a:r>
            </a:p>
          </p:txBody>
        </p:sp>
        <p:sp>
          <p:nvSpPr>
            <p:cNvPr id="162" name="웃는 얼굴[S] 1"/>
            <p:cNvSpPr/>
            <p:nvPr/>
          </p:nvSpPr>
          <p:spPr>
            <a:xfrm>
              <a:off x="323465" y="2425303"/>
              <a:ext cx="292894" cy="292894"/>
            </a:xfrm>
            <a:prstGeom prst="smileyFace">
              <a:avLst>
                <a:gd name="adj" fmla="val 4653"/>
              </a:avLst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7962711" y="782854"/>
            <a:ext cx="576072" cy="566912"/>
            <a:chOff x="181876" y="2425303"/>
            <a:chExt cx="576072" cy="566912"/>
          </a:xfrm>
        </p:grpSpPr>
        <p:sp>
          <p:nvSpPr>
            <p:cNvPr id="164" name="직사각형 7"/>
            <p:cNvSpPr/>
            <p:nvPr/>
          </p:nvSpPr>
          <p:spPr>
            <a:xfrm>
              <a:off x="181876" y="2699321"/>
              <a:ext cx="576072" cy="292894"/>
            </a:xfrm>
            <a:prstGeom prst="rect">
              <a:avLst/>
            </a:prstGeom>
            <a:ln w="3175" algn="ctr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/>
                <a:t>고객</a:t>
              </a:r>
            </a:p>
          </p:txBody>
        </p:sp>
        <p:sp>
          <p:nvSpPr>
            <p:cNvPr id="165" name="웃는 얼굴[S] 1"/>
            <p:cNvSpPr/>
            <p:nvPr/>
          </p:nvSpPr>
          <p:spPr>
            <a:xfrm>
              <a:off x="323465" y="2425303"/>
              <a:ext cx="292894" cy="292894"/>
            </a:xfrm>
            <a:prstGeom prst="smileyFace">
              <a:avLst>
                <a:gd name="adj" fmla="val 4653"/>
              </a:avLst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66" name="그룹 165"/>
          <p:cNvGrpSpPr/>
          <p:nvPr/>
        </p:nvGrpSpPr>
        <p:grpSpPr>
          <a:xfrm>
            <a:off x="7962711" y="1445047"/>
            <a:ext cx="576072" cy="566912"/>
            <a:chOff x="181876" y="2425303"/>
            <a:chExt cx="576072" cy="566912"/>
          </a:xfrm>
        </p:grpSpPr>
        <p:sp>
          <p:nvSpPr>
            <p:cNvPr id="167" name="직사각형 7"/>
            <p:cNvSpPr/>
            <p:nvPr/>
          </p:nvSpPr>
          <p:spPr>
            <a:xfrm>
              <a:off x="181876" y="2699321"/>
              <a:ext cx="576072" cy="292894"/>
            </a:xfrm>
            <a:prstGeom prst="rect">
              <a:avLst/>
            </a:prstGeom>
            <a:ln w="3175" algn="ctr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/>
                <a:t>고객</a:t>
              </a:r>
            </a:p>
          </p:txBody>
        </p:sp>
        <p:sp>
          <p:nvSpPr>
            <p:cNvPr id="168" name="웃는 얼굴[S] 1"/>
            <p:cNvSpPr/>
            <p:nvPr/>
          </p:nvSpPr>
          <p:spPr>
            <a:xfrm>
              <a:off x="323465" y="2425303"/>
              <a:ext cx="292894" cy="292894"/>
            </a:xfrm>
            <a:prstGeom prst="smileyFace">
              <a:avLst>
                <a:gd name="adj" fmla="val 4653"/>
              </a:avLst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70" name="직사각형 7"/>
          <p:cNvSpPr/>
          <p:nvPr/>
        </p:nvSpPr>
        <p:spPr>
          <a:xfrm>
            <a:off x="3001731" y="2882254"/>
            <a:ext cx="1988392" cy="436912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딜 번호가 어떤 딜팩/카테고리에 속하는지 조회</a:t>
            </a:r>
          </a:p>
        </p:txBody>
      </p:sp>
      <p:sp>
        <p:nvSpPr>
          <p:cNvPr id="171" name="직사각형 7"/>
          <p:cNvSpPr/>
          <p:nvPr/>
        </p:nvSpPr>
        <p:spPr>
          <a:xfrm>
            <a:off x="3145750" y="3538834"/>
            <a:ext cx="1700356" cy="436912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스티커 우선순위에 따라 </a:t>
            </a:r>
          </a:p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딜 번호와 스티커를 매핑</a:t>
            </a:r>
          </a:p>
        </p:txBody>
      </p:sp>
      <p:grpSp>
        <p:nvGrpSpPr>
          <p:cNvPr id="172" name="그룹 171"/>
          <p:cNvGrpSpPr/>
          <p:nvPr/>
        </p:nvGrpSpPr>
        <p:grpSpPr>
          <a:xfrm>
            <a:off x="504702" y="3538834"/>
            <a:ext cx="2315792" cy="738188"/>
            <a:chOff x="705585" y="1142465"/>
            <a:chExt cx="2315792" cy="738188"/>
          </a:xfrm>
        </p:grpSpPr>
        <p:grpSp>
          <p:nvGrpSpPr>
            <p:cNvPr id="173" name="그룹 172"/>
            <p:cNvGrpSpPr/>
            <p:nvPr/>
          </p:nvGrpSpPr>
          <p:grpSpPr>
            <a:xfrm>
              <a:off x="863535" y="1142465"/>
              <a:ext cx="1989979" cy="738188"/>
              <a:chOff x="863536" y="1142465"/>
              <a:chExt cx="1989979" cy="738188"/>
            </a:xfrm>
          </p:grpSpPr>
          <p:sp>
            <p:nvSpPr>
              <p:cNvPr id="174" name="직사각형 7"/>
              <p:cNvSpPr/>
              <p:nvPr/>
            </p:nvSpPr>
            <p:spPr>
              <a:xfrm>
                <a:off x="863536" y="1142465"/>
                <a:ext cx="1988391" cy="292894"/>
              </a:xfrm>
              <a:prstGeom prst="rect">
                <a:avLst/>
              </a:prstGeom>
              <a:ln w="3175" algn="ctr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000">
                    <a:solidFill>
                      <a:schemeClr val="tx1"/>
                    </a:solidFill>
                  </a:rPr>
                  <a:t>service_tmon_dealpack_api</a:t>
                </a:r>
              </a:p>
            </p:txBody>
          </p:sp>
          <p:sp>
            <p:nvSpPr>
              <p:cNvPr id="175" name="직사각형 7"/>
              <p:cNvSpPr/>
              <p:nvPr/>
            </p:nvSpPr>
            <p:spPr>
              <a:xfrm>
                <a:off x="863536" y="1587759"/>
                <a:ext cx="1988391" cy="292894"/>
              </a:xfrm>
              <a:prstGeom prst="rect">
                <a:avLst/>
              </a:prstGeom>
              <a:ln w="3175" algn="ctr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000">
                    <a:solidFill>
                      <a:schemeClr val="tx1"/>
                    </a:solidFill>
                  </a:rPr>
                  <a:t>service_tmon_dealinter_api</a:t>
                </a:r>
              </a:p>
            </p:txBody>
          </p:sp>
          <p:cxnSp>
            <p:nvCxnSpPr>
              <p:cNvPr id="176" name="꺾인 연결선[E] 72"/>
              <p:cNvCxnSpPr>
                <a:stCxn id="175" idx="1"/>
                <a:endCxn id="174" idx="1"/>
              </p:cNvCxnSpPr>
              <p:nvPr/>
            </p:nvCxnSpPr>
            <p:spPr>
              <a:xfrm flipV="1">
                <a:off x="863536" y="1288912"/>
                <a:ext cx="1588" cy="445294"/>
              </a:xfrm>
              <a:prstGeom prst="bentConnector3">
                <a:avLst>
                  <a:gd name="adj1" fmla="val -8338803"/>
                </a:avLst>
              </a:prstGeom>
              <a:ln w="3175" algn="ctr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7" name="꺾인 연결선[E] 72"/>
              <p:cNvCxnSpPr>
                <a:stCxn id="175" idx="3"/>
                <a:endCxn id="174" idx="3"/>
              </p:cNvCxnSpPr>
              <p:nvPr/>
            </p:nvCxnSpPr>
            <p:spPr>
              <a:xfrm flipV="1">
                <a:off x="2851927" y="1288912"/>
                <a:ext cx="1588" cy="445294"/>
              </a:xfrm>
              <a:prstGeom prst="bentConnector3">
                <a:avLst>
                  <a:gd name="adj1" fmla="val 8438413"/>
                </a:avLst>
              </a:prstGeom>
              <a:ln w="3175" algn="ctr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78" name="타원 177"/>
            <p:cNvSpPr/>
            <p:nvPr/>
          </p:nvSpPr>
          <p:spPr>
            <a:xfrm>
              <a:off x="705585" y="1494000"/>
              <a:ext cx="36000" cy="36000"/>
            </a:xfrm>
            <a:prstGeom prst="ellipse">
              <a:avLst/>
            </a:prstGeom>
            <a:noFill/>
            <a:ln w="3175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79" name="타원 178"/>
            <p:cNvSpPr/>
            <p:nvPr/>
          </p:nvSpPr>
          <p:spPr>
            <a:xfrm>
              <a:off x="2985377" y="1494000"/>
              <a:ext cx="36000" cy="36000"/>
            </a:xfrm>
            <a:prstGeom prst="ellipse">
              <a:avLst/>
            </a:prstGeom>
            <a:noFill/>
            <a:ln w="3175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cxnSp>
        <p:nvCxnSpPr>
          <p:cNvPr id="183" name="직선 화살표 연결선 9"/>
          <p:cNvCxnSpPr>
            <a:stCxn id="170" idx="2"/>
            <a:endCxn id="171" idx="0"/>
          </p:cNvCxnSpPr>
          <p:nvPr/>
        </p:nvCxnSpPr>
        <p:spPr>
          <a:xfrm rot="16200000" flipH="1">
            <a:off x="3886093" y="3429000"/>
            <a:ext cx="219668" cy="0"/>
          </a:xfrm>
          <a:prstGeom prst="straightConnector1">
            <a:avLst/>
          </a:prstGeom>
          <a:ln w="3175" algn="ctr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4" name="꺾인 연결선[E] 72"/>
          <p:cNvCxnSpPr>
            <a:stCxn id="170" idx="1"/>
            <a:endCxn id="179" idx="6"/>
          </p:cNvCxnSpPr>
          <p:nvPr/>
        </p:nvCxnSpPr>
        <p:spPr>
          <a:xfrm flipH="1">
            <a:off x="2820494" y="3100710"/>
            <a:ext cx="181237" cy="807659"/>
          </a:xfrm>
          <a:prstGeom prst="bentConnector3">
            <a:avLst>
              <a:gd name="adj1" fmla="val 50000"/>
            </a:avLst>
          </a:prstGeom>
          <a:ln w="3175" algn="ctr">
            <a:solidFill>
              <a:srgbClr val="0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7" name="꺾인 연결선[E] 72"/>
          <p:cNvCxnSpPr>
            <a:stCxn id="165" idx="2"/>
            <a:endCxn id="142" idx="3"/>
          </p:cNvCxnSpPr>
          <p:nvPr/>
        </p:nvCxnSpPr>
        <p:spPr>
          <a:xfrm flipH="1">
            <a:off x="7591163" y="929304"/>
            <a:ext cx="513138" cy="799199"/>
          </a:xfrm>
          <a:prstGeom prst="bentConnector3">
            <a:avLst>
              <a:gd name="adj1" fmla="val 50000"/>
            </a:avLst>
          </a:prstGeom>
          <a:ln w="0" algn="ctr">
            <a:solidFill>
              <a:srgbClr val="0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9" name="꺾인 연결선[E] 72"/>
          <p:cNvCxnSpPr>
            <a:stCxn id="162" idx="2"/>
            <a:endCxn id="142" idx="3"/>
          </p:cNvCxnSpPr>
          <p:nvPr/>
        </p:nvCxnSpPr>
        <p:spPr>
          <a:xfrm flipH="1" flipV="1">
            <a:off x="7591163" y="1728503"/>
            <a:ext cx="513137" cy="508920"/>
          </a:xfrm>
          <a:prstGeom prst="bentConnector3">
            <a:avLst>
              <a:gd name="adj1" fmla="val 50000"/>
            </a:avLst>
          </a:prstGeom>
          <a:ln w="0" algn="ctr">
            <a:solidFill>
              <a:srgbClr val="0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0" name="직선 화살표 연결선 9"/>
          <p:cNvCxnSpPr>
            <a:stCxn id="145" idx="2"/>
            <a:endCxn id="170" idx="0"/>
          </p:cNvCxnSpPr>
          <p:nvPr/>
        </p:nvCxnSpPr>
        <p:spPr>
          <a:xfrm rot="16200000" flipH="1">
            <a:off x="3861875" y="2748201"/>
            <a:ext cx="268104" cy="0"/>
          </a:xfrm>
          <a:prstGeom prst="straightConnector1">
            <a:avLst/>
          </a:prstGeom>
          <a:ln w="3175" algn="ctr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580115" y="3356991"/>
            <a:ext cx="3323927" cy="173697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[모듈로 내장되면서 생긴 변화]</a:t>
            </a:r>
          </a:p>
          <a:p>
            <a:pPr>
              <a:defRPr lang="ko-KR" altLang="en-US"/>
            </a:pPr>
            <a:r>
              <a:rPr lang="ko-KR" altLang="en-US" sz="1200" b="1">
                <a:solidFill>
                  <a:srgbClr val="0000FF"/>
                </a:solidFill>
              </a:rPr>
              <a:t>단점 해결책</a:t>
            </a:r>
            <a:endParaRPr lang="ko-KR" altLang="en-US" sz="1200" b="1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1. </a:t>
            </a:r>
            <a:r>
              <a:rPr lang="en-US" altLang="ko-KR" sz="1200" b="1">
                <a:solidFill>
                  <a:schemeClr val="tx1"/>
                </a:solidFill>
              </a:rPr>
              <a:t>Memcache</a:t>
            </a:r>
            <a:r>
              <a:rPr lang="ko-KR" altLang="en-US" sz="1200" b="1">
                <a:solidFill>
                  <a:schemeClr val="tx1"/>
                </a:solidFill>
              </a:rPr>
              <a:t> 도입</a:t>
            </a:r>
          </a:p>
          <a:p>
            <a:pPr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 - 초 단위로 스티커 데이터를 캐싱해 둠</a:t>
            </a:r>
          </a:p>
          <a:p>
            <a:pPr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 - 모든 스티커 정보를 캐싱할 필요가 없음. 상단에 위치한 딜에 많은 트래픽이 몰림. 그것만 캐싱해두는 방안을 채택</a:t>
            </a:r>
          </a:p>
          <a:p>
            <a:pPr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2. </a:t>
            </a:r>
            <a:r>
              <a:rPr lang="en-US" altLang="ko-KR" sz="1200" b="1">
                <a:solidFill>
                  <a:schemeClr val="tx1"/>
                </a:solidFill>
              </a:rPr>
              <a:t>CheckedException </a:t>
            </a:r>
            <a:r>
              <a:rPr lang="ko-KR" altLang="en-US" sz="1200" b="1">
                <a:solidFill>
                  <a:schemeClr val="tx1"/>
                </a:solidFill>
              </a:rPr>
              <a:t>도입</a:t>
            </a:r>
          </a:p>
          <a:p>
            <a:pPr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 - 예외가 발생하면 스티커를 빈값으로 던져줌</a:t>
            </a:r>
          </a:p>
        </p:txBody>
      </p:sp>
      <p:cxnSp>
        <p:nvCxnSpPr>
          <p:cNvPr id="194" name="꺾인 연결선[E] 72"/>
          <p:cNvCxnSpPr>
            <a:stCxn id="145" idx="1"/>
            <a:endCxn id="144" idx="3"/>
          </p:cNvCxnSpPr>
          <p:nvPr/>
        </p:nvCxnSpPr>
        <p:spPr>
          <a:xfrm flipH="1" flipV="1">
            <a:off x="2493092" y="1971783"/>
            <a:ext cx="508639" cy="495919"/>
          </a:xfrm>
          <a:prstGeom prst="bentConnector3">
            <a:avLst>
              <a:gd name="adj1" fmla="val 50000"/>
            </a:avLst>
          </a:prstGeom>
          <a:ln w="3175" algn="ctr">
            <a:solidFill>
              <a:srgbClr val="0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9" name="꺾인 연결선[E] 72"/>
          <p:cNvCxnSpPr>
            <a:stCxn id="147" idx="2"/>
            <a:endCxn id="145" idx="0"/>
          </p:cNvCxnSpPr>
          <p:nvPr/>
        </p:nvCxnSpPr>
        <p:spPr>
          <a:xfrm flipH="1">
            <a:off x="3995927" y="1024197"/>
            <a:ext cx="1795010" cy="1297058"/>
          </a:xfrm>
          <a:prstGeom prst="bentConnector2">
            <a:avLst/>
          </a:prstGeom>
          <a:ln w="3175" algn="ctr">
            <a:solidFill>
              <a:srgbClr val="000000"/>
            </a:solidFill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0" name="꺾인 연결선[E] 72"/>
          <p:cNvCxnSpPr>
            <a:stCxn id="148" idx="2"/>
            <a:endCxn id="145" idx="3"/>
          </p:cNvCxnSpPr>
          <p:nvPr/>
        </p:nvCxnSpPr>
        <p:spPr>
          <a:xfrm flipH="1">
            <a:off x="4990122" y="1536641"/>
            <a:ext cx="800815" cy="931061"/>
          </a:xfrm>
          <a:prstGeom prst="bentConnector3">
            <a:avLst>
              <a:gd name="adj1" fmla="val 76623"/>
            </a:avLst>
          </a:prstGeom>
          <a:ln w="3175" algn="ctr">
            <a:solidFill>
              <a:srgbClr val="000000"/>
            </a:solidFill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1" name="꺾인 연결선[E] 72"/>
          <p:cNvCxnSpPr>
            <a:stCxn id="149" idx="2"/>
            <a:endCxn id="145" idx="3"/>
          </p:cNvCxnSpPr>
          <p:nvPr/>
        </p:nvCxnSpPr>
        <p:spPr>
          <a:xfrm flipH="1">
            <a:off x="4990122" y="2032322"/>
            <a:ext cx="800815" cy="435380"/>
          </a:xfrm>
          <a:prstGeom prst="bentConnector3">
            <a:avLst>
              <a:gd name="adj1" fmla="val 50000"/>
            </a:avLst>
          </a:prstGeom>
          <a:ln w="3175" algn="ctr">
            <a:solidFill>
              <a:srgbClr val="000000"/>
            </a:solidFill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3" name="꺾인 연결선[E] 72"/>
          <p:cNvCxnSpPr>
            <a:stCxn id="150" idx="3"/>
            <a:endCxn id="145" idx="3"/>
          </p:cNvCxnSpPr>
          <p:nvPr/>
        </p:nvCxnSpPr>
        <p:spPr>
          <a:xfrm rot="5400000" flipH="1">
            <a:off x="5480990" y="1976834"/>
            <a:ext cx="198251" cy="1179989"/>
          </a:xfrm>
          <a:prstGeom prst="bentConnector4">
            <a:avLst>
              <a:gd name="adj1" fmla="val -68786"/>
              <a:gd name="adj2" fmla="val 66383"/>
            </a:avLst>
          </a:prstGeom>
          <a:ln w="3175" algn="ctr">
            <a:solidFill>
              <a:srgbClr val="000000"/>
            </a:solidFill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4" name="꺾인 연결선[E] 72"/>
          <p:cNvCxnSpPr>
            <a:stCxn id="151" idx="0"/>
            <a:endCxn id="145" idx="0"/>
          </p:cNvCxnSpPr>
          <p:nvPr/>
        </p:nvCxnSpPr>
        <p:spPr>
          <a:xfrm rot="5400000">
            <a:off x="4784970" y="38253"/>
            <a:ext cx="1493958" cy="3072045"/>
          </a:xfrm>
          <a:prstGeom prst="bentConnector3">
            <a:avLst>
              <a:gd name="adj1" fmla="val -14513"/>
            </a:avLst>
          </a:prstGeom>
          <a:ln w="3175" algn="ctr">
            <a:solidFill>
              <a:srgbClr val="000000"/>
            </a:solidFill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5" name="직사각형 7"/>
          <p:cNvSpPr/>
          <p:nvPr/>
        </p:nvSpPr>
        <p:spPr>
          <a:xfrm>
            <a:off x="3498830" y="1434609"/>
            <a:ext cx="2148084" cy="195929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900" b="1" dirty="0">
                <a:solidFill>
                  <a:srgbClr val="FF0000"/>
                </a:solidFill>
              </a:rPr>
              <a:t>스티커 모듈을 </a:t>
            </a:r>
            <a:r>
              <a:rPr lang="en-US" altLang="ko-KR" sz="900" b="1" dirty="0">
                <a:solidFill>
                  <a:srgbClr val="FF0000"/>
                </a:solidFill>
              </a:rPr>
              <a:t>UI</a:t>
            </a:r>
            <a:r>
              <a:rPr lang="ko-KR" altLang="en-US" sz="900" b="1" dirty="0">
                <a:solidFill>
                  <a:srgbClr val="FF0000"/>
                </a:solidFill>
              </a:rPr>
              <a:t> 레파지토리에 내장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1818" y="2421630"/>
            <a:ext cx="2880364" cy="367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썸네일 스티커 어드민 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464" y="191255"/>
            <a:ext cx="7272914" cy="66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썸네일 스티커 어드민 </a:t>
            </a:r>
            <a:endParaRPr lang="ko-KR" altLang="en-US" sz="1000" b="1"/>
          </a:p>
          <a:p>
            <a:pPr>
              <a:defRPr lang="ko-KR" altLang="en-US"/>
            </a:pPr>
            <a:r>
              <a:rPr lang="ko-KR" altLang="en-US" sz="1000" b="1"/>
              <a:t>어드민은 단순 </a:t>
            </a:r>
            <a:r>
              <a:rPr lang="en-US" altLang="ko-KR" sz="1000" b="1"/>
              <a:t>CRUD</a:t>
            </a:r>
            <a:r>
              <a:rPr lang="ko-KR" altLang="en-US" sz="1000" b="1"/>
              <a:t>와 전문 분야가 아닌 </a:t>
            </a:r>
            <a:r>
              <a:rPr lang="en-US" altLang="ko-KR" sz="1000" b="1"/>
              <a:t>React</a:t>
            </a:r>
            <a:r>
              <a:rPr lang="ko-KR" altLang="en-US" sz="1000" b="1"/>
              <a:t>로 개발하였기에 이미지만 첨부</a:t>
            </a:r>
          </a:p>
          <a:p>
            <a:pPr>
              <a:defRPr lang="ko-KR" altLang="en-US"/>
            </a:pPr>
            <a:r>
              <a:rPr lang="ko-KR" altLang="en-US" sz="1000" b="1"/>
              <a:t>(어드민의 경우 보통 서버 개발자가 프론트단까지 개발함. </a:t>
            </a:r>
            <a:r>
              <a:rPr lang="en-US" altLang="ko-KR" sz="1000" b="1"/>
              <a:t>React</a:t>
            </a:r>
            <a:r>
              <a:rPr lang="ko-KR" altLang="en-US" sz="1000" b="1"/>
              <a:t>를 선택한 이유는 경험 취지)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464" y="918401"/>
            <a:ext cx="3456437" cy="29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/>
              <a:t>썸네일 스티커 리스트 화면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464" y="1217295"/>
            <a:ext cx="7452360" cy="3736095"/>
          </a:xfrm>
          <a:prstGeom prst="rect">
            <a:avLst/>
          </a:prstGeom>
          <a:ln w="3175" cap="flat" cmpd="sng" algn="ctr">
            <a:solidFill>
              <a:schemeClr val="tx1"/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464" y="191255"/>
            <a:ext cx="7272914" cy="66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썸네일 스티커 어드민 </a:t>
            </a:r>
            <a:endParaRPr lang="ko-KR" altLang="en-US" sz="1000" b="1"/>
          </a:p>
          <a:p>
            <a:pPr>
              <a:defRPr lang="ko-KR" altLang="en-US"/>
            </a:pPr>
            <a:r>
              <a:rPr lang="ko-KR" altLang="en-US" sz="1000" b="1"/>
              <a:t>어드민은 단순 </a:t>
            </a:r>
            <a:r>
              <a:rPr lang="en-US" altLang="ko-KR" sz="1000" b="1"/>
              <a:t>CRUD</a:t>
            </a:r>
            <a:r>
              <a:rPr lang="ko-KR" altLang="en-US" sz="1000" b="1"/>
              <a:t>와 전문 분야가 아닌 </a:t>
            </a:r>
            <a:r>
              <a:rPr lang="en-US" altLang="ko-KR" sz="1000" b="1"/>
              <a:t>React</a:t>
            </a:r>
            <a:r>
              <a:rPr lang="ko-KR" altLang="en-US" sz="1000" b="1"/>
              <a:t>로 개발하였기에 이미지만 첨부</a:t>
            </a:r>
          </a:p>
          <a:p>
            <a:pPr>
              <a:defRPr lang="ko-KR" altLang="en-US"/>
            </a:pPr>
            <a:r>
              <a:rPr lang="ko-KR" altLang="en-US" sz="1000" b="1"/>
              <a:t>(어드민의 경우 보통 서버 개발자가 프론트단까지 개발함. </a:t>
            </a:r>
            <a:r>
              <a:rPr lang="en-US" altLang="ko-KR" sz="1000" b="1"/>
              <a:t>React</a:t>
            </a:r>
            <a:r>
              <a:rPr lang="ko-KR" altLang="en-US" sz="1000" b="1"/>
              <a:t>를 선택한 이유는 경험 취지)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464" y="918401"/>
            <a:ext cx="3456437" cy="29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/>
              <a:t>썸네일 스티커 수정 및 등록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464" y="1217295"/>
            <a:ext cx="5904743" cy="3809511"/>
          </a:xfrm>
          <a:prstGeom prst="rect">
            <a:avLst/>
          </a:prstGeom>
          <a:ln w="3175" cap="flat" cmpd="sng">
            <a:solidFill>
              <a:schemeClr val="tx1"/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466" y="191259"/>
            <a:ext cx="2448308" cy="366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썸네일 스티커 서비스</a:t>
            </a:r>
            <a:r>
              <a:rPr lang="ko-KR" altLang="en-US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460" y="788285"/>
            <a:ext cx="3816651" cy="3286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 b="1" dirty="0"/>
              <a:t>서비스</a:t>
            </a:r>
            <a:r>
              <a:rPr lang="ko-KR" altLang="en-US" sz="1400" dirty="0"/>
              <a:t> 단 개발 스펙</a:t>
            </a:r>
          </a:p>
          <a:p>
            <a:pPr>
              <a:defRPr lang="ko-KR" altLang="en-US"/>
            </a:pPr>
            <a:endParaRPr lang="ko-KR" altLang="en-US" sz="1400" dirty="0"/>
          </a:p>
          <a:p>
            <a:pPr>
              <a:defRPr lang="ko-KR" altLang="en-US"/>
            </a:pPr>
            <a:r>
              <a:rPr lang="en-US" altLang="ko-KR" sz="1400" b="1" dirty="0"/>
              <a:t>Backend</a:t>
            </a:r>
            <a:endParaRPr lang="en-US" altLang="ko-KR" sz="1400" dirty="0"/>
          </a:p>
          <a:p>
            <a:pPr marL="657120" lvl="1" indent="-199920">
              <a:buFont typeface="Arial"/>
              <a:buChar char="•"/>
              <a:defRPr lang="ko-KR" altLang="en-US"/>
            </a:pPr>
            <a:r>
              <a:rPr lang="en-US" altLang="ko-KR" sz="1400" dirty="0"/>
              <a:t>Java</a:t>
            </a:r>
          </a:p>
          <a:p>
            <a:pPr marL="657120" lvl="1" indent="-199920">
              <a:buFont typeface="Arial"/>
              <a:buChar char="•"/>
              <a:defRPr lang="ko-KR" altLang="en-US"/>
            </a:pPr>
            <a:r>
              <a:rPr lang="en-US" altLang="ko-KR" sz="1400" dirty="0"/>
              <a:t>Spring MVC</a:t>
            </a:r>
          </a:p>
          <a:p>
            <a:pPr marL="657120" lvl="1" indent="-199920">
              <a:buFont typeface="Arial"/>
              <a:buChar char="•"/>
              <a:defRPr lang="ko-KR" altLang="en-US"/>
            </a:pPr>
            <a:r>
              <a:rPr lang="en-US" altLang="ko-KR" sz="1400" dirty="0" err="1"/>
              <a:t>Mybatis</a:t>
            </a:r>
            <a:endParaRPr lang="en-US" altLang="ko-KR" sz="1400" dirty="0"/>
          </a:p>
          <a:p>
            <a:pPr marL="657120" lvl="1" indent="-199920">
              <a:buFont typeface="Arial"/>
              <a:buChar char="•"/>
              <a:defRPr lang="ko-KR" altLang="en-US"/>
            </a:pPr>
            <a:r>
              <a:rPr lang="en-US" altLang="ko-KR" sz="1400" dirty="0"/>
              <a:t>Junit4, Mockito</a:t>
            </a:r>
          </a:p>
          <a:p>
            <a:pPr marL="199920" indent="-199920">
              <a:buFont typeface="Arial"/>
              <a:buChar char="•"/>
              <a:defRPr lang="ko-KR" altLang="en-US"/>
            </a:pPr>
            <a:endParaRPr lang="ko-KR" altLang="en-US" sz="1400" b="1" dirty="0"/>
          </a:p>
          <a:p>
            <a:pPr>
              <a:defRPr lang="ko-KR" altLang="en-US"/>
            </a:pPr>
            <a:r>
              <a:rPr lang="en-US" altLang="ko-KR" sz="1400" b="1" dirty="0"/>
              <a:t>Dev Ops</a:t>
            </a:r>
            <a:r>
              <a:rPr lang="en-US" altLang="ko-KR" sz="1400" dirty="0"/>
              <a:t> 			</a:t>
            </a:r>
          </a:p>
          <a:p>
            <a:pPr marL="657120" lvl="1" indent="-199920">
              <a:buFont typeface="Arial"/>
              <a:buChar char="•"/>
              <a:defRPr lang="ko-KR" altLang="en-US"/>
            </a:pPr>
            <a:r>
              <a:rPr lang="en-US" altLang="ko-KR" sz="1400" dirty="0" err="1"/>
              <a:t>Mysql</a:t>
            </a:r>
            <a:endParaRPr lang="en-US" altLang="ko-KR" sz="1400" dirty="0"/>
          </a:p>
          <a:p>
            <a:pPr marL="657120" lvl="1" indent="-199920">
              <a:buFont typeface="Arial"/>
              <a:buChar char="•"/>
              <a:defRPr lang="ko-KR" altLang="en-US"/>
            </a:pPr>
            <a:r>
              <a:rPr lang="en-US" altLang="ko-KR" sz="1400" dirty="0"/>
              <a:t>Jenkins</a:t>
            </a:r>
          </a:p>
          <a:p>
            <a:pPr marL="657120" lvl="1" indent="-199920">
              <a:buFont typeface="Arial"/>
              <a:buChar char="•"/>
              <a:defRPr lang="ko-KR" altLang="en-US"/>
            </a:pPr>
            <a:r>
              <a:rPr lang="en-US" altLang="ko-KR" sz="1400" dirty="0"/>
              <a:t>Nginx, Tomcat</a:t>
            </a:r>
          </a:p>
          <a:p>
            <a:pPr marL="657120" lvl="1" indent="-199920">
              <a:buFont typeface="Arial"/>
              <a:buChar char="•"/>
              <a:defRPr lang="ko-KR" altLang="en-US"/>
            </a:pPr>
            <a:r>
              <a:rPr lang="en-US" altLang="ko-KR" sz="1400" dirty="0" err="1"/>
              <a:t>Memcache</a:t>
            </a:r>
            <a:endParaRPr lang="en-US" altLang="ko-KR" sz="1400" dirty="0"/>
          </a:p>
          <a:p>
            <a:pPr marL="657120" lvl="1" indent="-199920">
              <a:buFont typeface="Arial"/>
              <a:buChar char="•"/>
              <a:defRPr lang="ko-KR" altLang="en-US"/>
            </a:pPr>
            <a:r>
              <a:rPr lang="en-US" altLang="ko-KR" sz="1400" dirty="0" err="1"/>
              <a:t>CentOs</a:t>
            </a:r>
            <a:endParaRPr lang="en-US" altLang="ko-KR" sz="1400" dirty="0"/>
          </a:p>
          <a:p>
            <a:pPr>
              <a:defRPr lang="ko-KR" altLang="en-US"/>
            </a:pP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715843" y="788279"/>
            <a:ext cx="3816652" cy="3715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 b="1" dirty="0" err="1"/>
              <a:t>어드민</a:t>
            </a:r>
            <a:r>
              <a:rPr lang="ko-KR" altLang="en-US" sz="1400" dirty="0"/>
              <a:t> 단 개발 스펙</a:t>
            </a:r>
          </a:p>
          <a:p>
            <a:pPr>
              <a:defRPr lang="ko-KR" altLang="en-US"/>
            </a:pPr>
            <a:endParaRPr lang="ko-KR" altLang="en-US" sz="1400" dirty="0"/>
          </a:p>
          <a:p>
            <a:pPr>
              <a:defRPr lang="ko-KR" altLang="en-US"/>
            </a:pPr>
            <a:r>
              <a:rPr lang="en-US" altLang="ko-KR" sz="1400" b="1" dirty="0"/>
              <a:t>Backend</a:t>
            </a:r>
            <a:endParaRPr lang="en-US" altLang="ko-KR" sz="1400" dirty="0"/>
          </a:p>
          <a:p>
            <a:pPr marL="657120" lvl="1" indent="-199920">
              <a:buFont typeface="Arial"/>
              <a:buChar char="•"/>
              <a:defRPr lang="ko-KR" altLang="en-US"/>
            </a:pPr>
            <a:r>
              <a:rPr lang="en-US" altLang="ko-KR" sz="1400" dirty="0"/>
              <a:t>Java</a:t>
            </a:r>
          </a:p>
          <a:p>
            <a:pPr marL="657120" lvl="1" indent="-199920">
              <a:buFont typeface="Arial"/>
              <a:buChar char="•"/>
              <a:defRPr lang="ko-KR" altLang="en-US"/>
            </a:pPr>
            <a:r>
              <a:rPr lang="en-US" altLang="ko-KR" sz="1400" dirty="0"/>
              <a:t>Spring MVC</a:t>
            </a:r>
            <a:r>
              <a:rPr lang="ko-KR" altLang="en-US" sz="1400" dirty="0"/>
              <a:t>, </a:t>
            </a:r>
            <a:r>
              <a:rPr lang="en-US" altLang="ko-KR" sz="1400" dirty="0"/>
              <a:t>Spring Security</a:t>
            </a:r>
          </a:p>
          <a:p>
            <a:pPr marL="657120" lvl="1" indent="-199920">
              <a:buFont typeface="Arial"/>
              <a:buChar char="•"/>
              <a:defRPr lang="ko-KR" altLang="en-US"/>
            </a:pPr>
            <a:r>
              <a:rPr lang="en-US" altLang="ko-KR" sz="1400" dirty="0" err="1"/>
              <a:t>Mybatis</a:t>
            </a:r>
            <a:endParaRPr lang="en-US" altLang="ko-KR" sz="1400" dirty="0"/>
          </a:p>
          <a:p>
            <a:pPr marL="657120" lvl="1" indent="-199920">
              <a:buFont typeface="Arial"/>
              <a:buChar char="•"/>
              <a:defRPr lang="ko-KR" altLang="en-US"/>
            </a:pPr>
            <a:r>
              <a:rPr lang="en-US" altLang="ko-KR" sz="1400" dirty="0"/>
              <a:t>Junit4, Mockito</a:t>
            </a:r>
          </a:p>
          <a:p>
            <a:pPr marL="199920" indent="-199920">
              <a:buFont typeface="Arial"/>
              <a:buChar char="•"/>
              <a:defRPr lang="ko-KR" altLang="en-US"/>
            </a:pPr>
            <a:endParaRPr lang="ko-KR" altLang="en-US" sz="1400" b="1" dirty="0"/>
          </a:p>
          <a:p>
            <a:pPr>
              <a:defRPr lang="ko-KR" altLang="en-US"/>
            </a:pPr>
            <a:r>
              <a:rPr lang="en-US" altLang="ko-KR" sz="1400" b="1" dirty="0"/>
              <a:t>Dev Ops</a:t>
            </a:r>
            <a:endParaRPr lang="en-US" altLang="ko-KR" sz="1400" dirty="0"/>
          </a:p>
          <a:p>
            <a:pPr marL="657120" lvl="1" indent="-199920">
              <a:buFont typeface="Arial"/>
              <a:buChar char="•"/>
              <a:defRPr lang="ko-KR" altLang="en-US"/>
            </a:pPr>
            <a:r>
              <a:rPr lang="en-US" altLang="ko-KR" sz="1400" dirty="0" err="1"/>
              <a:t>Mysql</a:t>
            </a:r>
            <a:endParaRPr lang="en-US" altLang="ko-KR" sz="1400" dirty="0"/>
          </a:p>
          <a:p>
            <a:pPr marL="657120" lvl="1" indent="-199920">
              <a:buFont typeface="Arial"/>
              <a:buChar char="•"/>
              <a:defRPr lang="ko-KR" altLang="en-US"/>
            </a:pPr>
            <a:r>
              <a:rPr lang="en-US" altLang="ko-KR" sz="1400" dirty="0"/>
              <a:t>Jenkins</a:t>
            </a:r>
          </a:p>
          <a:p>
            <a:pPr marL="657120" lvl="1" indent="-199920">
              <a:buFont typeface="Arial"/>
              <a:buChar char="•"/>
              <a:defRPr lang="ko-KR" altLang="en-US"/>
            </a:pPr>
            <a:r>
              <a:rPr lang="en-US" altLang="ko-KR" sz="1400" dirty="0"/>
              <a:t>Nginx, Tomcat</a:t>
            </a:r>
          </a:p>
          <a:p>
            <a:pPr marL="657120" lvl="1" indent="-199920">
              <a:buFont typeface="Arial"/>
              <a:buChar char="•"/>
              <a:defRPr lang="ko-KR" altLang="en-US"/>
            </a:pPr>
            <a:r>
              <a:rPr lang="en-US" altLang="ko-KR" sz="1400" dirty="0" err="1"/>
              <a:t>CentOs</a:t>
            </a:r>
            <a:endParaRPr lang="en-US" altLang="ko-KR" sz="1400" dirty="0"/>
          </a:p>
          <a:p>
            <a:pPr marL="657120" lvl="1" indent="-199920">
              <a:buFont typeface="Arial"/>
              <a:buChar char="•"/>
              <a:defRPr lang="ko-KR" altLang="en-US"/>
            </a:pPr>
            <a:endParaRPr lang="en-US" altLang="ko-KR" sz="1400" dirty="0"/>
          </a:p>
          <a:p>
            <a:pPr marL="199920" lvl="0" indent="-199920">
              <a:buFont typeface="Arial"/>
              <a:buNone/>
              <a:defRPr lang="ko-KR" altLang="en-US"/>
            </a:pPr>
            <a:r>
              <a:rPr lang="en-US" altLang="ko-KR" sz="1400" b="1" dirty="0"/>
              <a:t>Frontend</a:t>
            </a:r>
            <a:endParaRPr lang="en-US" altLang="ko-KR" sz="1400" dirty="0"/>
          </a:p>
          <a:p>
            <a:pPr marL="657120" lvl="1" indent="-199920">
              <a:buFont typeface="Arial"/>
              <a:buChar char="•"/>
              <a:defRPr lang="ko-KR" altLang="en-US"/>
            </a:pPr>
            <a:r>
              <a:rPr lang="en-US" altLang="ko-KR" sz="1400" dirty="0"/>
              <a:t>ES6 </a:t>
            </a:r>
            <a:r>
              <a:rPr lang="en-US" altLang="ko-KR" sz="1400" dirty="0" err="1"/>
              <a:t>Javascript</a:t>
            </a:r>
            <a:endParaRPr lang="en-US" altLang="ko-KR" sz="1400" dirty="0"/>
          </a:p>
          <a:p>
            <a:pPr marL="657120" lvl="1" indent="-199920">
              <a:buFont typeface="Arial"/>
              <a:buChar char="•"/>
              <a:defRPr lang="ko-KR" altLang="en-US"/>
            </a:pPr>
            <a:r>
              <a:rPr lang="en-US" altLang="ko-KR" sz="1400" dirty="0"/>
              <a:t>React, Redux, Saga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464" y="191255"/>
            <a:ext cx="7272914" cy="66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썸네일 스티커 어드민 </a:t>
            </a:r>
            <a:endParaRPr lang="ko-KR" altLang="en-US" sz="1000" b="1"/>
          </a:p>
          <a:p>
            <a:pPr>
              <a:defRPr lang="ko-KR" altLang="en-US"/>
            </a:pPr>
            <a:r>
              <a:rPr lang="ko-KR" altLang="en-US" sz="1000" b="1"/>
              <a:t>어드민은 단순 </a:t>
            </a:r>
            <a:r>
              <a:rPr lang="en-US" altLang="ko-KR" sz="1000" b="1"/>
              <a:t>CRUD</a:t>
            </a:r>
            <a:r>
              <a:rPr lang="ko-KR" altLang="en-US" sz="1000" b="1"/>
              <a:t>와 전문 분야가 아닌 </a:t>
            </a:r>
            <a:r>
              <a:rPr lang="en-US" altLang="ko-KR" sz="1000" b="1"/>
              <a:t>React</a:t>
            </a:r>
            <a:r>
              <a:rPr lang="ko-KR" altLang="en-US" sz="1000" b="1"/>
              <a:t>로 개발하였기에 이미지만 첨부</a:t>
            </a:r>
          </a:p>
          <a:p>
            <a:pPr>
              <a:defRPr lang="ko-KR" altLang="en-US"/>
            </a:pPr>
            <a:r>
              <a:rPr lang="ko-KR" altLang="en-US" sz="1000" b="1"/>
              <a:t>(어드민의 경우 보통 서버 개발자가 프론트단까지 개발함. </a:t>
            </a:r>
            <a:r>
              <a:rPr lang="en-US" altLang="ko-KR" sz="1000" b="1"/>
              <a:t>React</a:t>
            </a:r>
            <a:r>
              <a:rPr lang="ko-KR" altLang="en-US" sz="1000" b="1"/>
              <a:t>를 선택한 이유는 경험 취지)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464" y="918401"/>
            <a:ext cx="3456437" cy="29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/>
              <a:t>썸네일 스티커 대상 등록 화면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464" y="1217295"/>
            <a:ext cx="7092317" cy="3186470"/>
          </a:xfrm>
          <a:prstGeom prst="rect">
            <a:avLst/>
          </a:prstGeom>
          <a:ln w="3175" cap="flat" cmpd="sng">
            <a:solidFill>
              <a:schemeClr val="tx1"/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464" y="191255"/>
            <a:ext cx="7272914" cy="66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썸네일 스티커 어드민 </a:t>
            </a:r>
            <a:endParaRPr lang="ko-KR" altLang="en-US" sz="1000" b="1"/>
          </a:p>
          <a:p>
            <a:pPr>
              <a:defRPr lang="ko-KR" altLang="en-US"/>
            </a:pPr>
            <a:r>
              <a:rPr lang="ko-KR" altLang="en-US" sz="1000" b="1"/>
              <a:t>어드민은 단순 </a:t>
            </a:r>
            <a:r>
              <a:rPr lang="en-US" altLang="ko-KR" sz="1000" b="1"/>
              <a:t>CRUD</a:t>
            </a:r>
            <a:r>
              <a:rPr lang="ko-KR" altLang="en-US" sz="1000" b="1"/>
              <a:t>와 전문 분야가 아닌 </a:t>
            </a:r>
            <a:r>
              <a:rPr lang="en-US" altLang="ko-KR" sz="1000" b="1"/>
              <a:t>React</a:t>
            </a:r>
            <a:r>
              <a:rPr lang="ko-KR" altLang="en-US" sz="1000" b="1"/>
              <a:t>로 개발하였기에 이미지만 첨부</a:t>
            </a:r>
          </a:p>
          <a:p>
            <a:pPr>
              <a:defRPr lang="ko-KR" altLang="en-US"/>
            </a:pPr>
            <a:r>
              <a:rPr lang="ko-KR" altLang="en-US" sz="1000" b="1"/>
              <a:t>(어드민의 경우 보통 서버 개발자가 프론트단까지 개발함. </a:t>
            </a:r>
            <a:r>
              <a:rPr lang="en-US" altLang="ko-KR" sz="1000" b="1"/>
              <a:t>React</a:t>
            </a:r>
            <a:r>
              <a:rPr lang="ko-KR" altLang="en-US" sz="1000" b="1"/>
              <a:t>를 선택한 이유는 경험 취지)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464" y="918401"/>
            <a:ext cx="4741923" cy="29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/>
              <a:t>썸네일 스티커 대상 등록 화면 - 카테고리 추가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464" y="1217295"/>
            <a:ext cx="4741923" cy="3330351"/>
          </a:xfrm>
          <a:prstGeom prst="rect">
            <a:avLst/>
          </a:prstGeom>
          <a:ln w="3175" cap="flat" cmpd="sng">
            <a:solidFill>
              <a:schemeClr val="tx1"/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1818" y="2421630"/>
            <a:ext cx="2880364" cy="367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감사합니다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465" y="191256"/>
            <a:ext cx="2016255" cy="359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썸네일 스티커란?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466" y="550545"/>
            <a:ext cx="39856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 dirty="0"/>
              <a:t>적용 플랫폼 : </a:t>
            </a:r>
            <a:r>
              <a:rPr lang="en-US" altLang="ko-KR" sz="1400" dirty="0"/>
              <a:t>Web</a:t>
            </a:r>
            <a:r>
              <a:rPr lang="ko-KR" altLang="en-US" sz="1400" dirty="0"/>
              <a:t>, </a:t>
            </a:r>
            <a:r>
              <a:rPr lang="en-US" altLang="ko-KR" sz="1400" dirty="0"/>
              <a:t>Mobile Web, Mobile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323465" y="963050"/>
            <a:ext cx="2664315" cy="1367089"/>
            <a:chOff x="607807" y="1137600"/>
            <a:chExt cx="4930575" cy="2477125"/>
          </a:xfrm>
        </p:grpSpPr>
        <p:pic>
          <p:nvPicPr>
            <p:cNvPr id="8" name="그림 1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65795" y="1137600"/>
              <a:ext cx="4872587" cy="2477125"/>
            </a:xfrm>
            <a:prstGeom prst="rect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</p:pic>
        <p:sp>
          <p:nvSpPr>
            <p:cNvPr id="9" name="직사각형 18"/>
            <p:cNvSpPr/>
            <p:nvPr/>
          </p:nvSpPr>
          <p:spPr>
            <a:xfrm>
              <a:off x="607807" y="1519518"/>
              <a:ext cx="470648" cy="4706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직사각형 19"/>
            <p:cNvSpPr/>
            <p:nvPr/>
          </p:nvSpPr>
          <p:spPr>
            <a:xfrm>
              <a:off x="1804596" y="1519518"/>
              <a:ext cx="470648" cy="4706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직사각형 20"/>
            <p:cNvSpPr/>
            <p:nvPr/>
          </p:nvSpPr>
          <p:spPr>
            <a:xfrm>
              <a:off x="3055172" y="1519518"/>
              <a:ext cx="470648" cy="4706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직사각형 21"/>
            <p:cNvSpPr/>
            <p:nvPr/>
          </p:nvSpPr>
          <p:spPr>
            <a:xfrm>
              <a:off x="4265407" y="1519518"/>
              <a:ext cx="470648" cy="4706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23465" y="2673641"/>
            <a:ext cx="2310404" cy="2257718"/>
            <a:chOff x="6591703" y="1207369"/>
            <a:chExt cx="5199244" cy="4933549"/>
          </a:xfrm>
        </p:grpSpPr>
        <p:pic>
          <p:nvPicPr>
            <p:cNvPr id="14" name="그림 1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683241" y="1207369"/>
              <a:ext cx="5042594" cy="4865899"/>
            </a:xfrm>
            <a:prstGeom prst="rect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</p:pic>
        <p:sp>
          <p:nvSpPr>
            <p:cNvPr id="15" name="직사각형 23"/>
            <p:cNvSpPr/>
            <p:nvPr/>
          </p:nvSpPr>
          <p:spPr>
            <a:xfrm>
              <a:off x="6730700" y="1497106"/>
              <a:ext cx="611393" cy="6140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24"/>
            <p:cNvSpPr/>
            <p:nvPr/>
          </p:nvSpPr>
          <p:spPr>
            <a:xfrm>
              <a:off x="9269130" y="1352775"/>
              <a:ext cx="691082" cy="28776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직사각형 25"/>
            <p:cNvSpPr/>
            <p:nvPr/>
          </p:nvSpPr>
          <p:spPr>
            <a:xfrm>
              <a:off x="6591703" y="5384156"/>
              <a:ext cx="5199244" cy="7567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1272D8A-DFEE-3A4B-A0E4-BD4A7DC44558}"/>
              </a:ext>
            </a:extLst>
          </p:cNvPr>
          <p:cNvGrpSpPr/>
          <p:nvPr/>
        </p:nvGrpSpPr>
        <p:grpSpPr>
          <a:xfrm>
            <a:off x="3053696" y="962648"/>
            <a:ext cx="1615457" cy="1771759"/>
            <a:chOff x="634702" y="1222758"/>
            <a:chExt cx="4711700" cy="4953000"/>
          </a:xfrm>
        </p:grpSpPr>
        <p:pic>
          <p:nvPicPr>
            <p:cNvPr id="22" name="그림 2">
              <a:extLst>
                <a:ext uri="{FF2B5EF4-FFF2-40B4-BE49-F238E27FC236}">
                  <a16:creationId xmlns:a16="http://schemas.microsoft.com/office/drawing/2014/main" id="{E4E18E26-8380-2248-BF8F-E68F9B4600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34702" y="1222758"/>
              <a:ext cx="4711700" cy="4953000"/>
            </a:xfrm>
            <a:prstGeom prst="rect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D03E0F4-FF22-6641-8CDE-1D1EFE514F52}"/>
                </a:ext>
              </a:extLst>
            </p:cNvPr>
            <p:cNvSpPr/>
            <p:nvPr/>
          </p:nvSpPr>
          <p:spPr>
            <a:xfrm>
              <a:off x="736395" y="2176742"/>
              <a:ext cx="552170" cy="5521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직사각형 26">
              <a:extLst>
                <a:ext uri="{FF2B5EF4-FFF2-40B4-BE49-F238E27FC236}">
                  <a16:creationId xmlns:a16="http://schemas.microsoft.com/office/drawing/2014/main" id="{728C12C8-2FC7-A641-990F-B645ED989CC5}"/>
                </a:ext>
              </a:extLst>
            </p:cNvPr>
            <p:cNvSpPr/>
            <p:nvPr/>
          </p:nvSpPr>
          <p:spPr>
            <a:xfrm>
              <a:off x="3060495" y="2171980"/>
              <a:ext cx="552170" cy="5521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9F5DEB6-13D7-2D49-B378-1B1A2BEEC117}"/>
              </a:ext>
            </a:extLst>
          </p:cNvPr>
          <p:cNvGrpSpPr/>
          <p:nvPr/>
        </p:nvGrpSpPr>
        <p:grpSpPr>
          <a:xfrm>
            <a:off x="3053924" y="2838732"/>
            <a:ext cx="1589187" cy="1965327"/>
            <a:chOff x="6562912" y="1176897"/>
            <a:chExt cx="4108578" cy="5081028"/>
          </a:xfrm>
        </p:grpSpPr>
        <p:pic>
          <p:nvPicPr>
            <p:cNvPr id="26" name="그림 6">
              <a:extLst>
                <a:ext uri="{FF2B5EF4-FFF2-40B4-BE49-F238E27FC236}">
                  <a16:creationId xmlns:a16="http://schemas.microsoft.com/office/drawing/2014/main" id="{464D6B8C-43CB-F64A-BD12-A5DE4A2160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626711" y="1207369"/>
              <a:ext cx="4044779" cy="4968389"/>
            </a:xfrm>
            <a:prstGeom prst="rect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</p:pic>
        <p:sp>
          <p:nvSpPr>
            <p:cNvPr id="27" name="직사각형 27">
              <a:extLst>
                <a:ext uri="{FF2B5EF4-FFF2-40B4-BE49-F238E27FC236}">
                  <a16:creationId xmlns:a16="http://schemas.microsoft.com/office/drawing/2014/main" id="{93AD982B-033F-AF42-9302-1C585A8DED76}"/>
                </a:ext>
              </a:extLst>
            </p:cNvPr>
            <p:cNvSpPr/>
            <p:nvPr/>
          </p:nvSpPr>
          <p:spPr>
            <a:xfrm>
              <a:off x="6562912" y="1176897"/>
              <a:ext cx="537603" cy="53760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직사각형 28">
              <a:extLst>
                <a:ext uri="{FF2B5EF4-FFF2-40B4-BE49-F238E27FC236}">
                  <a16:creationId xmlns:a16="http://schemas.microsoft.com/office/drawing/2014/main" id="{C6433CC3-72FC-FD4D-AB22-A4616CA694D4}"/>
                </a:ext>
              </a:extLst>
            </p:cNvPr>
            <p:cNvSpPr/>
            <p:nvPr/>
          </p:nvSpPr>
          <p:spPr>
            <a:xfrm>
              <a:off x="7201087" y="5458385"/>
              <a:ext cx="2871601" cy="7995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820CE80-6C69-CF48-AE6E-1534779C7FD1}"/>
              </a:ext>
            </a:extLst>
          </p:cNvPr>
          <p:cNvGrpSpPr/>
          <p:nvPr/>
        </p:nvGrpSpPr>
        <p:grpSpPr>
          <a:xfrm>
            <a:off x="4788030" y="946940"/>
            <a:ext cx="4062414" cy="3281040"/>
            <a:chOff x="6591180" y="1207369"/>
            <a:chExt cx="4910258" cy="3965808"/>
          </a:xfrm>
        </p:grpSpPr>
        <p:pic>
          <p:nvPicPr>
            <p:cNvPr id="34" name="그림 11">
              <a:extLst>
                <a:ext uri="{FF2B5EF4-FFF2-40B4-BE49-F238E27FC236}">
                  <a16:creationId xmlns:a16="http://schemas.microsoft.com/office/drawing/2014/main" id="{BDCD4D33-7528-F94B-8666-16B37AD5A6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6626711" y="1222758"/>
              <a:ext cx="2221000" cy="3950419"/>
            </a:xfrm>
            <a:prstGeom prst="rect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</p:pic>
        <p:pic>
          <p:nvPicPr>
            <p:cNvPr id="35" name="그림 13">
              <a:extLst>
                <a:ext uri="{FF2B5EF4-FFF2-40B4-BE49-F238E27FC236}">
                  <a16:creationId xmlns:a16="http://schemas.microsoft.com/office/drawing/2014/main" id="{F68360DF-91C7-994D-AF60-D22424F2BF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9140417" y="1207369"/>
              <a:ext cx="2229652" cy="3965808"/>
            </a:xfrm>
            <a:prstGeom prst="rect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</p:pic>
        <p:sp>
          <p:nvSpPr>
            <p:cNvPr id="36" name="직사각형 21">
              <a:extLst>
                <a:ext uri="{FF2B5EF4-FFF2-40B4-BE49-F238E27FC236}">
                  <a16:creationId xmlns:a16="http://schemas.microsoft.com/office/drawing/2014/main" id="{BDE9BE67-8956-C048-9BF5-3AAA1FD6B67E}"/>
                </a:ext>
              </a:extLst>
            </p:cNvPr>
            <p:cNvSpPr/>
            <p:nvPr/>
          </p:nvSpPr>
          <p:spPr>
            <a:xfrm>
              <a:off x="6591180" y="1293577"/>
              <a:ext cx="552170" cy="5521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직사각형 23">
              <a:extLst>
                <a:ext uri="{FF2B5EF4-FFF2-40B4-BE49-F238E27FC236}">
                  <a16:creationId xmlns:a16="http://schemas.microsoft.com/office/drawing/2014/main" id="{3AA695FA-FF58-2443-B64B-D012D91C0059}"/>
                </a:ext>
              </a:extLst>
            </p:cNvPr>
            <p:cNvSpPr/>
            <p:nvPr/>
          </p:nvSpPr>
          <p:spPr>
            <a:xfrm>
              <a:off x="9086730" y="2374664"/>
              <a:ext cx="2414708" cy="66857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1818" y="2421630"/>
            <a:ext cx="2880364" cy="367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썸네일 스티커 서비스 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465" y="191256"/>
            <a:ext cx="3240409" cy="359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썸네일 스티커 </a:t>
            </a:r>
            <a:r>
              <a:rPr lang="en-US" altLang="ko-KR" b="1"/>
              <a:t>Legacy </a:t>
            </a:r>
            <a:r>
              <a:rPr lang="ko-KR" altLang="en-US" b="1"/>
              <a:t>구조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1499" y="850582"/>
            <a:ext cx="3888492" cy="300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 b="1"/>
              <a:t>장애의 시작:</a:t>
            </a:r>
            <a:r>
              <a:rPr lang="ko-KR" altLang="en-US" sz="1400"/>
              <a:t> 썸네일 스티커가 반영이 안돼요!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1500" y="1448276"/>
            <a:ext cx="81770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 b="1" dirty="0"/>
              <a:t>인수인계 받은 내용: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썸네일</a:t>
            </a:r>
            <a:r>
              <a:rPr lang="ko-KR" altLang="en-US" sz="1400" dirty="0"/>
              <a:t> 스티커 반영 안된다는 장애가 들어오면 동기화 버튼 한번씩 눌러주세요!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1500" y="2097413"/>
            <a:ext cx="7921028" cy="300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 b="1" dirty="0"/>
              <a:t>특정 시점부터:</a:t>
            </a:r>
            <a:r>
              <a:rPr lang="ko-KR" altLang="en-US" sz="1400" dirty="0"/>
              <a:t> 동기화 버튼을 아무리 눌러도 정상적으로 반영이 되지 않음!</a:t>
            </a:r>
          </a:p>
        </p:txBody>
      </p:sp>
      <p:sp>
        <p:nvSpPr>
          <p:cNvPr id="15" name="타원 14"/>
          <p:cNvSpPr/>
          <p:nvPr/>
        </p:nvSpPr>
        <p:spPr>
          <a:xfrm>
            <a:off x="467487" y="961644"/>
            <a:ext cx="107761" cy="113149"/>
          </a:xfrm>
          <a:prstGeom prst="ellipse">
            <a:avLst/>
          </a:prstGeom>
          <a:noFill/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67487" y="1556766"/>
            <a:ext cx="107761" cy="113149"/>
          </a:xfrm>
          <a:prstGeom prst="ellipse">
            <a:avLst/>
          </a:prstGeom>
          <a:noFill/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63738" y="2191329"/>
            <a:ext cx="107761" cy="113149"/>
          </a:xfrm>
          <a:prstGeom prst="ellipse">
            <a:avLst/>
          </a:prstGeom>
          <a:noFill/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159689" y="1741170"/>
            <a:ext cx="3564455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 b="0" dirty="0"/>
              <a:t>몇 초 길게는 </a:t>
            </a:r>
            <a:r>
              <a:rPr lang="ko-KR" altLang="en-US" sz="1400" b="0" dirty="0" err="1"/>
              <a:t>몇분</a:t>
            </a:r>
            <a:r>
              <a:rPr lang="ko-KR" altLang="en-US" sz="1400" b="0" dirty="0"/>
              <a:t> 후 반영이 되는 것 확인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583180"/>
            <a:ext cx="3048000" cy="2286000"/>
          </a:xfrm>
          <a:prstGeom prst="rect">
            <a:avLst/>
          </a:prstGeom>
        </p:spPr>
      </p:pic>
      <p:sp>
        <p:nvSpPr>
          <p:cNvPr id="25" name="타원 24"/>
          <p:cNvSpPr/>
          <p:nvPr/>
        </p:nvSpPr>
        <p:spPr>
          <a:xfrm>
            <a:off x="467487" y="2894068"/>
            <a:ext cx="107761" cy="113149"/>
          </a:xfrm>
          <a:prstGeom prst="ellipse">
            <a:avLst/>
          </a:prstGeom>
          <a:noFill/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9477" y="2800152"/>
            <a:ext cx="1912253" cy="300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 b="1"/>
              <a:t>                       ......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"/>
          <p:cNvSpPr/>
          <p:nvPr/>
        </p:nvSpPr>
        <p:spPr>
          <a:xfrm>
            <a:off x="4572000" y="3918442"/>
            <a:ext cx="950047" cy="146447"/>
          </a:xfrm>
          <a:prstGeom prst="rect">
            <a:avLst/>
          </a:prstGeom>
          <a:ln w="0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>
                <a:solidFill>
                  <a:schemeClr val="tx1"/>
                </a:solidFill>
              </a:rPr>
              <a:t>listener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465" y="191256"/>
            <a:ext cx="3528445" cy="359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썸네일 스티커 </a:t>
            </a:r>
            <a:r>
              <a:rPr lang="en-US" altLang="ko-KR" b="1"/>
              <a:t>Legacy </a:t>
            </a:r>
            <a:r>
              <a:rPr lang="ko-KR" altLang="en-US" b="1"/>
              <a:t>구조</a:t>
            </a:r>
            <a:endParaRPr lang="ko-KR" altLang="en-US" b="1"/>
          </a:p>
        </p:txBody>
      </p:sp>
      <p:sp>
        <p:nvSpPr>
          <p:cNvPr id="63" name="직사각형 7"/>
          <p:cNvSpPr/>
          <p:nvPr/>
        </p:nvSpPr>
        <p:spPr>
          <a:xfrm>
            <a:off x="3592800" y="3034800"/>
            <a:ext cx="1962000" cy="291600"/>
          </a:xfrm>
          <a:prstGeom prst="rect">
            <a:avLst/>
          </a:prstGeom>
          <a:noFill/>
          <a:ln w="0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>
                <a:solidFill>
                  <a:schemeClr val="tx1"/>
                </a:solidFill>
              </a:rPr>
              <a:t>service_tmon_marketing_api</a:t>
            </a:r>
            <a:endParaRPr lang="en-US" altLang="ko-KR" sz="1000" b="1">
              <a:solidFill>
                <a:schemeClr val="tx1"/>
              </a:solidFill>
            </a:endParaRPr>
          </a:p>
        </p:txBody>
      </p:sp>
      <p:grpSp>
        <p:nvGrpSpPr>
          <p:cNvPr id="72" name="그룹 71"/>
          <p:cNvGrpSpPr/>
          <p:nvPr/>
        </p:nvGrpSpPr>
        <p:grpSpPr>
          <a:xfrm rot="0">
            <a:off x="181876" y="3034538"/>
            <a:ext cx="576072" cy="566912"/>
            <a:chOff x="181876" y="2425303"/>
            <a:chExt cx="576072" cy="566912"/>
          </a:xfrm>
        </p:grpSpPr>
        <p:sp>
          <p:nvSpPr>
            <p:cNvPr id="65" name="직사각형 7"/>
            <p:cNvSpPr/>
            <p:nvPr/>
          </p:nvSpPr>
          <p:spPr>
            <a:xfrm>
              <a:off x="181876" y="2699321"/>
              <a:ext cx="576072" cy="292894"/>
            </a:xfrm>
            <a:prstGeom prst="rect">
              <a:avLst/>
            </a:prstGeom>
            <a:ln w="0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>
                  <a:solidFill>
                    <a:schemeClr val="tx1"/>
                  </a:solidFill>
                </a:rPr>
                <a:t>어드민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64" name="웃는 얼굴[S] 1"/>
            <p:cNvSpPr/>
            <p:nvPr/>
          </p:nvSpPr>
          <p:spPr>
            <a:xfrm>
              <a:off x="323465" y="2425303"/>
              <a:ext cx="292894" cy="292894"/>
            </a:xfrm>
            <a:prstGeom prst="smileyFace">
              <a:avLst>
                <a:gd name="adj" fmla="val 4653"/>
              </a:avLst>
            </a:prstGeom>
            <a:ln w="0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직선 화살표 연결선 9"/>
          <p:cNvCxnSpPr>
            <a:endCxn id="63" idx="1"/>
          </p:cNvCxnSpPr>
          <p:nvPr/>
        </p:nvCxnSpPr>
        <p:spPr>
          <a:xfrm flipV="1">
            <a:off x="757948" y="3180600"/>
            <a:ext cx="2834852" cy="385"/>
          </a:xfrm>
          <a:prstGeom prst="straightConnector1">
            <a:avLst/>
          </a:prstGeom>
          <a:ln w="0" algn="ctr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직사각형 7"/>
          <p:cNvSpPr/>
          <p:nvPr/>
        </p:nvSpPr>
        <p:spPr>
          <a:xfrm>
            <a:off x="1010983" y="3219831"/>
            <a:ext cx="2192846" cy="783717"/>
          </a:xfrm>
          <a:prstGeom prst="rect">
            <a:avLst/>
          </a:prstGeom>
          <a:ln w="0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900">
                <a:solidFill>
                  <a:schemeClr val="tx1"/>
                </a:solidFill>
              </a:rPr>
              <a:t>1. 카테고리에 카테고리 번호 추가</a:t>
            </a:r>
            <a:endParaRPr lang="ko-KR" altLang="en-US" sz="90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 sz="900">
                <a:solidFill>
                  <a:schemeClr val="tx1"/>
                </a:solidFill>
              </a:rPr>
              <a:t>2. 딜팩에 딜팩 번호 추가</a:t>
            </a:r>
            <a:endParaRPr lang="ko-KR" altLang="en-US" sz="90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 sz="900">
                <a:solidFill>
                  <a:schemeClr val="tx1"/>
                </a:solidFill>
              </a:rPr>
              <a:t>3. 제외 딜팩에 딜팩 번호 추가</a:t>
            </a:r>
            <a:endParaRPr lang="ko-KR" altLang="en-US" sz="90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 sz="900">
                <a:solidFill>
                  <a:schemeClr val="tx1"/>
                </a:solidFill>
              </a:rPr>
              <a:t>4. 스티커 정보 수정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9" name="직사각형 7"/>
          <p:cNvSpPr/>
          <p:nvPr/>
        </p:nvSpPr>
        <p:spPr>
          <a:xfrm>
            <a:off x="827532" y="4350420"/>
            <a:ext cx="1642276" cy="309591"/>
          </a:xfrm>
          <a:prstGeom prst="rect">
            <a:avLst/>
          </a:prstGeom>
          <a:ln w="0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900">
                <a:solidFill>
                  <a:schemeClr val="tx1"/>
                </a:solidFill>
              </a:rPr>
              <a:t>딜코어 파트에서 </a:t>
            </a:r>
            <a:endParaRPr lang="ko-KR" altLang="en-US" sz="9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900">
                <a:solidFill>
                  <a:schemeClr val="tx1"/>
                </a:solidFill>
              </a:rPr>
              <a:t>딜팩 변경 이벤트 발생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4" name="직사각형 7"/>
          <p:cNvSpPr/>
          <p:nvPr/>
        </p:nvSpPr>
        <p:spPr>
          <a:xfrm>
            <a:off x="181876" y="4439126"/>
            <a:ext cx="576072" cy="292894"/>
          </a:xfrm>
          <a:prstGeom prst="rect">
            <a:avLst/>
          </a:prstGeom>
          <a:ln w="0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딜코어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5" name="웃는 얼굴[S] 1"/>
          <p:cNvSpPr/>
          <p:nvPr/>
        </p:nvSpPr>
        <p:spPr>
          <a:xfrm>
            <a:off x="323465" y="4165107"/>
            <a:ext cx="292894" cy="292894"/>
          </a:xfrm>
          <a:prstGeom prst="smileyFace">
            <a:avLst>
              <a:gd name="adj" fmla="val 4653"/>
            </a:avLst>
          </a:prstGeom>
          <a:ln w="0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오각형[P] 68"/>
          <p:cNvSpPr/>
          <p:nvPr/>
        </p:nvSpPr>
        <p:spPr>
          <a:xfrm>
            <a:off x="2815923" y="4200677"/>
            <a:ext cx="2736342" cy="221752"/>
          </a:xfrm>
          <a:prstGeom prst="homePlate">
            <a:avLst>
              <a:gd name="adj" fmla="val 50000"/>
            </a:avLst>
          </a:prstGeom>
          <a:solidFill>
            <a:schemeClr val="accent1">
              <a:lumMod val="10000"/>
              <a:lumOff val="90000"/>
            </a:schemeClr>
          </a:solidFill>
          <a:ln w="0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" altLang="ko-KR" sz="1000">
                <a:solidFill>
                  <a:schemeClr val="tx1"/>
                </a:solidFill>
                <a:cs typeface="함초롬돋움"/>
              </a:rPr>
              <a:t>tmon.service.queue.dealpack.sync.sticker</a:t>
            </a:r>
            <a:endParaRPr lang="ko-KR" altLang="en-US" sz="1000">
              <a:solidFill>
                <a:schemeClr val="tx1"/>
              </a:solidFill>
              <a:cs typeface="함초롬돋움"/>
            </a:endParaRPr>
          </a:p>
        </p:txBody>
      </p:sp>
      <p:cxnSp>
        <p:nvCxnSpPr>
          <p:cNvPr id="77" name="직선 화살표 연결선 9"/>
          <p:cNvCxnSpPr>
            <a:endCxn id="76" idx="1"/>
          </p:cNvCxnSpPr>
          <p:nvPr/>
        </p:nvCxnSpPr>
        <p:spPr>
          <a:xfrm flipV="1">
            <a:off x="683514" y="4311553"/>
            <a:ext cx="2132409" cy="2"/>
          </a:xfrm>
          <a:prstGeom prst="straightConnector1">
            <a:avLst/>
          </a:prstGeom>
          <a:ln w="0" algn="ctr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꺾인 연결선[E] 72"/>
          <p:cNvCxnSpPr>
            <a:stCxn id="76" idx="3"/>
            <a:endCxn id="63" idx="2"/>
          </p:cNvCxnSpPr>
          <p:nvPr/>
        </p:nvCxnSpPr>
        <p:spPr>
          <a:xfrm flipH="1" flipV="1">
            <a:off x="4573800" y="3326400"/>
            <a:ext cx="978465" cy="985153"/>
          </a:xfrm>
          <a:prstGeom prst="bentConnector4">
            <a:avLst>
              <a:gd name="adj1" fmla="val -14001"/>
              <a:gd name="adj2" fmla="val 55631"/>
            </a:avLst>
          </a:prstGeom>
          <a:ln w="0" algn="ctr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1" name="그룹 80"/>
          <p:cNvGrpSpPr/>
          <p:nvPr/>
        </p:nvGrpSpPr>
        <p:grpSpPr>
          <a:xfrm rot="0">
            <a:off x="7596378" y="4302116"/>
            <a:ext cx="576072" cy="566913"/>
            <a:chOff x="181876" y="2425303"/>
            <a:chExt cx="576072" cy="566913"/>
          </a:xfrm>
        </p:grpSpPr>
        <p:sp>
          <p:nvSpPr>
            <p:cNvPr id="82" name="직사각형 7"/>
            <p:cNvSpPr/>
            <p:nvPr/>
          </p:nvSpPr>
          <p:spPr>
            <a:xfrm>
              <a:off x="181876" y="2699322"/>
              <a:ext cx="576072" cy="292894"/>
            </a:xfrm>
            <a:prstGeom prst="rect">
              <a:avLst/>
            </a:prstGeom>
            <a:ln w="0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>
                  <a:solidFill>
                    <a:schemeClr val="tx1"/>
                  </a:solidFill>
                </a:rPr>
                <a:t>배치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3" name="웃는 얼굴[S] 1"/>
            <p:cNvSpPr/>
            <p:nvPr/>
          </p:nvSpPr>
          <p:spPr>
            <a:xfrm>
              <a:off x="323465" y="2425303"/>
              <a:ext cx="292894" cy="292894"/>
            </a:xfrm>
            <a:prstGeom prst="smileyFace">
              <a:avLst>
                <a:gd name="adj" fmla="val 4653"/>
              </a:avLst>
            </a:prstGeom>
            <a:ln w="0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85" name="꺾인 연결선[E] 72"/>
          <p:cNvCxnSpPr>
            <a:endCxn id="63" idx="3"/>
          </p:cNvCxnSpPr>
          <p:nvPr/>
        </p:nvCxnSpPr>
        <p:spPr>
          <a:xfrm rot="10800000">
            <a:off x="5554800" y="3180600"/>
            <a:ext cx="2329615" cy="1020077"/>
          </a:xfrm>
          <a:prstGeom prst="bentConnector3">
            <a:avLst>
              <a:gd name="adj1" fmla="val 50000"/>
            </a:avLst>
          </a:prstGeom>
          <a:ln w="0" algn="ctr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직사각형 7"/>
          <p:cNvSpPr/>
          <p:nvPr/>
        </p:nvSpPr>
        <p:spPr>
          <a:xfrm>
            <a:off x="5796153" y="3222260"/>
            <a:ext cx="1944243" cy="429625"/>
          </a:xfrm>
          <a:prstGeom prst="rect">
            <a:avLst/>
          </a:prstGeom>
          <a:ln w="0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900">
                <a:solidFill>
                  <a:schemeClr val="tx1"/>
                </a:solidFill>
              </a:rPr>
              <a:t>기간이 지난 스티커 정보에 </a:t>
            </a:r>
            <a:endParaRPr lang="ko-KR" altLang="en-US" sz="9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900">
                <a:solidFill>
                  <a:schemeClr val="tx1"/>
                </a:solidFill>
              </a:rPr>
              <a:t>대해서 노출 제거하는 5분 배치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7" name="직사각형 7"/>
          <p:cNvSpPr/>
          <p:nvPr/>
        </p:nvSpPr>
        <p:spPr>
          <a:xfrm>
            <a:off x="157375" y="2353294"/>
            <a:ext cx="764238" cy="436912"/>
          </a:xfrm>
          <a:prstGeom prst="rect">
            <a:avLst/>
          </a:prstGeom>
          <a:ln w="0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딜 리스트</a:t>
            </a:r>
            <a:endParaRPr lang="ko-KR" altLang="en-US" sz="10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획득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8" name="직사각형 7"/>
          <p:cNvSpPr/>
          <p:nvPr/>
        </p:nvSpPr>
        <p:spPr>
          <a:xfrm>
            <a:off x="1245655" y="2353294"/>
            <a:ext cx="1282223" cy="436912"/>
          </a:xfrm>
          <a:prstGeom prst="rect">
            <a:avLst/>
          </a:prstGeom>
          <a:ln w="0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>
                <a:solidFill>
                  <a:schemeClr val="tx1"/>
                </a:solidFill>
              </a:rPr>
              <a:t>DB</a:t>
            </a:r>
            <a:r>
              <a:rPr lang="ko-KR" altLang="en-US" sz="1000">
                <a:solidFill>
                  <a:schemeClr val="tx1"/>
                </a:solidFill>
              </a:rPr>
              <a:t>에서 유효한 </a:t>
            </a:r>
            <a:endParaRPr lang="ko-KR" altLang="en-US" sz="10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스티커 리스트조회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9" name="직사각형 7"/>
          <p:cNvSpPr/>
          <p:nvPr/>
        </p:nvSpPr>
        <p:spPr>
          <a:xfrm>
            <a:off x="2785704" y="2353294"/>
            <a:ext cx="1988392" cy="436912"/>
          </a:xfrm>
          <a:prstGeom prst="rect">
            <a:avLst/>
          </a:prstGeom>
          <a:ln w="0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딜 번호가 어떤 딜팩/카테고리에 속하는지 조회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0" name="직사각형 7"/>
          <p:cNvSpPr/>
          <p:nvPr/>
        </p:nvSpPr>
        <p:spPr>
          <a:xfrm>
            <a:off x="5089992" y="2353294"/>
            <a:ext cx="1700356" cy="436912"/>
          </a:xfrm>
          <a:prstGeom prst="rect">
            <a:avLst/>
          </a:prstGeom>
          <a:ln w="0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스티커 우선순위에 따라 </a:t>
            </a:r>
            <a:endParaRPr lang="ko-KR" altLang="en-US" sz="10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딜 번호와 스티커를 매핑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9" name="직사각형 7"/>
          <p:cNvSpPr/>
          <p:nvPr/>
        </p:nvSpPr>
        <p:spPr>
          <a:xfrm>
            <a:off x="6768273" y="1820947"/>
            <a:ext cx="1988391" cy="292894"/>
          </a:xfrm>
          <a:prstGeom prst="rect">
            <a:avLst/>
          </a:prstGeom>
          <a:ln w="0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>
                <a:solidFill>
                  <a:schemeClr val="tx1"/>
                </a:solidFill>
              </a:rPr>
              <a:t>service_tmon_dealbuilder_api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06" name="직사각형 7"/>
          <p:cNvSpPr/>
          <p:nvPr/>
        </p:nvSpPr>
        <p:spPr>
          <a:xfrm>
            <a:off x="5190659" y="267462"/>
            <a:ext cx="1988391" cy="292894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/>
              <a:t>service_tmon_dealinfo_api</a:t>
            </a:r>
            <a:endParaRPr lang="en-US" altLang="ko-KR" sz="1000"/>
          </a:p>
        </p:txBody>
      </p:sp>
      <p:sp>
        <p:nvSpPr>
          <p:cNvPr id="107" name="직사각형 7"/>
          <p:cNvSpPr/>
          <p:nvPr/>
        </p:nvSpPr>
        <p:spPr>
          <a:xfrm>
            <a:off x="5190658" y="598206"/>
            <a:ext cx="2189731" cy="783717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900"/>
              <a:t>1. 딜 변경 이벤트 생성</a:t>
            </a: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2. 스키터 버킷에서 스티커 조회</a:t>
            </a: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3. 딜 정보에 포함</a:t>
            </a: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4. 딜인포 버킷에 완전한 딜 정보 저장</a:t>
            </a:r>
            <a:endParaRPr lang="ko-KR" altLang="en-US" sz="900"/>
          </a:p>
        </p:txBody>
      </p:sp>
      <p:cxnSp>
        <p:nvCxnSpPr>
          <p:cNvPr id="110" name="꺾인 연결선[E] 72"/>
          <p:cNvCxnSpPr>
            <a:stCxn id="87" idx="0"/>
            <a:endCxn id="114" idx="2"/>
          </p:cNvCxnSpPr>
          <p:nvPr/>
        </p:nvCxnSpPr>
        <p:spPr>
          <a:xfrm rot="5400000" flipH="1" flipV="1">
            <a:off x="201892" y="1849601"/>
            <a:ext cx="841294" cy="166091"/>
          </a:xfrm>
          <a:prstGeom prst="bentConnector2">
            <a:avLst/>
          </a:prstGeom>
          <a:ln w="0" algn="ctr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6" name="그룹 115"/>
          <p:cNvGrpSpPr/>
          <p:nvPr/>
        </p:nvGrpSpPr>
        <p:grpSpPr>
          <a:xfrm rot="0">
            <a:off x="705585" y="1142465"/>
            <a:ext cx="2315792" cy="738188"/>
            <a:chOff x="705585" y="1142465"/>
            <a:chExt cx="2315792" cy="738188"/>
          </a:xfrm>
        </p:grpSpPr>
        <p:grpSp>
          <p:nvGrpSpPr>
            <p:cNvPr id="113" name="그룹 112"/>
            <p:cNvGrpSpPr/>
            <p:nvPr/>
          </p:nvGrpSpPr>
          <p:grpSpPr>
            <a:xfrm rot="0">
              <a:off x="863536" y="1142465"/>
              <a:ext cx="1989979" cy="738188"/>
              <a:chOff x="863536" y="1142465"/>
              <a:chExt cx="1989979" cy="738188"/>
            </a:xfrm>
          </p:grpSpPr>
          <p:sp>
            <p:nvSpPr>
              <p:cNvPr id="108" name="직사각형 7"/>
              <p:cNvSpPr/>
              <p:nvPr/>
            </p:nvSpPr>
            <p:spPr>
              <a:xfrm>
                <a:off x="863536" y="1142465"/>
                <a:ext cx="1988391" cy="292894"/>
              </a:xfrm>
              <a:prstGeom prst="rect">
                <a:avLst/>
              </a:prstGeom>
              <a:ln w="0" algn="ctr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000">
                    <a:solidFill>
                      <a:schemeClr val="tx1"/>
                    </a:solidFill>
                  </a:rPr>
                  <a:t>service_tmon_dealpack_api</a:t>
                </a:r>
                <a:endParaRPr lang="en-US" altLang="ko-K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직사각형 7"/>
              <p:cNvSpPr/>
              <p:nvPr/>
            </p:nvSpPr>
            <p:spPr>
              <a:xfrm>
                <a:off x="863536" y="1587759"/>
                <a:ext cx="1988391" cy="292894"/>
              </a:xfrm>
              <a:prstGeom prst="rect">
                <a:avLst/>
              </a:prstGeom>
              <a:ln w="0" algn="ctr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000">
                    <a:solidFill>
                      <a:schemeClr val="tx1"/>
                    </a:solidFill>
                  </a:rPr>
                  <a:t>service_tmon_dealinter_api</a:t>
                </a:r>
                <a:endParaRPr lang="en-US" altLang="ko-KR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1" name="꺾인 연결선[E] 72"/>
              <p:cNvCxnSpPr>
                <a:stCxn id="109" idx="1"/>
                <a:endCxn id="108" idx="1"/>
              </p:cNvCxnSpPr>
              <p:nvPr/>
            </p:nvCxnSpPr>
            <p:spPr>
              <a:xfrm flipV="1">
                <a:off x="863536" y="1288912"/>
                <a:ext cx="1588" cy="445294"/>
              </a:xfrm>
              <a:prstGeom prst="bentConnector3">
                <a:avLst>
                  <a:gd name="adj1" fmla="val -8338803"/>
                </a:avLst>
              </a:prstGeom>
              <a:ln w="0" algn="ctr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2" name="꺾인 연결선[E] 72"/>
              <p:cNvCxnSpPr>
                <a:stCxn id="109" idx="3"/>
                <a:endCxn id="108" idx="3"/>
              </p:cNvCxnSpPr>
              <p:nvPr/>
            </p:nvCxnSpPr>
            <p:spPr>
              <a:xfrm flipV="1">
                <a:off x="2851927" y="1288912"/>
                <a:ext cx="1588" cy="445294"/>
              </a:xfrm>
              <a:prstGeom prst="bentConnector3">
                <a:avLst>
                  <a:gd name="adj1" fmla="val 8438413"/>
                </a:avLst>
              </a:prstGeom>
              <a:ln w="0" algn="ctr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14" name="타원 113"/>
            <p:cNvSpPr/>
            <p:nvPr/>
          </p:nvSpPr>
          <p:spPr>
            <a:xfrm>
              <a:off x="705585" y="1494000"/>
              <a:ext cx="36000" cy="36000"/>
            </a:xfrm>
            <a:prstGeom prst="ellipse">
              <a:avLst/>
            </a:prstGeom>
            <a:noFill/>
            <a:ln w="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2985377" y="1494000"/>
              <a:ext cx="36000" cy="36000"/>
            </a:xfrm>
            <a:prstGeom prst="ellipse">
              <a:avLst/>
            </a:prstGeom>
            <a:noFill/>
            <a:ln w="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</p:grpSp>
      <p:cxnSp>
        <p:nvCxnSpPr>
          <p:cNvPr id="117" name="꺾인 연결선[E] 72"/>
          <p:cNvCxnSpPr>
            <a:endCxn id="115" idx="6"/>
          </p:cNvCxnSpPr>
          <p:nvPr/>
        </p:nvCxnSpPr>
        <p:spPr>
          <a:xfrm rot="16200000" flipV="1">
            <a:off x="3015996" y="1517380"/>
            <a:ext cx="841293" cy="830532"/>
          </a:xfrm>
          <a:prstGeom prst="bentConnector2">
            <a:avLst/>
          </a:prstGeom>
          <a:ln w="0" algn="ctr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꺾인 연결선[E] 72"/>
          <p:cNvCxnSpPr>
            <a:stCxn id="63" idx="0"/>
            <a:endCxn id="87" idx="2"/>
          </p:cNvCxnSpPr>
          <p:nvPr/>
        </p:nvCxnSpPr>
        <p:spPr>
          <a:xfrm rot="5400000" flipH="1">
            <a:off x="2434350" y="895350"/>
            <a:ext cx="244594" cy="4034306"/>
          </a:xfrm>
          <a:prstGeom prst="bentConnector3">
            <a:avLst>
              <a:gd name="adj1" fmla="val 50000"/>
            </a:avLst>
          </a:prstGeom>
          <a:ln w="0" algn="ctr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9"/>
          <p:cNvCxnSpPr>
            <a:stCxn id="87" idx="3"/>
            <a:endCxn id="88" idx="1"/>
          </p:cNvCxnSpPr>
          <p:nvPr/>
        </p:nvCxnSpPr>
        <p:spPr>
          <a:xfrm>
            <a:off x="921613" y="2571750"/>
            <a:ext cx="324042" cy="0"/>
          </a:xfrm>
          <a:prstGeom prst="straightConnector1">
            <a:avLst/>
          </a:prstGeom>
          <a:ln w="0" algn="ctr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9"/>
          <p:cNvCxnSpPr>
            <a:stCxn id="88" idx="3"/>
            <a:endCxn id="89" idx="1"/>
          </p:cNvCxnSpPr>
          <p:nvPr/>
        </p:nvCxnSpPr>
        <p:spPr>
          <a:xfrm>
            <a:off x="2527878" y="2571750"/>
            <a:ext cx="257826" cy="0"/>
          </a:xfrm>
          <a:prstGeom prst="straightConnector1">
            <a:avLst/>
          </a:prstGeom>
          <a:ln w="0" algn="ctr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9"/>
          <p:cNvCxnSpPr>
            <a:stCxn id="89" idx="3"/>
            <a:endCxn id="90" idx="1"/>
          </p:cNvCxnSpPr>
          <p:nvPr/>
        </p:nvCxnSpPr>
        <p:spPr>
          <a:xfrm>
            <a:off x="4774096" y="2571750"/>
            <a:ext cx="315896" cy="0"/>
          </a:xfrm>
          <a:prstGeom prst="straightConnector1">
            <a:avLst/>
          </a:prstGeom>
          <a:ln w="0" algn="ctr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9"/>
          <p:cNvCxnSpPr>
            <a:stCxn id="90" idx="3"/>
            <a:endCxn id="91" idx="1"/>
          </p:cNvCxnSpPr>
          <p:nvPr/>
        </p:nvCxnSpPr>
        <p:spPr>
          <a:xfrm flipV="1">
            <a:off x="6790348" y="2571749"/>
            <a:ext cx="275702" cy="1"/>
          </a:xfrm>
          <a:prstGeom prst="straightConnector1">
            <a:avLst/>
          </a:prstGeom>
          <a:ln w="0" algn="ctr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꺾인 연결선[E] 72"/>
          <p:cNvCxnSpPr>
            <a:stCxn id="91" idx="3"/>
            <a:endCxn id="99" idx="2"/>
          </p:cNvCxnSpPr>
          <p:nvPr/>
        </p:nvCxnSpPr>
        <p:spPr>
          <a:xfrm flipH="1" flipV="1">
            <a:off x="7762468" y="2113841"/>
            <a:ext cx="652272" cy="457908"/>
          </a:xfrm>
          <a:prstGeom prst="bentConnector4">
            <a:avLst>
              <a:gd name="adj1" fmla="val -21681"/>
              <a:gd name="adj2" fmla="val 62287"/>
            </a:avLst>
          </a:prstGeom>
          <a:ln w="0" algn="ctr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직선 화살표 연결선 9"/>
          <p:cNvCxnSpPr>
            <a:stCxn id="99" idx="0"/>
            <a:endCxn id="101" idx="2"/>
          </p:cNvCxnSpPr>
          <p:nvPr/>
        </p:nvCxnSpPr>
        <p:spPr>
          <a:xfrm rot="16200000">
            <a:off x="7485507" y="1543986"/>
            <a:ext cx="553922" cy="0"/>
          </a:xfrm>
          <a:prstGeom prst="straightConnector1">
            <a:avLst/>
          </a:prstGeom>
          <a:ln w="0" algn="ctr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6" name="꺾인 연결선[E] 72"/>
          <p:cNvCxnSpPr>
            <a:stCxn id="133" idx="0"/>
            <a:endCxn id="106" idx="3"/>
          </p:cNvCxnSpPr>
          <p:nvPr/>
        </p:nvCxnSpPr>
        <p:spPr>
          <a:xfrm rot="5400000" flipH="1">
            <a:off x="7398040" y="194917"/>
            <a:ext cx="125777" cy="563756"/>
          </a:xfrm>
          <a:prstGeom prst="bentConnector2">
            <a:avLst/>
          </a:prstGeom>
          <a:ln w="3175" algn="ctr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꺾인 연결선[E] 72"/>
          <p:cNvCxnSpPr>
            <a:stCxn id="106" idx="1"/>
            <a:endCxn id="132" idx="0"/>
          </p:cNvCxnSpPr>
          <p:nvPr/>
        </p:nvCxnSpPr>
        <p:spPr>
          <a:xfrm flipH="1">
            <a:off x="4572000" y="413908"/>
            <a:ext cx="618661" cy="125776"/>
          </a:xfrm>
          <a:prstGeom prst="bentConnector2">
            <a:avLst/>
          </a:prstGeom>
          <a:ln w="3175" algn="ctr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8" name="직사각형 7"/>
          <p:cNvSpPr/>
          <p:nvPr/>
        </p:nvSpPr>
        <p:spPr>
          <a:xfrm>
            <a:off x="3563874" y="4443984"/>
            <a:ext cx="922185" cy="154795"/>
          </a:xfrm>
          <a:prstGeom prst="rect">
            <a:avLst/>
          </a:prstGeom>
          <a:ln w="0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700">
                <a:solidFill>
                  <a:schemeClr val="tx1"/>
                </a:solidFill>
              </a:rPr>
              <a:t>&lt;RabbitMQ&gt;</a:t>
            </a:r>
            <a:endParaRPr lang="en-US" altLang="ko-KR" sz="700">
              <a:solidFill>
                <a:schemeClr val="tx1"/>
              </a:solidFill>
            </a:endParaRPr>
          </a:p>
        </p:txBody>
      </p:sp>
      <p:sp>
        <p:nvSpPr>
          <p:cNvPr id="129" name="직사각형 7"/>
          <p:cNvSpPr/>
          <p:nvPr/>
        </p:nvSpPr>
        <p:spPr>
          <a:xfrm>
            <a:off x="7250264" y="2704990"/>
            <a:ext cx="922185" cy="154795"/>
          </a:xfrm>
          <a:prstGeom prst="rect">
            <a:avLst/>
          </a:prstGeom>
          <a:noFill/>
          <a:ln w="0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700">
                <a:solidFill>
                  <a:schemeClr val="tx1"/>
                </a:solidFill>
              </a:rPr>
              <a:t>&lt;RabbitMQ&gt;</a:t>
            </a:r>
            <a:endParaRPr lang="en-US" altLang="ko-KR" sz="700">
              <a:solidFill>
                <a:schemeClr val="tx1"/>
              </a:solidFill>
            </a:endParaRPr>
          </a:p>
        </p:txBody>
      </p:sp>
      <p:sp>
        <p:nvSpPr>
          <p:cNvPr id="91" name="오각형[P] 68"/>
          <p:cNvSpPr/>
          <p:nvPr/>
        </p:nvSpPr>
        <p:spPr>
          <a:xfrm>
            <a:off x="7066050" y="2460873"/>
            <a:ext cx="1348691" cy="221752"/>
          </a:xfrm>
          <a:prstGeom prst="homePlate">
            <a:avLst>
              <a:gd name="adj" fmla="val 50000"/>
            </a:avLst>
          </a:prstGeom>
          <a:solidFill>
            <a:schemeClr val="accent1">
              <a:lumMod val="10000"/>
              <a:lumOff val="90000"/>
            </a:schemeClr>
          </a:solidFill>
          <a:ln w="0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>
                <a:solidFill>
                  <a:schemeClr val="tx1"/>
                </a:solidFill>
                <a:cs typeface="함초롬돋움"/>
              </a:rPr>
              <a:t>queue.deal.sticker</a:t>
            </a:r>
            <a:endParaRPr lang="en-US" altLang="ko-KR" sz="1000">
              <a:solidFill>
                <a:schemeClr val="tx1"/>
              </a:solidFill>
              <a:cs typeface="함초롬돋움"/>
            </a:endParaRPr>
          </a:p>
        </p:txBody>
      </p:sp>
      <p:sp>
        <p:nvSpPr>
          <p:cNvPr id="104" name="직사각형 7"/>
          <p:cNvSpPr/>
          <p:nvPr/>
        </p:nvSpPr>
        <p:spPr>
          <a:xfrm>
            <a:off x="4090809" y="1120578"/>
            <a:ext cx="962381" cy="146447"/>
          </a:xfrm>
          <a:prstGeom prst="rect">
            <a:avLst/>
          </a:prstGeom>
          <a:noFill/>
          <a:ln w="0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딜인포 버킷</a:t>
            </a:r>
            <a:endParaRPr lang="ko-KR" altLang="en-US" sz="1000">
              <a:solidFill>
                <a:schemeClr val="tx1"/>
              </a:solidFill>
            </a:endParaRPr>
          </a:p>
        </p:txBody>
      </p:sp>
      <p:pic>
        <p:nvPicPr>
          <p:cNvPr id="132" name="그림 13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81553" y="539684"/>
            <a:ext cx="580894" cy="580894"/>
          </a:xfrm>
          <a:prstGeom prst="rect">
            <a:avLst/>
          </a:prstGeom>
        </p:spPr>
      </p:pic>
      <p:pic>
        <p:nvPicPr>
          <p:cNvPr id="133" name="그림 13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52360" y="539684"/>
            <a:ext cx="580894" cy="580894"/>
          </a:xfrm>
          <a:prstGeom prst="rect">
            <a:avLst/>
          </a:prstGeom>
        </p:spPr>
      </p:pic>
      <p:sp>
        <p:nvSpPr>
          <p:cNvPr id="101" name="직사각형 7"/>
          <p:cNvSpPr/>
          <p:nvPr/>
        </p:nvSpPr>
        <p:spPr>
          <a:xfrm>
            <a:off x="7281278" y="1120578"/>
            <a:ext cx="962381" cy="146447"/>
          </a:xfrm>
          <a:prstGeom prst="rect">
            <a:avLst/>
          </a:prstGeom>
          <a:noFill/>
          <a:ln w="0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스티커 버킷</a:t>
            </a:r>
            <a:endParaRPr lang="ko-KR" altLang="en-US" sz="10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"/>
          <p:cNvSpPr/>
          <p:nvPr/>
        </p:nvSpPr>
        <p:spPr>
          <a:xfrm>
            <a:off x="4572000" y="3918442"/>
            <a:ext cx="950047" cy="146447"/>
          </a:xfrm>
          <a:prstGeom prst="rect">
            <a:avLst/>
          </a:prstGeom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>
                <a:solidFill>
                  <a:schemeClr val="bg1">
                    <a:lumMod val="70000"/>
                  </a:schemeClr>
                </a:solidFill>
              </a:rPr>
              <a:t>listener</a:t>
            </a:r>
            <a:endParaRPr lang="en-US" altLang="ko-KR" sz="1000">
              <a:solidFill>
                <a:schemeClr val="bg1">
                  <a:lumMod val="7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465" y="191256"/>
            <a:ext cx="3528445" cy="359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썸네일 스티커 </a:t>
            </a:r>
            <a:r>
              <a:rPr lang="en-US" altLang="ko-KR" b="1"/>
              <a:t>Legacy </a:t>
            </a:r>
            <a:r>
              <a:rPr lang="ko-KR" altLang="en-US" b="1"/>
              <a:t>구조 개선</a:t>
            </a:r>
            <a:endParaRPr lang="ko-KR" altLang="en-US" b="1"/>
          </a:p>
        </p:txBody>
      </p:sp>
      <p:sp>
        <p:nvSpPr>
          <p:cNvPr id="63" name="직사각형 7"/>
          <p:cNvSpPr/>
          <p:nvPr/>
        </p:nvSpPr>
        <p:spPr>
          <a:xfrm>
            <a:off x="3592800" y="3034800"/>
            <a:ext cx="1962000" cy="291600"/>
          </a:xfrm>
          <a:prstGeom prst="rect">
            <a:avLst/>
          </a:prstGeom>
          <a:noFill/>
          <a:ln w="0" algn="ctr"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>
                <a:solidFill>
                  <a:schemeClr val="bg1">
                    <a:lumMod val="70000"/>
                  </a:schemeClr>
                </a:solidFill>
              </a:rPr>
              <a:t>service_tmon_marketing_api</a:t>
            </a:r>
            <a:endParaRPr lang="en-US" altLang="ko-KR" sz="1000" b="1">
              <a:solidFill>
                <a:schemeClr val="bg1">
                  <a:lumMod val="70000"/>
                </a:schemeClr>
              </a:solidFill>
            </a:endParaRPr>
          </a:p>
        </p:txBody>
      </p:sp>
      <p:grpSp>
        <p:nvGrpSpPr>
          <p:cNvPr id="72" name="그룹 71"/>
          <p:cNvGrpSpPr/>
          <p:nvPr/>
        </p:nvGrpSpPr>
        <p:grpSpPr>
          <a:xfrm rot="0">
            <a:off x="181876" y="3034538"/>
            <a:ext cx="576072" cy="566912"/>
            <a:chOff x="181876" y="2425303"/>
            <a:chExt cx="576072" cy="566912"/>
          </a:xfrm>
        </p:grpSpPr>
        <p:sp>
          <p:nvSpPr>
            <p:cNvPr id="65" name="직사각형 7"/>
            <p:cNvSpPr/>
            <p:nvPr/>
          </p:nvSpPr>
          <p:spPr>
            <a:xfrm>
              <a:off x="181876" y="2699321"/>
              <a:ext cx="576072" cy="292894"/>
            </a:xfrm>
            <a:prstGeom prst="rect">
              <a:avLst/>
            </a:prstGeom>
            <a:ln w="0" algn="ctr"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>
                  <a:solidFill>
                    <a:schemeClr val="bg1">
                      <a:lumMod val="70000"/>
                    </a:schemeClr>
                  </a:solidFill>
                </a:rPr>
                <a:t>어드민</a:t>
              </a:r>
              <a:endParaRPr lang="ko-KR" altLang="en-US" sz="1000">
                <a:solidFill>
                  <a:schemeClr val="bg1">
                    <a:lumMod val="70000"/>
                  </a:schemeClr>
                </a:solidFill>
              </a:endParaRPr>
            </a:p>
          </p:txBody>
        </p:sp>
        <p:sp>
          <p:nvSpPr>
            <p:cNvPr id="64" name="웃는 얼굴[S] 1"/>
            <p:cNvSpPr/>
            <p:nvPr/>
          </p:nvSpPr>
          <p:spPr>
            <a:xfrm>
              <a:off x="323465" y="2425303"/>
              <a:ext cx="292894" cy="292894"/>
            </a:xfrm>
            <a:prstGeom prst="smileyFace">
              <a:avLst>
                <a:gd name="adj" fmla="val 4653"/>
              </a:avLst>
            </a:prstGeom>
            <a:ln w="0" algn="ctr"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66" name="직선 화살표 연결선 9"/>
          <p:cNvCxnSpPr>
            <a:endCxn id="63" idx="1"/>
          </p:cNvCxnSpPr>
          <p:nvPr/>
        </p:nvCxnSpPr>
        <p:spPr>
          <a:xfrm flipV="1">
            <a:off x="757948" y="3180600"/>
            <a:ext cx="2834852" cy="385"/>
          </a:xfrm>
          <a:prstGeom prst="straightConnector1">
            <a:avLst/>
          </a:prstGeom>
          <a:ln w="0" algn="ctr">
            <a:solidFill>
              <a:schemeClr val="bg1">
                <a:lumMod val="7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직사각형 7"/>
          <p:cNvSpPr/>
          <p:nvPr/>
        </p:nvSpPr>
        <p:spPr>
          <a:xfrm>
            <a:off x="1010983" y="3219831"/>
            <a:ext cx="2192846" cy="783717"/>
          </a:xfrm>
          <a:prstGeom prst="rect">
            <a:avLst/>
          </a:prstGeom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900">
                <a:solidFill>
                  <a:schemeClr val="bg1">
                    <a:lumMod val="70000"/>
                  </a:schemeClr>
                </a:solidFill>
              </a:rPr>
              <a:t>1. 카테고리에 카테고리 번호 추가</a:t>
            </a:r>
            <a:endParaRPr lang="ko-KR" altLang="en-US" sz="900">
              <a:solidFill>
                <a:schemeClr val="bg1">
                  <a:lumMod val="70000"/>
                </a:schemeClr>
              </a:solidFill>
            </a:endParaRPr>
          </a:p>
          <a:p>
            <a:pPr>
              <a:defRPr lang="ko-KR" altLang="en-US"/>
            </a:pPr>
            <a:r>
              <a:rPr lang="ko-KR" altLang="en-US" sz="900">
                <a:solidFill>
                  <a:schemeClr val="bg1">
                    <a:lumMod val="70000"/>
                  </a:schemeClr>
                </a:solidFill>
              </a:rPr>
              <a:t>2. 딜팩에 딜팩 번호 추가</a:t>
            </a:r>
            <a:endParaRPr lang="ko-KR" altLang="en-US" sz="900">
              <a:solidFill>
                <a:schemeClr val="bg1">
                  <a:lumMod val="70000"/>
                </a:schemeClr>
              </a:solidFill>
            </a:endParaRPr>
          </a:p>
          <a:p>
            <a:pPr>
              <a:defRPr lang="ko-KR" altLang="en-US"/>
            </a:pPr>
            <a:r>
              <a:rPr lang="ko-KR" altLang="en-US" sz="900">
                <a:solidFill>
                  <a:schemeClr val="bg1">
                    <a:lumMod val="70000"/>
                  </a:schemeClr>
                </a:solidFill>
              </a:rPr>
              <a:t>3. 제외 딜팩에 딜팩 번호 추가</a:t>
            </a:r>
            <a:endParaRPr lang="ko-KR" altLang="en-US" sz="900">
              <a:solidFill>
                <a:schemeClr val="bg1">
                  <a:lumMod val="70000"/>
                </a:schemeClr>
              </a:solidFill>
            </a:endParaRPr>
          </a:p>
          <a:p>
            <a:pPr>
              <a:defRPr lang="ko-KR" altLang="en-US"/>
            </a:pPr>
            <a:r>
              <a:rPr lang="ko-KR" altLang="en-US" sz="900">
                <a:solidFill>
                  <a:schemeClr val="bg1">
                    <a:lumMod val="70000"/>
                  </a:schemeClr>
                </a:solidFill>
              </a:rPr>
              <a:t>4. 스티커 정보 수정</a:t>
            </a:r>
            <a:endParaRPr lang="ko-KR" altLang="en-US" sz="900">
              <a:solidFill>
                <a:schemeClr val="bg1">
                  <a:lumMod val="70000"/>
                </a:schemeClr>
              </a:solidFill>
            </a:endParaRPr>
          </a:p>
        </p:txBody>
      </p:sp>
      <p:sp>
        <p:nvSpPr>
          <p:cNvPr id="69" name="직사각형 7"/>
          <p:cNvSpPr/>
          <p:nvPr/>
        </p:nvSpPr>
        <p:spPr>
          <a:xfrm>
            <a:off x="827532" y="4350420"/>
            <a:ext cx="1642276" cy="309591"/>
          </a:xfrm>
          <a:prstGeom prst="rect">
            <a:avLst/>
          </a:prstGeom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900">
                <a:solidFill>
                  <a:schemeClr val="bg1">
                    <a:lumMod val="70000"/>
                  </a:schemeClr>
                </a:solidFill>
              </a:rPr>
              <a:t>딜코어 파트에서 </a:t>
            </a:r>
            <a:endParaRPr lang="ko-KR" altLang="en-US" sz="900">
              <a:solidFill>
                <a:schemeClr val="bg1">
                  <a:lumMod val="70000"/>
                </a:schemeClr>
              </a:solidFill>
            </a:endParaRPr>
          </a:p>
          <a:p>
            <a:pPr algn="ctr">
              <a:defRPr lang="ko-KR" altLang="en-US"/>
            </a:pPr>
            <a:r>
              <a:rPr lang="ko-KR" altLang="en-US" sz="900">
                <a:solidFill>
                  <a:schemeClr val="bg1">
                    <a:lumMod val="70000"/>
                  </a:schemeClr>
                </a:solidFill>
              </a:rPr>
              <a:t>딜팩 변경 이벤트 발생</a:t>
            </a:r>
            <a:endParaRPr lang="ko-KR" altLang="en-US" sz="900">
              <a:solidFill>
                <a:schemeClr val="bg1">
                  <a:lumMod val="70000"/>
                </a:schemeClr>
              </a:solidFill>
            </a:endParaRPr>
          </a:p>
        </p:txBody>
      </p:sp>
      <p:sp>
        <p:nvSpPr>
          <p:cNvPr id="74" name="직사각형 7"/>
          <p:cNvSpPr/>
          <p:nvPr/>
        </p:nvSpPr>
        <p:spPr>
          <a:xfrm>
            <a:off x="181876" y="4439126"/>
            <a:ext cx="576072" cy="292894"/>
          </a:xfrm>
          <a:prstGeom prst="rect">
            <a:avLst/>
          </a:prstGeom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bg1">
                    <a:lumMod val="70000"/>
                  </a:schemeClr>
                </a:solidFill>
              </a:rPr>
              <a:t>딜코어</a:t>
            </a:r>
            <a:endParaRPr lang="ko-KR" altLang="en-US" sz="1000">
              <a:solidFill>
                <a:schemeClr val="bg1">
                  <a:lumMod val="70000"/>
                </a:schemeClr>
              </a:solidFill>
            </a:endParaRPr>
          </a:p>
        </p:txBody>
      </p:sp>
      <p:sp>
        <p:nvSpPr>
          <p:cNvPr id="75" name="웃는 얼굴[S] 1"/>
          <p:cNvSpPr/>
          <p:nvPr/>
        </p:nvSpPr>
        <p:spPr>
          <a:xfrm>
            <a:off x="323465" y="4165107"/>
            <a:ext cx="292894" cy="292894"/>
          </a:xfrm>
          <a:prstGeom prst="smileyFace">
            <a:avLst>
              <a:gd name="adj" fmla="val 4653"/>
            </a:avLst>
          </a:prstGeom>
          <a:ln w="0" algn="ctr"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6" name="오각형[P] 68"/>
          <p:cNvSpPr/>
          <p:nvPr/>
        </p:nvSpPr>
        <p:spPr>
          <a:xfrm>
            <a:off x="2815923" y="4200677"/>
            <a:ext cx="2736342" cy="221752"/>
          </a:xfrm>
          <a:prstGeom prst="homePlate">
            <a:avLst>
              <a:gd name="adj" fmla="val 50000"/>
            </a:avLst>
          </a:prstGeom>
          <a:solidFill>
            <a:schemeClr val="accent1">
              <a:lumMod val="10000"/>
              <a:lumOff val="90000"/>
            </a:schemeClr>
          </a:solidFill>
          <a:ln w="3175" algn="ctr"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" altLang="ko-KR" sz="1000">
                <a:solidFill>
                  <a:schemeClr val="bg1">
                    <a:lumMod val="70000"/>
                  </a:schemeClr>
                </a:solidFill>
                <a:cs typeface="함초롬돋움"/>
              </a:rPr>
              <a:t>tmon.service.queue.dealpack.sync.sticker</a:t>
            </a:r>
            <a:endParaRPr lang="ko-KR" altLang="en-US" sz="1000">
              <a:solidFill>
                <a:schemeClr val="bg1">
                  <a:lumMod val="70000"/>
                </a:schemeClr>
              </a:solidFill>
              <a:cs typeface="함초롬돋움"/>
            </a:endParaRPr>
          </a:p>
        </p:txBody>
      </p:sp>
      <p:cxnSp>
        <p:nvCxnSpPr>
          <p:cNvPr id="77" name="직선 화살표 연결선 9"/>
          <p:cNvCxnSpPr>
            <a:endCxn id="76" idx="1"/>
          </p:cNvCxnSpPr>
          <p:nvPr/>
        </p:nvCxnSpPr>
        <p:spPr>
          <a:xfrm flipV="1">
            <a:off x="683514" y="4311553"/>
            <a:ext cx="2132409" cy="2"/>
          </a:xfrm>
          <a:prstGeom prst="straightConnector1">
            <a:avLst/>
          </a:prstGeom>
          <a:ln w="0" algn="ctr">
            <a:solidFill>
              <a:schemeClr val="bg1">
                <a:lumMod val="7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꺾인 연결선[E] 72"/>
          <p:cNvCxnSpPr>
            <a:stCxn id="76" idx="3"/>
            <a:endCxn id="63" idx="2"/>
          </p:cNvCxnSpPr>
          <p:nvPr/>
        </p:nvCxnSpPr>
        <p:spPr>
          <a:xfrm flipH="1" flipV="1">
            <a:off x="4573800" y="3326400"/>
            <a:ext cx="978465" cy="985153"/>
          </a:xfrm>
          <a:prstGeom prst="bentConnector4">
            <a:avLst>
              <a:gd name="adj1" fmla="val -14001"/>
              <a:gd name="adj2" fmla="val 55631"/>
            </a:avLst>
          </a:prstGeom>
          <a:ln w="0" algn="ctr">
            <a:solidFill>
              <a:schemeClr val="bg1">
                <a:lumMod val="7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1" name="그룹 80"/>
          <p:cNvGrpSpPr/>
          <p:nvPr/>
        </p:nvGrpSpPr>
        <p:grpSpPr>
          <a:xfrm rot="0">
            <a:off x="7596378" y="4302116"/>
            <a:ext cx="576072" cy="566913"/>
            <a:chOff x="181876" y="2425303"/>
            <a:chExt cx="576072" cy="566913"/>
          </a:xfrm>
        </p:grpSpPr>
        <p:sp>
          <p:nvSpPr>
            <p:cNvPr id="82" name="직사각형 7"/>
            <p:cNvSpPr/>
            <p:nvPr/>
          </p:nvSpPr>
          <p:spPr>
            <a:xfrm>
              <a:off x="181876" y="2699322"/>
              <a:ext cx="576072" cy="292894"/>
            </a:xfrm>
            <a:prstGeom prst="rect">
              <a:avLst/>
            </a:prstGeom>
            <a:ln w="0" algn="ctr"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>
                  <a:solidFill>
                    <a:schemeClr val="bg1">
                      <a:lumMod val="70000"/>
                    </a:schemeClr>
                  </a:solidFill>
                </a:rPr>
                <a:t>배치</a:t>
              </a:r>
              <a:endParaRPr lang="ko-KR" altLang="en-US" sz="1000">
                <a:solidFill>
                  <a:schemeClr val="bg1">
                    <a:lumMod val="70000"/>
                  </a:schemeClr>
                </a:solidFill>
              </a:endParaRPr>
            </a:p>
          </p:txBody>
        </p:sp>
        <p:sp>
          <p:nvSpPr>
            <p:cNvPr id="83" name="웃는 얼굴[S] 1"/>
            <p:cNvSpPr/>
            <p:nvPr/>
          </p:nvSpPr>
          <p:spPr>
            <a:xfrm>
              <a:off x="323465" y="2425303"/>
              <a:ext cx="292894" cy="292894"/>
            </a:xfrm>
            <a:prstGeom prst="smileyFace">
              <a:avLst>
                <a:gd name="adj" fmla="val 4653"/>
              </a:avLst>
            </a:prstGeom>
            <a:ln w="0" algn="ctr"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85" name="꺾인 연결선[E] 72"/>
          <p:cNvCxnSpPr>
            <a:endCxn id="63" idx="3"/>
          </p:cNvCxnSpPr>
          <p:nvPr/>
        </p:nvCxnSpPr>
        <p:spPr>
          <a:xfrm rot="10800000">
            <a:off x="5554800" y="3180600"/>
            <a:ext cx="2329615" cy="1020077"/>
          </a:xfrm>
          <a:prstGeom prst="bentConnector3">
            <a:avLst>
              <a:gd name="adj1" fmla="val 50000"/>
            </a:avLst>
          </a:prstGeom>
          <a:ln w="3175" algn="ctr">
            <a:solidFill>
              <a:schemeClr val="bg1">
                <a:lumMod val="7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직사각형 7"/>
          <p:cNvSpPr/>
          <p:nvPr/>
        </p:nvSpPr>
        <p:spPr>
          <a:xfrm>
            <a:off x="5796153" y="3222260"/>
            <a:ext cx="1944243" cy="429625"/>
          </a:xfrm>
          <a:prstGeom prst="rect">
            <a:avLst/>
          </a:prstGeom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900">
                <a:solidFill>
                  <a:schemeClr val="bg1">
                    <a:lumMod val="70000"/>
                  </a:schemeClr>
                </a:solidFill>
              </a:rPr>
              <a:t>기간이 지난 스티커 정보에 </a:t>
            </a:r>
            <a:endParaRPr lang="ko-KR" altLang="en-US" sz="900">
              <a:solidFill>
                <a:schemeClr val="bg1">
                  <a:lumMod val="70000"/>
                </a:schemeClr>
              </a:solidFill>
            </a:endParaRPr>
          </a:p>
          <a:p>
            <a:pPr algn="ctr">
              <a:defRPr lang="ko-KR" altLang="en-US"/>
            </a:pPr>
            <a:r>
              <a:rPr lang="ko-KR" altLang="en-US" sz="900">
                <a:solidFill>
                  <a:schemeClr val="bg1">
                    <a:lumMod val="70000"/>
                  </a:schemeClr>
                </a:solidFill>
              </a:rPr>
              <a:t>대해서 노출 제거하는 5분 배치</a:t>
            </a:r>
            <a:endParaRPr lang="ko-KR" altLang="en-US" sz="900">
              <a:solidFill>
                <a:schemeClr val="bg1">
                  <a:lumMod val="70000"/>
                </a:schemeClr>
              </a:solidFill>
            </a:endParaRPr>
          </a:p>
        </p:txBody>
      </p:sp>
      <p:sp>
        <p:nvSpPr>
          <p:cNvPr id="87" name="직사각형 7"/>
          <p:cNvSpPr/>
          <p:nvPr/>
        </p:nvSpPr>
        <p:spPr>
          <a:xfrm>
            <a:off x="157375" y="2353294"/>
            <a:ext cx="764238" cy="436912"/>
          </a:xfrm>
          <a:prstGeom prst="rect">
            <a:avLst/>
          </a:prstGeom>
          <a:ln w="0" algn="ctr"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bg1">
                    <a:lumMod val="70000"/>
                  </a:schemeClr>
                </a:solidFill>
              </a:rPr>
              <a:t>딜 리스트</a:t>
            </a:r>
            <a:endParaRPr lang="ko-KR" altLang="en-US" sz="1000">
              <a:solidFill>
                <a:schemeClr val="bg1">
                  <a:lumMod val="70000"/>
                </a:schemeClr>
              </a:solidFill>
            </a:endParaRPr>
          </a:p>
          <a:p>
            <a:pPr algn="ctr">
              <a:defRPr lang="ko-KR" altLang="en-US"/>
            </a:pPr>
            <a:r>
              <a:rPr lang="ko-KR" altLang="en-US" sz="1000">
                <a:solidFill>
                  <a:schemeClr val="bg1">
                    <a:lumMod val="70000"/>
                  </a:schemeClr>
                </a:solidFill>
              </a:rPr>
              <a:t>획득</a:t>
            </a:r>
            <a:endParaRPr lang="ko-KR" altLang="en-US" sz="1000">
              <a:solidFill>
                <a:schemeClr val="bg1">
                  <a:lumMod val="70000"/>
                </a:schemeClr>
              </a:solidFill>
            </a:endParaRPr>
          </a:p>
        </p:txBody>
      </p:sp>
      <p:sp>
        <p:nvSpPr>
          <p:cNvPr id="88" name="직사각형 7"/>
          <p:cNvSpPr/>
          <p:nvPr/>
        </p:nvSpPr>
        <p:spPr>
          <a:xfrm>
            <a:off x="1245655" y="2353294"/>
            <a:ext cx="1282223" cy="436912"/>
          </a:xfrm>
          <a:prstGeom prst="rect">
            <a:avLst/>
          </a:prstGeom>
          <a:ln w="0" algn="ctr"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>
                <a:solidFill>
                  <a:schemeClr val="bg1">
                    <a:lumMod val="70000"/>
                  </a:schemeClr>
                </a:solidFill>
              </a:rPr>
              <a:t>DB</a:t>
            </a:r>
            <a:r>
              <a:rPr lang="ko-KR" altLang="en-US" sz="1000">
                <a:solidFill>
                  <a:schemeClr val="bg1">
                    <a:lumMod val="70000"/>
                  </a:schemeClr>
                </a:solidFill>
              </a:rPr>
              <a:t>에서 유효한 </a:t>
            </a:r>
            <a:endParaRPr lang="ko-KR" altLang="en-US" sz="1000">
              <a:solidFill>
                <a:schemeClr val="bg1">
                  <a:lumMod val="70000"/>
                </a:schemeClr>
              </a:solidFill>
            </a:endParaRPr>
          </a:p>
          <a:p>
            <a:pPr algn="ctr">
              <a:defRPr lang="ko-KR" altLang="en-US"/>
            </a:pPr>
            <a:r>
              <a:rPr lang="ko-KR" altLang="en-US" sz="1000">
                <a:solidFill>
                  <a:schemeClr val="bg1">
                    <a:lumMod val="70000"/>
                  </a:schemeClr>
                </a:solidFill>
              </a:rPr>
              <a:t>스티커 리스트조회</a:t>
            </a:r>
            <a:endParaRPr lang="ko-KR" altLang="en-US" sz="1000">
              <a:solidFill>
                <a:schemeClr val="bg1">
                  <a:lumMod val="70000"/>
                </a:schemeClr>
              </a:solidFill>
            </a:endParaRPr>
          </a:p>
        </p:txBody>
      </p:sp>
      <p:sp>
        <p:nvSpPr>
          <p:cNvPr id="89" name="직사각형 7"/>
          <p:cNvSpPr/>
          <p:nvPr/>
        </p:nvSpPr>
        <p:spPr>
          <a:xfrm>
            <a:off x="2785704" y="2353294"/>
            <a:ext cx="1988392" cy="436912"/>
          </a:xfrm>
          <a:prstGeom prst="rect">
            <a:avLst/>
          </a:prstGeom>
          <a:ln w="0" algn="ctr"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bg1">
                    <a:lumMod val="70000"/>
                  </a:schemeClr>
                </a:solidFill>
              </a:rPr>
              <a:t>딜 번호가 어떤 딜팩/카테고리에 속하는지 조회</a:t>
            </a:r>
            <a:endParaRPr lang="ko-KR" altLang="en-US" sz="1000">
              <a:solidFill>
                <a:schemeClr val="bg1">
                  <a:lumMod val="70000"/>
                </a:schemeClr>
              </a:solidFill>
            </a:endParaRPr>
          </a:p>
        </p:txBody>
      </p:sp>
      <p:sp>
        <p:nvSpPr>
          <p:cNvPr id="90" name="직사각형 7"/>
          <p:cNvSpPr/>
          <p:nvPr/>
        </p:nvSpPr>
        <p:spPr>
          <a:xfrm>
            <a:off x="5089992" y="2353294"/>
            <a:ext cx="1700356" cy="436912"/>
          </a:xfrm>
          <a:prstGeom prst="rect">
            <a:avLst/>
          </a:prstGeom>
          <a:ln w="0" algn="ctr"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bg1">
                    <a:lumMod val="70000"/>
                  </a:schemeClr>
                </a:solidFill>
              </a:rPr>
              <a:t>스티커 우선순위에 따라 </a:t>
            </a:r>
            <a:endParaRPr lang="ko-KR" altLang="en-US" sz="1000">
              <a:solidFill>
                <a:schemeClr val="bg1">
                  <a:lumMod val="70000"/>
                </a:schemeClr>
              </a:solidFill>
            </a:endParaRPr>
          </a:p>
          <a:p>
            <a:pPr algn="ctr">
              <a:defRPr lang="ko-KR" altLang="en-US"/>
            </a:pPr>
            <a:r>
              <a:rPr lang="ko-KR" altLang="en-US" sz="1000">
                <a:solidFill>
                  <a:schemeClr val="bg1">
                    <a:lumMod val="70000"/>
                  </a:schemeClr>
                </a:solidFill>
              </a:rPr>
              <a:t>딜 번호와 스티커를 매핑</a:t>
            </a:r>
            <a:endParaRPr lang="ko-KR" altLang="en-US" sz="1000">
              <a:solidFill>
                <a:schemeClr val="bg1">
                  <a:lumMod val="70000"/>
                </a:schemeClr>
              </a:solidFill>
            </a:endParaRPr>
          </a:p>
        </p:txBody>
      </p:sp>
      <p:sp>
        <p:nvSpPr>
          <p:cNvPr id="99" name="직사각형 7"/>
          <p:cNvSpPr/>
          <p:nvPr/>
        </p:nvSpPr>
        <p:spPr>
          <a:xfrm>
            <a:off x="6768273" y="1820947"/>
            <a:ext cx="1988391" cy="292894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/>
              <a:t>service_tmon_dealbuilder_api</a:t>
            </a:r>
            <a:endParaRPr lang="en-US" altLang="ko-KR" sz="1000"/>
          </a:p>
        </p:txBody>
      </p:sp>
      <p:sp>
        <p:nvSpPr>
          <p:cNvPr id="106" name="직사각형 7"/>
          <p:cNvSpPr/>
          <p:nvPr/>
        </p:nvSpPr>
        <p:spPr>
          <a:xfrm>
            <a:off x="5190659" y="267462"/>
            <a:ext cx="1988391" cy="292894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/>
              <a:t>service_tmon_dealinfo_api</a:t>
            </a:r>
            <a:endParaRPr lang="en-US" altLang="ko-KR" sz="1000"/>
          </a:p>
        </p:txBody>
      </p:sp>
      <p:sp>
        <p:nvSpPr>
          <p:cNvPr id="107" name="직사각형 7"/>
          <p:cNvSpPr/>
          <p:nvPr/>
        </p:nvSpPr>
        <p:spPr>
          <a:xfrm>
            <a:off x="5190658" y="598206"/>
            <a:ext cx="2189731" cy="783717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900"/>
              <a:t>1. 딜 변경 이벤트 생성</a:t>
            </a: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2. 스키터 버킷에서 스티커 조회</a:t>
            </a: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3. 딜 정보에 포함</a:t>
            </a: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4. 딜인포 버킷에 완전한 딜 정보 저장</a:t>
            </a:r>
            <a:endParaRPr lang="ko-KR" altLang="en-US" sz="900"/>
          </a:p>
        </p:txBody>
      </p:sp>
      <p:cxnSp>
        <p:nvCxnSpPr>
          <p:cNvPr id="110" name="꺾인 연결선[E] 72"/>
          <p:cNvCxnSpPr>
            <a:stCxn id="87" idx="0"/>
            <a:endCxn id="114" idx="2"/>
          </p:cNvCxnSpPr>
          <p:nvPr/>
        </p:nvCxnSpPr>
        <p:spPr>
          <a:xfrm rot="5400000" flipH="1" flipV="1">
            <a:off x="201893" y="1849601"/>
            <a:ext cx="841294" cy="166090"/>
          </a:xfrm>
          <a:prstGeom prst="bentConnector2">
            <a:avLst/>
          </a:prstGeom>
          <a:ln w="0" algn="ctr">
            <a:solidFill>
              <a:schemeClr val="bg1">
                <a:lumMod val="7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6" name="그룹 115"/>
          <p:cNvGrpSpPr/>
          <p:nvPr/>
        </p:nvGrpSpPr>
        <p:grpSpPr>
          <a:xfrm rot="0">
            <a:off x="705585" y="1142465"/>
            <a:ext cx="2315791" cy="738188"/>
            <a:chOff x="705585" y="1142465"/>
            <a:chExt cx="2315791" cy="738188"/>
          </a:xfrm>
        </p:grpSpPr>
        <p:grpSp>
          <p:nvGrpSpPr>
            <p:cNvPr id="113" name="그룹 112"/>
            <p:cNvGrpSpPr/>
            <p:nvPr/>
          </p:nvGrpSpPr>
          <p:grpSpPr>
            <a:xfrm rot="0">
              <a:off x="863536" y="1142465"/>
              <a:ext cx="1989979" cy="738188"/>
              <a:chOff x="863536" y="1142465"/>
              <a:chExt cx="1989979" cy="738188"/>
            </a:xfrm>
          </p:grpSpPr>
          <p:sp>
            <p:nvSpPr>
              <p:cNvPr id="108" name="직사각형 7"/>
              <p:cNvSpPr/>
              <p:nvPr/>
            </p:nvSpPr>
            <p:spPr>
              <a:xfrm>
                <a:off x="863536" y="1142465"/>
                <a:ext cx="1988391" cy="292894"/>
              </a:xfrm>
              <a:prstGeom prst="rect">
                <a:avLst/>
              </a:prstGeom>
              <a:ln w="0" algn="ctr">
                <a:solidFill>
                  <a:schemeClr val="bg1">
                    <a:lumMod val="8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000">
                    <a:solidFill>
                      <a:schemeClr val="bg1">
                        <a:lumMod val="70000"/>
                      </a:schemeClr>
                    </a:solidFill>
                  </a:rPr>
                  <a:t>service_tmon_dealpack_api</a:t>
                </a:r>
                <a:endParaRPr lang="en-US" altLang="ko-KR" sz="1000">
                  <a:solidFill>
                    <a:schemeClr val="bg1">
                      <a:lumMod val="70000"/>
                    </a:schemeClr>
                  </a:solidFill>
                </a:endParaRPr>
              </a:p>
            </p:txBody>
          </p:sp>
          <p:sp>
            <p:nvSpPr>
              <p:cNvPr id="109" name="직사각형 7"/>
              <p:cNvSpPr/>
              <p:nvPr/>
            </p:nvSpPr>
            <p:spPr>
              <a:xfrm>
                <a:off x="863536" y="1587759"/>
                <a:ext cx="1988391" cy="292894"/>
              </a:xfrm>
              <a:prstGeom prst="rect">
                <a:avLst/>
              </a:prstGeom>
              <a:ln w="0" algn="ctr">
                <a:solidFill>
                  <a:schemeClr val="bg1">
                    <a:lumMod val="8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000">
                    <a:solidFill>
                      <a:schemeClr val="bg1">
                        <a:lumMod val="70000"/>
                      </a:schemeClr>
                    </a:solidFill>
                  </a:rPr>
                  <a:t>service_tmon_dealinter_api</a:t>
                </a:r>
                <a:endParaRPr lang="en-US" altLang="ko-KR" sz="1000">
                  <a:solidFill>
                    <a:schemeClr val="bg1">
                      <a:lumMod val="70000"/>
                    </a:schemeClr>
                  </a:solidFill>
                </a:endParaRPr>
              </a:p>
            </p:txBody>
          </p:sp>
          <p:cxnSp>
            <p:nvCxnSpPr>
              <p:cNvPr id="111" name="꺾인 연결선[E] 72"/>
              <p:cNvCxnSpPr>
                <a:stCxn id="109" idx="1"/>
                <a:endCxn id="108" idx="1"/>
              </p:cNvCxnSpPr>
              <p:nvPr/>
            </p:nvCxnSpPr>
            <p:spPr>
              <a:xfrm flipV="1">
                <a:off x="863536" y="1288912"/>
                <a:ext cx="1588" cy="445294"/>
              </a:xfrm>
              <a:prstGeom prst="bentConnector3">
                <a:avLst>
                  <a:gd name="adj1" fmla="val -8338803"/>
                </a:avLst>
              </a:prstGeom>
              <a:ln w="0" algn="ctr">
                <a:solidFill>
                  <a:schemeClr val="bg1">
                    <a:lumMod val="8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2" name="꺾인 연결선[E] 72"/>
              <p:cNvCxnSpPr>
                <a:stCxn id="109" idx="3"/>
                <a:endCxn id="108" idx="3"/>
              </p:cNvCxnSpPr>
              <p:nvPr/>
            </p:nvCxnSpPr>
            <p:spPr>
              <a:xfrm flipV="1">
                <a:off x="2851927" y="1288912"/>
                <a:ext cx="1588" cy="445294"/>
              </a:xfrm>
              <a:prstGeom prst="bentConnector3">
                <a:avLst>
                  <a:gd name="adj1" fmla="val 8438413"/>
                </a:avLst>
              </a:prstGeom>
              <a:ln w="0" algn="ctr">
                <a:solidFill>
                  <a:schemeClr val="bg1">
                    <a:lumMod val="8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14" name="타원 113"/>
            <p:cNvSpPr/>
            <p:nvPr/>
          </p:nvSpPr>
          <p:spPr>
            <a:xfrm>
              <a:off x="705585" y="1494000"/>
              <a:ext cx="36000" cy="36000"/>
            </a:xfrm>
            <a:prstGeom prst="ellipse">
              <a:avLst/>
            </a:prstGeom>
            <a:noFill/>
            <a:ln w="0" algn="ctr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2985377" y="1494000"/>
              <a:ext cx="36000" cy="36000"/>
            </a:xfrm>
            <a:prstGeom prst="ellipse">
              <a:avLst/>
            </a:prstGeom>
            <a:noFill/>
            <a:ln w="0" algn="ctr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cxnSp>
        <p:nvCxnSpPr>
          <p:cNvPr id="117" name="꺾인 연결선[E] 72"/>
          <p:cNvCxnSpPr>
            <a:endCxn id="115" idx="6"/>
          </p:cNvCxnSpPr>
          <p:nvPr/>
        </p:nvCxnSpPr>
        <p:spPr>
          <a:xfrm rot="16200000" flipV="1">
            <a:off x="3015996" y="1517380"/>
            <a:ext cx="841294" cy="830533"/>
          </a:xfrm>
          <a:prstGeom prst="bentConnector2">
            <a:avLst/>
          </a:prstGeom>
          <a:ln w="0" algn="ctr">
            <a:solidFill>
              <a:schemeClr val="bg1">
                <a:lumMod val="7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꺾인 연결선[E] 72"/>
          <p:cNvCxnSpPr>
            <a:stCxn id="63" idx="0"/>
            <a:endCxn id="87" idx="2"/>
          </p:cNvCxnSpPr>
          <p:nvPr/>
        </p:nvCxnSpPr>
        <p:spPr>
          <a:xfrm rot="5400000" flipH="1">
            <a:off x="2434350" y="895350"/>
            <a:ext cx="244594" cy="4034304"/>
          </a:xfrm>
          <a:prstGeom prst="bentConnector3">
            <a:avLst>
              <a:gd name="adj1" fmla="val 50000"/>
            </a:avLst>
          </a:prstGeom>
          <a:ln w="0" algn="ctr">
            <a:solidFill>
              <a:schemeClr val="bg1">
                <a:lumMod val="7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9"/>
          <p:cNvCxnSpPr>
            <a:stCxn id="87" idx="3"/>
            <a:endCxn id="88" idx="1"/>
          </p:cNvCxnSpPr>
          <p:nvPr/>
        </p:nvCxnSpPr>
        <p:spPr>
          <a:xfrm>
            <a:off x="921613" y="2571750"/>
            <a:ext cx="324042" cy="0"/>
          </a:xfrm>
          <a:prstGeom prst="straightConnector1">
            <a:avLst/>
          </a:prstGeom>
          <a:ln w="0" algn="ctr">
            <a:solidFill>
              <a:schemeClr val="bg1">
                <a:lumMod val="7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9"/>
          <p:cNvCxnSpPr>
            <a:stCxn id="88" idx="3"/>
            <a:endCxn id="89" idx="1"/>
          </p:cNvCxnSpPr>
          <p:nvPr/>
        </p:nvCxnSpPr>
        <p:spPr>
          <a:xfrm>
            <a:off x="2527878" y="2571750"/>
            <a:ext cx="257826" cy="0"/>
          </a:xfrm>
          <a:prstGeom prst="straightConnector1">
            <a:avLst/>
          </a:prstGeom>
          <a:ln w="0" algn="ctr">
            <a:solidFill>
              <a:schemeClr val="bg1">
                <a:lumMod val="7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9"/>
          <p:cNvCxnSpPr>
            <a:stCxn id="89" idx="3"/>
            <a:endCxn id="90" idx="1"/>
          </p:cNvCxnSpPr>
          <p:nvPr/>
        </p:nvCxnSpPr>
        <p:spPr>
          <a:xfrm>
            <a:off x="4774096" y="2571750"/>
            <a:ext cx="315896" cy="0"/>
          </a:xfrm>
          <a:prstGeom prst="straightConnector1">
            <a:avLst/>
          </a:prstGeom>
          <a:ln w="0" algn="ctr">
            <a:solidFill>
              <a:schemeClr val="bg1">
                <a:lumMod val="7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9"/>
          <p:cNvCxnSpPr>
            <a:stCxn id="90" idx="3"/>
            <a:endCxn id="91" idx="1"/>
          </p:cNvCxnSpPr>
          <p:nvPr/>
        </p:nvCxnSpPr>
        <p:spPr>
          <a:xfrm>
            <a:off x="6790348" y="2571750"/>
            <a:ext cx="275702" cy="0"/>
          </a:xfrm>
          <a:prstGeom prst="straightConnector1">
            <a:avLst/>
          </a:prstGeom>
          <a:ln w="3175" algn="ctr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꺾인 연결선[E] 72"/>
          <p:cNvCxnSpPr>
            <a:stCxn id="91" idx="3"/>
            <a:endCxn id="99" idx="2"/>
          </p:cNvCxnSpPr>
          <p:nvPr/>
        </p:nvCxnSpPr>
        <p:spPr>
          <a:xfrm flipH="1" flipV="1">
            <a:off x="7762469" y="2113841"/>
            <a:ext cx="652273" cy="457909"/>
          </a:xfrm>
          <a:prstGeom prst="bentConnector4">
            <a:avLst>
              <a:gd name="adj1" fmla="val -21681"/>
              <a:gd name="adj2" fmla="val 62287"/>
            </a:avLst>
          </a:prstGeom>
          <a:ln w="3175" algn="ctr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직선 화살표 연결선 9"/>
          <p:cNvCxnSpPr>
            <a:stCxn id="99" idx="0"/>
            <a:endCxn id="101" idx="2"/>
          </p:cNvCxnSpPr>
          <p:nvPr/>
        </p:nvCxnSpPr>
        <p:spPr>
          <a:xfrm rot="16200000">
            <a:off x="7485508" y="1543986"/>
            <a:ext cx="553921" cy="0"/>
          </a:xfrm>
          <a:prstGeom prst="straightConnector1">
            <a:avLst/>
          </a:prstGeom>
          <a:ln w="3175" algn="ctr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6" name="꺾인 연결선[E] 72"/>
          <p:cNvCxnSpPr>
            <a:stCxn id="133" idx="0"/>
            <a:endCxn id="106" idx="3"/>
          </p:cNvCxnSpPr>
          <p:nvPr/>
        </p:nvCxnSpPr>
        <p:spPr>
          <a:xfrm rot="5400000" flipH="1">
            <a:off x="7398040" y="194917"/>
            <a:ext cx="125777" cy="563756"/>
          </a:xfrm>
          <a:prstGeom prst="bentConnector2">
            <a:avLst/>
          </a:prstGeom>
          <a:ln w="3175" algn="ctr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꺾인 연결선[E] 72"/>
          <p:cNvCxnSpPr>
            <a:stCxn id="106" idx="1"/>
            <a:endCxn id="132" idx="0"/>
          </p:cNvCxnSpPr>
          <p:nvPr/>
        </p:nvCxnSpPr>
        <p:spPr>
          <a:xfrm flipH="1">
            <a:off x="4572000" y="413908"/>
            <a:ext cx="618661" cy="125776"/>
          </a:xfrm>
          <a:prstGeom prst="bentConnector2">
            <a:avLst/>
          </a:prstGeom>
          <a:ln w="3175" algn="ctr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8" name="직사각형 7"/>
          <p:cNvSpPr/>
          <p:nvPr/>
        </p:nvSpPr>
        <p:spPr>
          <a:xfrm>
            <a:off x="3563874" y="4443984"/>
            <a:ext cx="922185" cy="154795"/>
          </a:xfrm>
          <a:prstGeom prst="rect">
            <a:avLst/>
          </a:prstGeom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700">
                <a:solidFill>
                  <a:schemeClr val="bg1">
                    <a:lumMod val="70000"/>
                  </a:schemeClr>
                </a:solidFill>
              </a:rPr>
              <a:t>&lt;RabbitMQ&gt;</a:t>
            </a:r>
            <a:endParaRPr lang="en-US" altLang="ko-KR" sz="700">
              <a:solidFill>
                <a:schemeClr val="bg1">
                  <a:lumMod val="70000"/>
                </a:schemeClr>
              </a:solidFill>
            </a:endParaRPr>
          </a:p>
        </p:txBody>
      </p:sp>
      <p:sp>
        <p:nvSpPr>
          <p:cNvPr id="129" name="직사각형 7"/>
          <p:cNvSpPr/>
          <p:nvPr/>
        </p:nvSpPr>
        <p:spPr>
          <a:xfrm>
            <a:off x="7250264" y="2704990"/>
            <a:ext cx="922185" cy="154795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700"/>
              <a:t>&lt;RabbitMQ&gt;</a:t>
            </a:r>
            <a:endParaRPr lang="en-US" altLang="ko-KR" sz="700"/>
          </a:p>
        </p:txBody>
      </p:sp>
      <p:sp>
        <p:nvSpPr>
          <p:cNvPr id="91" name="오각형[P] 68"/>
          <p:cNvSpPr/>
          <p:nvPr/>
        </p:nvSpPr>
        <p:spPr>
          <a:xfrm>
            <a:off x="7066050" y="2460873"/>
            <a:ext cx="1348691" cy="221752"/>
          </a:xfrm>
          <a:prstGeom prst="homePlate">
            <a:avLst>
              <a:gd name="adj" fmla="val 50000"/>
            </a:avLst>
          </a:prstGeom>
          <a:solidFill>
            <a:schemeClr val="accent1">
              <a:lumMod val="10000"/>
              <a:lumOff val="90000"/>
            </a:schemeClr>
          </a:solidFill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>
                <a:cs typeface="함초롬돋움"/>
              </a:rPr>
              <a:t>queue.deal.sticker</a:t>
            </a:r>
            <a:endParaRPr lang="en-US" altLang="ko-KR" sz="1000">
              <a:cs typeface="함초롬돋움"/>
            </a:endParaRPr>
          </a:p>
        </p:txBody>
      </p:sp>
      <p:sp>
        <p:nvSpPr>
          <p:cNvPr id="104" name="직사각형 7"/>
          <p:cNvSpPr/>
          <p:nvPr/>
        </p:nvSpPr>
        <p:spPr>
          <a:xfrm>
            <a:off x="4090809" y="1120578"/>
            <a:ext cx="962381" cy="146447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/>
              <a:t>딜인포 버킷</a:t>
            </a:r>
            <a:endParaRPr lang="ko-KR" altLang="en-US" sz="1000"/>
          </a:p>
        </p:txBody>
      </p:sp>
      <p:pic>
        <p:nvPicPr>
          <p:cNvPr id="132" name="그림 13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81553" y="539684"/>
            <a:ext cx="580894" cy="580894"/>
          </a:xfrm>
          <a:prstGeom prst="rect">
            <a:avLst/>
          </a:prstGeom>
        </p:spPr>
      </p:pic>
      <p:pic>
        <p:nvPicPr>
          <p:cNvPr id="133" name="그림 13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52360" y="539684"/>
            <a:ext cx="580894" cy="580894"/>
          </a:xfrm>
          <a:prstGeom prst="rect">
            <a:avLst/>
          </a:prstGeom>
        </p:spPr>
      </p:pic>
      <p:sp>
        <p:nvSpPr>
          <p:cNvPr id="101" name="직사각형 7"/>
          <p:cNvSpPr/>
          <p:nvPr/>
        </p:nvSpPr>
        <p:spPr>
          <a:xfrm>
            <a:off x="7281278" y="1120578"/>
            <a:ext cx="962381" cy="146447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/>
              <a:t>스티커 버킷</a:t>
            </a:r>
            <a:endParaRPr lang="ko-KR" altLang="en-US" sz="1000"/>
          </a:p>
        </p:txBody>
      </p:sp>
      <p:sp>
        <p:nvSpPr>
          <p:cNvPr id="135" name="TextBox 134"/>
          <p:cNvSpPr txBox="1"/>
          <p:nvPr/>
        </p:nvSpPr>
        <p:spPr>
          <a:xfrm>
            <a:off x="3707892" y="2922650"/>
            <a:ext cx="5299628" cy="14584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400" b="1">
                <a:solidFill>
                  <a:srgbClr val="ff0000"/>
                </a:solidFill>
              </a:rPr>
              <a:t>장애 발생</a:t>
            </a:r>
            <a:endParaRPr lang="ko-KR" altLang="en-US" sz="1400" b="1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ko-KR" altLang="en-US" sz="1200">
                <a:solidFill>
                  <a:schemeClr val="tx1"/>
                </a:solidFill>
              </a:rPr>
              <a:t>스티커를 대량으로 업데이트하는 경우 </a:t>
            </a:r>
            <a:r>
              <a:rPr lang="en-US" altLang="ko-KR" sz="1200">
                <a:solidFill>
                  <a:schemeClr val="tx1"/>
                </a:solidFill>
              </a:rPr>
              <a:t>Queue</a:t>
            </a:r>
            <a:r>
              <a:rPr lang="ko-KR" altLang="en-US" sz="1200">
                <a:solidFill>
                  <a:schemeClr val="tx1"/>
                </a:solidFill>
              </a:rPr>
              <a:t>가 밀리는 현상 발생 =&gt; 스티커 동기화가 실패</a:t>
            </a:r>
            <a:endParaRPr lang="ko-KR" altLang="en-US" sz="1200">
              <a:solidFill>
                <a:schemeClr val="tx1"/>
              </a:solidFill>
            </a:endParaRPr>
          </a:p>
          <a:p>
            <a:pPr>
              <a:defRPr lang="ko-KR" altLang="en-US"/>
            </a:pPr>
            <a:endParaRPr lang="ko-KR" altLang="en-US" sz="1400"/>
          </a:p>
          <a:p>
            <a:pPr>
              <a:defRPr lang="ko-KR" altLang="en-US"/>
            </a:pPr>
            <a:r>
              <a:rPr lang="ko-KR" altLang="en-US" sz="1400" b="1">
                <a:solidFill>
                  <a:srgbClr val="0000ff"/>
                </a:solidFill>
              </a:rPr>
              <a:t>해결책</a:t>
            </a:r>
            <a:endParaRPr lang="ko-KR" altLang="en-US" sz="1400" b="1">
              <a:solidFill>
                <a:srgbClr val="0000ff"/>
              </a:solidFill>
            </a:endParaRPr>
          </a:p>
          <a:p>
            <a:pPr>
              <a:defRPr lang="ko-KR" altLang="en-US"/>
            </a:pPr>
            <a:r>
              <a:rPr lang="ko-KR" altLang="en-US" sz="1200"/>
              <a:t>스티커를 </a:t>
            </a:r>
            <a:r>
              <a:rPr lang="en-US" altLang="ko-KR" sz="1200"/>
              <a:t>Queue</a:t>
            </a:r>
            <a:r>
              <a:rPr lang="ko-KR" altLang="en-US" sz="1200"/>
              <a:t>에서 분리</a:t>
            </a:r>
            <a:endParaRPr lang="ko-KR" altLang="en-US" sz="1200"/>
          </a:p>
          <a:p>
            <a:pPr>
              <a:defRPr lang="ko-KR" altLang="en-US"/>
            </a:pPr>
            <a:r>
              <a:rPr lang="en-US" altLang="ko-KR" sz="1200"/>
              <a:t>service_tmon_marekting_api</a:t>
            </a:r>
            <a:r>
              <a:rPr lang="ko-KR" altLang="en-US" sz="1200"/>
              <a:t>에서 직접 </a:t>
            </a:r>
            <a:r>
              <a:rPr lang="en-US" altLang="ko-KR" sz="1200"/>
              <a:t>Couchbase</a:t>
            </a:r>
            <a:r>
              <a:rPr lang="ko-KR" altLang="en-US" sz="1200"/>
              <a:t>로 적재</a:t>
            </a:r>
            <a:endParaRPr lang="ko-KR" altLang="en-US" sz="1200"/>
          </a:p>
        </p:txBody>
      </p:sp>
      <p:cxnSp>
        <p:nvCxnSpPr>
          <p:cNvPr id="137" name="꺾인 연결선[E] 72"/>
          <p:cNvCxnSpPr>
            <a:stCxn id="90" idx="0"/>
            <a:endCxn id="101" idx="2"/>
          </p:cNvCxnSpPr>
          <p:nvPr/>
        </p:nvCxnSpPr>
        <p:spPr>
          <a:xfrm rot="5400000" flipH="1" flipV="1">
            <a:off x="6308189" y="899013"/>
            <a:ext cx="1086267" cy="1822292"/>
          </a:xfrm>
          <a:prstGeom prst="bentConnector3">
            <a:avLst>
              <a:gd name="adj1" fmla="val 73551"/>
            </a:avLst>
          </a:prstGeom>
          <a:ln w="28575" algn="ctr">
            <a:solidFill>
              <a:srgbClr val="0000ff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"/>
          <p:cNvSpPr/>
          <p:nvPr/>
        </p:nvSpPr>
        <p:spPr>
          <a:xfrm>
            <a:off x="4572000" y="3918442"/>
            <a:ext cx="950047" cy="146447"/>
          </a:xfrm>
          <a:prstGeom prst="rect">
            <a:avLst/>
          </a:prstGeom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/>
              <a:t>listener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465" y="191256"/>
            <a:ext cx="3456435" cy="359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썸네일 스티커 </a:t>
            </a:r>
            <a:r>
              <a:rPr lang="en-US" altLang="ko-KR" b="1"/>
              <a:t>Legacy </a:t>
            </a:r>
            <a:r>
              <a:rPr lang="ko-KR" altLang="en-US" b="1"/>
              <a:t>구조</a:t>
            </a:r>
            <a:r>
              <a:rPr lang="en-US" altLang="ko-KR" b="1"/>
              <a:t> </a:t>
            </a:r>
            <a:r>
              <a:rPr lang="ko-KR" altLang="en-US" b="1"/>
              <a:t>개선</a:t>
            </a:r>
          </a:p>
        </p:txBody>
      </p:sp>
      <p:sp>
        <p:nvSpPr>
          <p:cNvPr id="63" name="직사각형 7"/>
          <p:cNvSpPr/>
          <p:nvPr/>
        </p:nvSpPr>
        <p:spPr>
          <a:xfrm>
            <a:off x="3592800" y="3034800"/>
            <a:ext cx="1962000" cy="291600"/>
          </a:xfrm>
          <a:prstGeom prst="rect">
            <a:avLst/>
          </a:prstGeom>
          <a:noFill/>
          <a:ln w="19050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/>
              <a:t>service_tmon_marketing_api</a:t>
            </a:r>
          </a:p>
        </p:txBody>
      </p:sp>
      <p:grpSp>
        <p:nvGrpSpPr>
          <p:cNvPr id="72" name="그룹 71"/>
          <p:cNvGrpSpPr/>
          <p:nvPr/>
        </p:nvGrpSpPr>
        <p:grpSpPr>
          <a:xfrm>
            <a:off x="181876" y="3034538"/>
            <a:ext cx="576072" cy="566912"/>
            <a:chOff x="181876" y="2425303"/>
            <a:chExt cx="576072" cy="566912"/>
          </a:xfrm>
        </p:grpSpPr>
        <p:sp>
          <p:nvSpPr>
            <p:cNvPr id="65" name="직사각형 7"/>
            <p:cNvSpPr/>
            <p:nvPr/>
          </p:nvSpPr>
          <p:spPr>
            <a:xfrm>
              <a:off x="181876" y="2699321"/>
              <a:ext cx="576072" cy="292894"/>
            </a:xfrm>
            <a:prstGeom prst="rect">
              <a:avLst/>
            </a:prstGeom>
            <a:ln w="3175" algn="ctr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/>
                <a:t>어드민</a:t>
              </a:r>
            </a:p>
          </p:txBody>
        </p:sp>
        <p:sp>
          <p:nvSpPr>
            <p:cNvPr id="64" name="웃는 얼굴[S] 1"/>
            <p:cNvSpPr/>
            <p:nvPr/>
          </p:nvSpPr>
          <p:spPr>
            <a:xfrm>
              <a:off x="323465" y="2425303"/>
              <a:ext cx="292894" cy="292894"/>
            </a:xfrm>
            <a:prstGeom prst="smileyFace">
              <a:avLst>
                <a:gd name="adj" fmla="val 4653"/>
              </a:avLst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66" name="직선 화살표 연결선 9"/>
          <p:cNvCxnSpPr>
            <a:endCxn id="63" idx="1"/>
          </p:cNvCxnSpPr>
          <p:nvPr/>
        </p:nvCxnSpPr>
        <p:spPr>
          <a:xfrm flipV="1">
            <a:off x="757948" y="3180600"/>
            <a:ext cx="2834852" cy="385"/>
          </a:xfrm>
          <a:prstGeom prst="straightConnector1">
            <a:avLst/>
          </a:prstGeom>
          <a:ln w="3175" algn="ctr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직사각형 7"/>
          <p:cNvSpPr/>
          <p:nvPr/>
        </p:nvSpPr>
        <p:spPr>
          <a:xfrm>
            <a:off x="1010983" y="3219831"/>
            <a:ext cx="2192846" cy="783717"/>
          </a:xfrm>
          <a:prstGeom prst="rect">
            <a:avLst/>
          </a:prstGeom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900"/>
              <a:t>1. 카테고리에 카테고리 번호 추가</a:t>
            </a:r>
          </a:p>
          <a:p>
            <a:pPr>
              <a:defRPr lang="ko-KR" altLang="en-US"/>
            </a:pPr>
            <a:r>
              <a:rPr lang="ko-KR" altLang="en-US" sz="900"/>
              <a:t>2. 딜팩에 딜팩 번호 추가</a:t>
            </a:r>
          </a:p>
          <a:p>
            <a:pPr>
              <a:defRPr lang="ko-KR" altLang="en-US"/>
            </a:pPr>
            <a:r>
              <a:rPr lang="ko-KR" altLang="en-US" sz="900"/>
              <a:t>3. 제외 딜팩에 딜팩 번호 추가</a:t>
            </a:r>
          </a:p>
          <a:p>
            <a:pPr>
              <a:defRPr lang="ko-KR" altLang="en-US"/>
            </a:pPr>
            <a:r>
              <a:rPr lang="ko-KR" altLang="en-US" sz="900"/>
              <a:t>4. 스티커 정보 수정</a:t>
            </a:r>
          </a:p>
        </p:txBody>
      </p:sp>
      <p:sp>
        <p:nvSpPr>
          <p:cNvPr id="69" name="직사각형 7"/>
          <p:cNvSpPr/>
          <p:nvPr/>
        </p:nvSpPr>
        <p:spPr>
          <a:xfrm>
            <a:off x="827532" y="4350420"/>
            <a:ext cx="1642276" cy="309591"/>
          </a:xfrm>
          <a:prstGeom prst="rect">
            <a:avLst/>
          </a:prstGeom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900"/>
              <a:t>딜코어 파트에서 </a:t>
            </a:r>
          </a:p>
          <a:p>
            <a:pPr algn="ctr">
              <a:defRPr lang="ko-KR" altLang="en-US"/>
            </a:pPr>
            <a:r>
              <a:rPr lang="ko-KR" altLang="en-US" sz="900"/>
              <a:t>딜팩 변경 이벤트 발생</a:t>
            </a:r>
          </a:p>
        </p:txBody>
      </p:sp>
      <p:sp>
        <p:nvSpPr>
          <p:cNvPr id="74" name="직사각형 7"/>
          <p:cNvSpPr/>
          <p:nvPr/>
        </p:nvSpPr>
        <p:spPr>
          <a:xfrm>
            <a:off x="181876" y="4439126"/>
            <a:ext cx="576072" cy="292894"/>
          </a:xfrm>
          <a:prstGeom prst="rect">
            <a:avLst/>
          </a:prstGeom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/>
              <a:t>딜코어</a:t>
            </a:r>
          </a:p>
        </p:txBody>
      </p:sp>
      <p:sp>
        <p:nvSpPr>
          <p:cNvPr id="75" name="웃는 얼굴[S] 1"/>
          <p:cNvSpPr/>
          <p:nvPr/>
        </p:nvSpPr>
        <p:spPr>
          <a:xfrm>
            <a:off x="323465" y="4165107"/>
            <a:ext cx="292894" cy="292894"/>
          </a:xfrm>
          <a:prstGeom prst="smileyFace">
            <a:avLst>
              <a:gd name="adj" fmla="val 4653"/>
            </a:avLst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6" name="오각형[P] 68"/>
          <p:cNvSpPr/>
          <p:nvPr/>
        </p:nvSpPr>
        <p:spPr>
          <a:xfrm>
            <a:off x="2815923" y="4200677"/>
            <a:ext cx="2736342" cy="221752"/>
          </a:xfrm>
          <a:prstGeom prst="homePlate">
            <a:avLst>
              <a:gd name="adj" fmla="val 50000"/>
            </a:avLst>
          </a:prstGeom>
          <a:solidFill>
            <a:schemeClr val="accent1">
              <a:lumMod val="10000"/>
              <a:lumOff val="90000"/>
            </a:schemeClr>
          </a:solidFill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" altLang="ko-KR" sz="1000">
                <a:cs typeface="함초롬돋움"/>
              </a:rPr>
              <a:t>tmon.service.queue.dealpack.sync.sticker</a:t>
            </a:r>
            <a:endParaRPr lang="ko-KR" altLang="en-US" sz="1000">
              <a:cs typeface="함초롬돋움"/>
            </a:endParaRPr>
          </a:p>
        </p:txBody>
      </p:sp>
      <p:cxnSp>
        <p:nvCxnSpPr>
          <p:cNvPr id="77" name="직선 화살표 연결선 9"/>
          <p:cNvCxnSpPr>
            <a:endCxn id="76" idx="1"/>
          </p:cNvCxnSpPr>
          <p:nvPr/>
        </p:nvCxnSpPr>
        <p:spPr>
          <a:xfrm flipV="1">
            <a:off x="683514" y="4311553"/>
            <a:ext cx="2132409" cy="2"/>
          </a:xfrm>
          <a:prstGeom prst="straightConnector1">
            <a:avLst/>
          </a:prstGeom>
          <a:ln w="3175" algn="ctr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꺾인 연결선[E] 72"/>
          <p:cNvCxnSpPr>
            <a:stCxn id="76" idx="3"/>
            <a:endCxn id="63" idx="2"/>
          </p:cNvCxnSpPr>
          <p:nvPr/>
        </p:nvCxnSpPr>
        <p:spPr>
          <a:xfrm flipH="1" flipV="1">
            <a:off x="4573800" y="3326400"/>
            <a:ext cx="978465" cy="985153"/>
          </a:xfrm>
          <a:prstGeom prst="bentConnector4">
            <a:avLst>
              <a:gd name="adj1" fmla="val -14001"/>
              <a:gd name="adj2" fmla="val 55631"/>
            </a:avLst>
          </a:prstGeom>
          <a:ln w="3175" algn="ctr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1" name="그룹 80"/>
          <p:cNvGrpSpPr/>
          <p:nvPr/>
        </p:nvGrpSpPr>
        <p:grpSpPr>
          <a:xfrm>
            <a:off x="7596378" y="4302116"/>
            <a:ext cx="576072" cy="566913"/>
            <a:chOff x="181876" y="2425303"/>
            <a:chExt cx="576072" cy="566913"/>
          </a:xfrm>
        </p:grpSpPr>
        <p:sp>
          <p:nvSpPr>
            <p:cNvPr id="82" name="직사각형 7"/>
            <p:cNvSpPr/>
            <p:nvPr/>
          </p:nvSpPr>
          <p:spPr>
            <a:xfrm>
              <a:off x="181876" y="2699322"/>
              <a:ext cx="576072" cy="292894"/>
            </a:xfrm>
            <a:prstGeom prst="rect">
              <a:avLst/>
            </a:prstGeom>
            <a:ln w="3175" algn="ctr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/>
                <a:t>배치</a:t>
              </a:r>
            </a:p>
          </p:txBody>
        </p:sp>
        <p:sp>
          <p:nvSpPr>
            <p:cNvPr id="83" name="웃는 얼굴[S] 1"/>
            <p:cNvSpPr/>
            <p:nvPr/>
          </p:nvSpPr>
          <p:spPr>
            <a:xfrm>
              <a:off x="323465" y="2425303"/>
              <a:ext cx="292894" cy="292894"/>
            </a:xfrm>
            <a:prstGeom prst="smileyFace">
              <a:avLst>
                <a:gd name="adj" fmla="val 4653"/>
              </a:avLst>
            </a:prstGeom>
            <a:ln w="3175" algn="ctr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85" name="꺾인 연결선[E] 72"/>
          <p:cNvCxnSpPr>
            <a:endCxn id="63" idx="3"/>
          </p:cNvCxnSpPr>
          <p:nvPr/>
        </p:nvCxnSpPr>
        <p:spPr>
          <a:xfrm rot="10800000">
            <a:off x="5554800" y="3180600"/>
            <a:ext cx="2329615" cy="1020077"/>
          </a:xfrm>
          <a:prstGeom prst="bentConnector3">
            <a:avLst>
              <a:gd name="adj1" fmla="val -433"/>
            </a:avLst>
          </a:prstGeom>
          <a:ln w="3175" algn="ctr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직사각형 7"/>
          <p:cNvSpPr/>
          <p:nvPr/>
        </p:nvSpPr>
        <p:spPr>
          <a:xfrm>
            <a:off x="5796153" y="3222260"/>
            <a:ext cx="1944243" cy="429625"/>
          </a:xfrm>
          <a:prstGeom prst="rect">
            <a:avLst/>
          </a:prstGeom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900"/>
              <a:t>기간이 지난 스티커 정보에 </a:t>
            </a:r>
          </a:p>
          <a:p>
            <a:pPr algn="ctr">
              <a:defRPr lang="ko-KR" altLang="en-US"/>
            </a:pPr>
            <a:r>
              <a:rPr lang="ko-KR" altLang="en-US" sz="900"/>
              <a:t>대해서 노출 제거하는 5분 배치</a:t>
            </a:r>
          </a:p>
        </p:txBody>
      </p:sp>
      <p:sp>
        <p:nvSpPr>
          <p:cNvPr id="87" name="직사각형 7"/>
          <p:cNvSpPr/>
          <p:nvPr/>
        </p:nvSpPr>
        <p:spPr>
          <a:xfrm>
            <a:off x="157375" y="2353294"/>
            <a:ext cx="764238" cy="436912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/>
              <a:t>딜 리스트</a:t>
            </a:r>
          </a:p>
          <a:p>
            <a:pPr algn="ctr">
              <a:defRPr lang="ko-KR" altLang="en-US"/>
            </a:pPr>
            <a:r>
              <a:rPr lang="ko-KR" altLang="en-US" sz="1000"/>
              <a:t>획득</a:t>
            </a:r>
          </a:p>
        </p:txBody>
      </p:sp>
      <p:sp>
        <p:nvSpPr>
          <p:cNvPr id="88" name="직사각형 7"/>
          <p:cNvSpPr/>
          <p:nvPr/>
        </p:nvSpPr>
        <p:spPr>
          <a:xfrm>
            <a:off x="1245655" y="2353294"/>
            <a:ext cx="1294531" cy="436912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/>
              <a:t>DB</a:t>
            </a:r>
            <a:r>
              <a:rPr lang="ko-KR" altLang="en-US" sz="1000"/>
              <a:t>에서 유효한 </a:t>
            </a:r>
          </a:p>
          <a:p>
            <a:pPr algn="ctr">
              <a:defRPr lang="ko-KR" altLang="en-US"/>
            </a:pPr>
            <a:r>
              <a:rPr lang="ko-KR" altLang="en-US" sz="1000"/>
              <a:t>스티커 리스트조회</a:t>
            </a:r>
          </a:p>
        </p:txBody>
      </p:sp>
      <p:sp>
        <p:nvSpPr>
          <p:cNvPr id="89" name="직사각형 7"/>
          <p:cNvSpPr/>
          <p:nvPr/>
        </p:nvSpPr>
        <p:spPr>
          <a:xfrm>
            <a:off x="2785704" y="2353294"/>
            <a:ext cx="1988392" cy="436912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/>
              <a:t>딜 번호가 어떤 딜팩/카테고리에 속하는지 조회</a:t>
            </a:r>
          </a:p>
        </p:txBody>
      </p:sp>
      <p:sp>
        <p:nvSpPr>
          <p:cNvPr id="90" name="직사각형 7"/>
          <p:cNvSpPr/>
          <p:nvPr/>
        </p:nvSpPr>
        <p:spPr>
          <a:xfrm>
            <a:off x="5089992" y="2353294"/>
            <a:ext cx="1700356" cy="436912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/>
              <a:t>스티커 우선순위에 따라 </a:t>
            </a:r>
          </a:p>
          <a:p>
            <a:pPr algn="ctr">
              <a:defRPr lang="ko-KR" altLang="en-US"/>
            </a:pPr>
            <a:r>
              <a:rPr lang="ko-KR" altLang="en-US" sz="1000"/>
              <a:t>딜 번호와 스티커를 매핑</a:t>
            </a:r>
          </a:p>
        </p:txBody>
      </p:sp>
      <p:sp>
        <p:nvSpPr>
          <p:cNvPr id="106" name="직사각형 7"/>
          <p:cNvSpPr/>
          <p:nvPr/>
        </p:nvSpPr>
        <p:spPr>
          <a:xfrm>
            <a:off x="5190659" y="267462"/>
            <a:ext cx="1988391" cy="292894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/>
              <a:t>service_tmon_dealinfo_api</a:t>
            </a:r>
          </a:p>
        </p:txBody>
      </p:sp>
      <p:sp>
        <p:nvSpPr>
          <p:cNvPr id="107" name="직사각형 7"/>
          <p:cNvSpPr/>
          <p:nvPr/>
        </p:nvSpPr>
        <p:spPr>
          <a:xfrm>
            <a:off x="5190658" y="598206"/>
            <a:ext cx="2189731" cy="783717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900" dirty="0"/>
              <a:t>1. 딜 변경 이벤트 생성</a:t>
            </a:r>
          </a:p>
          <a:p>
            <a:pPr>
              <a:defRPr lang="ko-KR" altLang="en-US"/>
            </a:pPr>
            <a:r>
              <a:rPr lang="ko-KR" altLang="en-US" sz="900" dirty="0"/>
              <a:t>2. </a:t>
            </a:r>
            <a:r>
              <a:rPr lang="ko-KR" altLang="en-US" sz="900" dirty="0" err="1"/>
              <a:t>스키터</a:t>
            </a:r>
            <a:r>
              <a:rPr lang="ko-KR" altLang="en-US" sz="900" dirty="0"/>
              <a:t> </a:t>
            </a:r>
            <a:r>
              <a:rPr lang="ko-KR" altLang="en-US" sz="900" dirty="0" err="1"/>
              <a:t>버킷에서</a:t>
            </a:r>
            <a:r>
              <a:rPr lang="ko-KR" altLang="en-US" sz="900" dirty="0"/>
              <a:t> 스티커 조회</a:t>
            </a:r>
          </a:p>
          <a:p>
            <a:pPr>
              <a:defRPr lang="ko-KR" altLang="en-US"/>
            </a:pPr>
            <a:r>
              <a:rPr lang="ko-KR" altLang="en-US" sz="900" dirty="0"/>
              <a:t>3. 딜 정보에 포함</a:t>
            </a:r>
          </a:p>
          <a:p>
            <a:pPr>
              <a:defRPr lang="ko-KR" altLang="en-US"/>
            </a:pPr>
            <a:r>
              <a:rPr lang="ko-KR" altLang="en-US" sz="900" dirty="0"/>
              <a:t>4. </a:t>
            </a:r>
            <a:r>
              <a:rPr lang="ko-KR" altLang="en-US" sz="900" dirty="0" err="1"/>
              <a:t>딜인포</a:t>
            </a:r>
            <a:r>
              <a:rPr lang="ko-KR" altLang="en-US" sz="900" dirty="0"/>
              <a:t> </a:t>
            </a:r>
            <a:r>
              <a:rPr lang="ko-KR" altLang="en-US" sz="900" dirty="0" err="1"/>
              <a:t>버킷에</a:t>
            </a:r>
            <a:r>
              <a:rPr lang="ko-KR" altLang="en-US" sz="900" dirty="0"/>
              <a:t> 완전한 딜 정보 저장</a:t>
            </a:r>
          </a:p>
        </p:txBody>
      </p:sp>
      <p:cxnSp>
        <p:nvCxnSpPr>
          <p:cNvPr id="110" name="꺾인 연결선[E] 72"/>
          <p:cNvCxnSpPr>
            <a:stCxn id="87" idx="0"/>
            <a:endCxn id="114" idx="2"/>
          </p:cNvCxnSpPr>
          <p:nvPr/>
        </p:nvCxnSpPr>
        <p:spPr>
          <a:xfrm rot="5400000" flipH="1" flipV="1">
            <a:off x="201893" y="1849601"/>
            <a:ext cx="841294" cy="166090"/>
          </a:xfrm>
          <a:prstGeom prst="bentConnector2">
            <a:avLst/>
          </a:prstGeom>
          <a:ln w="3175" algn="ctr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6" name="그룹 115"/>
          <p:cNvGrpSpPr/>
          <p:nvPr/>
        </p:nvGrpSpPr>
        <p:grpSpPr>
          <a:xfrm>
            <a:off x="705585" y="1142465"/>
            <a:ext cx="2315791" cy="738188"/>
            <a:chOff x="705585" y="1142465"/>
            <a:chExt cx="2315791" cy="738188"/>
          </a:xfrm>
        </p:grpSpPr>
        <p:grpSp>
          <p:nvGrpSpPr>
            <p:cNvPr id="113" name="그룹 112"/>
            <p:cNvGrpSpPr/>
            <p:nvPr/>
          </p:nvGrpSpPr>
          <p:grpSpPr>
            <a:xfrm>
              <a:off x="863536" y="1142465"/>
              <a:ext cx="1989979" cy="738188"/>
              <a:chOff x="863536" y="1142465"/>
              <a:chExt cx="1989979" cy="738188"/>
            </a:xfrm>
          </p:grpSpPr>
          <p:sp>
            <p:nvSpPr>
              <p:cNvPr id="108" name="직사각형 7"/>
              <p:cNvSpPr/>
              <p:nvPr/>
            </p:nvSpPr>
            <p:spPr>
              <a:xfrm>
                <a:off x="863536" y="1142465"/>
                <a:ext cx="1988391" cy="292894"/>
              </a:xfrm>
              <a:prstGeom prst="rect">
                <a:avLst/>
              </a:prstGeom>
              <a:ln w="3175" algn="ctr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000"/>
                  <a:t>service_tmon_dealpack_api</a:t>
                </a:r>
              </a:p>
            </p:txBody>
          </p:sp>
          <p:sp>
            <p:nvSpPr>
              <p:cNvPr id="109" name="직사각형 7"/>
              <p:cNvSpPr/>
              <p:nvPr/>
            </p:nvSpPr>
            <p:spPr>
              <a:xfrm>
                <a:off x="863536" y="1587759"/>
                <a:ext cx="1988391" cy="292894"/>
              </a:xfrm>
              <a:prstGeom prst="rect">
                <a:avLst/>
              </a:prstGeom>
              <a:ln w="3175" algn="ctr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000"/>
                  <a:t>service_tmon_dealinter_api</a:t>
                </a:r>
              </a:p>
            </p:txBody>
          </p:sp>
          <p:cxnSp>
            <p:nvCxnSpPr>
              <p:cNvPr id="111" name="꺾인 연결선[E] 72"/>
              <p:cNvCxnSpPr>
                <a:stCxn id="109" idx="1"/>
                <a:endCxn id="108" idx="1"/>
              </p:cNvCxnSpPr>
              <p:nvPr/>
            </p:nvCxnSpPr>
            <p:spPr>
              <a:xfrm flipV="1">
                <a:off x="863536" y="1288912"/>
                <a:ext cx="1588" cy="445293"/>
              </a:xfrm>
              <a:prstGeom prst="bentConnector3">
                <a:avLst>
                  <a:gd name="adj1" fmla="val -8338803"/>
                </a:avLst>
              </a:prstGeom>
              <a:ln w="3175" algn="ctr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2" name="꺾인 연결선[E] 72"/>
              <p:cNvCxnSpPr>
                <a:stCxn id="109" idx="3"/>
                <a:endCxn id="108" idx="3"/>
              </p:cNvCxnSpPr>
              <p:nvPr/>
            </p:nvCxnSpPr>
            <p:spPr>
              <a:xfrm flipV="1">
                <a:off x="2851927" y="1288912"/>
                <a:ext cx="1588" cy="445294"/>
              </a:xfrm>
              <a:prstGeom prst="bentConnector3">
                <a:avLst>
                  <a:gd name="adj1" fmla="val 8438413"/>
                </a:avLst>
              </a:prstGeom>
              <a:ln w="3175" algn="ctr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14" name="타원 113"/>
            <p:cNvSpPr/>
            <p:nvPr/>
          </p:nvSpPr>
          <p:spPr>
            <a:xfrm>
              <a:off x="705585" y="1494000"/>
              <a:ext cx="36000" cy="36000"/>
            </a:xfrm>
            <a:prstGeom prst="ellipse">
              <a:avLst/>
            </a:prstGeom>
            <a:noFill/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2985377" y="1494000"/>
              <a:ext cx="36000" cy="36000"/>
            </a:xfrm>
            <a:prstGeom prst="ellipse">
              <a:avLst/>
            </a:prstGeom>
            <a:noFill/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cxnSp>
        <p:nvCxnSpPr>
          <p:cNvPr id="117" name="꺾인 연결선[E] 72"/>
          <p:cNvCxnSpPr>
            <a:endCxn id="115" idx="6"/>
          </p:cNvCxnSpPr>
          <p:nvPr/>
        </p:nvCxnSpPr>
        <p:spPr>
          <a:xfrm rot="16200000" flipV="1">
            <a:off x="3015996" y="1517380"/>
            <a:ext cx="841294" cy="830533"/>
          </a:xfrm>
          <a:prstGeom prst="bentConnector2">
            <a:avLst/>
          </a:prstGeom>
          <a:ln w="3175" algn="ctr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꺾인 연결선[E] 72"/>
          <p:cNvCxnSpPr>
            <a:stCxn id="63" idx="0"/>
            <a:endCxn id="87" idx="2"/>
          </p:cNvCxnSpPr>
          <p:nvPr/>
        </p:nvCxnSpPr>
        <p:spPr>
          <a:xfrm rot="5400000" flipH="1">
            <a:off x="2434350" y="895350"/>
            <a:ext cx="244594" cy="4034304"/>
          </a:xfrm>
          <a:prstGeom prst="bentConnector3">
            <a:avLst>
              <a:gd name="adj1" fmla="val 50000"/>
            </a:avLst>
          </a:prstGeom>
          <a:ln w="3175" algn="ctr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9"/>
          <p:cNvCxnSpPr>
            <a:cxnSpLocks/>
            <a:stCxn id="87" idx="3"/>
            <a:endCxn id="88" idx="1"/>
          </p:cNvCxnSpPr>
          <p:nvPr/>
        </p:nvCxnSpPr>
        <p:spPr>
          <a:xfrm>
            <a:off x="921613" y="2571750"/>
            <a:ext cx="324042" cy="0"/>
          </a:xfrm>
          <a:prstGeom prst="straightConnector1">
            <a:avLst/>
          </a:prstGeom>
          <a:ln w="3175" algn="ctr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9"/>
          <p:cNvCxnSpPr>
            <a:cxnSpLocks/>
            <a:stCxn id="88" idx="3"/>
            <a:endCxn id="89" idx="1"/>
          </p:cNvCxnSpPr>
          <p:nvPr/>
        </p:nvCxnSpPr>
        <p:spPr>
          <a:xfrm>
            <a:off x="2540186" y="2571750"/>
            <a:ext cx="245518" cy="0"/>
          </a:xfrm>
          <a:prstGeom prst="straightConnector1">
            <a:avLst/>
          </a:prstGeom>
          <a:ln w="3175" algn="ctr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9"/>
          <p:cNvCxnSpPr>
            <a:stCxn id="89" idx="3"/>
            <a:endCxn id="90" idx="1"/>
          </p:cNvCxnSpPr>
          <p:nvPr/>
        </p:nvCxnSpPr>
        <p:spPr>
          <a:xfrm flipV="1">
            <a:off x="4774096" y="2571750"/>
            <a:ext cx="315896" cy="0"/>
          </a:xfrm>
          <a:prstGeom prst="straightConnector1">
            <a:avLst/>
          </a:prstGeom>
          <a:ln w="3175" algn="ctr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6" name="꺾인 연결선[E] 72"/>
          <p:cNvCxnSpPr>
            <a:stCxn id="133" idx="0"/>
            <a:endCxn id="106" idx="3"/>
          </p:cNvCxnSpPr>
          <p:nvPr/>
        </p:nvCxnSpPr>
        <p:spPr>
          <a:xfrm rot="5400000" flipH="1">
            <a:off x="7398040" y="194917"/>
            <a:ext cx="125777" cy="563756"/>
          </a:xfrm>
          <a:prstGeom prst="bentConnector2">
            <a:avLst/>
          </a:prstGeom>
          <a:ln w="3175" algn="ctr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꺾인 연결선[E] 72"/>
          <p:cNvCxnSpPr>
            <a:stCxn id="106" idx="1"/>
            <a:endCxn id="132" idx="0"/>
          </p:cNvCxnSpPr>
          <p:nvPr/>
        </p:nvCxnSpPr>
        <p:spPr>
          <a:xfrm flipH="1">
            <a:off x="4572000" y="413908"/>
            <a:ext cx="618661" cy="125776"/>
          </a:xfrm>
          <a:prstGeom prst="bentConnector2">
            <a:avLst/>
          </a:prstGeom>
          <a:ln w="3175" algn="ctr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8" name="직사각형 7"/>
          <p:cNvSpPr/>
          <p:nvPr/>
        </p:nvSpPr>
        <p:spPr>
          <a:xfrm>
            <a:off x="3563874" y="4443984"/>
            <a:ext cx="922185" cy="154795"/>
          </a:xfrm>
          <a:prstGeom prst="rect">
            <a:avLst/>
          </a:prstGeom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700"/>
              <a:t>&lt;RabbitMQ&gt;</a:t>
            </a:r>
          </a:p>
        </p:txBody>
      </p:sp>
      <p:sp>
        <p:nvSpPr>
          <p:cNvPr id="104" name="직사각형 7"/>
          <p:cNvSpPr/>
          <p:nvPr/>
        </p:nvSpPr>
        <p:spPr>
          <a:xfrm>
            <a:off x="4090809" y="1120578"/>
            <a:ext cx="962381" cy="146447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/>
              <a:t>딜인포 버킷</a:t>
            </a:r>
          </a:p>
        </p:txBody>
      </p:sp>
      <p:pic>
        <p:nvPicPr>
          <p:cNvPr id="132" name="그림 13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81553" y="539684"/>
            <a:ext cx="580894" cy="580894"/>
          </a:xfrm>
          <a:prstGeom prst="rect">
            <a:avLst/>
          </a:prstGeom>
        </p:spPr>
      </p:pic>
      <p:pic>
        <p:nvPicPr>
          <p:cNvPr id="133" name="그림 13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52360" y="539684"/>
            <a:ext cx="580894" cy="580894"/>
          </a:xfrm>
          <a:prstGeom prst="rect">
            <a:avLst/>
          </a:prstGeom>
        </p:spPr>
      </p:pic>
      <p:sp>
        <p:nvSpPr>
          <p:cNvPr id="101" name="직사각형 7"/>
          <p:cNvSpPr/>
          <p:nvPr/>
        </p:nvSpPr>
        <p:spPr>
          <a:xfrm>
            <a:off x="7281278" y="1120578"/>
            <a:ext cx="962381" cy="146447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/>
              <a:t>스티커 버킷</a:t>
            </a:r>
          </a:p>
        </p:txBody>
      </p:sp>
      <p:cxnSp>
        <p:nvCxnSpPr>
          <p:cNvPr id="135" name="꺾인 연결선[E] 72"/>
          <p:cNvCxnSpPr/>
          <p:nvPr/>
        </p:nvCxnSpPr>
        <p:spPr>
          <a:xfrm rot="5400000" flipH="1" flipV="1">
            <a:off x="6308189" y="899013"/>
            <a:ext cx="1086267" cy="1822292"/>
          </a:xfrm>
          <a:prstGeom prst="bentConnector3">
            <a:avLst>
              <a:gd name="adj1" fmla="val 73551"/>
            </a:avLst>
          </a:prstGeom>
          <a:ln w="28575" algn="ctr">
            <a:solidFill>
              <a:srgbClr val="0000FF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"/>
          <p:cNvSpPr/>
          <p:nvPr/>
        </p:nvSpPr>
        <p:spPr>
          <a:xfrm>
            <a:off x="4572000" y="3918442"/>
            <a:ext cx="950047" cy="146447"/>
          </a:xfrm>
          <a:prstGeom prst="rect">
            <a:avLst/>
          </a:prstGeom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>
                <a:solidFill>
                  <a:schemeClr val="bg1">
                    <a:lumMod val="70000"/>
                  </a:schemeClr>
                </a:solidFill>
              </a:rPr>
              <a:t>listener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465" y="191256"/>
            <a:ext cx="3456435" cy="359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썸네일 스티커 </a:t>
            </a:r>
            <a:r>
              <a:rPr lang="en-US" altLang="ko-KR" b="1"/>
              <a:t>Legacy </a:t>
            </a:r>
            <a:r>
              <a:rPr lang="ko-KR" altLang="en-US" b="1"/>
              <a:t>구조 개선</a:t>
            </a:r>
          </a:p>
        </p:txBody>
      </p:sp>
      <p:sp>
        <p:nvSpPr>
          <p:cNvPr id="63" name="직사각형 7"/>
          <p:cNvSpPr/>
          <p:nvPr/>
        </p:nvSpPr>
        <p:spPr>
          <a:xfrm>
            <a:off x="3592800" y="3034800"/>
            <a:ext cx="1962000" cy="291600"/>
          </a:xfrm>
          <a:prstGeom prst="rect">
            <a:avLst/>
          </a:prstGeom>
          <a:noFill/>
          <a:ln w="0" algn="ctr"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b="1">
                <a:solidFill>
                  <a:schemeClr val="bg1">
                    <a:lumMod val="70000"/>
                  </a:schemeClr>
                </a:solidFill>
              </a:rPr>
              <a:t>service_tmon_marketing_api</a:t>
            </a:r>
          </a:p>
        </p:txBody>
      </p:sp>
      <p:grpSp>
        <p:nvGrpSpPr>
          <p:cNvPr id="72" name="그룹 71"/>
          <p:cNvGrpSpPr/>
          <p:nvPr/>
        </p:nvGrpSpPr>
        <p:grpSpPr>
          <a:xfrm>
            <a:off x="181876" y="3034538"/>
            <a:ext cx="576072" cy="566912"/>
            <a:chOff x="181876" y="2425303"/>
            <a:chExt cx="576072" cy="566912"/>
          </a:xfrm>
        </p:grpSpPr>
        <p:sp>
          <p:nvSpPr>
            <p:cNvPr id="65" name="직사각형 7"/>
            <p:cNvSpPr/>
            <p:nvPr/>
          </p:nvSpPr>
          <p:spPr>
            <a:xfrm>
              <a:off x="181876" y="2699321"/>
              <a:ext cx="576072" cy="292894"/>
            </a:xfrm>
            <a:prstGeom prst="rect">
              <a:avLst/>
            </a:prstGeom>
            <a:ln w="0" algn="ctr"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>
                  <a:solidFill>
                    <a:schemeClr val="bg1">
                      <a:lumMod val="70000"/>
                    </a:schemeClr>
                  </a:solidFill>
                </a:rPr>
                <a:t>어드민</a:t>
              </a:r>
            </a:p>
          </p:txBody>
        </p:sp>
        <p:sp>
          <p:nvSpPr>
            <p:cNvPr id="64" name="웃는 얼굴[S] 1"/>
            <p:cNvSpPr/>
            <p:nvPr/>
          </p:nvSpPr>
          <p:spPr>
            <a:xfrm>
              <a:off x="323465" y="2425303"/>
              <a:ext cx="292894" cy="292894"/>
            </a:xfrm>
            <a:prstGeom prst="smileyFace">
              <a:avLst>
                <a:gd name="adj" fmla="val 4653"/>
              </a:avLst>
            </a:prstGeom>
            <a:ln w="0" algn="ctr"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66" name="직선 화살표 연결선 9"/>
          <p:cNvCxnSpPr>
            <a:endCxn id="63" idx="1"/>
          </p:cNvCxnSpPr>
          <p:nvPr/>
        </p:nvCxnSpPr>
        <p:spPr>
          <a:xfrm flipV="1">
            <a:off x="757948" y="3180600"/>
            <a:ext cx="2834852" cy="385"/>
          </a:xfrm>
          <a:prstGeom prst="straightConnector1">
            <a:avLst/>
          </a:prstGeom>
          <a:ln w="0" algn="ctr">
            <a:solidFill>
              <a:schemeClr val="bg1">
                <a:lumMod val="7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직사각형 7"/>
          <p:cNvSpPr/>
          <p:nvPr/>
        </p:nvSpPr>
        <p:spPr>
          <a:xfrm>
            <a:off x="1010983" y="3219831"/>
            <a:ext cx="2192846" cy="783717"/>
          </a:xfrm>
          <a:prstGeom prst="rect">
            <a:avLst/>
          </a:prstGeom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900">
                <a:solidFill>
                  <a:schemeClr val="bg1">
                    <a:lumMod val="70000"/>
                  </a:schemeClr>
                </a:solidFill>
              </a:rPr>
              <a:t>1. 카테고리에 카테고리 번호 추가</a:t>
            </a:r>
          </a:p>
          <a:p>
            <a:pPr>
              <a:defRPr lang="ko-KR" altLang="en-US"/>
            </a:pPr>
            <a:r>
              <a:rPr lang="ko-KR" altLang="en-US" sz="900">
                <a:solidFill>
                  <a:schemeClr val="bg1">
                    <a:lumMod val="70000"/>
                  </a:schemeClr>
                </a:solidFill>
              </a:rPr>
              <a:t>2. 딜팩에 딜팩 번호 추가</a:t>
            </a:r>
          </a:p>
          <a:p>
            <a:pPr>
              <a:defRPr lang="ko-KR" altLang="en-US"/>
            </a:pPr>
            <a:r>
              <a:rPr lang="ko-KR" altLang="en-US" sz="900">
                <a:solidFill>
                  <a:schemeClr val="bg1">
                    <a:lumMod val="70000"/>
                  </a:schemeClr>
                </a:solidFill>
              </a:rPr>
              <a:t>3. 제외 딜팩에 딜팩 번호 추가</a:t>
            </a:r>
          </a:p>
          <a:p>
            <a:pPr>
              <a:defRPr lang="ko-KR" altLang="en-US"/>
            </a:pPr>
            <a:r>
              <a:rPr lang="ko-KR" altLang="en-US" sz="900">
                <a:solidFill>
                  <a:schemeClr val="bg1">
                    <a:lumMod val="70000"/>
                  </a:schemeClr>
                </a:solidFill>
              </a:rPr>
              <a:t>4. 스티커 정보 수정</a:t>
            </a:r>
          </a:p>
        </p:txBody>
      </p:sp>
      <p:sp>
        <p:nvSpPr>
          <p:cNvPr id="69" name="직사각형 7"/>
          <p:cNvSpPr/>
          <p:nvPr/>
        </p:nvSpPr>
        <p:spPr>
          <a:xfrm>
            <a:off x="827532" y="4350420"/>
            <a:ext cx="1642276" cy="309591"/>
          </a:xfrm>
          <a:prstGeom prst="rect">
            <a:avLst/>
          </a:prstGeom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900">
                <a:solidFill>
                  <a:schemeClr val="bg1">
                    <a:lumMod val="70000"/>
                  </a:schemeClr>
                </a:solidFill>
              </a:rPr>
              <a:t>딜코어 파트에서 </a:t>
            </a:r>
          </a:p>
          <a:p>
            <a:pPr algn="ctr">
              <a:defRPr lang="ko-KR" altLang="en-US"/>
            </a:pPr>
            <a:r>
              <a:rPr lang="ko-KR" altLang="en-US" sz="900">
                <a:solidFill>
                  <a:schemeClr val="bg1">
                    <a:lumMod val="70000"/>
                  </a:schemeClr>
                </a:solidFill>
              </a:rPr>
              <a:t>딜팩 변경 이벤트 발생</a:t>
            </a:r>
          </a:p>
        </p:txBody>
      </p:sp>
      <p:sp>
        <p:nvSpPr>
          <p:cNvPr id="74" name="직사각형 7"/>
          <p:cNvSpPr/>
          <p:nvPr/>
        </p:nvSpPr>
        <p:spPr>
          <a:xfrm>
            <a:off x="181876" y="4439126"/>
            <a:ext cx="576072" cy="292894"/>
          </a:xfrm>
          <a:prstGeom prst="rect">
            <a:avLst/>
          </a:prstGeom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bg1">
                    <a:lumMod val="70000"/>
                  </a:schemeClr>
                </a:solidFill>
              </a:rPr>
              <a:t>딜코어</a:t>
            </a:r>
          </a:p>
        </p:txBody>
      </p:sp>
      <p:sp>
        <p:nvSpPr>
          <p:cNvPr id="75" name="웃는 얼굴[S] 1"/>
          <p:cNvSpPr/>
          <p:nvPr/>
        </p:nvSpPr>
        <p:spPr>
          <a:xfrm>
            <a:off x="323465" y="4165107"/>
            <a:ext cx="292894" cy="292894"/>
          </a:xfrm>
          <a:prstGeom prst="smileyFace">
            <a:avLst>
              <a:gd name="adj" fmla="val 4653"/>
            </a:avLst>
          </a:prstGeom>
          <a:ln w="0" algn="ctr"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6" name="오각형[P] 68"/>
          <p:cNvSpPr/>
          <p:nvPr/>
        </p:nvSpPr>
        <p:spPr>
          <a:xfrm>
            <a:off x="2815923" y="4200677"/>
            <a:ext cx="2736342" cy="221752"/>
          </a:xfrm>
          <a:prstGeom prst="homePlate">
            <a:avLst>
              <a:gd name="adj" fmla="val 50000"/>
            </a:avLst>
          </a:prstGeom>
          <a:solidFill>
            <a:schemeClr val="accent1">
              <a:lumMod val="10000"/>
              <a:lumOff val="90000"/>
            </a:schemeClr>
          </a:solidFill>
          <a:ln w="3175" algn="ctr"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" altLang="ko-KR" sz="1000">
                <a:solidFill>
                  <a:schemeClr val="bg1">
                    <a:lumMod val="70000"/>
                  </a:schemeClr>
                </a:solidFill>
                <a:cs typeface="함초롬돋움"/>
              </a:rPr>
              <a:t>tmon.service.queue.dealpack.sync.sticker</a:t>
            </a:r>
            <a:endParaRPr lang="ko-KR" altLang="en-US" sz="1000">
              <a:solidFill>
                <a:schemeClr val="bg1">
                  <a:lumMod val="70000"/>
                </a:schemeClr>
              </a:solidFill>
              <a:cs typeface="함초롬돋움"/>
            </a:endParaRPr>
          </a:p>
        </p:txBody>
      </p:sp>
      <p:cxnSp>
        <p:nvCxnSpPr>
          <p:cNvPr id="77" name="직선 화살표 연결선 9"/>
          <p:cNvCxnSpPr>
            <a:endCxn id="76" idx="1"/>
          </p:cNvCxnSpPr>
          <p:nvPr/>
        </p:nvCxnSpPr>
        <p:spPr>
          <a:xfrm flipV="1">
            <a:off x="683514" y="4311553"/>
            <a:ext cx="2132409" cy="2"/>
          </a:xfrm>
          <a:prstGeom prst="straightConnector1">
            <a:avLst/>
          </a:prstGeom>
          <a:ln w="0" algn="ctr">
            <a:solidFill>
              <a:schemeClr val="bg1">
                <a:lumMod val="7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꺾인 연결선[E] 72"/>
          <p:cNvCxnSpPr>
            <a:stCxn id="76" idx="3"/>
            <a:endCxn id="63" idx="2"/>
          </p:cNvCxnSpPr>
          <p:nvPr/>
        </p:nvCxnSpPr>
        <p:spPr>
          <a:xfrm flipH="1" flipV="1">
            <a:off x="4573800" y="3326400"/>
            <a:ext cx="978465" cy="985153"/>
          </a:xfrm>
          <a:prstGeom prst="bentConnector4">
            <a:avLst>
              <a:gd name="adj1" fmla="val -14001"/>
              <a:gd name="adj2" fmla="val 55631"/>
            </a:avLst>
          </a:prstGeom>
          <a:ln w="0" algn="ctr">
            <a:solidFill>
              <a:schemeClr val="bg1">
                <a:lumMod val="7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1" name="그룹 80"/>
          <p:cNvGrpSpPr/>
          <p:nvPr/>
        </p:nvGrpSpPr>
        <p:grpSpPr>
          <a:xfrm>
            <a:off x="7596378" y="4302116"/>
            <a:ext cx="576072" cy="566913"/>
            <a:chOff x="181876" y="2425303"/>
            <a:chExt cx="576072" cy="566913"/>
          </a:xfrm>
        </p:grpSpPr>
        <p:sp>
          <p:nvSpPr>
            <p:cNvPr id="82" name="직사각형 7"/>
            <p:cNvSpPr/>
            <p:nvPr/>
          </p:nvSpPr>
          <p:spPr>
            <a:xfrm>
              <a:off x="181876" y="2699322"/>
              <a:ext cx="576072" cy="292894"/>
            </a:xfrm>
            <a:prstGeom prst="rect">
              <a:avLst/>
            </a:prstGeom>
            <a:ln w="0" algn="ctr"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000">
                  <a:solidFill>
                    <a:schemeClr val="bg1">
                      <a:lumMod val="70000"/>
                    </a:schemeClr>
                  </a:solidFill>
                </a:rPr>
                <a:t>배치</a:t>
              </a:r>
            </a:p>
          </p:txBody>
        </p:sp>
        <p:sp>
          <p:nvSpPr>
            <p:cNvPr id="83" name="웃는 얼굴[S] 1"/>
            <p:cNvSpPr/>
            <p:nvPr/>
          </p:nvSpPr>
          <p:spPr>
            <a:xfrm>
              <a:off x="323465" y="2425303"/>
              <a:ext cx="292894" cy="292894"/>
            </a:xfrm>
            <a:prstGeom prst="smileyFace">
              <a:avLst>
                <a:gd name="adj" fmla="val 4653"/>
              </a:avLst>
            </a:prstGeom>
            <a:ln w="0" algn="ctr"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85" name="꺾인 연결선[E] 72"/>
          <p:cNvCxnSpPr>
            <a:endCxn id="63" idx="3"/>
          </p:cNvCxnSpPr>
          <p:nvPr/>
        </p:nvCxnSpPr>
        <p:spPr>
          <a:xfrm rot="10800000">
            <a:off x="5554800" y="3180600"/>
            <a:ext cx="2329615" cy="1020077"/>
          </a:xfrm>
          <a:prstGeom prst="bentConnector3">
            <a:avLst>
              <a:gd name="adj1" fmla="val 50000"/>
            </a:avLst>
          </a:prstGeom>
          <a:ln w="3175" algn="ctr">
            <a:solidFill>
              <a:schemeClr val="bg1">
                <a:lumMod val="7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직사각형 7"/>
          <p:cNvSpPr/>
          <p:nvPr/>
        </p:nvSpPr>
        <p:spPr>
          <a:xfrm>
            <a:off x="5796153" y="3222260"/>
            <a:ext cx="1944243" cy="429625"/>
          </a:xfrm>
          <a:prstGeom prst="rect">
            <a:avLst/>
          </a:prstGeom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900">
                <a:solidFill>
                  <a:schemeClr val="bg1">
                    <a:lumMod val="70000"/>
                  </a:schemeClr>
                </a:solidFill>
              </a:rPr>
              <a:t>기간이 지난 스티커 정보에 </a:t>
            </a:r>
          </a:p>
          <a:p>
            <a:pPr algn="ctr">
              <a:defRPr lang="ko-KR" altLang="en-US"/>
            </a:pPr>
            <a:r>
              <a:rPr lang="ko-KR" altLang="en-US" sz="900">
                <a:solidFill>
                  <a:schemeClr val="bg1">
                    <a:lumMod val="70000"/>
                  </a:schemeClr>
                </a:solidFill>
              </a:rPr>
              <a:t>대해서 노출 제거하는 5분 배치</a:t>
            </a:r>
          </a:p>
        </p:txBody>
      </p:sp>
      <p:sp>
        <p:nvSpPr>
          <p:cNvPr id="87" name="직사각형 7"/>
          <p:cNvSpPr/>
          <p:nvPr/>
        </p:nvSpPr>
        <p:spPr>
          <a:xfrm>
            <a:off x="157375" y="2353294"/>
            <a:ext cx="764238" cy="436912"/>
          </a:xfrm>
          <a:prstGeom prst="rect">
            <a:avLst/>
          </a:prstGeom>
          <a:ln w="0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딜 리스트</a:t>
            </a:r>
          </a:p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획득</a:t>
            </a:r>
          </a:p>
        </p:txBody>
      </p:sp>
      <p:sp>
        <p:nvSpPr>
          <p:cNvPr id="88" name="직사각형 7"/>
          <p:cNvSpPr/>
          <p:nvPr/>
        </p:nvSpPr>
        <p:spPr>
          <a:xfrm>
            <a:off x="1245655" y="2353294"/>
            <a:ext cx="1294531" cy="436912"/>
          </a:xfrm>
          <a:prstGeom prst="rect">
            <a:avLst/>
          </a:prstGeom>
          <a:ln w="0" algn="ctr"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 dirty="0">
                <a:solidFill>
                  <a:schemeClr val="bg1">
                    <a:lumMod val="70000"/>
                  </a:schemeClr>
                </a:solidFill>
              </a:rPr>
              <a:t>DB</a:t>
            </a:r>
            <a:r>
              <a:rPr lang="ko-KR" altLang="en-US" sz="1000" dirty="0">
                <a:solidFill>
                  <a:schemeClr val="bg1">
                    <a:lumMod val="70000"/>
                  </a:schemeClr>
                </a:solidFill>
              </a:rPr>
              <a:t>에서 유효한 </a:t>
            </a:r>
          </a:p>
          <a:p>
            <a:pPr algn="ctr">
              <a:defRPr lang="ko-KR" altLang="en-US"/>
            </a:pPr>
            <a:r>
              <a:rPr lang="ko-KR" altLang="en-US" sz="1000" dirty="0">
                <a:solidFill>
                  <a:schemeClr val="bg1">
                    <a:lumMod val="70000"/>
                  </a:schemeClr>
                </a:solidFill>
              </a:rPr>
              <a:t>스티커 </a:t>
            </a:r>
            <a:r>
              <a:rPr lang="ko-KR" altLang="en-US" sz="1000" dirty="0" err="1">
                <a:solidFill>
                  <a:schemeClr val="bg1">
                    <a:lumMod val="70000"/>
                  </a:schemeClr>
                </a:solidFill>
              </a:rPr>
              <a:t>리스트조회</a:t>
            </a:r>
            <a:endParaRPr lang="ko-KR" altLang="en-US" sz="1000" dirty="0">
              <a:solidFill>
                <a:schemeClr val="bg1">
                  <a:lumMod val="70000"/>
                </a:schemeClr>
              </a:solidFill>
            </a:endParaRPr>
          </a:p>
        </p:txBody>
      </p:sp>
      <p:sp>
        <p:nvSpPr>
          <p:cNvPr id="89" name="직사각형 7"/>
          <p:cNvSpPr/>
          <p:nvPr/>
        </p:nvSpPr>
        <p:spPr>
          <a:xfrm>
            <a:off x="2785704" y="2353294"/>
            <a:ext cx="1988392" cy="436912"/>
          </a:xfrm>
          <a:prstGeom prst="rect">
            <a:avLst/>
          </a:prstGeom>
          <a:ln w="0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딜 번호가 어떤 딜팩/카테고리에 속하는지 조회</a:t>
            </a:r>
          </a:p>
        </p:txBody>
      </p:sp>
      <p:sp>
        <p:nvSpPr>
          <p:cNvPr id="90" name="직사각형 7"/>
          <p:cNvSpPr/>
          <p:nvPr/>
        </p:nvSpPr>
        <p:spPr>
          <a:xfrm>
            <a:off x="5089992" y="2353294"/>
            <a:ext cx="1700356" cy="436912"/>
          </a:xfrm>
          <a:prstGeom prst="rect">
            <a:avLst/>
          </a:prstGeom>
          <a:ln w="0" algn="ctr"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bg1">
                    <a:lumMod val="70000"/>
                  </a:schemeClr>
                </a:solidFill>
              </a:rPr>
              <a:t>스티커 우선순위에 따라 </a:t>
            </a:r>
          </a:p>
          <a:p>
            <a:pPr algn="ctr">
              <a:defRPr lang="ko-KR" altLang="en-US"/>
            </a:pPr>
            <a:r>
              <a:rPr lang="ko-KR" altLang="en-US" sz="1000">
                <a:solidFill>
                  <a:schemeClr val="bg1">
                    <a:lumMod val="70000"/>
                  </a:schemeClr>
                </a:solidFill>
              </a:rPr>
              <a:t>딜 번호와 스티커를 매핑</a:t>
            </a:r>
          </a:p>
        </p:txBody>
      </p:sp>
      <p:sp>
        <p:nvSpPr>
          <p:cNvPr id="106" name="직사각형 7"/>
          <p:cNvSpPr/>
          <p:nvPr/>
        </p:nvSpPr>
        <p:spPr>
          <a:xfrm>
            <a:off x="5190659" y="267462"/>
            <a:ext cx="1988391" cy="292894"/>
          </a:xfrm>
          <a:prstGeom prst="rect">
            <a:avLst/>
          </a:prstGeom>
          <a:ln w="3175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/>
              <a:t>service_tmon_dealinfo_api</a:t>
            </a:r>
          </a:p>
        </p:txBody>
      </p:sp>
      <p:sp>
        <p:nvSpPr>
          <p:cNvPr id="107" name="직사각형 7"/>
          <p:cNvSpPr/>
          <p:nvPr/>
        </p:nvSpPr>
        <p:spPr>
          <a:xfrm>
            <a:off x="5190658" y="598206"/>
            <a:ext cx="2189731" cy="783717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900" dirty="0"/>
              <a:t>1. 딜 변경 이벤트 생성</a:t>
            </a:r>
          </a:p>
          <a:p>
            <a:pPr>
              <a:defRPr lang="ko-KR" altLang="en-US"/>
            </a:pPr>
            <a:r>
              <a:rPr lang="ko-KR" altLang="en-US" sz="900" dirty="0"/>
              <a:t>2. </a:t>
            </a:r>
            <a:r>
              <a:rPr lang="ko-KR" altLang="en-US" sz="900" dirty="0" err="1"/>
              <a:t>스키터</a:t>
            </a:r>
            <a:r>
              <a:rPr lang="ko-KR" altLang="en-US" sz="900" dirty="0"/>
              <a:t> </a:t>
            </a:r>
            <a:r>
              <a:rPr lang="ko-KR" altLang="en-US" sz="900" dirty="0" err="1"/>
              <a:t>버킷에서</a:t>
            </a:r>
            <a:r>
              <a:rPr lang="ko-KR" altLang="en-US" sz="900" dirty="0"/>
              <a:t> 스티커 조회</a:t>
            </a:r>
          </a:p>
          <a:p>
            <a:pPr>
              <a:defRPr lang="ko-KR" altLang="en-US"/>
            </a:pPr>
            <a:r>
              <a:rPr lang="ko-KR" altLang="en-US" sz="900" dirty="0"/>
              <a:t>3. 딜 정보에 포함</a:t>
            </a:r>
          </a:p>
          <a:p>
            <a:pPr>
              <a:defRPr lang="ko-KR" altLang="en-US"/>
            </a:pPr>
            <a:r>
              <a:rPr lang="ko-KR" altLang="en-US" sz="900" dirty="0"/>
              <a:t>4. </a:t>
            </a:r>
            <a:r>
              <a:rPr lang="ko-KR" altLang="en-US" sz="900" dirty="0" err="1"/>
              <a:t>딜인포</a:t>
            </a:r>
            <a:r>
              <a:rPr lang="ko-KR" altLang="en-US" sz="900" dirty="0"/>
              <a:t> </a:t>
            </a:r>
            <a:r>
              <a:rPr lang="ko-KR" altLang="en-US" sz="900" dirty="0" err="1"/>
              <a:t>버킷에</a:t>
            </a:r>
            <a:r>
              <a:rPr lang="ko-KR" altLang="en-US" sz="900" dirty="0"/>
              <a:t> 완전한 딜 정보 저장</a:t>
            </a:r>
          </a:p>
        </p:txBody>
      </p:sp>
      <p:cxnSp>
        <p:nvCxnSpPr>
          <p:cNvPr id="110" name="꺾인 연결선[E] 72"/>
          <p:cNvCxnSpPr>
            <a:stCxn id="87" idx="0"/>
            <a:endCxn id="114" idx="2"/>
          </p:cNvCxnSpPr>
          <p:nvPr/>
        </p:nvCxnSpPr>
        <p:spPr>
          <a:xfrm rot="5400000" flipH="1" flipV="1">
            <a:off x="201893" y="1849601"/>
            <a:ext cx="841294" cy="166090"/>
          </a:xfrm>
          <a:prstGeom prst="bentConnector2">
            <a:avLst/>
          </a:prstGeom>
          <a:ln w="0" algn="ctr">
            <a:solidFill>
              <a:srgbClr val="0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6" name="그룹 115"/>
          <p:cNvGrpSpPr/>
          <p:nvPr/>
        </p:nvGrpSpPr>
        <p:grpSpPr>
          <a:xfrm>
            <a:off x="705585" y="1142465"/>
            <a:ext cx="2315791" cy="738188"/>
            <a:chOff x="705585" y="1142465"/>
            <a:chExt cx="2315791" cy="738188"/>
          </a:xfrm>
        </p:grpSpPr>
        <p:grpSp>
          <p:nvGrpSpPr>
            <p:cNvPr id="113" name="그룹 112"/>
            <p:cNvGrpSpPr/>
            <p:nvPr/>
          </p:nvGrpSpPr>
          <p:grpSpPr>
            <a:xfrm>
              <a:off x="863536" y="1142465"/>
              <a:ext cx="1989979" cy="738188"/>
              <a:chOff x="863536" y="1142465"/>
              <a:chExt cx="1989979" cy="738188"/>
            </a:xfrm>
          </p:grpSpPr>
          <p:sp>
            <p:nvSpPr>
              <p:cNvPr id="108" name="직사각형 7"/>
              <p:cNvSpPr/>
              <p:nvPr/>
            </p:nvSpPr>
            <p:spPr>
              <a:xfrm>
                <a:off x="863536" y="1142465"/>
                <a:ext cx="1988391" cy="292894"/>
              </a:xfrm>
              <a:prstGeom prst="rect">
                <a:avLst/>
              </a:prstGeom>
              <a:ln w="0" algn="ctr">
                <a:solidFill>
                  <a:srgbClr val="0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000">
                    <a:solidFill>
                      <a:schemeClr val="tx1"/>
                    </a:solidFill>
                  </a:rPr>
                  <a:t>service_tmon_dealpack_api</a:t>
                </a:r>
              </a:p>
            </p:txBody>
          </p:sp>
          <p:sp>
            <p:nvSpPr>
              <p:cNvPr id="109" name="직사각형 7"/>
              <p:cNvSpPr/>
              <p:nvPr/>
            </p:nvSpPr>
            <p:spPr>
              <a:xfrm>
                <a:off x="863536" y="1587759"/>
                <a:ext cx="1988391" cy="292894"/>
              </a:xfrm>
              <a:prstGeom prst="rect">
                <a:avLst/>
              </a:prstGeom>
              <a:ln w="0" algn="ctr">
                <a:solidFill>
                  <a:srgbClr val="0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000">
                    <a:solidFill>
                      <a:schemeClr val="tx1"/>
                    </a:solidFill>
                  </a:rPr>
                  <a:t>service_tmon_dealinter_api</a:t>
                </a:r>
              </a:p>
            </p:txBody>
          </p:sp>
          <p:cxnSp>
            <p:nvCxnSpPr>
              <p:cNvPr id="111" name="꺾인 연결선[E] 72"/>
              <p:cNvCxnSpPr>
                <a:stCxn id="109" idx="1"/>
                <a:endCxn id="108" idx="1"/>
              </p:cNvCxnSpPr>
              <p:nvPr/>
            </p:nvCxnSpPr>
            <p:spPr>
              <a:xfrm flipV="1">
                <a:off x="863536" y="1288912"/>
                <a:ext cx="1588" cy="445294"/>
              </a:xfrm>
              <a:prstGeom prst="bentConnector3">
                <a:avLst>
                  <a:gd name="adj1" fmla="val -8338803"/>
                </a:avLst>
              </a:prstGeom>
              <a:ln w="0" algn="ctr"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2" name="꺾인 연결선[E] 72"/>
              <p:cNvCxnSpPr>
                <a:stCxn id="109" idx="3"/>
                <a:endCxn id="108" idx="3"/>
              </p:cNvCxnSpPr>
              <p:nvPr/>
            </p:nvCxnSpPr>
            <p:spPr>
              <a:xfrm flipV="1">
                <a:off x="2851927" y="1288912"/>
                <a:ext cx="1588" cy="445294"/>
              </a:xfrm>
              <a:prstGeom prst="bentConnector3">
                <a:avLst>
                  <a:gd name="adj1" fmla="val 8438413"/>
                </a:avLst>
              </a:prstGeom>
              <a:ln w="0" algn="ctr"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14" name="타원 113"/>
            <p:cNvSpPr/>
            <p:nvPr/>
          </p:nvSpPr>
          <p:spPr>
            <a:xfrm>
              <a:off x="705585" y="1494000"/>
              <a:ext cx="36000" cy="36000"/>
            </a:xfrm>
            <a:prstGeom prst="ellipse">
              <a:avLst/>
            </a:prstGeom>
            <a:noFill/>
            <a:ln w="0" algn="ctr">
              <a:solidFill>
                <a:srgbClr val="00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2985377" y="1494000"/>
              <a:ext cx="36000" cy="36000"/>
            </a:xfrm>
            <a:prstGeom prst="ellipse">
              <a:avLst/>
            </a:prstGeom>
            <a:noFill/>
            <a:ln w="0" algn="ctr">
              <a:solidFill>
                <a:srgbClr val="00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cxnSp>
        <p:nvCxnSpPr>
          <p:cNvPr id="117" name="꺾인 연결선[E] 72"/>
          <p:cNvCxnSpPr>
            <a:endCxn id="115" idx="6"/>
          </p:cNvCxnSpPr>
          <p:nvPr/>
        </p:nvCxnSpPr>
        <p:spPr>
          <a:xfrm rot="16200000" flipV="1">
            <a:off x="3015996" y="1517380"/>
            <a:ext cx="841294" cy="830533"/>
          </a:xfrm>
          <a:prstGeom prst="bentConnector2">
            <a:avLst/>
          </a:prstGeom>
          <a:ln w="0" algn="ctr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꺾인 연결선[E] 72"/>
          <p:cNvCxnSpPr>
            <a:stCxn id="63" idx="0"/>
            <a:endCxn id="87" idx="2"/>
          </p:cNvCxnSpPr>
          <p:nvPr/>
        </p:nvCxnSpPr>
        <p:spPr>
          <a:xfrm rot="5400000" flipH="1">
            <a:off x="2434350" y="895350"/>
            <a:ext cx="244594" cy="4034304"/>
          </a:xfrm>
          <a:prstGeom prst="bentConnector3">
            <a:avLst>
              <a:gd name="adj1" fmla="val 50000"/>
            </a:avLst>
          </a:prstGeom>
          <a:ln w="0" algn="ctr">
            <a:solidFill>
              <a:schemeClr val="bg1">
                <a:lumMod val="7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9"/>
          <p:cNvCxnSpPr>
            <a:cxnSpLocks/>
            <a:stCxn id="87" idx="3"/>
            <a:endCxn id="88" idx="1"/>
          </p:cNvCxnSpPr>
          <p:nvPr/>
        </p:nvCxnSpPr>
        <p:spPr>
          <a:xfrm>
            <a:off x="921613" y="2571750"/>
            <a:ext cx="324042" cy="0"/>
          </a:xfrm>
          <a:prstGeom prst="straightConnector1">
            <a:avLst/>
          </a:prstGeom>
          <a:ln w="0" algn="ctr">
            <a:solidFill>
              <a:schemeClr val="bg1">
                <a:lumMod val="7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9"/>
          <p:cNvCxnSpPr>
            <a:cxnSpLocks/>
            <a:stCxn id="88" idx="3"/>
            <a:endCxn id="89" idx="1"/>
          </p:cNvCxnSpPr>
          <p:nvPr/>
        </p:nvCxnSpPr>
        <p:spPr>
          <a:xfrm>
            <a:off x="2540186" y="2571750"/>
            <a:ext cx="245518" cy="0"/>
          </a:xfrm>
          <a:prstGeom prst="straightConnector1">
            <a:avLst/>
          </a:prstGeom>
          <a:ln w="0" algn="ctr">
            <a:solidFill>
              <a:schemeClr val="bg1">
                <a:lumMod val="7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9"/>
          <p:cNvCxnSpPr>
            <a:stCxn id="89" idx="3"/>
            <a:endCxn id="90" idx="1"/>
          </p:cNvCxnSpPr>
          <p:nvPr/>
        </p:nvCxnSpPr>
        <p:spPr>
          <a:xfrm>
            <a:off x="4774096" y="2571750"/>
            <a:ext cx="315896" cy="0"/>
          </a:xfrm>
          <a:prstGeom prst="straightConnector1">
            <a:avLst/>
          </a:prstGeom>
          <a:ln w="0" algn="ctr">
            <a:solidFill>
              <a:schemeClr val="bg1">
                <a:lumMod val="7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6" name="꺾인 연결선[E] 72"/>
          <p:cNvCxnSpPr>
            <a:stCxn id="133" idx="0"/>
            <a:endCxn id="106" idx="3"/>
          </p:cNvCxnSpPr>
          <p:nvPr/>
        </p:nvCxnSpPr>
        <p:spPr>
          <a:xfrm rot="5400000" flipH="1">
            <a:off x="7398040" y="194917"/>
            <a:ext cx="125777" cy="563756"/>
          </a:xfrm>
          <a:prstGeom prst="bentConnector2">
            <a:avLst/>
          </a:prstGeom>
          <a:ln w="3175" algn="ctr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꺾인 연결선[E] 72"/>
          <p:cNvCxnSpPr>
            <a:stCxn id="106" idx="1"/>
            <a:endCxn id="132" idx="0"/>
          </p:cNvCxnSpPr>
          <p:nvPr/>
        </p:nvCxnSpPr>
        <p:spPr>
          <a:xfrm flipH="1">
            <a:off x="4572000" y="413908"/>
            <a:ext cx="618661" cy="125776"/>
          </a:xfrm>
          <a:prstGeom prst="bentConnector2">
            <a:avLst/>
          </a:prstGeom>
          <a:ln w="3175" algn="ctr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8" name="직사각형 7"/>
          <p:cNvSpPr/>
          <p:nvPr/>
        </p:nvSpPr>
        <p:spPr>
          <a:xfrm>
            <a:off x="3563874" y="4443984"/>
            <a:ext cx="922185" cy="154795"/>
          </a:xfrm>
          <a:prstGeom prst="rect">
            <a:avLst/>
          </a:prstGeom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700">
                <a:solidFill>
                  <a:schemeClr val="bg1">
                    <a:lumMod val="70000"/>
                  </a:schemeClr>
                </a:solidFill>
              </a:rPr>
              <a:t>&lt;RabbitMQ&gt;</a:t>
            </a:r>
          </a:p>
        </p:txBody>
      </p:sp>
      <p:sp>
        <p:nvSpPr>
          <p:cNvPr id="104" name="직사각형 7"/>
          <p:cNvSpPr/>
          <p:nvPr/>
        </p:nvSpPr>
        <p:spPr>
          <a:xfrm>
            <a:off x="4090809" y="1120578"/>
            <a:ext cx="962381" cy="146447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/>
              <a:t>딜인포 버킷</a:t>
            </a:r>
          </a:p>
        </p:txBody>
      </p:sp>
      <p:pic>
        <p:nvPicPr>
          <p:cNvPr id="132" name="그림 13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81553" y="539684"/>
            <a:ext cx="580894" cy="580894"/>
          </a:xfrm>
          <a:prstGeom prst="rect">
            <a:avLst/>
          </a:prstGeom>
        </p:spPr>
      </p:pic>
      <p:pic>
        <p:nvPicPr>
          <p:cNvPr id="133" name="그림 13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52360" y="539684"/>
            <a:ext cx="580894" cy="580894"/>
          </a:xfrm>
          <a:prstGeom prst="rect">
            <a:avLst/>
          </a:prstGeom>
        </p:spPr>
      </p:pic>
      <p:sp>
        <p:nvSpPr>
          <p:cNvPr id="101" name="직사각형 7"/>
          <p:cNvSpPr/>
          <p:nvPr/>
        </p:nvSpPr>
        <p:spPr>
          <a:xfrm>
            <a:off x="7281278" y="1120578"/>
            <a:ext cx="962381" cy="146447"/>
          </a:xfrm>
          <a:prstGeom prst="rect">
            <a:avLst/>
          </a:prstGeom>
          <a:noFill/>
          <a:ln w="3175" algn="ctr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/>
              <a:t>스티커 버킷</a:t>
            </a:r>
          </a:p>
        </p:txBody>
      </p:sp>
      <p:cxnSp>
        <p:nvCxnSpPr>
          <p:cNvPr id="137" name="꺾인 연결선[E] 72"/>
          <p:cNvCxnSpPr>
            <a:stCxn id="90" idx="0"/>
            <a:endCxn id="101" idx="2"/>
          </p:cNvCxnSpPr>
          <p:nvPr/>
        </p:nvCxnSpPr>
        <p:spPr>
          <a:xfrm rot="5400000" flipH="1" flipV="1">
            <a:off x="6308189" y="899013"/>
            <a:ext cx="1086267" cy="1822292"/>
          </a:xfrm>
          <a:prstGeom prst="bentConnector3">
            <a:avLst>
              <a:gd name="adj1" fmla="val 73551"/>
            </a:avLst>
          </a:prstGeom>
          <a:ln w="28575" algn="ctr">
            <a:solidFill>
              <a:srgbClr val="0000FF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2627756" y="2926437"/>
            <a:ext cx="6429394" cy="19865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400" b="1">
                <a:solidFill>
                  <a:srgbClr val="FF0000"/>
                </a:solidFill>
              </a:rPr>
              <a:t>장애 발생</a:t>
            </a:r>
          </a:p>
          <a:p>
            <a:pPr>
              <a:defRPr lang="ko-KR" altLang="en-US"/>
            </a:pPr>
            <a:r>
              <a:rPr lang="ko-KR" altLang="en-US" sz="1200">
                <a:solidFill>
                  <a:schemeClr val="tx1"/>
                </a:solidFill>
              </a:rPr>
              <a:t>1. 스티커 서비스에 대한 니즈가 계속 증가</a:t>
            </a:r>
          </a:p>
          <a:p>
            <a:pPr>
              <a:defRPr lang="ko-KR" altLang="en-US"/>
            </a:pPr>
            <a:r>
              <a:rPr lang="ko-KR" altLang="en-US" sz="1200">
                <a:solidFill>
                  <a:schemeClr val="tx1"/>
                </a:solidFill>
              </a:rPr>
              <a:t>2. 특히 카테고리에 속한 딜 개수가 백만 단위 </a:t>
            </a:r>
            <a:r>
              <a:rPr lang="en-US" altLang="ko-KR" sz="1200">
                <a:solidFill>
                  <a:schemeClr val="tx1"/>
                </a:solidFill>
              </a:rPr>
              <a:t>=&gt; </a:t>
            </a:r>
            <a:r>
              <a:rPr lang="ko-KR" altLang="en-US" sz="1200">
                <a:solidFill>
                  <a:schemeClr val="tx1"/>
                </a:solidFill>
              </a:rPr>
              <a:t>스티커 버킷에 데이터를 만들어서 넣는데 시간 단위로 걸림(로그를 확인해보니 약 16시간 정도 걸리는 카테고리가 있었음)</a:t>
            </a:r>
          </a:p>
          <a:p>
            <a:pPr>
              <a:defRPr lang="ko-KR" altLang="en-US"/>
            </a:pPr>
            <a:r>
              <a:rPr lang="ko-KR" altLang="en-US" sz="1200">
                <a:solidFill>
                  <a:schemeClr val="tx1"/>
                </a:solidFill>
              </a:rPr>
              <a:t>3. </a:t>
            </a:r>
            <a:r>
              <a:rPr lang="en-US" altLang="ko-KR" sz="1200">
                <a:solidFill>
                  <a:schemeClr val="tx1"/>
                </a:solidFill>
              </a:rPr>
              <a:t>service_tmon_dealpack_api</a:t>
            </a:r>
            <a:r>
              <a:rPr lang="ko-KR" altLang="en-US" sz="1200">
                <a:solidFill>
                  <a:schemeClr val="tx1"/>
                </a:solidFill>
              </a:rPr>
              <a:t>의 잦은 </a:t>
            </a:r>
            <a:r>
              <a:rPr lang="en-US" altLang="ko-KR" sz="1200">
                <a:solidFill>
                  <a:schemeClr val="tx1"/>
                </a:solidFill>
              </a:rPr>
              <a:t>Read Timeout! =&gt; </a:t>
            </a:r>
            <a:r>
              <a:rPr lang="ko-KR" altLang="en-US" sz="1200" b="1">
                <a:solidFill>
                  <a:schemeClr val="tx1"/>
                </a:solidFill>
              </a:rPr>
              <a:t>누락되는 데이터가 발생!!</a:t>
            </a:r>
          </a:p>
          <a:p>
            <a:pPr>
              <a:defRPr lang="ko-KR" altLang="en-US"/>
            </a:pPr>
            <a:r>
              <a:rPr lang="ko-KR" altLang="en-US" sz="1200">
                <a:solidFill>
                  <a:schemeClr val="tx1"/>
                </a:solidFill>
              </a:rPr>
              <a:t>4. </a:t>
            </a:r>
            <a:r>
              <a:rPr lang="en-US" altLang="ko-KR" sz="1200">
                <a:solidFill>
                  <a:schemeClr val="tx1"/>
                </a:solidFill>
              </a:rPr>
              <a:t>dealpackapi/dealinterapi</a:t>
            </a:r>
            <a:r>
              <a:rPr lang="ko-KR" altLang="en-US" sz="1200">
                <a:solidFill>
                  <a:schemeClr val="tx1"/>
                </a:solidFill>
              </a:rPr>
              <a:t>를 2번 호출 (네트워크 자원 낭비)</a:t>
            </a:r>
          </a:p>
          <a:p>
            <a:pPr>
              <a:defRPr lang="ko-KR" altLang="en-US"/>
            </a:pPr>
            <a:endParaRPr lang="ko-KR" altLang="en-US" sz="120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 sz="1400" b="1">
                <a:solidFill>
                  <a:srgbClr val="0000FF"/>
                </a:solidFill>
              </a:rPr>
              <a:t>해결책</a:t>
            </a:r>
          </a:p>
          <a:p>
            <a:pPr>
              <a:defRPr lang="ko-KR" altLang="en-US"/>
            </a:pPr>
            <a:r>
              <a:rPr lang="ko-KR" altLang="en-US" sz="1200"/>
              <a:t>1. 캐싱하는 로직 제거</a:t>
            </a:r>
          </a:p>
          <a:p>
            <a:pPr>
              <a:defRPr lang="ko-KR" altLang="en-US"/>
            </a:pPr>
            <a:r>
              <a:rPr lang="ko-KR" altLang="en-US" sz="1200"/>
              <a:t>2.</a:t>
            </a:r>
            <a:r>
              <a:rPr lang="ko-KR" altLang="en-US" sz="1200" b="1"/>
              <a:t> </a:t>
            </a:r>
            <a:r>
              <a:rPr lang="en-US" altLang="ko-KR" sz="1200" b="1"/>
              <a:t>on-demand </a:t>
            </a:r>
            <a:r>
              <a:rPr lang="ko-KR" altLang="en-US" sz="1200" b="1"/>
              <a:t>방식</a:t>
            </a:r>
            <a:r>
              <a:rPr lang="ko-KR" altLang="en-US" sz="1200"/>
              <a:t>으로 방향 전환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1190</ep:Words>
  <ep:PresentationFormat>화면 슬라이드 쇼(16:9)</ep:PresentationFormat>
  <ep:Paragraphs>284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2020-07-06T15:41:12.000</dcterms:created>
  <dc:creator>최홍희</dc:creator>
  <cp:lastModifiedBy>최홍희</cp:lastModifiedBy>
  <dcterms:modified xsi:type="dcterms:W3CDTF">2020-07-28T15:23:56.834</dcterms:modified>
  <cp:revision>111</cp:revision>
  <dc:title>PowerPoint 프레젠테이션</dc:title>
</cp:coreProperties>
</file>