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7029"/>
    <p:restoredTop sz="96731"/>
  </p:normalViewPr>
  <p:slideViewPr>
    <p:cSldViewPr snapToObjects="1">
      <p:cViewPr>
        <p:scale>
          <a:sx n="160" d="100"/>
          <a:sy n="16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1660922"/>
            <a:ext cx="4857767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232297"/>
            <a:ext cx="8229600" cy="33939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7"/>
          <p:cNvSpPr/>
          <p:nvPr/>
        </p:nvSpPr>
        <p:spPr>
          <a:xfrm rot="5400000">
            <a:off x="4830740" y="2786400"/>
            <a:ext cx="633600" cy="363600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....</a:t>
            </a:r>
            <a:endParaRPr lang="ko-KR" altLang="en-US" sz="1000"/>
          </a:p>
        </p:txBody>
      </p:sp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프로세스 명세</a:t>
            </a:r>
            <a:r>
              <a:rPr lang="ko-KR" altLang="en-US" sz="1400" b="1"/>
              <a:t> </a:t>
            </a:r>
            <a:endParaRPr lang="ko-KR" altLang="en-US" sz="1400" b="1"/>
          </a:p>
        </p:txBody>
      </p:sp>
      <p:sp>
        <p:nvSpPr>
          <p:cNvPr id="5" name="직사각형 7"/>
          <p:cNvSpPr/>
          <p:nvPr/>
        </p:nvSpPr>
        <p:spPr>
          <a:xfrm>
            <a:off x="4788027" y="1489186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서버1</a:t>
            </a:r>
            <a:endParaRPr lang="ko-KR" altLang="en-US" sz="10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7" name="직사각형 7"/>
          <p:cNvSpPr/>
          <p:nvPr/>
        </p:nvSpPr>
        <p:spPr>
          <a:xfrm>
            <a:off x="4788027" y="2353294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서버3</a:t>
            </a:r>
            <a:endParaRPr lang="ko-KR" altLang="en-US" sz="1000"/>
          </a:p>
        </p:txBody>
      </p:sp>
      <p:sp>
        <p:nvSpPr>
          <p:cNvPr id="8" name="직사각형 7"/>
          <p:cNvSpPr/>
          <p:nvPr/>
        </p:nvSpPr>
        <p:spPr>
          <a:xfrm>
            <a:off x="4788027" y="1921240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서버2</a:t>
            </a:r>
            <a:endParaRPr lang="ko-KR" altLang="en-US" sz="1000"/>
          </a:p>
        </p:txBody>
      </p:sp>
      <p:sp>
        <p:nvSpPr>
          <p:cNvPr id="10" name="직사각형 7"/>
          <p:cNvSpPr/>
          <p:nvPr/>
        </p:nvSpPr>
        <p:spPr>
          <a:xfrm>
            <a:off x="4788027" y="3217402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서버20</a:t>
            </a:r>
            <a:endParaRPr lang="ko-KR" altLang="en-US" sz="1000"/>
          </a:p>
        </p:txBody>
      </p:sp>
      <p:grpSp>
        <p:nvGrpSpPr>
          <p:cNvPr id="34" name=""/>
          <p:cNvGrpSpPr/>
          <p:nvPr/>
        </p:nvGrpSpPr>
        <p:grpSpPr>
          <a:xfrm rot="0">
            <a:off x="5897202" y="948236"/>
            <a:ext cx="1872234" cy="1444373"/>
            <a:chOff x="5897202" y="191259"/>
            <a:chExt cx="1872234" cy="1444373"/>
          </a:xfrm>
        </p:grpSpPr>
        <p:sp>
          <p:nvSpPr>
            <p:cNvPr id="11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12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13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14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15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16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cxnSp>
        <p:nvCxnSpPr>
          <p:cNvPr id="23" name=""/>
          <p:cNvCxnSpPr>
            <a:stCxn id="5" idx="3"/>
            <a:endCxn id="11" idx="1"/>
          </p:cNvCxnSpPr>
          <p:nvPr/>
        </p:nvCxnSpPr>
        <p:spPr>
          <a:xfrm>
            <a:off x="5494188" y="1670423"/>
            <a:ext cx="403014" cy="0"/>
          </a:xfrm>
          <a:prstGeom prst="straightConnector1">
            <a:avLst/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7"/>
          <p:cNvSpPr/>
          <p:nvPr/>
        </p:nvSpPr>
        <p:spPr>
          <a:xfrm>
            <a:off x="5897202" y="2534531"/>
            <a:ext cx="1872234" cy="541282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모든 서버군(</a:t>
            </a:r>
            <a:r>
              <a:rPr lang="en-US" altLang="ko-KR" sz="900"/>
              <a:t>UI</a:t>
            </a:r>
            <a:r>
              <a:rPr lang="ko-KR" altLang="en-US" sz="900"/>
              <a:t>서버1 ~ </a:t>
            </a:r>
            <a:r>
              <a:rPr lang="en-US" altLang="ko-KR" sz="900"/>
              <a:t>UI</a:t>
            </a:r>
            <a:r>
              <a:rPr lang="ko-KR" altLang="en-US" sz="900"/>
              <a:t>서버20)에 배포 </a:t>
            </a:r>
            <a:r>
              <a:rPr lang="en-US" altLang="ko-KR" sz="900"/>
              <a:t>Agent</a:t>
            </a:r>
            <a:r>
              <a:rPr lang="ko-KR" altLang="en-US" sz="900"/>
              <a:t>와 헬스체크 인스턴스 프로세스 </a:t>
            </a:r>
            <a:r>
              <a:rPr lang="en-US" altLang="ko-KR" sz="900"/>
              <a:t>UP</a:t>
            </a:r>
            <a:endParaRPr lang="en-US" altLang="ko-KR" sz="900"/>
          </a:p>
        </p:txBody>
      </p:sp>
      <p:cxnSp>
        <p:nvCxnSpPr>
          <p:cNvPr id="35" name=""/>
          <p:cNvCxnSpPr>
            <a:stCxn id="6" idx="3"/>
            <a:endCxn id="5" idx="1"/>
          </p:cNvCxnSpPr>
          <p:nvPr/>
        </p:nvCxnSpPr>
        <p:spPr>
          <a:xfrm flipV="1">
            <a:off x="3131820" y="1670423"/>
            <a:ext cx="1656207" cy="901327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6" idx="3"/>
            <a:endCxn id="10" idx="1"/>
          </p:cNvCxnSpPr>
          <p:nvPr/>
        </p:nvCxnSpPr>
        <p:spPr>
          <a:xfrm>
            <a:off x="3131820" y="2571750"/>
            <a:ext cx="1656207" cy="826889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6" idx="3"/>
            <a:endCxn id="8" idx="1"/>
          </p:cNvCxnSpPr>
          <p:nvPr/>
        </p:nvCxnSpPr>
        <p:spPr>
          <a:xfrm flipV="1">
            <a:off x="3131820" y="2102477"/>
            <a:ext cx="1656207" cy="469273"/>
          </a:xfrm>
          <a:prstGeom prst="bentConnector3">
            <a:avLst>
              <a:gd name="adj1" fmla="val 71503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7"/>
          <p:cNvSpPr/>
          <p:nvPr/>
        </p:nvSpPr>
        <p:spPr>
          <a:xfrm>
            <a:off x="2051685" y="3723893"/>
            <a:ext cx="3277655" cy="569215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젠킨스에서 쉘스크립트로 통해 배포 </a:t>
            </a:r>
            <a:r>
              <a:rPr lang="en-US" altLang="ko-KR" sz="900"/>
              <a:t>Client</a:t>
            </a:r>
            <a:r>
              <a:rPr lang="ko-KR" altLang="en-US" sz="900"/>
              <a:t>(</a:t>
            </a:r>
            <a:r>
              <a:rPr lang="en-US" altLang="ko-KR" sz="900"/>
              <a:t>jar</a:t>
            </a:r>
            <a:r>
              <a:rPr lang="ko-KR" altLang="en-US" sz="900"/>
              <a:t> 파일)를 실행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이때, 배포할 서버와 어떤 작업(배포, 톰캣 재시작 등)을 실행할지 배포 </a:t>
            </a:r>
            <a:r>
              <a:rPr lang="en-US" altLang="ko-KR" sz="900"/>
              <a:t>Cilent</a:t>
            </a:r>
            <a:r>
              <a:rPr lang="ko-KR" altLang="en-US" sz="900"/>
              <a:t>에 파라미터로 전달</a:t>
            </a:r>
            <a:endParaRPr lang="ko-KR" altLang="en-US" sz="9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7"/>
          <p:cNvSpPr/>
          <p:nvPr/>
        </p:nvSpPr>
        <p:spPr>
          <a:xfrm>
            <a:off x="1547621" y="2849874"/>
            <a:ext cx="432054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42" name="직사각형 7"/>
          <p:cNvSpPr/>
          <p:nvPr/>
        </p:nvSpPr>
        <p:spPr>
          <a:xfrm>
            <a:off x="3419856" y="2301109"/>
            <a:ext cx="432054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00"/>
              <a:t>배포</a:t>
            </a:r>
            <a:endParaRPr lang="ko-KR" altLang="en-US" sz="800"/>
          </a:p>
        </p:txBody>
      </p:sp>
      <p:sp>
        <p:nvSpPr>
          <p:cNvPr id="43" name="직사각형 7"/>
          <p:cNvSpPr/>
          <p:nvPr/>
        </p:nvSpPr>
        <p:spPr>
          <a:xfrm>
            <a:off x="5897202" y="3028682"/>
            <a:ext cx="1872234" cy="739913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배포 </a:t>
            </a:r>
            <a:r>
              <a:rPr lang="en-US" altLang="ko-KR" sz="900"/>
              <a:t>Agent</a:t>
            </a:r>
            <a:r>
              <a:rPr lang="ko-KR" altLang="en-US" sz="900"/>
              <a:t>는 데몬으로 올라와있으며, 배포 </a:t>
            </a:r>
            <a:r>
              <a:rPr lang="en-US" altLang="ko-KR" sz="900"/>
              <a:t>Client</a:t>
            </a:r>
            <a:r>
              <a:rPr lang="ko-KR" altLang="en-US" sz="900"/>
              <a:t>와</a:t>
            </a:r>
            <a:r>
              <a:rPr lang="en-US" altLang="ko-KR" sz="900"/>
              <a:t> HTTP </a:t>
            </a:r>
            <a:r>
              <a:rPr lang="ko-KR" altLang="en-US" sz="900"/>
              <a:t>통신을 통해 파일을 전송 받거나 </a:t>
            </a:r>
            <a:r>
              <a:rPr lang="en-US" altLang="ko-KR" sz="900"/>
              <a:t>Client </a:t>
            </a:r>
            <a:r>
              <a:rPr lang="ko-KR" altLang="en-US" sz="900"/>
              <a:t>요청에 따라 쉘 스크립트를 실행</a:t>
            </a:r>
            <a:endParaRPr lang="ko-KR" altLang="en-US" sz="900"/>
          </a:p>
        </p:txBody>
      </p:sp>
      <p:sp>
        <p:nvSpPr>
          <p:cNvPr id="44" name="직사각형 7"/>
          <p:cNvSpPr/>
          <p:nvPr/>
        </p:nvSpPr>
        <p:spPr>
          <a:xfrm>
            <a:off x="6029740" y="627506"/>
            <a:ext cx="1234600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00"/>
              <a:t>배포, 톰캣시작, 정지 등</a:t>
            </a:r>
            <a:endParaRPr lang="ko-KR" altLang="en-US" sz="800"/>
          </a:p>
        </p:txBody>
      </p:sp>
      <p:cxnSp>
        <p:nvCxnSpPr>
          <p:cNvPr id="45" name=""/>
          <p:cNvCxnSpPr>
            <a:stCxn id="12" idx="0"/>
            <a:endCxn id="15" idx="1"/>
          </p:cNvCxnSpPr>
          <p:nvPr/>
        </p:nvCxnSpPr>
        <p:spPr>
          <a:xfrm rot="5400000" flipV="1">
            <a:off x="6340395" y="1107325"/>
            <a:ext cx="613291" cy="505480"/>
          </a:xfrm>
          <a:prstGeom prst="bentConnector4">
            <a:avLst>
              <a:gd name="adj1" fmla="val -21681"/>
              <a:gd name="adj2" fmla="val 84815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7"/>
          <p:cNvSpPr/>
          <p:nvPr/>
        </p:nvSpPr>
        <p:spPr>
          <a:xfrm>
            <a:off x="3491865" y="1526405"/>
            <a:ext cx="3456432" cy="15941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/>
              <a:t>(예시 2)</a:t>
            </a:r>
            <a:endParaRPr lang="ko-KR" altLang="en-US" sz="800" b="1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</a:t>
            </a:r>
            <a:r>
              <a:rPr lang="en-US" altLang="ko-KR" sz="800"/>
              <a:t>L4TurnOffTask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</a:t>
            </a:r>
            <a:r>
              <a:rPr lang="en-US" altLang="ko-KR" sz="800">
                <a:solidFill>
                  <a:schemeClr val="tx1"/>
                </a:solidFill>
              </a:rPr>
              <a:t>LoopbackStopTask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ko-KR" altLang="en-US" sz="800"/>
              <a:t> - ComponentDeployTask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</a:t>
            </a:r>
            <a:r>
              <a:rPr lang="ko-KR" altLang="en-US" sz="800" b="1">
                <a:solidFill>
                  <a:srgbClr val="0000ff"/>
                </a:solidFill>
              </a:rPr>
              <a:t>TomcatStartTask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LoopbackStartTask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L4TurnOnTask</a:t>
            </a: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en-US" altLang="ko-KR" sz="800"/>
              <a:t>"</a:t>
            </a:r>
            <a:r>
              <a:rPr lang="ko-KR" altLang="en-US" sz="800"/>
              <a:t>deployAndTomcatRestartWithL4Control</a:t>
            </a:r>
            <a:r>
              <a:rPr lang="en-US" altLang="ko-KR" sz="800"/>
              <a:t>"</a:t>
            </a:r>
            <a:r>
              <a:rPr lang="ko-KR" altLang="en-US" sz="800"/>
              <a:t> 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sp>
        <p:nvSpPr>
          <p:cNvPr id="61" name="직사각형 7"/>
          <p:cNvSpPr/>
          <p:nvPr/>
        </p:nvSpPr>
        <p:spPr>
          <a:xfrm>
            <a:off x="3491865" y="3408865"/>
            <a:ext cx="122415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>
                <a:solidFill>
                  <a:srgbClr val="0000ff"/>
                </a:solidFill>
              </a:rPr>
              <a:t>TomcatStartTask</a:t>
            </a:r>
            <a:r>
              <a:rPr lang="ko-KR" altLang="en-US" sz="800"/>
              <a:t> 실행</a:t>
            </a:r>
            <a:endParaRPr lang="ko-KR" altLang="en-US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374386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8" idx="1"/>
          </p:cNvCxnSpPr>
          <p:nvPr/>
        </p:nvCxnSpPr>
        <p:spPr>
          <a:xfrm>
            <a:off x="4716017" y="3657155"/>
            <a:ext cx="1469221" cy="3651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355376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78" name="직사각형 7"/>
          <p:cNvSpPr/>
          <p:nvPr/>
        </p:nvSpPr>
        <p:spPr>
          <a:xfrm>
            <a:off x="4932045" y="3723327"/>
            <a:ext cx="936117" cy="497772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TomcatTask,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start</a:t>
            </a:r>
            <a:endParaRPr lang="en-US" altLang="ko-KR" sz="600"/>
          </a:p>
          <a:p>
            <a:pPr>
              <a:defRPr lang="ko-KR" altLang="en-US"/>
            </a:pPr>
            <a:r>
              <a:rPr lang="ko-KR" altLang="en-US" sz="600"/>
              <a:t>}</a:t>
            </a:r>
            <a:endParaRPr lang="ko-KR" altLang="en-US" sz="600"/>
          </a:p>
        </p:txBody>
      </p:sp>
      <p:sp>
        <p:nvSpPr>
          <p:cNvPr id="80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7"/>
          <p:cNvSpPr/>
          <p:nvPr/>
        </p:nvSpPr>
        <p:spPr>
          <a:xfrm>
            <a:off x="3491865" y="3408865"/>
            <a:ext cx="122415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b="1">
                <a:solidFill>
                  <a:srgbClr val="0000ff"/>
                </a:solidFill>
              </a:rPr>
              <a:t>LoopbackStartTask</a:t>
            </a:r>
            <a:endParaRPr lang="en-US" altLang="ko-KR" sz="800" b="1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7"/>
          <p:cNvSpPr/>
          <p:nvPr/>
        </p:nvSpPr>
        <p:spPr>
          <a:xfrm>
            <a:off x="3491865" y="1526405"/>
            <a:ext cx="3456432" cy="15941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/>
              <a:t>(예시 2)</a:t>
            </a:r>
            <a:endParaRPr lang="ko-KR" altLang="en-US" sz="800" b="1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</a:t>
            </a:r>
            <a:r>
              <a:rPr lang="en-US" altLang="ko-KR" sz="800"/>
              <a:t>L4TurnOffTask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</a:t>
            </a:r>
            <a:r>
              <a:rPr lang="en-US" altLang="ko-KR" sz="800">
                <a:solidFill>
                  <a:schemeClr val="tx1"/>
                </a:solidFill>
              </a:rPr>
              <a:t>LoopbackStopTask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ko-KR" altLang="en-US" sz="800"/>
              <a:t> - ComponentDeployTask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TomcatStartTask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</a:t>
            </a:r>
            <a:r>
              <a:rPr lang="ko-KR" altLang="en-US" sz="800" b="1">
                <a:solidFill>
                  <a:srgbClr val="0000ff"/>
                </a:solidFill>
              </a:rPr>
              <a:t>LoopbackStartTask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L4TurnOnTask</a:t>
            </a: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en-US" altLang="ko-KR" sz="800"/>
              <a:t>"</a:t>
            </a:r>
            <a:r>
              <a:rPr lang="ko-KR" altLang="en-US" sz="800"/>
              <a:t>deployAndTomcatRestartWithL4Control</a:t>
            </a:r>
            <a:r>
              <a:rPr lang="en-US" altLang="ko-KR" sz="800"/>
              <a:t>"</a:t>
            </a:r>
            <a:r>
              <a:rPr lang="ko-KR" altLang="en-US" sz="800"/>
              <a:t> 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374386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8" idx="1"/>
          </p:cNvCxnSpPr>
          <p:nvPr/>
        </p:nvCxnSpPr>
        <p:spPr>
          <a:xfrm>
            <a:off x="4716017" y="3657155"/>
            <a:ext cx="1469221" cy="3651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355376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78" name="직사각형 7"/>
          <p:cNvSpPr/>
          <p:nvPr/>
        </p:nvSpPr>
        <p:spPr>
          <a:xfrm>
            <a:off x="4932045" y="3723327"/>
            <a:ext cx="936117" cy="497772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LoopbackTask,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start</a:t>
            </a:r>
            <a:endParaRPr lang="en-US" altLang="ko-KR" sz="600"/>
          </a:p>
          <a:p>
            <a:pPr>
              <a:defRPr lang="ko-KR" altLang="en-US"/>
            </a:pPr>
            <a:r>
              <a:rPr lang="ko-KR" altLang="en-US" sz="600"/>
              <a:t>}</a:t>
            </a:r>
            <a:endParaRPr lang="ko-KR" altLang="en-US" sz="600"/>
          </a:p>
        </p:txBody>
      </p:sp>
      <p:sp>
        <p:nvSpPr>
          <p:cNvPr id="80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7"/>
          <p:cNvSpPr/>
          <p:nvPr/>
        </p:nvSpPr>
        <p:spPr>
          <a:xfrm>
            <a:off x="3491865" y="3408865"/>
            <a:ext cx="122415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>
                <a:solidFill>
                  <a:srgbClr val="0000ff"/>
                </a:solidFill>
              </a:rPr>
              <a:t>L4TurnOnTask</a:t>
            </a:r>
            <a:r>
              <a:rPr lang="en-US" altLang="ko-KR" sz="800" b="1">
                <a:solidFill>
                  <a:srgbClr val="0000ff"/>
                </a:solidFill>
              </a:rPr>
              <a:t> </a:t>
            </a: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7"/>
          <p:cNvSpPr/>
          <p:nvPr/>
        </p:nvSpPr>
        <p:spPr>
          <a:xfrm>
            <a:off x="3491865" y="1526405"/>
            <a:ext cx="3456432" cy="15941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/>
              <a:t>(예시 2)</a:t>
            </a:r>
            <a:endParaRPr lang="ko-KR" altLang="en-US" sz="800" b="1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</a:t>
            </a:r>
            <a:r>
              <a:rPr lang="en-US" altLang="ko-KR" sz="800"/>
              <a:t>L4TurnOffTask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</a:t>
            </a:r>
            <a:r>
              <a:rPr lang="en-US" altLang="ko-KR" sz="800">
                <a:solidFill>
                  <a:schemeClr val="tx1"/>
                </a:solidFill>
              </a:rPr>
              <a:t>LoopbackStopTask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ko-KR" altLang="en-US" sz="800"/>
              <a:t> - ComponentDeployTask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TomcatStartTask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</a:t>
            </a:r>
            <a:r>
              <a:rPr lang="ko-KR" altLang="en-US" sz="800">
                <a:solidFill>
                  <a:schemeClr val="tx1"/>
                </a:solidFill>
              </a:rPr>
              <a:t>LoopbackStartTask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</a:t>
            </a:r>
            <a:r>
              <a:rPr lang="ko-KR" altLang="en-US" sz="800" b="1">
                <a:solidFill>
                  <a:srgbClr val="0000ff"/>
                </a:solidFill>
              </a:rPr>
              <a:t>L4TurnOnTask</a:t>
            </a: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en-US" altLang="ko-KR" sz="800"/>
              <a:t>"</a:t>
            </a:r>
            <a:r>
              <a:rPr lang="ko-KR" altLang="en-US" sz="800"/>
              <a:t>deployAndTomcatRestartWithL4Control</a:t>
            </a:r>
            <a:r>
              <a:rPr lang="en-US" altLang="ko-KR" sz="800"/>
              <a:t>"</a:t>
            </a:r>
            <a:r>
              <a:rPr lang="ko-KR" altLang="en-US" sz="800"/>
              <a:t> 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374386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9" idx="0"/>
          </p:cNvCxnSpPr>
          <p:nvPr/>
        </p:nvCxnSpPr>
        <p:spPr>
          <a:xfrm flipV="1">
            <a:off x="4716017" y="3479570"/>
            <a:ext cx="2680862" cy="177585"/>
          </a:xfrm>
          <a:prstGeom prst="bentConnector4">
            <a:avLst>
              <a:gd name="adj1" fmla="val 43343"/>
              <a:gd name="adj2" fmla="val 176973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355376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80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  <p:cxnSp>
        <p:nvCxnSpPr>
          <p:cNvPr id="86" name=""/>
          <p:cNvCxnSpPr>
            <a:stCxn id="69" idx="1"/>
            <a:endCxn id="71" idx="1"/>
          </p:cNvCxnSpPr>
          <p:nvPr/>
        </p:nvCxnSpPr>
        <p:spPr>
          <a:xfrm>
            <a:off x="7043799" y="3660806"/>
            <a:ext cx="1588" cy="432054"/>
          </a:xfrm>
          <a:prstGeom prst="bentConnector3">
            <a:avLst>
              <a:gd name="adj1" fmla="val -675983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7"/>
          <p:cNvSpPr/>
          <p:nvPr/>
        </p:nvSpPr>
        <p:spPr>
          <a:xfrm>
            <a:off x="4932045" y="3723327"/>
            <a:ext cx="936117" cy="56978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L4Task,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serviceName,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turnOn,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port </a:t>
            </a:r>
            <a:endParaRPr lang="en-US" altLang="ko-KR" sz="600"/>
          </a:p>
          <a:p>
            <a:pPr>
              <a:defRPr lang="ko-KR" altLang="en-US"/>
            </a:pPr>
            <a:r>
              <a:rPr lang="ko-KR" altLang="en-US" sz="600"/>
              <a:t>}</a:t>
            </a:r>
            <a:endParaRPr lang="ko-KR" altLang="en-US" sz="600"/>
          </a:p>
        </p:txBody>
      </p:sp>
      <p:sp>
        <p:nvSpPr>
          <p:cNvPr id="88" name="직사각형 7"/>
          <p:cNvSpPr/>
          <p:nvPr/>
        </p:nvSpPr>
        <p:spPr>
          <a:xfrm>
            <a:off x="3491865" y="4577773"/>
            <a:ext cx="2396955" cy="442281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b="1"/>
              <a:t>"</a:t>
            </a:r>
            <a:r>
              <a:rPr lang="ko-KR" altLang="en-US" sz="800" b="1"/>
              <a:t>deployAndTomcatRestartWithL4Control</a:t>
            </a:r>
            <a:r>
              <a:rPr lang="en-US" altLang="ko-KR" sz="800" b="1"/>
              <a:t>"</a:t>
            </a:r>
            <a:endParaRPr lang="en-US" altLang="ko-KR" sz="800"/>
          </a:p>
          <a:p>
            <a:pPr>
              <a:defRPr lang="ko-KR" altLang="en-US"/>
            </a:pPr>
            <a:r>
              <a:rPr lang="ko-KR" altLang="en-US" sz="800"/>
              <a:t>템플릿</a:t>
            </a:r>
            <a:r>
              <a:rPr lang="en-US" altLang="ko-KR" sz="800"/>
              <a:t> </a:t>
            </a:r>
            <a:r>
              <a:rPr lang="ko-KR" altLang="en-US" sz="800"/>
              <a:t>배포 종료</a:t>
            </a:r>
            <a:endParaRPr lang="ko-KR" altLang="en-US" sz="800"/>
          </a:p>
        </p:txBody>
      </p:sp>
      <p:cxnSp>
        <p:nvCxnSpPr>
          <p:cNvPr id="89" name=""/>
          <p:cNvCxnSpPr>
            <a:stCxn id="61" idx="2"/>
            <a:endCxn id="88" idx="0"/>
          </p:cNvCxnSpPr>
          <p:nvPr/>
        </p:nvCxnSpPr>
        <p:spPr>
          <a:xfrm rot="5400000" flipV="1">
            <a:off x="4060978" y="3948408"/>
            <a:ext cx="672328" cy="586401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7"/>
          <p:cNvSpPr/>
          <p:nvPr/>
        </p:nvSpPr>
        <p:spPr>
          <a:xfrm rot="5400000">
            <a:off x="2108326" y="3188188"/>
            <a:ext cx="633600" cy="363600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....</a:t>
            </a:r>
            <a:endParaRPr lang="ko-KR" altLang="en-US" sz="1000"/>
          </a:p>
        </p:txBody>
      </p:sp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Agent</a:t>
            </a:r>
            <a:r>
              <a:rPr lang="ko-KR" altLang="en-US" sz="1400"/>
              <a:t> 프로세스</a:t>
            </a:r>
            <a:r>
              <a:rPr lang="ko-KR" altLang="en-US" sz="1400" b="1"/>
              <a:t> </a:t>
            </a:r>
            <a:endParaRPr lang="ko-KR" altLang="en-US" sz="1400" b="1"/>
          </a:p>
        </p:txBody>
      </p:sp>
      <p:sp>
        <p:nvSpPr>
          <p:cNvPr id="5" name="직사각형 7"/>
          <p:cNvSpPr/>
          <p:nvPr/>
        </p:nvSpPr>
        <p:spPr>
          <a:xfrm>
            <a:off x="2065613" y="1890973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서버1</a:t>
            </a:r>
            <a:endParaRPr lang="ko-KR" altLang="en-US" sz="1000"/>
          </a:p>
        </p:txBody>
      </p:sp>
      <p:sp>
        <p:nvSpPr>
          <p:cNvPr id="7" name="직사각형 7"/>
          <p:cNvSpPr/>
          <p:nvPr/>
        </p:nvSpPr>
        <p:spPr>
          <a:xfrm>
            <a:off x="2065613" y="2755082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서버3</a:t>
            </a:r>
            <a:endParaRPr lang="ko-KR" altLang="en-US" sz="1000"/>
          </a:p>
        </p:txBody>
      </p:sp>
      <p:sp>
        <p:nvSpPr>
          <p:cNvPr id="8" name="직사각형 7"/>
          <p:cNvSpPr/>
          <p:nvPr/>
        </p:nvSpPr>
        <p:spPr>
          <a:xfrm>
            <a:off x="2065613" y="2323028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서버2</a:t>
            </a:r>
            <a:endParaRPr lang="ko-KR" altLang="en-US" sz="1000"/>
          </a:p>
        </p:txBody>
      </p:sp>
      <p:sp>
        <p:nvSpPr>
          <p:cNvPr id="10" name="직사각형 7"/>
          <p:cNvSpPr/>
          <p:nvPr/>
        </p:nvSpPr>
        <p:spPr>
          <a:xfrm>
            <a:off x="2065613" y="3619190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서버20</a:t>
            </a:r>
            <a:endParaRPr lang="ko-KR" altLang="en-US" sz="1000"/>
          </a:p>
        </p:txBody>
      </p:sp>
      <p:grpSp>
        <p:nvGrpSpPr>
          <p:cNvPr id="34" name=""/>
          <p:cNvGrpSpPr/>
          <p:nvPr/>
        </p:nvGrpSpPr>
        <p:grpSpPr>
          <a:xfrm rot="0">
            <a:off x="3174788" y="1350023"/>
            <a:ext cx="1872234" cy="1444373"/>
            <a:chOff x="5897202" y="191259"/>
            <a:chExt cx="1872234" cy="1444373"/>
          </a:xfrm>
        </p:grpSpPr>
        <p:sp>
          <p:nvSpPr>
            <p:cNvPr id="11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12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13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14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15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16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cxnSp>
        <p:nvCxnSpPr>
          <p:cNvPr id="23" name=""/>
          <p:cNvCxnSpPr>
            <a:stCxn id="5" idx="3"/>
            <a:endCxn id="11" idx="1"/>
          </p:cNvCxnSpPr>
          <p:nvPr/>
        </p:nvCxnSpPr>
        <p:spPr>
          <a:xfrm>
            <a:off x="2771774" y="2072211"/>
            <a:ext cx="403014" cy="0"/>
          </a:xfrm>
          <a:prstGeom prst="straightConnector1">
            <a:avLst/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"/>
          <p:cNvSpPr/>
          <p:nvPr/>
        </p:nvSpPr>
        <p:spPr>
          <a:xfrm>
            <a:off x="5400103" y="3470761"/>
            <a:ext cx="936117" cy="432054"/>
          </a:xfrm>
          <a:prstGeom prst="flowChartMagneticDrum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직사각형 7"/>
          <p:cNvSpPr/>
          <p:nvPr/>
        </p:nvSpPr>
        <p:spPr>
          <a:xfrm>
            <a:off x="3959923" y="3534072"/>
            <a:ext cx="1224153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00"/>
              <a:t>배포 </a:t>
            </a:r>
            <a:r>
              <a:rPr lang="en-US" altLang="ko-KR" sz="800"/>
              <a:t>Client</a:t>
            </a:r>
            <a:r>
              <a:rPr lang="ko-KR" altLang="en-US" sz="800"/>
              <a:t>로부터 </a:t>
            </a:r>
            <a:endParaRPr lang="ko-KR" altLang="en-US" sz="800"/>
          </a:p>
          <a:p>
            <a:pPr algn="ctr">
              <a:defRPr lang="ko-KR" altLang="en-US"/>
            </a:pPr>
            <a:r>
              <a:rPr lang="ko-KR" altLang="en-US" sz="800"/>
              <a:t>이벤트 발생 </a:t>
            </a:r>
            <a:endParaRPr lang="ko-KR" altLang="en-US" sz="800"/>
          </a:p>
        </p:txBody>
      </p:sp>
      <p:cxnSp>
        <p:nvCxnSpPr>
          <p:cNvPr id="49" name=""/>
          <p:cNvCxnSpPr>
            <a:stCxn id="48" idx="3"/>
            <a:endCxn id="46" idx="1"/>
          </p:cNvCxnSpPr>
          <p:nvPr/>
        </p:nvCxnSpPr>
        <p:spPr>
          <a:xfrm>
            <a:off x="5184076" y="3686788"/>
            <a:ext cx="216027" cy="0"/>
          </a:xfrm>
          <a:prstGeom prst="straightConnector1">
            <a:avLst/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6" idx="4"/>
            <a:endCxn id="52" idx="1"/>
          </p:cNvCxnSpPr>
          <p:nvPr/>
        </p:nvCxnSpPr>
        <p:spPr>
          <a:xfrm flipV="1">
            <a:off x="6336220" y="3686472"/>
            <a:ext cx="216027" cy="315"/>
          </a:xfrm>
          <a:prstGeom prst="straightConnector1">
            <a:avLst/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7"/>
          <p:cNvSpPr/>
          <p:nvPr/>
        </p:nvSpPr>
        <p:spPr>
          <a:xfrm>
            <a:off x="6552247" y="3533757"/>
            <a:ext cx="1224153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요청 받은 </a:t>
            </a:r>
            <a:r>
              <a:rPr lang="en-US" altLang="ko-KR" sz="800"/>
              <a:t>Task </a:t>
            </a:r>
            <a:r>
              <a:rPr lang="ko-KR" altLang="en-US" sz="800"/>
              <a:t>실행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47" name="직사각형 7"/>
          <p:cNvSpPr/>
          <p:nvPr/>
        </p:nvSpPr>
        <p:spPr>
          <a:xfrm>
            <a:off x="3635883" y="590287"/>
            <a:ext cx="3024378" cy="936117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젠킨스에서 배포 </a:t>
            </a:r>
            <a:r>
              <a:rPr lang="en-US" altLang="ko-KR" sz="900"/>
              <a:t>Client (jar</a:t>
            </a:r>
            <a:r>
              <a:rPr lang="ko-KR" altLang="en-US" sz="900"/>
              <a:t> 파일</a:t>
            </a:r>
            <a:r>
              <a:rPr lang="en-US" altLang="ko-KR" sz="900"/>
              <a:t>)</a:t>
            </a:r>
            <a:r>
              <a:rPr lang="ko-KR" altLang="en-US" sz="900"/>
              <a:t> 실행 및 파라미터 전달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- 프로젝트 </a:t>
            </a:r>
            <a:r>
              <a:rPr lang="en-US" altLang="ko-KR" sz="900"/>
              <a:t>ID</a:t>
            </a:r>
            <a:endParaRPr lang="en-US" altLang="ko-KR" sz="900"/>
          </a:p>
          <a:p>
            <a:pPr>
              <a:defRPr lang="ko-KR" altLang="en-US"/>
            </a:pPr>
            <a:r>
              <a:rPr lang="ko-KR" altLang="en-US" sz="900"/>
              <a:t> - 인스턴스</a:t>
            </a:r>
            <a:r>
              <a:rPr lang="en-US" altLang="ko-KR" sz="900"/>
              <a:t> ID</a:t>
            </a:r>
            <a:endParaRPr lang="en-US" altLang="ko-KR" sz="900"/>
          </a:p>
          <a:p>
            <a:pPr>
              <a:defRPr lang="ko-KR" altLang="en-US"/>
            </a:pPr>
            <a:r>
              <a:rPr lang="ko-KR" altLang="en-US" sz="900"/>
              <a:t> - 배포 환경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- 타겟 서버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- 작업 템플릿</a:t>
            </a:r>
            <a:endParaRPr lang="ko-KR" altLang="en-US" sz="900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96919" y="2102691"/>
            <a:ext cx="708660" cy="708660"/>
          </a:xfrm>
          <a:prstGeom prst="rect">
            <a:avLst/>
          </a:prstGeom>
        </p:spPr>
      </p:pic>
      <p:sp>
        <p:nvSpPr>
          <p:cNvPr id="50" name="직사각형 7"/>
          <p:cNvSpPr/>
          <p:nvPr/>
        </p:nvSpPr>
        <p:spPr>
          <a:xfrm>
            <a:off x="4501580" y="3225331"/>
            <a:ext cx="1296162" cy="407337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900"/>
              <a:t>DB</a:t>
            </a:r>
            <a:r>
              <a:rPr lang="ko-KR" altLang="en-US" sz="900"/>
              <a:t> 조회를 통해</a:t>
            </a:r>
            <a:endParaRPr lang="ko-KR" altLang="en-US" sz="900"/>
          </a:p>
          <a:p>
            <a:pPr algn="ctr">
              <a:defRPr lang="ko-KR" altLang="en-US"/>
            </a:pPr>
            <a:r>
              <a:rPr lang="ko-KR" altLang="en-US" sz="900"/>
              <a:t>배포 설정 정보 세팅</a:t>
            </a:r>
            <a:endParaRPr lang="ko-KR" altLang="en-US" sz="900"/>
          </a:p>
        </p:txBody>
      </p:sp>
      <p:sp>
        <p:nvSpPr>
          <p:cNvPr id="53" name="직사각형 7"/>
          <p:cNvSpPr/>
          <p:nvPr/>
        </p:nvSpPr>
        <p:spPr>
          <a:xfrm>
            <a:off x="5148071" y="1586376"/>
            <a:ext cx="859852" cy="402444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프로젝트 </a:t>
            </a:r>
            <a:r>
              <a:rPr lang="en-US" altLang="ko-KR" sz="800"/>
              <a:t>ID,</a:t>
            </a:r>
            <a:endParaRPr lang="en-US" altLang="ko-KR" sz="800"/>
          </a:p>
          <a:p>
            <a:pPr>
              <a:defRPr lang="ko-KR" altLang="en-US"/>
            </a:pPr>
            <a:r>
              <a:rPr lang="ko-KR" altLang="en-US" sz="800"/>
              <a:t>인스턴스 </a:t>
            </a:r>
            <a:r>
              <a:rPr lang="en-US" altLang="ko-KR" sz="800"/>
              <a:t>ID</a:t>
            </a:r>
            <a:r>
              <a:rPr lang="ko-KR" altLang="en-US" sz="800"/>
              <a:t>,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배포 환경</a:t>
            </a:r>
            <a:endParaRPr lang="ko-KR" altLang="en-US" sz="800"/>
          </a:p>
        </p:txBody>
      </p:sp>
      <p:sp>
        <p:nvSpPr>
          <p:cNvPr id="55" name="직사각형 7"/>
          <p:cNvSpPr/>
          <p:nvPr/>
        </p:nvSpPr>
        <p:spPr>
          <a:xfrm>
            <a:off x="4501580" y="4079745"/>
            <a:ext cx="1296162" cy="407337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/>
              <a:t>작업 템플릿 실행</a:t>
            </a:r>
            <a:endParaRPr lang="ko-KR" altLang="en-US" sz="900"/>
          </a:p>
        </p:txBody>
      </p:sp>
      <p:sp>
        <p:nvSpPr>
          <p:cNvPr id="58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67" name=""/>
          <p:cNvCxnSpPr>
            <a:stCxn id="39" idx="2"/>
            <a:endCxn id="58" idx="0"/>
          </p:cNvCxnSpPr>
          <p:nvPr/>
        </p:nvCxnSpPr>
        <p:spPr>
          <a:xfrm rot="5400000">
            <a:off x="1927764" y="3415758"/>
            <a:ext cx="499870" cy="828103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stCxn id="39" idx="3"/>
            <a:endCxn id="47" idx="1"/>
          </p:cNvCxnSpPr>
          <p:nvPr/>
        </p:nvCxnSpPr>
        <p:spPr>
          <a:xfrm flipV="1">
            <a:off x="2944832" y="1058345"/>
            <a:ext cx="691051" cy="2340293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 rot="5400000">
            <a:off x="4942800" y="3016800"/>
            <a:ext cx="414000" cy="0"/>
          </a:xfrm>
          <a:prstGeom prst="straightConnector1">
            <a:avLst/>
          </a:prstGeom>
          <a:ln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endCxn id="49" idx="0"/>
          </p:cNvCxnSpPr>
          <p:nvPr/>
        </p:nvCxnSpPr>
        <p:spPr>
          <a:xfrm rot="16200000" flipH="1">
            <a:off x="4861517" y="1812959"/>
            <a:ext cx="576286" cy="3177"/>
          </a:xfrm>
          <a:prstGeom prst="straightConnector1">
            <a:avLst/>
          </a:prstGeom>
          <a:ln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50" idx="2"/>
          </p:cNvCxnSpPr>
          <p:nvPr/>
        </p:nvCxnSpPr>
        <p:spPr>
          <a:xfrm rot="16200000" flipH="1">
            <a:off x="4916563" y="3865766"/>
            <a:ext cx="467782" cy="1588"/>
          </a:xfrm>
          <a:prstGeom prst="straightConnector1">
            <a:avLst/>
          </a:prstGeom>
          <a:ln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"/>
          <p:cNvSpPr/>
          <p:nvPr/>
        </p:nvSpPr>
        <p:spPr>
          <a:xfrm>
            <a:off x="3635882" y="319646"/>
            <a:ext cx="2232279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 </a:t>
            </a:r>
            <a:r>
              <a:rPr lang="ko-KR" altLang="en-US" sz="800"/>
              <a:t>배포 </a:t>
            </a:r>
            <a:r>
              <a:rPr lang="en-US" altLang="ko-KR" sz="800"/>
              <a:t>Client </a:t>
            </a:r>
            <a:r>
              <a:rPr lang="ko-KR" altLang="en-US" sz="800"/>
              <a:t>데몬</a:t>
            </a:r>
            <a:r>
              <a:rPr lang="en-US" altLang="ko-KR" sz="800"/>
              <a:t> </a:t>
            </a:r>
            <a:r>
              <a:rPr lang="ko-KR" altLang="en-US" sz="800"/>
              <a:t>프로세스의 </a:t>
            </a:r>
            <a:r>
              <a:rPr lang="en-US" altLang="ko-KR" sz="800"/>
              <a:t>Main</a:t>
            </a:r>
            <a:r>
              <a:rPr lang="ko-KR" altLang="en-US" sz="800"/>
              <a:t> 함수 실행</a:t>
            </a:r>
            <a:r>
              <a:rPr lang="en-US" altLang="ko-KR" sz="800"/>
              <a:t> </a:t>
            </a:r>
            <a:endParaRPr lang="en-US" altLang="ko-KR" sz="800"/>
          </a:p>
        </p:txBody>
      </p:sp>
      <p:sp>
        <p:nvSpPr>
          <p:cNvPr id="74" name="직사각형 7"/>
          <p:cNvSpPr/>
          <p:nvPr/>
        </p:nvSpPr>
        <p:spPr>
          <a:xfrm>
            <a:off x="5797742" y="4216441"/>
            <a:ext cx="2232279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(다음 페이지에 작업 템플릿 실행에 대해 설명)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66438" y="3429000"/>
            <a:ext cx="1397210" cy="650745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배포 </a:t>
            </a:r>
            <a:r>
              <a:rPr lang="en-US" altLang="ko-KR" sz="800"/>
              <a:t>Client</a:t>
            </a:r>
            <a:r>
              <a:rPr lang="ko-KR" altLang="en-US" sz="800"/>
              <a:t> 데몬은 스프링 기반으로 구동시 </a:t>
            </a:r>
            <a:r>
              <a:rPr lang="en-US" altLang="ko-KR" sz="800"/>
              <a:t>afterPropertiesSet</a:t>
            </a:r>
            <a:r>
              <a:rPr lang="ko-KR" altLang="en-US" sz="800"/>
              <a:t>을 통하여 미리 템플릿을 </a:t>
            </a:r>
            <a:r>
              <a:rPr lang="en-US" altLang="ko-KR" sz="800"/>
              <a:t>Map</a:t>
            </a:r>
            <a:r>
              <a:rPr lang="ko-KR" altLang="en-US" sz="800"/>
              <a:t> 형식으로 만들어 놈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7"/>
          <p:cNvSpPr/>
          <p:nvPr/>
        </p:nvSpPr>
        <p:spPr>
          <a:xfrm>
            <a:off x="3491865" y="1526405"/>
            <a:ext cx="3456432" cy="118936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/>
              <a:t>(예시 1)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템플릿에는</a:t>
            </a:r>
            <a:r>
              <a:rPr lang="en-US" altLang="ko-KR" sz="800"/>
              <a:t> </a:t>
            </a:r>
            <a:r>
              <a:rPr lang="ko-KR" altLang="en-US" sz="800"/>
              <a:t>아래 3가지 배포 </a:t>
            </a:r>
            <a:r>
              <a:rPr lang="en-US" altLang="ko-KR" sz="800"/>
              <a:t>Flow</a:t>
            </a:r>
            <a:r>
              <a:rPr lang="ko-KR" altLang="en-US" sz="800"/>
              <a:t>를</a:t>
            </a:r>
            <a:r>
              <a:rPr lang="en-US" altLang="ko-KR" sz="800"/>
              <a:t> </a:t>
            </a:r>
            <a:r>
              <a:rPr lang="ko-KR" altLang="en-US" sz="800"/>
              <a:t>가짐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</a:t>
            </a:r>
            <a:r>
              <a:rPr lang="en-US" altLang="ko-KR" sz="800" b="1">
                <a:solidFill>
                  <a:srgbClr val="0000ff"/>
                </a:solidFill>
              </a:rPr>
              <a:t>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ComponentDeployTask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TomcatStartTask</a:t>
            </a:r>
            <a:endParaRPr lang="en-US" altLang="ko-KR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ko-KR" altLang="en-US" sz="800" b="1"/>
              <a:t>"</a:t>
            </a:r>
            <a:r>
              <a:rPr lang="en-US" altLang="ko-KR" sz="800" b="1"/>
              <a:t>d</a:t>
            </a:r>
            <a:r>
              <a:rPr lang="ko-KR" altLang="en-US" sz="800" b="1"/>
              <a:t>eployAndTomcatRestart"</a:t>
            </a:r>
            <a:r>
              <a:rPr lang="en-US" altLang="ko-KR" sz="800" b="1"/>
              <a:t> </a:t>
            </a:r>
            <a:r>
              <a:rPr lang="ko-KR" altLang="en-US" sz="800"/>
              <a:t>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sp>
        <p:nvSpPr>
          <p:cNvPr id="61" name="직사각형 7"/>
          <p:cNvSpPr/>
          <p:nvPr/>
        </p:nvSpPr>
        <p:spPr>
          <a:xfrm>
            <a:off x="3491865" y="3121396"/>
            <a:ext cx="122415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b="1">
                <a:solidFill>
                  <a:srgbClr val="0000ff"/>
                </a:solidFill>
              </a:rPr>
              <a:t>TomcatStopTask</a:t>
            </a:r>
            <a:r>
              <a:rPr lang="ko-KR" altLang="en-US" sz="800" b="1"/>
              <a:t> </a:t>
            </a: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62" name="직사각형 7"/>
          <p:cNvSpPr/>
          <p:nvPr/>
        </p:nvSpPr>
        <p:spPr>
          <a:xfrm>
            <a:off x="3491865" y="2815084"/>
            <a:ext cx="1224152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086917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2781486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2815083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8" idx="1"/>
          </p:cNvCxnSpPr>
          <p:nvPr/>
        </p:nvCxnSpPr>
        <p:spPr>
          <a:xfrm>
            <a:off x="4716017" y="3369686"/>
            <a:ext cx="1469221" cy="3651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067907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78" name="직사각형 7"/>
          <p:cNvSpPr/>
          <p:nvPr/>
        </p:nvSpPr>
        <p:spPr>
          <a:xfrm>
            <a:off x="4932045" y="3363849"/>
            <a:ext cx="936117" cy="641223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TomcatTask,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stop</a:t>
            </a:r>
            <a:endParaRPr lang="ko-KR" altLang="en-US" sz="600"/>
          </a:p>
          <a:p>
            <a:pPr>
              <a:defRPr lang="ko-KR" altLang="en-US"/>
            </a:pPr>
            <a:r>
              <a:rPr lang="ko-KR" altLang="en-US" sz="600"/>
              <a:t>}</a:t>
            </a:r>
            <a:endParaRPr lang="ko-KR" altLang="en-US" sz="600"/>
          </a:p>
        </p:txBody>
      </p:sp>
      <p:cxnSp>
        <p:nvCxnSpPr>
          <p:cNvPr id="79" name=""/>
          <p:cNvCxnSpPr>
            <a:stCxn id="68" idx="0"/>
            <a:endCxn id="71" idx="1"/>
          </p:cNvCxnSpPr>
          <p:nvPr/>
        </p:nvCxnSpPr>
        <p:spPr>
          <a:xfrm rot="5400000" flipV="1">
            <a:off x="6484413" y="3246006"/>
            <a:ext cx="613291" cy="505480"/>
          </a:xfrm>
          <a:prstGeom prst="bentConnector4">
            <a:avLst>
              <a:gd name="adj1" fmla="val -21681"/>
              <a:gd name="adj2" fmla="val 7867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7"/>
          <p:cNvSpPr/>
          <p:nvPr/>
        </p:nvSpPr>
        <p:spPr>
          <a:xfrm>
            <a:off x="3491865" y="1526405"/>
            <a:ext cx="3456432" cy="118936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/>
              <a:t>(예시 1)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템플릿에는</a:t>
            </a:r>
            <a:r>
              <a:rPr lang="en-US" altLang="ko-KR" sz="800"/>
              <a:t> </a:t>
            </a:r>
            <a:r>
              <a:rPr lang="ko-KR" altLang="en-US" sz="800"/>
              <a:t>아래 3가지 배포 </a:t>
            </a:r>
            <a:r>
              <a:rPr lang="en-US" altLang="ko-KR" sz="800"/>
              <a:t>Flow</a:t>
            </a:r>
            <a:r>
              <a:rPr lang="ko-KR" altLang="en-US" sz="800"/>
              <a:t>를</a:t>
            </a:r>
            <a:r>
              <a:rPr lang="en-US" altLang="ko-KR" sz="800"/>
              <a:t> </a:t>
            </a:r>
            <a:r>
              <a:rPr lang="ko-KR" altLang="en-US" sz="800"/>
              <a:t>가짐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</a:t>
            </a:r>
            <a:r>
              <a:rPr lang="en-US" altLang="ko-KR" sz="800" b="1">
                <a:solidFill>
                  <a:srgbClr val="0000ff"/>
                </a:solidFill>
              </a:rPr>
              <a:t>ComponentDeployTask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TomcatStartTask</a:t>
            </a:r>
            <a:endParaRPr lang="en-US" altLang="ko-KR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ko-KR" altLang="en-US" sz="800" b="1"/>
              <a:t>"</a:t>
            </a:r>
            <a:r>
              <a:rPr lang="en-US" altLang="ko-KR" sz="800" b="1"/>
              <a:t>d</a:t>
            </a:r>
            <a:r>
              <a:rPr lang="ko-KR" altLang="en-US" sz="800" b="1"/>
              <a:t>eployAndTomcatRestart"</a:t>
            </a:r>
            <a:r>
              <a:rPr lang="en-US" altLang="ko-KR" sz="800" b="1"/>
              <a:t> </a:t>
            </a:r>
            <a:r>
              <a:rPr lang="ko-KR" altLang="en-US" sz="800"/>
              <a:t>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sp>
        <p:nvSpPr>
          <p:cNvPr id="61" name="직사각형 7"/>
          <p:cNvSpPr/>
          <p:nvPr/>
        </p:nvSpPr>
        <p:spPr>
          <a:xfrm>
            <a:off x="3491865" y="3121396"/>
            <a:ext cx="129616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b="1">
                <a:solidFill>
                  <a:srgbClr val="0000ff"/>
                </a:solidFill>
              </a:rPr>
              <a:t>ComponentDeployTask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62" name="직사각형 7"/>
          <p:cNvSpPr/>
          <p:nvPr/>
        </p:nvSpPr>
        <p:spPr>
          <a:xfrm>
            <a:off x="3491865" y="2815084"/>
            <a:ext cx="1224152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086917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2781486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2815083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8" idx="1"/>
          </p:cNvCxnSpPr>
          <p:nvPr/>
        </p:nvCxnSpPr>
        <p:spPr>
          <a:xfrm>
            <a:off x="4788027" y="3369686"/>
            <a:ext cx="1397211" cy="3651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067907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78" name="직사각형 7"/>
          <p:cNvSpPr/>
          <p:nvPr/>
        </p:nvSpPr>
        <p:spPr>
          <a:xfrm>
            <a:off x="4788027" y="3363849"/>
            <a:ext cx="1253193" cy="857250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</a:t>
            </a:r>
            <a:r>
              <a:rPr lang="ko-KR" altLang="en-US" sz="600"/>
              <a:t>배포 </a:t>
            </a:r>
            <a:r>
              <a:rPr lang="en-US" altLang="ko-KR" sz="600"/>
              <a:t>File, </a:t>
            </a:r>
            <a:endParaRPr lang="en-US" altLang="ko-KR" sz="600"/>
          </a:p>
          <a:p>
            <a:pPr>
              <a:defRPr lang="ko-KR" altLang="en-US"/>
            </a:pPr>
            <a:r>
              <a:rPr lang="ko-KR" altLang="en-US" sz="600"/>
              <a:t>    인스턴스 </a:t>
            </a:r>
            <a:r>
              <a:rPr lang="en-US" altLang="ko-KR" sz="600"/>
              <a:t>ID,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componentDeployStart,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</a:t>
            </a:r>
            <a:r>
              <a:rPr lang="ko-KR" altLang="en-US" sz="600"/>
              <a:t>배포 경로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ko-KR" altLang="en-US" sz="600"/>
              <a:t>}</a:t>
            </a:r>
            <a:endParaRPr lang="ko-KR" altLang="en-US" sz="600"/>
          </a:p>
        </p:txBody>
      </p:sp>
      <p:cxnSp>
        <p:nvCxnSpPr>
          <p:cNvPr id="79" name=""/>
          <p:cNvCxnSpPr>
            <a:stCxn id="68" idx="0"/>
            <a:endCxn id="71" idx="1"/>
          </p:cNvCxnSpPr>
          <p:nvPr/>
        </p:nvCxnSpPr>
        <p:spPr>
          <a:xfrm rot="5400000" flipV="1">
            <a:off x="6484413" y="3246006"/>
            <a:ext cx="613291" cy="505480"/>
          </a:xfrm>
          <a:prstGeom prst="bentConnector4">
            <a:avLst>
              <a:gd name="adj1" fmla="val -21681"/>
              <a:gd name="adj2" fmla="val 7867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7"/>
          <p:cNvSpPr/>
          <p:nvPr/>
        </p:nvSpPr>
        <p:spPr>
          <a:xfrm>
            <a:off x="3491865" y="1526405"/>
            <a:ext cx="3456432" cy="118936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/>
              <a:t>(예시 1)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템플릿에는</a:t>
            </a:r>
            <a:r>
              <a:rPr lang="en-US" altLang="ko-KR" sz="800"/>
              <a:t> </a:t>
            </a:r>
            <a:r>
              <a:rPr lang="ko-KR" altLang="en-US" sz="800"/>
              <a:t>아래 3가지 배포 </a:t>
            </a:r>
            <a:r>
              <a:rPr lang="en-US" altLang="ko-KR" sz="800"/>
              <a:t>Flow</a:t>
            </a:r>
            <a:r>
              <a:rPr lang="ko-KR" altLang="en-US" sz="800"/>
              <a:t>를</a:t>
            </a:r>
            <a:r>
              <a:rPr lang="en-US" altLang="ko-KR" sz="800"/>
              <a:t> </a:t>
            </a:r>
            <a:r>
              <a:rPr lang="ko-KR" altLang="en-US" sz="800"/>
              <a:t>가짐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ComponentDeployTask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</a:t>
            </a:r>
            <a:r>
              <a:rPr lang="en-US" altLang="ko-KR" sz="800" b="1">
                <a:solidFill>
                  <a:srgbClr val="0000ff"/>
                </a:solidFill>
              </a:rPr>
              <a:t>TomcatStartTask</a:t>
            </a:r>
            <a:endParaRPr lang="en-US" altLang="ko-KR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ko-KR" altLang="en-US" sz="800" b="1"/>
              <a:t>"</a:t>
            </a:r>
            <a:r>
              <a:rPr lang="en-US" altLang="ko-KR" sz="800" b="1"/>
              <a:t>d</a:t>
            </a:r>
            <a:r>
              <a:rPr lang="ko-KR" altLang="en-US" sz="800" b="1"/>
              <a:t>eployAndTomcatRestart"</a:t>
            </a:r>
            <a:r>
              <a:rPr lang="en-US" altLang="ko-KR" sz="800" b="1"/>
              <a:t> </a:t>
            </a:r>
            <a:r>
              <a:rPr lang="ko-KR" altLang="en-US" sz="800"/>
              <a:t>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sp>
        <p:nvSpPr>
          <p:cNvPr id="61" name="직사각형 7"/>
          <p:cNvSpPr/>
          <p:nvPr/>
        </p:nvSpPr>
        <p:spPr>
          <a:xfrm>
            <a:off x="3491865" y="3121396"/>
            <a:ext cx="122415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b="1">
                <a:solidFill>
                  <a:srgbClr val="0000ff"/>
                </a:solidFill>
              </a:rPr>
              <a:t>TomcatStartTask</a:t>
            </a: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62" name="직사각형 7"/>
          <p:cNvSpPr/>
          <p:nvPr/>
        </p:nvSpPr>
        <p:spPr>
          <a:xfrm>
            <a:off x="3491865" y="2815084"/>
            <a:ext cx="1224152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086917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2781486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2815083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8" idx="1"/>
          </p:cNvCxnSpPr>
          <p:nvPr/>
        </p:nvCxnSpPr>
        <p:spPr>
          <a:xfrm>
            <a:off x="4716017" y="3369686"/>
            <a:ext cx="1469221" cy="3651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067907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78" name="직사각형 7"/>
          <p:cNvSpPr/>
          <p:nvPr/>
        </p:nvSpPr>
        <p:spPr>
          <a:xfrm>
            <a:off x="4932045" y="3363849"/>
            <a:ext cx="936117" cy="569214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TomcatTask,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start </a:t>
            </a:r>
            <a:endParaRPr lang="ko-KR" altLang="en-US" sz="600"/>
          </a:p>
          <a:p>
            <a:pPr>
              <a:defRPr lang="ko-KR" altLang="en-US"/>
            </a:pPr>
            <a:r>
              <a:rPr lang="ko-KR" altLang="en-US" sz="600"/>
              <a:t>}</a:t>
            </a:r>
            <a:endParaRPr lang="ko-KR" altLang="en-US" sz="600"/>
          </a:p>
        </p:txBody>
      </p:sp>
      <p:cxnSp>
        <p:nvCxnSpPr>
          <p:cNvPr id="79" name=""/>
          <p:cNvCxnSpPr>
            <a:stCxn id="68" idx="0"/>
            <a:endCxn id="71" idx="1"/>
          </p:cNvCxnSpPr>
          <p:nvPr/>
        </p:nvCxnSpPr>
        <p:spPr>
          <a:xfrm rot="5400000" flipV="1">
            <a:off x="6484413" y="3246006"/>
            <a:ext cx="613291" cy="505480"/>
          </a:xfrm>
          <a:prstGeom prst="bentConnector4">
            <a:avLst>
              <a:gd name="adj1" fmla="val -21681"/>
              <a:gd name="adj2" fmla="val 7867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82" name="직사각형 7"/>
          <p:cNvSpPr/>
          <p:nvPr/>
        </p:nvSpPr>
        <p:spPr>
          <a:xfrm>
            <a:off x="3491865" y="4577773"/>
            <a:ext cx="2396955" cy="442281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00" b="1"/>
              <a:t>"</a:t>
            </a:r>
            <a:r>
              <a:rPr lang="en-US" altLang="ko-KR" sz="800" b="1"/>
              <a:t>d</a:t>
            </a:r>
            <a:r>
              <a:rPr lang="ko-KR" altLang="en-US" sz="800" b="1"/>
              <a:t>eployAndTomcatRestart"</a:t>
            </a:r>
            <a:r>
              <a:rPr lang="en-US" altLang="ko-KR" sz="800" b="1"/>
              <a:t> </a:t>
            </a:r>
            <a:r>
              <a:rPr lang="ko-KR" altLang="en-US" sz="800"/>
              <a:t>템플릿</a:t>
            </a:r>
            <a:r>
              <a:rPr lang="en-US" altLang="ko-KR" sz="800"/>
              <a:t> </a:t>
            </a:r>
            <a:r>
              <a:rPr lang="ko-KR" altLang="en-US" sz="800"/>
              <a:t>배포 종료</a:t>
            </a:r>
            <a:endParaRPr lang="ko-KR" altLang="en-US" sz="800"/>
          </a:p>
        </p:txBody>
      </p:sp>
      <p:cxnSp>
        <p:nvCxnSpPr>
          <p:cNvPr id="83" name=""/>
          <p:cNvCxnSpPr>
            <a:stCxn id="61" idx="2"/>
            <a:endCxn id="82" idx="0"/>
          </p:cNvCxnSpPr>
          <p:nvPr/>
        </p:nvCxnSpPr>
        <p:spPr>
          <a:xfrm rot="5400000" flipV="1">
            <a:off x="3917243" y="3804674"/>
            <a:ext cx="959799" cy="586399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7"/>
          <p:cNvSpPr/>
          <p:nvPr/>
        </p:nvSpPr>
        <p:spPr>
          <a:xfrm>
            <a:off x="3491865" y="1526405"/>
            <a:ext cx="3456432" cy="15941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/>
              <a:t>(예시 2)</a:t>
            </a:r>
            <a:endParaRPr lang="ko-KR" altLang="en-US" sz="800" b="1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</a:t>
            </a:r>
            <a:r>
              <a:rPr lang="en-US" altLang="ko-KR" sz="800" b="1">
                <a:solidFill>
                  <a:srgbClr val="0000ff"/>
                </a:solidFill>
              </a:rPr>
              <a:t>L4TurnOffTask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LoopbackStopTask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ko-KR" altLang="en-US" sz="800"/>
              <a:t> - ComponentDeployTask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TomcatStartTask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LoopbackStartTask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L4TurnOnTask</a:t>
            </a: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ko-KR" altLang="en-US" sz="800" b="1"/>
              <a:t>"</a:t>
            </a:r>
            <a:r>
              <a:rPr lang="en-US" altLang="ko-KR" sz="800" b="1"/>
              <a:t>d</a:t>
            </a:r>
            <a:r>
              <a:rPr lang="ko-KR" altLang="en-US" sz="800" b="1"/>
              <a:t>eployAndTomcatRestart"</a:t>
            </a:r>
            <a:r>
              <a:rPr lang="en-US" altLang="ko-KR" sz="800" b="1"/>
              <a:t> </a:t>
            </a:r>
            <a:r>
              <a:rPr lang="ko-KR" altLang="en-US" sz="800"/>
              <a:t>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sp>
        <p:nvSpPr>
          <p:cNvPr id="61" name="직사각형 7"/>
          <p:cNvSpPr/>
          <p:nvPr/>
        </p:nvSpPr>
        <p:spPr>
          <a:xfrm>
            <a:off x="3491865" y="3408865"/>
            <a:ext cx="122415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b="1">
                <a:solidFill>
                  <a:srgbClr val="0000ff"/>
                </a:solidFill>
              </a:rPr>
              <a:t>L4TurnOffTask</a:t>
            </a:r>
            <a:r>
              <a:rPr lang="ko-KR" altLang="en-US" sz="800">
                <a:solidFill>
                  <a:srgbClr val="0000ff"/>
                </a:solidFill>
              </a:rPr>
              <a:t> </a:t>
            </a:r>
            <a:r>
              <a:rPr lang="ko-KR" altLang="en-US" sz="800"/>
              <a:t>실행</a:t>
            </a:r>
            <a:endParaRPr lang="ko-KR" altLang="en-US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374386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9" idx="3"/>
          </p:cNvCxnSpPr>
          <p:nvPr/>
        </p:nvCxnSpPr>
        <p:spPr>
          <a:xfrm>
            <a:off x="4716017" y="3657155"/>
            <a:ext cx="3033943" cy="3651"/>
          </a:xfrm>
          <a:prstGeom prst="bentConnector5">
            <a:avLst>
              <a:gd name="adj1" fmla="val 38223"/>
              <a:gd name="adj2" fmla="val -8600954"/>
              <a:gd name="adj3" fmla="val 104526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355376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78" name="직사각형 7"/>
          <p:cNvSpPr/>
          <p:nvPr/>
        </p:nvSpPr>
        <p:spPr>
          <a:xfrm>
            <a:off x="4932045" y="3723327"/>
            <a:ext cx="936117" cy="56978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L4Task,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serviceName,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turnOff,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port </a:t>
            </a:r>
            <a:endParaRPr lang="en-US" altLang="ko-KR" sz="600"/>
          </a:p>
          <a:p>
            <a:pPr>
              <a:defRPr lang="ko-KR" altLang="en-US"/>
            </a:pPr>
            <a:r>
              <a:rPr lang="ko-KR" altLang="en-US" sz="600"/>
              <a:t>}</a:t>
            </a:r>
            <a:endParaRPr lang="ko-KR" altLang="en-US" sz="600"/>
          </a:p>
        </p:txBody>
      </p:sp>
      <p:sp>
        <p:nvSpPr>
          <p:cNvPr id="80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  <p:cxnSp>
        <p:nvCxnSpPr>
          <p:cNvPr id="82" name=""/>
          <p:cNvCxnSpPr>
            <a:stCxn id="69" idx="1"/>
            <a:endCxn id="71" idx="1"/>
          </p:cNvCxnSpPr>
          <p:nvPr/>
        </p:nvCxnSpPr>
        <p:spPr>
          <a:xfrm>
            <a:off x="7043799" y="3660806"/>
            <a:ext cx="1588" cy="432054"/>
          </a:xfrm>
          <a:prstGeom prst="bentConnector3">
            <a:avLst>
              <a:gd name="adj1" fmla="val -6233508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7"/>
          <p:cNvSpPr/>
          <p:nvPr/>
        </p:nvSpPr>
        <p:spPr>
          <a:xfrm>
            <a:off x="3491865" y="1526405"/>
            <a:ext cx="3456432" cy="15941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/>
              <a:t>(예시 2)</a:t>
            </a:r>
            <a:endParaRPr lang="ko-KR" altLang="en-US" sz="800" b="1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</a:t>
            </a:r>
            <a:r>
              <a:rPr lang="en-US" altLang="ko-KR" sz="800"/>
              <a:t>L4TurnOffTask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</a:t>
            </a:r>
            <a:r>
              <a:rPr lang="en-US" altLang="ko-KR" sz="800" b="1">
                <a:solidFill>
                  <a:srgbClr val="0000ff"/>
                </a:solidFill>
              </a:rPr>
              <a:t>LoopbackStopTask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ko-KR" altLang="en-US" sz="800"/>
              <a:t> - ComponentDeployTask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TomcatStartTask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LoopbackStartTask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L4TurnOnTask</a:t>
            </a: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en-US" altLang="ko-KR" sz="800"/>
              <a:t>"</a:t>
            </a:r>
            <a:r>
              <a:rPr lang="ko-KR" altLang="en-US" sz="800"/>
              <a:t>deployAndTomcatRestartWithL4Control</a:t>
            </a:r>
            <a:r>
              <a:rPr lang="en-US" altLang="ko-KR" sz="800"/>
              <a:t>"</a:t>
            </a:r>
            <a:r>
              <a:rPr lang="ko-KR" altLang="en-US" sz="800"/>
              <a:t> 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sp>
        <p:nvSpPr>
          <p:cNvPr id="61" name="직사각형 7"/>
          <p:cNvSpPr/>
          <p:nvPr/>
        </p:nvSpPr>
        <p:spPr>
          <a:xfrm>
            <a:off x="3491865" y="3408865"/>
            <a:ext cx="122415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b="1">
                <a:solidFill>
                  <a:srgbClr val="0000ff"/>
                </a:solidFill>
              </a:rPr>
              <a:t>LoopbackStopTask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실행</a:t>
            </a:r>
            <a:endParaRPr lang="ko-KR" altLang="en-US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374386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8" idx="1"/>
          </p:cNvCxnSpPr>
          <p:nvPr/>
        </p:nvCxnSpPr>
        <p:spPr>
          <a:xfrm>
            <a:off x="4716017" y="3657155"/>
            <a:ext cx="1469221" cy="3651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355376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78" name="직사각형 7"/>
          <p:cNvSpPr/>
          <p:nvPr/>
        </p:nvSpPr>
        <p:spPr>
          <a:xfrm>
            <a:off x="4932045" y="3723327"/>
            <a:ext cx="936117" cy="497772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LoopbackTask,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stop</a:t>
            </a:r>
            <a:endParaRPr lang="en-US" altLang="ko-KR" sz="600"/>
          </a:p>
          <a:p>
            <a:pPr>
              <a:defRPr lang="ko-KR" altLang="en-US"/>
            </a:pPr>
            <a:r>
              <a:rPr lang="ko-KR" altLang="en-US" sz="600"/>
              <a:t>}</a:t>
            </a:r>
            <a:endParaRPr lang="ko-KR" altLang="en-US" sz="600"/>
          </a:p>
        </p:txBody>
      </p:sp>
      <p:sp>
        <p:nvSpPr>
          <p:cNvPr id="80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7"/>
          <p:cNvSpPr/>
          <p:nvPr/>
        </p:nvSpPr>
        <p:spPr>
          <a:xfrm>
            <a:off x="3491865" y="1526405"/>
            <a:ext cx="3456432" cy="15941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/>
              <a:t>(예시 2)</a:t>
            </a:r>
            <a:endParaRPr lang="ko-KR" altLang="en-US" sz="800" b="1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</a:t>
            </a:r>
            <a:r>
              <a:rPr lang="en-US" altLang="ko-KR" sz="800"/>
              <a:t>L4TurnOffTask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</a:t>
            </a:r>
            <a:r>
              <a:rPr lang="en-US" altLang="ko-KR" sz="800">
                <a:solidFill>
                  <a:schemeClr val="tx1"/>
                </a:solidFill>
              </a:rPr>
              <a:t>LoopbackStopTask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</a:t>
            </a:r>
            <a:r>
              <a:rPr lang="en-US" altLang="ko-KR" sz="800" b="1">
                <a:solidFill>
                  <a:srgbClr val="0000ff"/>
                </a:solidFill>
              </a:rPr>
              <a:t>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ko-KR" altLang="en-US" sz="800"/>
              <a:t> - ComponentDeployTask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TomcatStartTask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LoopbackStartTask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L4TurnOnTask</a:t>
            </a: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en-US" altLang="ko-KR" sz="800"/>
              <a:t>"</a:t>
            </a:r>
            <a:r>
              <a:rPr lang="ko-KR" altLang="en-US" sz="800"/>
              <a:t>deployAndTomcatRestartWithL4Control</a:t>
            </a:r>
            <a:r>
              <a:rPr lang="en-US" altLang="ko-KR" sz="800"/>
              <a:t>"</a:t>
            </a:r>
            <a:r>
              <a:rPr lang="ko-KR" altLang="en-US" sz="800"/>
              <a:t> 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sp>
        <p:nvSpPr>
          <p:cNvPr id="61" name="직사각형 7"/>
          <p:cNvSpPr/>
          <p:nvPr/>
        </p:nvSpPr>
        <p:spPr>
          <a:xfrm>
            <a:off x="3491865" y="3408865"/>
            <a:ext cx="122415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b="1">
                <a:solidFill>
                  <a:srgbClr val="0000ff"/>
                </a:solidFill>
              </a:rPr>
              <a:t>TomcatStopTask </a:t>
            </a:r>
            <a:r>
              <a:rPr lang="ko-KR" altLang="en-US" sz="800"/>
              <a:t>실행</a:t>
            </a:r>
            <a:endParaRPr lang="ko-KR" altLang="en-US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374386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8" idx="1"/>
          </p:cNvCxnSpPr>
          <p:nvPr/>
        </p:nvCxnSpPr>
        <p:spPr>
          <a:xfrm>
            <a:off x="4716017" y="3657155"/>
            <a:ext cx="1469221" cy="3651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355376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78" name="직사각형 7"/>
          <p:cNvSpPr/>
          <p:nvPr/>
        </p:nvSpPr>
        <p:spPr>
          <a:xfrm>
            <a:off x="4932045" y="3723327"/>
            <a:ext cx="936117" cy="497772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TomcatTask,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stop</a:t>
            </a:r>
            <a:endParaRPr lang="en-US" altLang="ko-KR" sz="600"/>
          </a:p>
          <a:p>
            <a:pPr>
              <a:defRPr lang="ko-KR" altLang="en-US"/>
            </a:pPr>
            <a:r>
              <a:rPr lang="ko-KR" altLang="en-US" sz="600"/>
              <a:t>}</a:t>
            </a:r>
            <a:endParaRPr lang="ko-KR" altLang="en-US" sz="600"/>
          </a:p>
        </p:txBody>
      </p:sp>
      <p:sp>
        <p:nvSpPr>
          <p:cNvPr id="80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7"/>
          <p:cNvSpPr/>
          <p:nvPr/>
        </p:nvSpPr>
        <p:spPr>
          <a:xfrm>
            <a:off x="3491865" y="1526405"/>
            <a:ext cx="3456432" cy="15941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/>
              <a:t>(예시 2)</a:t>
            </a:r>
            <a:endParaRPr lang="ko-KR" altLang="en-US" sz="800" b="1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</a:t>
            </a:r>
            <a:r>
              <a:rPr lang="en-US" altLang="ko-KR" sz="800"/>
              <a:t>L4TurnOffTask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</a:t>
            </a:r>
            <a:r>
              <a:rPr lang="en-US" altLang="ko-KR" sz="800">
                <a:solidFill>
                  <a:schemeClr val="tx1"/>
                </a:solidFill>
              </a:rPr>
              <a:t>LoopbackStopTask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ko-KR" altLang="en-US" sz="800"/>
              <a:t> - </a:t>
            </a:r>
            <a:r>
              <a:rPr lang="ko-KR" altLang="en-US" sz="800" b="1">
                <a:solidFill>
                  <a:srgbClr val="0000ff"/>
                </a:solidFill>
              </a:rPr>
              <a:t>ComponentDeployTask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TomcatStartTask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LoopbackStartTask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 L4TurnOnTask</a:t>
            </a: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en-US" altLang="ko-KR" sz="800"/>
              <a:t>"</a:t>
            </a:r>
            <a:r>
              <a:rPr lang="ko-KR" altLang="en-US" sz="800"/>
              <a:t>deployAndTomcatRestartWithL4Control</a:t>
            </a:r>
            <a:r>
              <a:rPr lang="en-US" altLang="ko-KR" sz="800"/>
              <a:t>"</a:t>
            </a:r>
            <a:r>
              <a:rPr lang="ko-KR" altLang="en-US" sz="800"/>
              <a:t> 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sp>
        <p:nvSpPr>
          <p:cNvPr id="61" name="직사각형 7"/>
          <p:cNvSpPr/>
          <p:nvPr/>
        </p:nvSpPr>
        <p:spPr>
          <a:xfrm>
            <a:off x="3491865" y="3408865"/>
            <a:ext cx="129616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b="1">
                <a:solidFill>
                  <a:srgbClr val="0000ff"/>
                </a:solidFill>
              </a:rPr>
              <a:t>ComponentDeployTask</a:t>
            </a:r>
            <a:endParaRPr lang="en-US" altLang="ko-KR" sz="8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800"/>
              <a:t>실행</a:t>
            </a:r>
            <a:endParaRPr lang="ko-KR" altLang="en-US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374386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3123569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8" idx="1"/>
          </p:cNvCxnSpPr>
          <p:nvPr/>
        </p:nvCxnSpPr>
        <p:spPr>
          <a:xfrm>
            <a:off x="4788027" y="3657155"/>
            <a:ext cx="1397211" cy="3651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355376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80" name="직사각형 7"/>
          <p:cNvSpPr/>
          <p:nvPr/>
        </p:nvSpPr>
        <p:spPr>
          <a:xfrm>
            <a:off x="1259586" y="2849874"/>
            <a:ext cx="792098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Job </a:t>
            </a: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85" name="직사각형 7"/>
          <p:cNvSpPr/>
          <p:nvPr/>
        </p:nvSpPr>
        <p:spPr>
          <a:xfrm>
            <a:off x="4788027" y="3723894"/>
            <a:ext cx="1253193" cy="857250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</a:t>
            </a:r>
            <a:r>
              <a:rPr lang="ko-KR" altLang="en-US" sz="600"/>
              <a:t>배포 </a:t>
            </a:r>
            <a:r>
              <a:rPr lang="en-US" altLang="ko-KR" sz="600"/>
              <a:t>File, </a:t>
            </a:r>
            <a:endParaRPr lang="en-US" altLang="ko-KR" sz="600"/>
          </a:p>
          <a:p>
            <a:pPr>
              <a:defRPr lang="ko-KR" altLang="en-US"/>
            </a:pPr>
            <a:r>
              <a:rPr lang="ko-KR" altLang="en-US" sz="600"/>
              <a:t>    인스턴스 </a:t>
            </a:r>
            <a:r>
              <a:rPr lang="en-US" altLang="ko-KR" sz="600"/>
              <a:t>ID,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componentDeployStart,</a:t>
            </a:r>
            <a:endParaRPr lang="en-US" altLang="ko-KR" sz="600"/>
          </a:p>
          <a:p>
            <a:pPr>
              <a:defRPr lang="ko-KR" altLang="en-US"/>
            </a:pPr>
            <a:r>
              <a:rPr lang="en-US" altLang="ko-KR" sz="600"/>
              <a:t>    </a:t>
            </a:r>
            <a:r>
              <a:rPr lang="ko-KR" altLang="en-US" sz="600"/>
              <a:t>배포 경로</a:t>
            </a:r>
            <a:r>
              <a:rPr lang="en-US" altLang="ko-KR" sz="600"/>
              <a:t> </a:t>
            </a:r>
            <a:endParaRPr lang="en-US" altLang="ko-KR" sz="600"/>
          </a:p>
          <a:p>
            <a:pPr>
              <a:defRPr lang="ko-KR" altLang="en-US"/>
            </a:pPr>
            <a:r>
              <a:rPr lang="ko-KR" altLang="en-US" sz="600"/>
              <a:t>}</a:t>
            </a:r>
            <a:endParaRPr lang="ko-KR" altLang="en-US" sz="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1259</ep:Words>
  <ep:PresentationFormat>화면 슬라이드 쇼(16:9)</ep:PresentationFormat>
  <ep:Paragraphs>381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2020-07-13T00:34:03.140</dcterms:created>
  <dc:creator>최홍희</dc:creator>
  <cp:lastModifiedBy>최홍희</cp:lastModifiedBy>
  <dcterms:modified xsi:type="dcterms:W3CDTF">2020-07-13T15:24:29.098</dcterms:modified>
  <cp:revision>48</cp:revision>
</cp:coreProperties>
</file>