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029"/>
    <p:restoredTop sz="96731"/>
  </p:normalViewPr>
  <p:slideViewPr>
    <p:cSldViewPr snapToObjects="1">
      <p:cViewPr>
        <p:scale>
          <a:sx n="160" d="100"/>
          <a:sy n="160" d="100"/>
        </p:scale>
        <p:origin x="0" y="0"/>
      </p:cViewPr>
      <p:guideLst>
        <p:guide orient="horz" pos="161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7"/>
          <p:cNvSpPr/>
          <p:nvPr/>
        </p:nvSpPr>
        <p:spPr>
          <a:xfrm rot="5400000">
            <a:off x="4830740" y="2786400"/>
            <a:ext cx="633600" cy="363600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....</a:t>
            </a:r>
            <a:endParaRPr lang="ko-KR" altLang="en-US" sz="1000"/>
          </a:p>
        </p:txBody>
      </p:sp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프로세스 명세</a:t>
            </a:r>
            <a:r>
              <a:rPr lang="ko-KR" altLang="en-US" sz="1400" b="1"/>
              <a:t> </a:t>
            </a:r>
            <a:endParaRPr lang="ko-KR" altLang="en-US" sz="1400" b="1"/>
          </a:p>
        </p:txBody>
      </p:sp>
      <p:sp>
        <p:nvSpPr>
          <p:cNvPr id="5" name="직사각형 7"/>
          <p:cNvSpPr/>
          <p:nvPr/>
        </p:nvSpPr>
        <p:spPr>
          <a:xfrm>
            <a:off x="4788027" y="1489186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서버1</a:t>
            </a:r>
            <a:endParaRPr lang="ko-KR" altLang="en-US" sz="10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7" name="직사각형 7"/>
          <p:cNvSpPr/>
          <p:nvPr/>
        </p:nvSpPr>
        <p:spPr>
          <a:xfrm>
            <a:off x="4788027" y="2353294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서버3</a:t>
            </a:r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4788027" y="1921240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서버2</a:t>
            </a:r>
            <a:endParaRPr lang="ko-KR" altLang="en-US" sz="1000"/>
          </a:p>
        </p:txBody>
      </p:sp>
      <p:sp>
        <p:nvSpPr>
          <p:cNvPr id="10" name="직사각형 7"/>
          <p:cNvSpPr/>
          <p:nvPr/>
        </p:nvSpPr>
        <p:spPr>
          <a:xfrm>
            <a:off x="4788027" y="3217402"/>
            <a:ext cx="706160" cy="36247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</a:t>
            </a:r>
            <a:r>
              <a:rPr lang="ko-KR" altLang="en-US" sz="1000"/>
              <a:t>서버20</a:t>
            </a:r>
            <a:endParaRPr lang="ko-KR" altLang="en-US" sz="1000"/>
          </a:p>
        </p:txBody>
      </p:sp>
      <p:grpSp>
        <p:nvGrpSpPr>
          <p:cNvPr id="34" name=""/>
          <p:cNvGrpSpPr/>
          <p:nvPr/>
        </p:nvGrpSpPr>
        <p:grpSpPr>
          <a:xfrm rot="0">
            <a:off x="5897202" y="948236"/>
            <a:ext cx="1872234" cy="1444373"/>
            <a:chOff x="5897202" y="191259"/>
            <a:chExt cx="1872234" cy="1444373"/>
          </a:xfrm>
        </p:grpSpPr>
        <p:sp>
          <p:nvSpPr>
            <p:cNvPr id="11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12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13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14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15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16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cxnSp>
        <p:nvCxnSpPr>
          <p:cNvPr id="23" name=""/>
          <p:cNvCxnSpPr>
            <a:stCxn id="5" idx="3"/>
            <a:endCxn id="11" idx="1"/>
          </p:cNvCxnSpPr>
          <p:nvPr/>
        </p:nvCxnSpPr>
        <p:spPr>
          <a:xfrm>
            <a:off x="5494188" y="1670423"/>
            <a:ext cx="403014" cy="0"/>
          </a:xfrm>
          <a:prstGeom prst="straightConnector1">
            <a:avLst/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7"/>
          <p:cNvSpPr/>
          <p:nvPr/>
        </p:nvSpPr>
        <p:spPr>
          <a:xfrm>
            <a:off x="5897202" y="2534531"/>
            <a:ext cx="1872234" cy="541282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모든 서버군(</a:t>
            </a:r>
            <a:r>
              <a:rPr lang="en-US" altLang="ko-KR" sz="900"/>
              <a:t>UI</a:t>
            </a:r>
            <a:r>
              <a:rPr lang="ko-KR" altLang="en-US" sz="900"/>
              <a:t>서버1 ~ </a:t>
            </a:r>
            <a:r>
              <a:rPr lang="en-US" altLang="ko-KR" sz="900"/>
              <a:t>UI</a:t>
            </a:r>
            <a:r>
              <a:rPr lang="ko-KR" altLang="en-US" sz="900"/>
              <a:t>서버20)에 배포 </a:t>
            </a:r>
            <a:r>
              <a:rPr lang="en-US" altLang="ko-KR" sz="900"/>
              <a:t>Agent</a:t>
            </a:r>
            <a:r>
              <a:rPr lang="ko-KR" altLang="en-US" sz="900"/>
              <a:t>와 헬스체크 인스턴스 프로세스 </a:t>
            </a:r>
            <a:r>
              <a:rPr lang="en-US" altLang="ko-KR" sz="900"/>
              <a:t>UP</a:t>
            </a:r>
            <a:endParaRPr lang="en-US" altLang="ko-KR" sz="900"/>
          </a:p>
        </p:txBody>
      </p:sp>
      <p:cxnSp>
        <p:nvCxnSpPr>
          <p:cNvPr id="35" name=""/>
          <p:cNvCxnSpPr>
            <a:stCxn id="6" idx="3"/>
            <a:endCxn id="5" idx="1"/>
          </p:cNvCxnSpPr>
          <p:nvPr/>
        </p:nvCxnSpPr>
        <p:spPr>
          <a:xfrm flipV="1">
            <a:off x="3131820" y="1670423"/>
            <a:ext cx="1656207" cy="901327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6" idx="3"/>
            <a:endCxn id="10" idx="1"/>
          </p:cNvCxnSpPr>
          <p:nvPr/>
        </p:nvCxnSpPr>
        <p:spPr>
          <a:xfrm>
            <a:off x="3131820" y="2571750"/>
            <a:ext cx="1656207" cy="826889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6" idx="3"/>
            <a:endCxn id="8" idx="1"/>
          </p:cNvCxnSpPr>
          <p:nvPr/>
        </p:nvCxnSpPr>
        <p:spPr>
          <a:xfrm flipV="1">
            <a:off x="3131820" y="2102477"/>
            <a:ext cx="1656207" cy="469273"/>
          </a:xfrm>
          <a:prstGeom prst="bentConnector3">
            <a:avLst>
              <a:gd name="adj1" fmla="val 71503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7"/>
          <p:cNvSpPr/>
          <p:nvPr/>
        </p:nvSpPr>
        <p:spPr>
          <a:xfrm>
            <a:off x="2051685" y="3723893"/>
            <a:ext cx="2736342" cy="792099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젠킨스에서 쉘스크립트로 통해 배포 </a:t>
            </a:r>
            <a:r>
              <a:rPr lang="en-US" altLang="ko-KR" sz="900"/>
              <a:t>Client</a:t>
            </a:r>
            <a:r>
              <a:rPr lang="ko-KR" altLang="en-US" sz="900"/>
              <a:t>(</a:t>
            </a:r>
            <a:r>
              <a:rPr lang="en-US" altLang="ko-KR" sz="900"/>
              <a:t>jar</a:t>
            </a:r>
            <a:r>
              <a:rPr lang="ko-KR" altLang="en-US" sz="900"/>
              <a:t> 파일)를 실행시킵니다. 이때, 배포할 서버와 어떤 작업(배포, 톰캣 재시작 등)을 실행할지 배포 </a:t>
            </a:r>
            <a:r>
              <a:rPr lang="en-US" altLang="ko-KR" sz="900"/>
              <a:t>Cilent</a:t>
            </a:r>
            <a:r>
              <a:rPr lang="ko-KR" altLang="en-US" sz="900"/>
              <a:t>에 파라미터로 전달</a:t>
            </a:r>
            <a:endParaRPr lang="ko-KR" altLang="en-US" sz="9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7"/>
          <p:cNvSpPr/>
          <p:nvPr/>
        </p:nvSpPr>
        <p:spPr>
          <a:xfrm>
            <a:off x="1547621" y="2849874"/>
            <a:ext cx="432054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42" name="직사각형 7"/>
          <p:cNvSpPr/>
          <p:nvPr/>
        </p:nvSpPr>
        <p:spPr>
          <a:xfrm>
            <a:off x="3419856" y="2301109"/>
            <a:ext cx="432054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/>
              <a:t>배포</a:t>
            </a:r>
            <a:endParaRPr lang="ko-KR" altLang="en-US" sz="800"/>
          </a:p>
        </p:txBody>
      </p:sp>
      <p:sp>
        <p:nvSpPr>
          <p:cNvPr id="43" name="직사각형 7"/>
          <p:cNvSpPr/>
          <p:nvPr/>
        </p:nvSpPr>
        <p:spPr>
          <a:xfrm>
            <a:off x="5897202" y="3028682"/>
            <a:ext cx="1872234" cy="739913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배포 </a:t>
            </a:r>
            <a:r>
              <a:rPr lang="en-US" altLang="ko-KR" sz="900"/>
              <a:t>Agent</a:t>
            </a:r>
            <a:r>
              <a:rPr lang="ko-KR" altLang="en-US" sz="900"/>
              <a:t>는 데몬으로 올라와있으며, 배포 </a:t>
            </a:r>
            <a:r>
              <a:rPr lang="en-US" altLang="ko-KR" sz="900"/>
              <a:t>Client</a:t>
            </a:r>
            <a:r>
              <a:rPr lang="ko-KR" altLang="en-US" sz="900"/>
              <a:t>와</a:t>
            </a:r>
            <a:r>
              <a:rPr lang="en-US" altLang="ko-KR" sz="900"/>
              <a:t> HTTP </a:t>
            </a:r>
            <a:r>
              <a:rPr lang="ko-KR" altLang="en-US" sz="900"/>
              <a:t>통신을 통해 파일을 전송 받거나 </a:t>
            </a:r>
            <a:r>
              <a:rPr lang="en-US" altLang="ko-KR" sz="900"/>
              <a:t>Client </a:t>
            </a:r>
            <a:r>
              <a:rPr lang="ko-KR" altLang="en-US" sz="900"/>
              <a:t>요청에 따라 쉘 스크립트를 실행</a:t>
            </a:r>
            <a:endParaRPr lang="ko-KR" altLang="en-US" sz="900"/>
          </a:p>
        </p:txBody>
      </p:sp>
      <p:sp>
        <p:nvSpPr>
          <p:cNvPr id="44" name="직사각형 7"/>
          <p:cNvSpPr/>
          <p:nvPr/>
        </p:nvSpPr>
        <p:spPr>
          <a:xfrm>
            <a:off x="6029740" y="627506"/>
            <a:ext cx="1234600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/>
              <a:t>배포, 톰캣시작, 정지 등</a:t>
            </a:r>
            <a:endParaRPr lang="ko-KR" altLang="en-US" sz="800"/>
          </a:p>
        </p:txBody>
      </p:sp>
      <p:cxnSp>
        <p:nvCxnSpPr>
          <p:cNvPr id="45" name=""/>
          <p:cNvCxnSpPr>
            <a:stCxn id="12" idx="0"/>
            <a:endCxn id="15" idx="1"/>
          </p:cNvCxnSpPr>
          <p:nvPr/>
        </p:nvCxnSpPr>
        <p:spPr>
          <a:xfrm rot="5400000" flipV="1">
            <a:off x="6340395" y="1107325"/>
            <a:ext cx="613291" cy="505480"/>
          </a:xfrm>
          <a:prstGeom prst="bentConnector4">
            <a:avLst>
              <a:gd name="adj1" fmla="val -21681"/>
              <a:gd name="adj2" fmla="val 84815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7"/>
          <p:cNvSpPr/>
          <p:nvPr/>
        </p:nvSpPr>
        <p:spPr>
          <a:xfrm>
            <a:off x="1547621" y="2849874"/>
            <a:ext cx="432054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47" name="직사각형 7"/>
          <p:cNvSpPr/>
          <p:nvPr/>
        </p:nvSpPr>
        <p:spPr>
          <a:xfrm>
            <a:off x="3635883" y="590287"/>
            <a:ext cx="3024378" cy="936117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젠킨스에서 배포 </a:t>
            </a:r>
            <a:r>
              <a:rPr lang="en-US" altLang="ko-KR" sz="900"/>
              <a:t>Client (jar</a:t>
            </a:r>
            <a:r>
              <a:rPr lang="ko-KR" altLang="en-US" sz="900"/>
              <a:t> 파일</a:t>
            </a:r>
            <a:r>
              <a:rPr lang="en-US" altLang="ko-KR" sz="900"/>
              <a:t>)</a:t>
            </a:r>
            <a:r>
              <a:rPr lang="ko-KR" altLang="en-US" sz="900"/>
              <a:t> 실행 및 파라미터 전달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- 프로젝트 </a:t>
            </a:r>
            <a:r>
              <a:rPr lang="en-US" altLang="ko-KR" sz="900"/>
              <a:t>ID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- 인스턴스</a:t>
            </a:r>
            <a:r>
              <a:rPr lang="en-US" altLang="ko-KR" sz="900"/>
              <a:t> ID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- 배포 환경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- 타겟 서버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- 작업 템플릿</a:t>
            </a:r>
            <a:endParaRPr lang="ko-KR" altLang="en-US" sz="900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17895" y="1683747"/>
            <a:ext cx="708660" cy="708660"/>
          </a:xfrm>
          <a:prstGeom prst="rect">
            <a:avLst/>
          </a:prstGeom>
        </p:spPr>
      </p:pic>
      <p:sp>
        <p:nvSpPr>
          <p:cNvPr id="50" name="직사각형 7"/>
          <p:cNvSpPr/>
          <p:nvPr/>
        </p:nvSpPr>
        <p:spPr>
          <a:xfrm>
            <a:off x="3635883" y="2283714"/>
            <a:ext cx="1296162" cy="407337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900"/>
              <a:t>DB</a:t>
            </a:r>
            <a:r>
              <a:rPr lang="ko-KR" altLang="en-US" sz="900"/>
              <a:t> 조회를 통해</a:t>
            </a:r>
            <a:endParaRPr lang="ko-KR" altLang="en-US" sz="900"/>
          </a:p>
          <a:p>
            <a:pPr algn="ctr">
              <a:defRPr lang="ko-KR" altLang="en-US"/>
            </a:pPr>
            <a:r>
              <a:rPr lang="ko-KR" altLang="en-US" sz="900"/>
              <a:t>배포 설정 정보 세팅</a:t>
            </a:r>
            <a:endParaRPr lang="ko-KR" altLang="en-US" sz="900"/>
          </a:p>
        </p:txBody>
      </p:sp>
      <p:cxnSp>
        <p:nvCxnSpPr>
          <p:cNvPr id="51" name=""/>
          <p:cNvCxnSpPr>
            <a:stCxn id="47" idx="2"/>
            <a:endCxn id="49" idx="1"/>
          </p:cNvCxnSpPr>
          <p:nvPr/>
        </p:nvCxnSpPr>
        <p:spPr>
          <a:xfrm rot="5400000" flipV="1">
            <a:off x="5327147" y="1347329"/>
            <a:ext cx="511672" cy="869823"/>
          </a:xfrm>
          <a:prstGeom prst="bentConnector2">
            <a:avLst/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49" idx="2"/>
            <a:endCxn id="50" idx="3"/>
          </p:cNvCxnSpPr>
          <p:nvPr/>
        </p:nvCxnSpPr>
        <p:spPr>
          <a:xfrm rot="5400000">
            <a:off x="5604647" y="1719804"/>
            <a:ext cx="94975" cy="1440180"/>
          </a:xfrm>
          <a:prstGeom prst="bentConnector2">
            <a:avLst/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7"/>
          <p:cNvSpPr/>
          <p:nvPr/>
        </p:nvSpPr>
        <p:spPr>
          <a:xfrm>
            <a:off x="5222209" y="1635633"/>
            <a:ext cx="859852" cy="402444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프로젝트 </a:t>
            </a:r>
            <a:r>
              <a:rPr lang="en-US" altLang="ko-KR" sz="800"/>
              <a:t>ID,</a:t>
            </a:r>
            <a:endParaRPr lang="en-US" altLang="ko-KR" sz="800"/>
          </a:p>
          <a:p>
            <a:pPr>
              <a:defRPr lang="ko-KR" altLang="en-US"/>
            </a:pPr>
            <a:r>
              <a:rPr lang="ko-KR" altLang="en-US" sz="800"/>
              <a:t>인스턴스 </a:t>
            </a:r>
            <a:r>
              <a:rPr lang="en-US" altLang="ko-KR" sz="800"/>
              <a:t>ID</a:t>
            </a:r>
            <a:r>
              <a:rPr lang="ko-KR" altLang="en-US" sz="800"/>
              <a:t>,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배포 환경</a:t>
            </a:r>
            <a:endParaRPr lang="ko-KR" altLang="en-US" sz="800"/>
          </a:p>
        </p:txBody>
      </p:sp>
      <p:cxnSp>
        <p:nvCxnSpPr>
          <p:cNvPr id="54" name=""/>
          <p:cNvCxnSpPr>
            <a:stCxn id="50" idx="2"/>
            <a:endCxn id="55" idx="0"/>
          </p:cNvCxnSpPr>
          <p:nvPr/>
        </p:nvCxnSpPr>
        <p:spPr>
          <a:xfrm rot="5400000" flipV="1">
            <a:off x="4134632" y="2840382"/>
            <a:ext cx="300250" cy="1588"/>
          </a:xfrm>
          <a:prstGeom prst="bentConnector3">
            <a:avLst>
              <a:gd name="adj1" fmla="val 5000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7"/>
          <p:cNvSpPr/>
          <p:nvPr/>
        </p:nvSpPr>
        <p:spPr>
          <a:xfrm>
            <a:off x="3635883" y="2991302"/>
            <a:ext cx="1296162" cy="407337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/>
              <a:t>작업 템플릿 실행</a:t>
            </a:r>
            <a:endParaRPr lang="ko-KR" altLang="en-US" sz="900"/>
          </a:p>
        </p:txBody>
      </p:sp>
      <p:sp>
        <p:nvSpPr>
          <p:cNvPr id="58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67" name=""/>
          <p:cNvCxnSpPr/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7"/>
          <p:cNvSpPr/>
          <p:nvPr/>
        </p:nvSpPr>
        <p:spPr>
          <a:xfrm>
            <a:off x="1547620" y="3809104"/>
            <a:ext cx="1767702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Spring Bean </a:t>
            </a:r>
            <a:r>
              <a:rPr lang="ko-KR" altLang="en-US" sz="800"/>
              <a:t>생성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3466" y="191259"/>
            <a:ext cx="2448308" cy="56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배포툴 관리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1400"/>
              <a:t>배포 </a:t>
            </a:r>
            <a:r>
              <a:rPr lang="en-US" altLang="ko-KR" sz="1400"/>
              <a:t>Client </a:t>
            </a:r>
            <a:r>
              <a:rPr lang="ko-KR" altLang="en-US" sz="1400"/>
              <a:t>프로세스</a:t>
            </a:r>
            <a:endParaRPr lang="ko-KR" altLang="en-US" sz="1400"/>
          </a:p>
        </p:txBody>
      </p:sp>
      <p:sp>
        <p:nvSpPr>
          <p:cNvPr id="6" name="직사각형 7"/>
          <p:cNvSpPr/>
          <p:nvPr/>
        </p:nvSpPr>
        <p:spPr>
          <a:xfrm>
            <a:off x="2051684" y="1526405"/>
            <a:ext cx="1080135" cy="209069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젠킨스</a:t>
            </a:r>
            <a:endParaRPr lang="ko-KR" altLang="en-US" sz="1000"/>
          </a:p>
        </p:txBody>
      </p:sp>
      <p:sp>
        <p:nvSpPr>
          <p:cNvPr id="39" name="직사각형 7"/>
          <p:cNvSpPr/>
          <p:nvPr/>
        </p:nvSpPr>
        <p:spPr>
          <a:xfrm>
            <a:off x="2238672" y="3217402"/>
            <a:ext cx="706160" cy="362473"/>
          </a:xfrm>
          <a:prstGeom prst="rect">
            <a:avLst/>
          </a:prstGeom>
          <a:ln w="19050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/>
              <a:t>배포</a:t>
            </a:r>
            <a:endParaRPr lang="ko-KR" altLang="en-US" sz="1000" b="1"/>
          </a:p>
          <a:p>
            <a:pPr algn="ctr">
              <a:defRPr lang="ko-KR" altLang="en-US"/>
            </a:pPr>
            <a:r>
              <a:rPr lang="en-US" altLang="ko-KR" sz="1000" b="1"/>
              <a:t>Client</a:t>
            </a:r>
            <a:endParaRPr lang="en-US" altLang="ko-KR" sz="1000" b="1"/>
          </a:p>
        </p:txBody>
      </p:sp>
      <p:cxnSp>
        <p:nvCxnSpPr>
          <p:cNvPr id="40" name=""/>
          <p:cNvCxnSpPr>
            <a:stCxn id="6" idx="1"/>
            <a:endCxn id="39" idx="1"/>
          </p:cNvCxnSpPr>
          <p:nvPr/>
        </p:nvCxnSpPr>
        <p:spPr>
          <a:xfrm>
            <a:off x="2051684" y="2571750"/>
            <a:ext cx="186987" cy="826889"/>
          </a:xfrm>
          <a:prstGeom prst="bentConnector3">
            <a:avLst>
              <a:gd name="adj1" fmla="val -72882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7"/>
          <p:cNvSpPr/>
          <p:nvPr/>
        </p:nvSpPr>
        <p:spPr>
          <a:xfrm>
            <a:off x="1547621" y="2849874"/>
            <a:ext cx="432054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00"/>
              <a:t>실행</a:t>
            </a:r>
            <a:endParaRPr lang="ko-KR" altLang="en-US" sz="800"/>
          </a:p>
        </p:txBody>
      </p:sp>
      <p:sp>
        <p:nvSpPr>
          <p:cNvPr id="56" name="직사각형 7"/>
          <p:cNvSpPr/>
          <p:nvPr/>
        </p:nvSpPr>
        <p:spPr>
          <a:xfrm>
            <a:off x="359473" y="4079745"/>
            <a:ext cx="2808351" cy="94031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tomcatRestart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turnOffL4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turnOnL4 </a:t>
            </a:r>
            <a:r>
              <a:rPr lang="ko-KR" altLang="en-US" sz="800"/>
              <a:t>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deployAndTomcatRestartWithL4Control 템플릿</a:t>
            </a: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multiInstanceDeployToReleaseWithL4Control</a:t>
            </a:r>
            <a:r>
              <a:rPr lang="ko-KR" altLang="en-US" sz="800"/>
              <a:t> 템플릿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등등...</a:t>
            </a:r>
            <a:endParaRPr lang="ko-KR" altLang="en-US" sz="800"/>
          </a:p>
        </p:txBody>
      </p:sp>
      <p:cxnSp>
        <p:nvCxnSpPr>
          <p:cNvPr id="57" name=""/>
          <p:cNvCxnSpPr>
            <a:stCxn id="39" idx="3"/>
            <a:endCxn id="56" idx="0"/>
          </p:cNvCxnSpPr>
          <p:nvPr/>
        </p:nvCxnSpPr>
        <p:spPr>
          <a:xfrm flipH="1">
            <a:off x="1763648" y="3398639"/>
            <a:ext cx="1181184" cy="681106"/>
          </a:xfrm>
          <a:prstGeom prst="bentConnector4">
            <a:avLst>
              <a:gd name="adj1" fmla="val -11441"/>
              <a:gd name="adj2" fmla="val 63311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7"/>
          <p:cNvSpPr/>
          <p:nvPr/>
        </p:nvSpPr>
        <p:spPr>
          <a:xfrm>
            <a:off x="1547620" y="3809104"/>
            <a:ext cx="1767702" cy="27064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800"/>
              <a:t>Spring Bean </a:t>
            </a:r>
            <a:r>
              <a:rPr lang="ko-KR" altLang="en-US" sz="800"/>
              <a:t>생성</a:t>
            </a:r>
            <a:endParaRPr lang="ko-KR" altLang="en-US" sz="800"/>
          </a:p>
        </p:txBody>
      </p:sp>
      <p:sp>
        <p:nvSpPr>
          <p:cNvPr id="59" name="직사각형 7"/>
          <p:cNvSpPr/>
          <p:nvPr/>
        </p:nvSpPr>
        <p:spPr>
          <a:xfrm>
            <a:off x="3491865" y="1526405"/>
            <a:ext cx="3456432" cy="1189363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d</a:t>
            </a:r>
            <a:r>
              <a:rPr lang="ko-KR" altLang="en-US" sz="800"/>
              <a:t>eployAndTomcatRestart</a:t>
            </a:r>
            <a:r>
              <a:rPr lang="en-US" altLang="ko-KR" sz="800"/>
              <a:t> </a:t>
            </a:r>
            <a:r>
              <a:rPr lang="ko-KR" altLang="en-US" sz="800"/>
              <a:t>템플릿에는</a:t>
            </a:r>
            <a:r>
              <a:rPr lang="en-US" altLang="ko-KR" sz="800"/>
              <a:t> </a:t>
            </a:r>
            <a:r>
              <a:rPr lang="ko-KR" altLang="en-US" sz="800"/>
              <a:t>아래 3가지 배포 </a:t>
            </a:r>
            <a:r>
              <a:rPr lang="en-US" altLang="ko-KR" sz="800"/>
              <a:t>Flow</a:t>
            </a:r>
            <a:r>
              <a:rPr lang="ko-KR" altLang="en-US" sz="800"/>
              <a:t>를</a:t>
            </a:r>
            <a:r>
              <a:rPr lang="en-US" altLang="ko-KR" sz="800"/>
              <a:t> </a:t>
            </a:r>
            <a:r>
              <a:rPr lang="ko-KR" altLang="en-US" sz="800"/>
              <a:t>가짐</a:t>
            </a:r>
            <a:endParaRPr lang="ko-KR" altLang="en-US" sz="800"/>
          </a:p>
          <a:p>
            <a:pPr>
              <a:defRPr lang="ko-KR" altLang="en-US"/>
            </a:pPr>
            <a:r>
              <a:rPr lang="ko-KR" altLang="en-US" sz="800"/>
              <a:t> -</a:t>
            </a:r>
            <a:r>
              <a:rPr lang="en-US" altLang="ko-KR" sz="800"/>
              <a:t> TomcatStopTask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ComponentDeployTask</a:t>
            </a:r>
            <a:endParaRPr lang="en-US" altLang="ko-KR" sz="800"/>
          </a:p>
          <a:p>
            <a:pPr>
              <a:defRPr lang="ko-KR" altLang="en-US"/>
            </a:pPr>
            <a:r>
              <a:rPr lang="en-US" altLang="ko-KR" sz="800"/>
              <a:t> - TomcatStartTask</a:t>
            </a:r>
            <a:endParaRPr lang="en-US" altLang="ko-KR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endParaRPr lang="ko-KR" altLang="en-US" sz="800"/>
          </a:p>
          <a:p>
            <a:pPr>
              <a:defRPr lang="ko-KR" altLang="en-US"/>
            </a:pPr>
            <a:r>
              <a:rPr lang="en-US" altLang="ko-KR" sz="800"/>
              <a:t>Jenkins</a:t>
            </a:r>
            <a:r>
              <a:rPr lang="ko-KR" altLang="en-US" sz="800"/>
              <a:t>로부터 </a:t>
            </a:r>
            <a:r>
              <a:rPr lang="ko-KR" altLang="en-US" sz="800" b="1"/>
              <a:t>"</a:t>
            </a:r>
            <a:r>
              <a:rPr lang="en-US" altLang="ko-KR" sz="800" b="1"/>
              <a:t>d</a:t>
            </a:r>
            <a:r>
              <a:rPr lang="ko-KR" altLang="en-US" sz="800" b="1"/>
              <a:t>eployAndTomcatRestart"</a:t>
            </a:r>
            <a:r>
              <a:rPr lang="en-US" altLang="ko-KR" sz="800" b="1"/>
              <a:t> </a:t>
            </a:r>
            <a:r>
              <a:rPr lang="ko-KR" altLang="en-US" sz="800"/>
              <a:t>템플릿이 파라미터 값으로 전달되면 메모리에 꺼내서 위 3가지 배포 </a:t>
            </a:r>
            <a:r>
              <a:rPr lang="en-US" altLang="ko-KR" sz="800"/>
              <a:t>Flow</a:t>
            </a:r>
            <a:r>
              <a:rPr lang="ko-KR" altLang="en-US" sz="800"/>
              <a:t>를 실행</a:t>
            </a:r>
            <a:endParaRPr lang="ko-KR" altLang="en-US" sz="800"/>
          </a:p>
        </p:txBody>
      </p:sp>
      <p:sp>
        <p:nvSpPr>
          <p:cNvPr id="60" name="직사각형 7"/>
          <p:cNvSpPr/>
          <p:nvPr/>
        </p:nvSpPr>
        <p:spPr>
          <a:xfrm>
            <a:off x="3491865" y="1220974"/>
            <a:ext cx="3960495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템플릿이름과 배포</a:t>
            </a:r>
            <a:r>
              <a:rPr lang="en-US" altLang="ko-KR" sz="800"/>
              <a:t>Flow</a:t>
            </a:r>
            <a:r>
              <a:rPr lang="ko-KR" altLang="en-US" sz="800"/>
              <a:t> 정보를 </a:t>
            </a:r>
            <a:r>
              <a:rPr lang="en-US" altLang="ko-KR" sz="800"/>
              <a:t>Map</a:t>
            </a:r>
            <a:r>
              <a:rPr lang="ko-KR" altLang="en-US" sz="800"/>
              <a:t> 형태로 메모리에 저장 (스프링 로드 시점) </a:t>
            </a:r>
            <a:endParaRPr lang="ko-KR" altLang="en-US" sz="800"/>
          </a:p>
        </p:txBody>
      </p:sp>
      <p:sp>
        <p:nvSpPr>
          <p:cNvPr id="61" name="직사각형 7"/>
          <p:cNvSpPr/>
          <p:nvPr/>
        </p:nvSpPr>
        <p:spPr>
          <a:xfrm>
            <a:off x="3491865" y="3121396"/>
            <a:ext cx="1224152" cy="496580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TomcatStopTask</a:t>
            </a:r>
            <a:r>
              <a:rPr lang="ko-KR" altLang="en-US" sz="800"/>
              <a:t> 실행</a:t>
            </a:r>
            <a:endParaRPr lang="ko-KR" altLang="en-US" sz="800"/>
          </a:p>
        </p:txBody>
      </p:sp>
      <p:sp>
        <p:nvSpPr>
          <p:cNvPr id="62" name="직사각형 7"/>
          <p:cNvSpPr/>
          <p:nvPr/>
        </p:nvSpPr>
        <p:spPr>
          <a:xfrm>
            <a:off x="3491865" y="2815084"/>
            <a:ext cx="1224152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/>
          </a:p>
        </p:txBody>
      </p:sp>
      <p:grpSp>
        <p:nvGrpSpPr>
          <p:cNvPr id="66" name=""/>
          <p:cNvGrpSpPr/>
          <p:nvPr/>
        </p:nvGrpSpPr>
        <p:grpSpPr>
          <a:xfrm rot="0">
            <a:off x="6041220" y="3086917"/>
            <a:ext cx="1872234" cy="1444373"/>
            <a:chOff x="5897202" y="191259"/>
            <a:chExt cx="1872234" cy="1444373"/>
          </a:xfrm>
        </p:grpSpPr>
        <p:sp>
          <p:nvSpPr>
            <p:cNvPr id="67" name="직사각형 7"/>
            <p:cNvSpPr/>
            <p:nvPr/>
          </p:nvSpPr>
          <p:spPr>
            <a:xfrm>
              <a:off x="5897202" y="191259"/>
              <a:ext cx="1872234" cy="14443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/>
            </a:p>
          </p:txBody>
        </p:sp>
        <p:sp>
          <p:nvSpPr>
            <p:cNvPr id="68" name="직사각형 7"/>
            <p:cNvSpPr/>
            <p:nvPr/>
          </p:nvSpPr>
          <p:spPr>
            <a:xfrm>
              <a:off x="6041220" y="296443"/>
              <a:ext cx="706161" cy="362473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배포 </a:t>
              </a:r>
              <a:r>
                <a:rPr lang="en-US" altLang="ko-KR" sz="1000" b="1"/>
                <a:t>Agent</a:t>
              </a:r>
              <a:endParaRPr lang="en-US" altLang="ko-KR" sz="1000" b="1"/>
            </a:p>
          </p:txBody>
        </p:sp>
        <p:sp>
          <p:nvSpPr>
            <p:cNvPr id="69" name="직사각형 7"/>
            <p:cNvSpPr/>
            <p:nvPr/>
          </p:nvSpPr>
          <p:spPr>
            <a:xfrm>
              <a:off x="6899781" y="296443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헬스체크 인스턴스</a:t>
              </a:r>
              <a:endParaRPr lang="ko-KR" altLang="en-US" sz="1000"/>
            </a:p>
          </p:txBody>
        </p:sp>
        <p:sp>
          <p:nvSpPr>
            <p:cNvPr id="70" name="직사각형 7"/>
            <p:cNvSpPr/>
            <p:nvPr/>
          </p:nvSpPr>
          <p:spPr>
            <a:xfrm>
              <a:off x="6041220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A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1" name="직사각형 7"/>
            <p:cNvSpPr/>
            <p:nvPr/>
          </p:nvSpPr>
          <p:spPr>
            <a:xfrm>
              <a:off x="6899781" y="728497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B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2" name="직사각형 7"/>
            <p:cNvSpPr/>
            <p:nvPr/>
          </p:nvSpPr>
          <p:spPr>
            <a:xfrm>
              <a:off x="6899781" y="1160551"/>
              <a:ext cx="706161" cy="362473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Z</a:t>
              </a:r>
              <a:r>
                <a:rPr lang="ko-KR" altLang="en-US" sz="1000"/>
                <a:t>서비스 인스턴스</a:t>
              </a:r>
              <a:endParaRPr lang="ko-KR" altLang="en-US" sz="1000"/>
            </a:p>
          </p:txBody>
        </p:sp>
        <p:sp>
          <p:nvSpPr>
            <p:cNvPr id="73" name="직사각형 7"/>
            <p:cNvSpPr/>
            <p:nvPr/>
          </p:nvSpPr>
          <p:spPr>
            <a:xfrm>
              <a:off x="6041220" y="1160551"/>
              <a:ext cx="706161" cy="362473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/>
                <a:t>...</a:t>
              </a:r>
              <a:endParaRPr lang="en-US" altLang="ko-KR" sz="1000"/>
            </a:p>
          </p:txBody>
        </p:sp>
      </p:grpSp>
      <p:sp>
        <p:nvSpPr>
          <p:cNvPr id="74" name="직사각형 7"/>
          <p:cNvSpPr/>
          <p:nvPr/>
        </p:nvSpPr>
        <p:spPr>
          <a:xfrm>
            <a:off x="6041220" y="2781486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UI</a:t>
            </a:r>
            <a:r>
              <a:rPr lang="ko-KR" altLang="en-US" sz="800"/>
              <a:t>서버</a:t>
            </a:r>
            <a:endParaRPr lang="ko-KR" altLang="en-US" sz="800"/>
          </a:p>
        </p:txBody>
      </p:sp>
      <p:sp>
        <p:nvSpPr>
          <p:cNvPr id="75" name="직사각형 7"/>
          <p:cNvSpPr/>
          <p:nvPr/>
        </p:nvSpPr>
        <p:spPr>
          <a:xfrm>
            <a:off x="3491865" y="2815083"/>
            <a:ext cx="1080134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/>
              <a:t>젠킨스 배포 </a:t>
            </a:r>
            <a:r>
              <a:rPr lang="en-US" altLang="ko-KR" sz="800"/>
              <a:t>Client</a:t>
            </a:r>
            <a:endParaRPr lang="en-US" altLang="ko-KR" sz="800"/>
          </a:p>
        </p:txBody>
      </p:sp>
      <p:cxnSp>
        <p:nvCxnSpPr>
          <p:cNvPr id="76" name=""/>
          <p:cNvCxnSpPr>
            <a:stCxn id="61" idx="3"/>
            <a:endCxn id="68" idx="1"/>
          </p:cNvCxnSpPr>
          <p:nvPr/>
        </p:nvCxnSpPr>
        <p:spPr>
          <a:xfrm>
            <a:off x="4716018" y="3369686"/>
            <a:ext cx="1469220" cy="3652"/>
          </a:xfrm>
          <a:prstGeom prst="bentConnector3">
            <a:avLst>
              <a:gd name="adj1" fmla="val 51023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"/>
          <p:cNvSpPr/>
          <p:nvPr/>
        </p:nvSpPr>
        <p:spPr>
          <a:xfrm>
            <a:off x="5004054" y="3067907"/>
            <a:ext cx="720090" cy="305431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/>
              <a:t>HTTP</a:t>
            </a:r>
            <a:r>
              <a:rPr lang="ko-KR" altLang="en-US" sz="800"/>
              <a:t> 통신</a:t>
            </a:r>
            <a:endParaRPr lang="ko-KR" altLang="en-US" sz="800"/>
          </a:p>
        </p:txBody>
      </p:sp>
      <p:sp>
        <p:nvSpPr>
          <p:cNvPr id="78" name="직사각형 7"/>
          <p:cNvSpPr/>
          <p:nvPr/>
        </p:nvSpPr>
        <p:spPr>
          <a:xfrm>
            <a:off x="4932045" y="3363849"/>
            <a:ext cx="936117" cy="21602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600"/>
              <a:t>{</a:t>
            </a:r>
            <a:r>
              <a:rPr lang="en-US" altLang="ko-KR" sz="600"/>
              <a:t> TomcatTask, start </a:t>
            </a:r>
            <a:r>
              <a:rPr lang="ko-KR" altLang="en-US" sz="600"/>
              <a:t>}</a:t>
            </a:r>
            <a:endParaRPr lang="ko-KR" altLang="en-US" sz="600"/>
          </a:p>
        </p:txBody>
      </p:sp>
      <p:cxnSp>
        <p:nvCxnSpPr>
          <p:cNvPr id="79" name=""/>
          <p:cNvCxnSpPr>
            <a:stCxn id="68" idx="0"/>
            <a:endCxn id="71" idx="1"/>
          </p:cNvCxnSpPr>
          <p:nvPr/>
        </p:nvCxnSpPr>
        <p:spPr>
          <a:xfrm rot="5400000" flipV="1">
            <a:off x="6484413" y="3246006"/>
            <a:ext cx="613291" cy="505480"/>
          </a:xfrm>
          <a:prstGeom prst="bentConnector4">
            <a:avLst>
              <a:gd name="adj1" fmla="val -21681"/>
              <a:gd name="adj2" fmla="val 78670"/>
            </a:avLst>
          </a:prstGeom>
          <a:ln w="635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294</ep:Words>
  <ep:PresentationFormat>화면 슬라이드 쇼(16:9)</ep:PresentationFormat>
  <ep:Paragraphs>70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2020-07-13T00:34:03.140</dcterms:created>
  <dc:creator>최홍희</dc:creator>
  <cp:lastModifiedBy>최홍희</cp:lastModifiedBy>
  <dcterms:modified xsi:type="dcterms:W3CDTF">2020-07-13T03:56:49.915</dcterms:modified>
  <cp:revision>29</cp:revision>
</cp:coreProperties>
</file>