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67" r:id="rId4"/>
    <p:sldId id="257" r:id="rId5"/>
    <p:sldId id="273" r:id="rId6"/>
    <p:sldId id="274" r:id="rId7"/>
    <p:sldId id="275" r:id="rId8"/>
    <p:sldId id="277" r:id="rId9"/>
    <p:sldId id="279" r:id="rId10"/>
    <p:sldId id="280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68" r:id="rId20"/>
    <p:sldId id="258" r:id="rId21"/>
    <p:sldId id="259" r:id="rId22"/>
    <p:sldId id="260" r:id="rId23"/>
    <p:sldId id="261" r:id="rId24"/>
    <p:sldId id="262" r:id="rId25"/>
    <p:sldId id="264" r:id="rId26"/>
    <p:sldId id="294" r:id="rId27"/>
    <p:sldId id="295" r:id="rId28"/>
    <p:sldId id="296" r:id="rId29"/>
    <p:sldId id="297" r:id="rId30"/>
    <p:sldId id="298" r:id="rId31"/>
    <p:sldId id="299" r:id="rId32"/>
    <p:sldId id="30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308153-CA79-4722-B130-2BD66F698538}">
          <p14:sldIdLst>
            <p14:sldId id="256"/>
            <p14:sldId id="265"/>
            <p14:sldId id="267"/>
            <p14:sldId id="257"/>
            <p14:sldId id="273"/>
            <p14:sldId id="274"/>
            <p14:sldId id="275"/>
            <p14:sldId id="277"/>
            <p14:sldId id="279"/>
            <p14:sldId id="280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68"/>
            <p14:sldId id="258"/>
            <p14:sldId id="259"/>
            <p14:sldId id="260"/>
            <p14:sldId id="261"/>
            <p14:sldId id="262"/>
            <p14:sldId id="264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Раздел без заголовка" id="{DD2B5A1F-3B84-4997-9F84-87769B628F6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157BF2-75CA-4B4C-B7C5-0E03D5CE3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0F9C45-F05A-4DEF-A204-734BAA7FFBB1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109F0E34-A181-4C9F-AD8A-2770C0B84F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4397F5D-CA10-4381-9553-414EF7BA7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435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7C36F8-7C33-4EE2-930E-9445F7317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5E892-0419-4246-832A-A923FCD0B812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FCD389A6-C93B-4C8A-8824-B5C6546FC1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3341B05-8924-4921-AE68-A4DF44AEB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275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DC52D3-48A6-4CC3-9C82-8A76AD7D3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B9743-6592-4CB9-9752-EABA90219C47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DF34EA58-6369-4970-AD5E-439CCAFC7B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38C3897-99DB-4E48-ABAC-4569F1351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8427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1C5A44-7AEB-4E47-8AD2-4B480E8F2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41022-6E60-44E5-AD3D-E227AE989A99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EDA89D56-D8F0-41DA-B841-4F07C44CA6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D12BACF-FE85-496E-9BBF-65DA72552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7562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1C5A44-7AEB-4E47-8AD2-4B480E8F2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41022-6E60-44E5-AD3D-E227AE989A99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EDA89D56-D8F0-41DA-B841-4F07C44CA6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D12BACF-FE85-496E-9BBF-65DA72552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1049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C9704-738E-4DC6-B2F2-EC5C1FEE02B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146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16FAA-5007-4651-A58D-3BAEA934DD9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321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D1359-3784-47B4-AFEB-D6A8901E562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87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F39611-70B6-4053-B766-324A9AD51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6E695-E9D9-440A-8B20-180BB4B71BD7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589D55A1-FA33-4D4D-AE7C-F69ACF40D0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33DE832-0E72-4082-B7D7-45550CD84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639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7BB6AC-F8D1-4027-9471-B5A8FC985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38D60-7BFC-4EF9-B78A-079454C98B85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A353111-A070-40BB-B850-36F5F0BB3E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EFF79BE-EEE7-4E6E-94FC-5089602F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845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EE3C2A-7703-4C3B-97B1-9EA622240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CA05D-37FE-4876-82EF-9B7570630B11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8B47E73-9ABC-4042-9F9A-B8154B9860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5893D02-D5E0-45B2-9AA1-B90A0C593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9901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865766-8445-4F35-A139-22B6807DD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E0D4C-E498-4936-B5CC-446F990300C6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358150D3-B4D1-4AB6-A9CC-7FA8FAD185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5129266-33FB-4F4D-9D6E-8CCE845F7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658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A00DD2-2EB9-4841-BA4C-C13CB7FFD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53745-1B73-4470-B7C0-79F49F15419A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108B33B-7712-4A85-91EC-F88515C338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8702D7D-48A6-4555-8B61-43187E4C5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928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C2C9B5-2F8A-4697-8FCE-D2BAC3A56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7BA90-5D75-4986-B097-DF825F7402CB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5E76763-561C-4E96-801D-6792A68E22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70015B6-4E45-439E-A6AA-2DE5C5DB9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169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2E9730-8733-4834-BC7E-443117B31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43F9A0-2DE2-4C52-BCB1-F05439271780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4D673CA4-4C0C-404A-8459-3ABE8FBD34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DFA3042-FE87-486F-A91B-2F05CB6E2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014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C2A1F9-D14C-4E99-AE8D-1F9079984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69D92-697A-4FF9-A535-66A6D490A173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3D0ABFC-5A57-4070-B85F-00D8A1DE1E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E408B4D-A36C-4766-8D3C-8FAB5BAA9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483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uare.github.io/retrofit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1020871"/>
            <a:ext cx="8027095" cy="2849671"/>
          </a:xfrm>
        </p:spPr>
        <p:txBody>
          <a:bodyPr>
            <a:normAutofit fontScale="90000"/>
          </a:bodyPr>
          <a:lstStyle/>
          <a:p>
            <a:r>
              <a:rPr lang="ru-RU" sz="5600" dirty="0">
                <a:solidFill>
                  <a:srgbClr val="FFFFFF"/>
                </a:solidFill>
              </a:rPr>
              <a:t>Лекция </a:t>
            </a:r>
            <a:r>
              <a:rPr lang="en-US" sz="5600" dirty="0">
                <a:solidFill>
                  <a:srgbClr val="FFFFFF"/>
                </a:solidFill>
              </a:rPr>
              <a:t>10</a:t>
            </a:r>
            <a:r>
              <a:rPr lang="ru-RU" sz="5600" dirty="0">
                <a:solidFill>
                  <a:srgbClr val="FFFFFF"/>
                </a:solidFill>
              </a:rPr>
              <a:t>. 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ru-RU" sz="5600" dirty="0" err="1">
                <a:solidFill>
                  <a:srgbClr val="FFFFFF"/>
                </a:solidFill>
              </a:rPr>
              <a:t>Сериализация</a:t>
            </a:r>
            <a:r>
              <a:rPr lang="ru-RU" sz="5600" dirty="0">
                <a:solidFill>
                  <a:srgbClr val="FFFFFF"/>
                </a:solidFill>
              </a:rPr>
              <a:t> объектов. </a:t>
            </a:r>
            <a:r>
              <a:rPr lang="en-US" sz="5600" dirty="0">
                <a:solidFill>
                  <a:srgbClr val="FFFFFF"/>
                </a:solidFill>
              </a:rPr>
              <a:t>REST. Retrofit</a:t>
            </a:r>
            <a:endParaRPr lang="ru-RU" sz="56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1430" y="3879009"/>
            <a:ext cx="6112077" cy="1186108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rgbClr val="FFFFFF">
                    <a:alpha val="70000"/>
                  </a:srgbClr>
                </a:solidFill>
              </a:rPr>
              <a:t>Передача данных по сети</a:t>
            </a:r>
            <a:r>
              <a:rPr lang="en-US" sz="1400" dirty="0">
                <a:solidFill>
                  <a:srgbClr val="FFFFFF">
                    <a:alpha val="70000"/>
                  </a:srgbClr>
                </a:solidFill>
              </a:rPr>
              <a:t>.</a:t>
            </a:r>
            <a:br>
              <a:rPr lang="en-US" sz="1400" dirty="0">
                <a:solidFill>
                  <a:srgbClr val="FFFFFF">
                    <a:alpha val="70000"/>
                  </a:srgbClr>
                </a:solidFill>
              </a:rPr>
            </a:br>
            <a:r>
              <a:rPr lang="ru-RU" sz="1400" dirty="0">
                <a:solidFill>
                  <a:srgbClr val="FFFFFF">
                    <a:alpha val="70000"/>
                  </a:srgbClr>
                </a:solidFill>
              </a:rPr>
              <a:t>Библиотека </a:t>
            </a:r>
            <a:r>
              <a:rPr lang="en-US" sz="1400" dirty="0">
                <a:solidFill>
                  <a:srgbClr val="FFFFFF">
                    <a:alpha val="70000"/>
                  </a:srgbClr>
                </a:solidFill>
              </a:rPr>
              <a:t>Retrofit</a:t>
            </a:r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2264341-11CB-4C10-BC0F-C17B896E0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Чем </a:t>
            </a:r>
            <a:r>
              <a:rPr lang="en-US" altLang="ru-RU" sz="4000"/>
              <a:t>XML </a:t>
            </a:r>
            <a:r>
              <a:rPr lang="ru-RU" altLang="ru-RU" sz="4000"/>
              <a:t>отличается от </a:t>
            </a:r>
            <a:r>
              <a:rPr lang="en-US" altLang="ru-RU" sz="4000"/>
              <a:t>HTML?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247431E-B60F-4AA9-9594-FA11BD5F3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52988"/>
          </a:xfrm>
        </p:spPr>
        <p:txBody>
          <a:bodyPr/>
          <a:lstStyle/>
          <a:p>
            <a:r>
              <a:rPr lang="ru-RU" altLang="ru-RU">
                <a:solidFill>
                  <a:schemeClr val="tx2"/>
                </a:solidFill>
              </a:rPr>
              <a:t>Гибкостью</a:t>
            </a:r>
          </a:p>
          <a:p>
            <a:pPr lvl="1"/>
            <a:r>
              <a:rPr lang="ru-RU" altLang="ru-RU"/>
              <a:t>Тэги </a:t>
            </a:r>
            <a:r>
              <a:rPr lang="en-US" altLang="ru-RU"/>
              <a:t>HTML </a:t>
            </a:r>
            <a:r>
              <a:rPr lang="ru-RU" altLang="ru-RU"/>
              <a:t>и их значение жёстко заданы в спецификации.</a:t>
            </a:r>
          </a:p>
          <a:p>
            <a:pPr lvl="1"/>
            <a:r>
              <a:rPr lang="ru-RU" altLang="ru-RU"/>
              <a:t>В спецификации </a:t>
            </a:r>
            <a:r>
              <a:rPr lang="en-US" altLang="ru-RU"/>
              <a:t>XML </a:t>
            </a:r>
            <a:r>
              <a:rPr lang="ru-RU" altLang="ru-RU"/>
              <a:t>фиксирован только синтаксис. </a:t>
            </a:r>
            <a:r>
              <a:rPr lang="ru-RU" altLang="ru-RU">
                <a:solidFill>
                  <a:schemeClr val="accent2"/>
                </a:solidFill>
              </a:rPr>
              <a:t>Тэги </a:t>
            </a:r>
            <a:r>
              <a:rPr lang="en-US" altLang="ru-RU">
                <a:solidFill>
                  <a:schemeClr val="accent2"/>
                </a:solidFill>
              </a:rPr>
              <a:t>XML </a:t>
            </a:r>
            <a:r>
              <a:rPr lang="ru-RU" altLang="ru-RU">
                <a:solidFill>
                  <a:schemeClr val="accent2"/>
                </a:solidFill>
              </a:rPr>
              <a:t>и их значение задаются пользователем</a:t>
            </a:r>
            <a:r>
              <a:rPr lang="ru-RU" altLang="ru-RU"/>
              <a:t>.</a:t>
            </a:r>
          </a:p>
          <a:p>
            <a:pPr lvl="1"/>
            <a:r>
              <a:rPr lang="ru-RU" altLang="ru-RU"/>
              <a:t>Фактически, </a:t>
            </a:r>
            <a:r>
              <a:rPr lang="en-US" altLang="ru-RU"/>
              <a:t>XML</a:t>
            </a:r>
            <a:r>
              <a:rPr lang="ru-RU" altLang="ru-RU"/>
              <a:t> — это не один язык, а </a:t>
            </a:r>
            <a:r>
              <a:rPr lang="ru-RU" altLang="ru-RU" b="1">
                <a:solidFill>
                  <a:schemeClr val="accent2"/>
                </a:solidFill>
              </a:rPr>
              <a:t>семейство языков</a:t>
            </a:r>
            <a:r>
              <a:rPr lang="ru-RU" altLang="ru-RU"/>
              <a:t>, потому что каждый пользователь, придумывая свои тэги, задаёт свой язык.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3855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3B22012-3CE3-408C-9829-AA81ECC40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Простой </a:t>
            </a:r>
            <a:r>
              <a:rPr lang="en-US" altLang="ru-RU"/>
              <a:t>XML-</a:t>
            </a:r>
            <a:r>
              <a:rPr lang="ru-RU" altLang="ru-RU"/>
              <a:t>документ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D239B66-8982-44C6-8482-326EB8761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1412876"/>
            <a:ext cx="8686800" cy="54451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&lt;?</a:t>
            </a:r>
            <a:r>
              <a:rPr lang="ru-RU" altLang="ru-RU" sz="1700" dirty="0" err="1">
                <a:solidFill>
                  <a:schemeClr val="hlink"/>
                </a:solidFill>
              </a:rPr>
              <a:t>xml</a:t>
            </a:r>
            <a:r>
              <a:rPr lang="ru-RU" altLang="ru-RU" sz="1700" dirty="0">
                <a:solidFill>
                  <a:schemeClr val="hlink"/>
                </a:solidFill>
              </a:rPr>
              <a:t> </a:t>
            </a:r>
            <a:r>
              <a:rPr lang="ru-RU" altLang="ru-RU" sz="1700" dirty="0" err="1">
                <a:solidFill>
                  <a:schemeClr val="hlink"/>
                </a:solidFill>
              </a:rPr>
              <a:t>version</a:t>
            </a:r>
            <a:r>
              <a:rPr lang="ru-RU" altLang="ru-RU" sz="1700" dirty="0">
                <a:solidFill>
                  <a:schemeClr val="hlink"/>
                </a:solidFill>
              </a:rPr>
              <a:t>="1.0" </a:t>
            </a:r>
            <a:r>
              <a:rPr lang="ru-RU" altLang="ru-RU" sz="1700" dirty="0" err="1">
                <a:solidFill>
                  <a:schemeClr val="hlink"/>
                </a:solidFill>
              </a:rPr>
              <a:t>encoding</a:t>
            </a:r>
            <a:r>
              <a:rPr lang="ru-RU" altLang="ru-RU" sz="1700" dirty="0">
                <a:solidFill>
                  <a:schemeClr val="hlink"/>
                </a:solidFill>
              </a:rPr>
              <a:t>="UTF-8"?&gt;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&lt;!DOCTYPE </a:t>
            </a:r>
            <a:r>
              <a:rPr lang="ru-RU" altLang="ru-RU" sz="1700" dirty="0" err="1">
                <a:solidFill>
                  <a:schemeClr val="hlink"/>
                </a:solidFill>
              </a:rPr>
              <a:t>booklist</a:t>
            </a:r>
            <a:r>
              <a:rPr lang="ru-RU" altLang="ru-RU" sz="1700" dirty="0">
                <a:solidFill>
                  <a:schemeClr val="hlink"/>
                </a:solidFill>
              </a:rPr>
              <a:t> SYSTEM "books-1.dtd"&gt;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&lt;</a:t>
            </a:r>
            <a:r>
              <a:rPr lang="ru-RU" altLang="ru-RU" sz="1700" dirty="0" err="1">
                <a:solidFill>
                  <a:schemeClr val="hlink"/>
                </a:solidFill>
              </a:rPr>
              <a:t>booklist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&lt;</a:t>
            </a:r>
            <a:r>
              <a:rPr lang="ru-RU" altLang="ru-RU" sz="1700" dirty="0" err="1">
                <a:solidFill>
                  <a:schemeClr val="hlink"/>
                </a:solidFill>
              </a:rPr>
              <a:t>book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    &lt;</a:t>
            </a:r>
            <a:r>
              <a:rPr lang="ru-RU" altLang="ru-RU" sz="1700" dirty="0" err="1">
                <a:solidFill>
                  <a:schemeClr val="hlink"/>
                </a:solidFill>
              </a:rPr>
              <a:t>author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  <a:r>
              <a:rPr lang="ru-RU" altLang="ru-RU" sz="1700" dirty="0"/>
              <a:t>А.А. Зализняк</a:t>
            </a:r>
            <a:r>
              <a:rPr lang="ru-RU" altLang="ru-RU" sz="1700" dirty="0">
                <a:solidFill>
                  <a:schemeClr val="hlink"/>
                </a:solidFill>
              </a:rPr>
              <a:t>&lt;/</a:t>
            </a:r>
            <a:r>
              <a:rPr lang="ru-RU" altLang="ru-RU" sz="1700" dirty="0" err="1">
                <a:solidFill>
                  <a:schemeClr val="hlink"/>
                </a:solidFill>
              </a:rPr>
              <a:t>author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    &lt;</a:t>
            </a:r>
            <a:r>
              <a:rPr lang="ru-RU" altLang="ru-RU" sz="1700" dirty="0" err="1">
                <a:solidFill>
                  <a:schemeClr val="hlink"/>
                </a:solidFill>
              </a:rPr>
              <a:t>title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  <a:r>
              <a:rPr lang="ru-RU" altLang="ru-RU" sz="1700" dirty="0"/>
              <a:t>Древнерусские энклитики</a:t>
            </a:r>
            <a:r>
              <a:rPr lang="ru-RU" altLang="ru-RU" sz="1700" dirty="0">
                <a:solidFill>
                  <a:schemeClr val="hlink"/>
                </a:solidFill>
              </a:rPr>
              <a:t>&lt;/</a:t>
            </a:r>
            <a:r>
              <a:rPr lang="ru-RU" altLang="ru-RU" sz="1700" dirty="0" err="1">
                <a:solidFill>
                  <a:schemeClr val="hlink"/>
                </a:solidFill>
              </a:rPr>
              <a:t>title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    &lt;</a:t>
            </a:r>
            <a:r>
              <a:rPr lang="ru-RU" altLang="ru-RU" sz="1700" dirty="0" err="1">
                <a:solidFill>
                  <a:schemeClr val="hlink"/>
                </a:solidFill>
              </a:rPr>
              <a:t>city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  <a:r>
              <a:rPr lang="ru-RU" altLang="ru-RU" sz="1700" dirty="0"/>
              <a:t>Москва</a:t>
            </a:r>
            <a:r>
              <a:rPr lang="ru-RU" altLang="ru-RU" sz="1700" dirty="0">
                <a:solidFill>
                  <a:schemeClr val="hlink"/>
                </a:solidFill>
              </a:rPr>
              <a:t>&lt;/</a:t>
            </a:r>
            <a:r>
              <a:rPr lang="ru-RU" altLang="ru-RU" sz="1700" dirty="0" err="1">
                <a:solidFill>
                  <a:schemeClr val="hlink"/>
                </a:solidFill>
              </a:rPr>
              <a:t>city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    &lt;</a:t>
            </a:r>
            <a:r>
              <a:rPr lang="ru-RU" altLang="ru-RU" sz="1700" dirty="0" err="1">
                <a:solidFill>
                  <a:schemeClr val="hlink"/>
                </a:solidFill>
              </a:rPr>
              <a:t>year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  <a:r>
              <a:rPr lang="ru-RU" altLang="ru-RU" sz="1700" dirty="0"/>
              <a:t>2008</a:t>
            </a:r>
            <a:r>
              <a:rPr lang="ru-RU" altLang="ru-RU" sz="1700" dirty="0">
                <a:solidFill>
                  <a:schemeClr val="hlink"/>
                </a:solidFill>
              </a:rPr>
              <a:t>&lt;/</a:t>
            </a:r>
            <a:r>
              <a:rPr lang="ru-RU" altLang="ru-RU" sz="1700" dirty="0" err="1">
                <a:solidFill>
                  <a:schemeClr val="hlink"/>
                </a:solidFill>
              </a:rPr>
              <a:t>year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&lt;/</a:t>
            </a:r>
            <a:r>
              <a:rPr lang="ru-RU" altLang="ru-RU" sz="1700" dirty="0" err="1">
                <a:solidFill>
                  <a:schemeClr val="hlink"/>
                </a:solidFill>
              </a:rPr>
              <a:t>book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&lt;</a:t>
            </a:r>
            <a:r>
              <a:rPr lang="ru-RU" altLang="ru-RU" sz="1700" dirty="0" err="1">
                <a:solidFill>
                  <a:schemeClr val="hlink"/>
                </a:solidFill>
              </a:rPr>
              <a:t>book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    &lt;</a:t>
            </a:r>
            <a:r>
              <a:rPr lang="ru-RU" altLang="ru-RU" sz="1700" dirty="0" err="1">
                <a:solidFill>
                  <a:schemeClr val="hlink"/>
                </a:solidFill>
              </a:rPr>
              <a:t>author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  <a:r>
              <a:rPr lang="ru-RU" altLang="ru-RU" sz="1700" dirty="0"/>
              <a:t>J.K. </a:t>
            </a:r>
            <a:r>
              <a:rPr lang="ru-RU" altLang="ru-RU" sz="1700" dirty="0" err="1"/>
              <a:t>Rowling</a:t>
            </a:r>
            <a:r>
              <a:rPr lang="ru-RU" altLang="ru-RU" sz="1700" dirty="0">
                <a:solidFill>
                  <a:schemeClr val="hlink"/>
                </a:solidFill>
              </a:rPr>
              <a:t>&lt;/</a:t>
            </a:r>
            <a:r>
              <a:rPr lang="ru-RU" altLang="ru-RU" sz="1700" dirty="0" err="1">
                <a:solidFill>
                  <a:schemeClr val="hlink"/>
                </a:solidFill>
              </a:rPr>
              <a:t>author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    &lt;</a:t>
            </a:r>
            <a:r>
              <a:rPr lang="ru-RU" altLang="ru-RU" sz="1700" dirty="0" err="1">
                <a:solidFill>
                  <a:schemeClr val="hlink"/>
                </a:solidFill>
              </a:rPr>
              <a:t>title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  <a:r>
              <a:rPr lang="ru-RU" altLang="ru-RU" sz="1700" dirty="0" err="1"/>
              <a:t>Harry</a:t>
            </a:r>
            <a:r>
              <a:rPr lang="ru-RU" altLang="ru-RU" sz="1700" dirty="0"/>
              <a:t> </a:t>
            </a:r>
            <a:r>
              <a:rPr lang="ru-RU" altLang="ru-RU" sz="1700" dirty="0" err="1"/>
              <a:t>Potter</a:t>
            </a:r>
            <a:r>
              <a:rPr lang="ru-RU" altLang="ru-RU" sz="1700" dirty="0"/>
              <a:t> </a:t>
            </a:r>
            <a:r>
              <a:rPr lang="ru-RU" altLang="ru-RU" sz="1700" dirty="0" err="1"/>
              <a:t>and</a:t>
            </a:r>
            <a:r>
              <a:rPr lang="ru-RU" altLang="ru-RU" sz="1700" dirty="0"/>
              <a:t> </a:t>
            </a:r>
            <a:r>
              <a:rPr lang="ru-RU" altLang="ru-RU" sz="1700" dirty="0" err="1"/>
              <a:t>the</a:t>
            </a:r>
            <a:r>
              <a:rPr lang="ru-RU" altLang="ru-RU" sz="1700" dirty="0"/>
              <a:t> </a:t>
            </a:r>
            <a:r>
              <a:rPr lang="ru-RU" altLang="ru-RU" sz="1700" dirty="0" err="1"/>
              <a:t>Secret</a:t>
            </a:r>
            <a:r>
              <a:rPr lang="ru-RU" altLang="ru-RU" sz="1700" dirty="0"/>
              <a:t> </a:t>
            </a:r>
            <a:r>
              <a:rPr lang="ru-RU" altLang="ru-RU" sz="1700" dirty="0" err="1"/>
              <a:t>Chamber</a:t>
            </a:r>
            <a:r>
              <a:rPr lang="ru-RU" altLang="ru-RU" sz="1700" dirty="0">
                <a:solidFill>
                  <a:schemeClr val="hlink"/>
                </a:solidFill>
              </a:rPr>
              <a:t>&lt;/</a:t>
            </a:r>
            <a:r>
              <a:rPr lang="ru-RU" altLang="ru-RU" sz="1700" dirty="0" err="1">
                <a:solidFill>
                  <a:schemeClr val="hlink"/>
                </a:solidFill>
              </a:rPr>
              <a:t>title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    &lt;</a:t>
            </a:r>
            <a:r>
              <a:rPr lang="ru-RU" altLang="ru-RU" sz="1700" dirty="0" err="1">
                <a:solidFill>
                  <a:schemeClr val="hlink"/>
                </a:solidFill>
              </a:rPr>
              <a:t>city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  <a:r>
              <a:rPr lang="ru-RU" altLang="ru-RU" sz="1700" dirty="0" err="1"/>
              <a:t>New</a:t>
            </a:r>
            <a:r>
              <a:rPr lang="ru-RU" altLang="ru-RU" sz="1700" dirty="0"/>
              <a:t> </a:t>
            </a:r>
            <a:r>
              <a:rPr lang="ru-RU" altLang="ru-RU" sz="1700" dirty="0" err="1"/>
              <a:t>York</a:t>
            </a:r>
            <a:r>
              <a:rPr lang="ru-RU" altLang="ru-RU" sz="1700" dirty="0">
                <a:solidFill>
                  <a:schemeClr val="hlink"/>
                </a:solidFill>
              </a:rPr>
              <a:t>&lt;/</a:t>
            </a:r>
            <a:r>
              <a:rPr lang="ru-RU" altLang="ru-RU" sz="1700" dirty="0" err="1">
                <a:solidFill>
                  <a:schemeClr val="hlink"/>
                </a:solidFill>
              </a:rPr>
              <a:t>city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    &lt;</a:t>
            </a:r>
            <a:r>
              <a:rPr lang="ru-RU" altLang="ru-RU" sz="1700" dirty="0" err="1">
                <a:solidFill>
                  <a:schemeClr val="hlink"/>
                </a:solidFill>
              </a:rPr>
              <a:t>year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  <a:r>
              <a:rPr lang="ru-RU" altLang="ru-RU" sz="1700" dirty="0"/>
              <a:t>2005</a:t>
            </a:r>
            <a:r>
              <a:rPr lang="ru-RU" altLang="ru-RU" sz="1700" dirty="0">
                <a:solidFill>
                  <a:schemeClr val="hlink"/>
                </a:solidFill>
              </a:rPr>
              <a:t>&lt;/</a:t>
            </a:r>
            <a:r>
              <a:rPr lang="ru-RU" altLang="ru-RU" sz="1700" dirty="0" err="1">
                <a:solidFill>
                  <a:schemeClr val="hlink"/>
                </a:solidFill>
              </a:rPr>
              <a:t>year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    &lt;/</a:t>
            </a:r>
            <a:r>
              <a:rPr lang="ru-RU" altLang="ru-RU" sz="1700" dirty="0" err="1">
                <a:solidFill>
                  <a:schemeClr val="hlink"/>
                </a:solidFill>
              </a:rPr>
              <a:t>book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700" dirty="0">
                <a:solidFill>
                  <a:schemeClr val="hlink"/>
                </a:solidFill>
              </a:rPr>
              <a:t>&lt;/</a:t>
            </a:r>
            <a:r>
              <a:rPr lang="ru-RU" altLang="ru-RU" sz="1700" dirty="0" err="1">
                <a:solidFill>
                  <a:schemeClr val="hlink"/>
                </a:solidFill>
              </a:rPr>
              <a:t>booklist</a:t>
            </a:r>
            <a:r>
              <a:rPr lang="ru-RU" altLang="ru-RU" sz="1700" dirty="0">
                <a:solidFill>
                  <a:schemeClr val="hlink"/>
                </a:solidFill>
              </a:rPr>
              <a:t>&gt;</a:t>
            </a:r>
            <a:endParaRPr lang="ru-RU" altLang="ru-RU" sz="2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id="{1B9CBECE-3821-434A-A264-4619820BA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52988"/>
          </a:xfrm>
        </p:spPr>
        <p:txBody>
          <a:bodyPr/>
          <a:lstStyle/>
          <a:p>
            <a:r>
              <a:rPr lang="ru-RU" altLang="ru-RU"/>
              <a:t>Основные понятия:</a:t>
            </a:r>
          </a:p>
          <a:p>
            <a:pPr lvl="1"/>
            <a:r>
              <a:rPr lang="ru-RU" altLang="ru-RU"/>
              <a:t>документ (</a:t>
            </a:r>
            <a:r>
              <a:rPr lang="ru-RU" altLang="ru-RU">
                <a:cs typeface="Arial" panose="020B0604020202020204" pitchFamily="34" charset="0"/>
              </a:rPr>
              <a:t>≈ файл)</a:t>
            </a:r>
          </a:p>
          <a:p>
            <a:pPr lvl="1"/>
            <a:r>
              <a:rPr lang="ru-RU" altLang="ru-RU">
                <a:cs typeface="Arial" panose="020B0604020202020204" pitchFamily="34" charset="0"/>
              </a:rPr>
              <a:t>элемент</a:t>
            </a:r>
          </a:p>
          <a:p>
            <a:pPr lvl="1">
              <a:buFontTx/>
              <a:buNone/>
            </a:pPr>
            <a:r>
              <a:rPr lang="ru-RU" altLang="ru-RU">
                <a:cs typeface="Arial" panose="020B0604020202020204" pitchFamily="34" charset="0"/>
              </a:rPr>
              <a:t>	</a:t>
            </a:r>
            <a:r>
              <a:rPr lang="en-US" altLang="ru-RU">
                <a:cs typeface="Arial" panose="020B0604020202020204" pitchFamily="34" charset="0"/>
              </a:rPr>
              <a:t>&lt;</a:t>
            </a:r>
            <a:r>
              <a:rPr lang="en-US" altLang="ru-RU">
                <a:solidFill>
                  <a:schemeClr val="hlink"/>
                </a:solidFill>
                <a:cs typeface="Arial" panose="020B0604020202020204" pitchFamily="34" charset="0"/>
              </a:rPr>
              <a:t>KING</a:t>
            </a:r>
            <a:r>
              <a:rPr lang="en-US" altLang="ru-RU">
                <a:cs typeface="Arial" panose="020B0604020202020204" pitchFamily="34" charset="0"/>
              </a:rPr>
              <a:t>&gt;</a:t>
            </a:r>
            <a:endParaRPr lang="ru-RU" altLang="ru-RU">
              <a:cs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ru-RU" altLang="ru-RU">
                <a:cs typeface="Arial" panose="020B0604020202020204" pitchFamily="34" charset="0"/>
              </a:rPr>
              <a:t>	  </a:t>
            </a:r>
            <a:r>
              <a:rPr lang="en-US" altLang="ru-RU">
                <a:cs typeface="Arial" panose="020B0604020202020204" pitchFamily="34" charset="0"/>
              </a:rPr>
              <a:t>&lt;</a:t>
            </a:r>
            <a:r>
              <a:rPr lang="en-US" altLang="ru-RU">
                <a:solidFill>
                  <a:schemeClr val="hlink"/>
                </a:solidFill>
                <a:cs typeface="Arial" panose="020B0604020202020204" pitchFamily="34" charset="0"/>
              </a:rPr>
              <a:t>POSITION</a:t>
            </a:r>
            <a:r>
              <a:rPr lang="en-US" altLang="ru-RU">
                <a:cs typeface="Arial" panose="020B0604020202020204" pitchFamily="34" charset="0"/>
              </a:rPr>
              <a:t> COLUMN="G" ROW="1"/&gt;</a:t>
            </a:r>
            <a:endParaRPr lang="ru-RU" altLang="ru-RU">
              <a:cs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ru-RU" altLang="ru-RU">
                <a:cs typeface="Arial" panose="020B0604020202020204" pitchFamily="34" charset="0"/>
              </a:rPr>
              <a:t>	</a:t>
            </a:r>
            <a:r>
              <a:rPr lang="en-US" altLang="ru-RU">
                <a:cs typeface="Arial" panose="020B0604020202020204" pitchFamily="34" charset="0"/>
              </a:rPr>
              <a:t>&lt;/</a:t>
            </a:r>
            <a:r>
              <a:rPr lang="en-US" altLang="ru-RU">
                <a:solidFill>
                  <a:schemeClr val="hlink"/>
                </a:solidFill>
                <a:cs typeface="Arial" panose="020B0604020202020204" pitchFamily="34" charset="0"/>
              </a:rPr>
              <a:t>KING</a:t>
            </a:r>
            <a:r>
              <a:rPr lang="en-US" altLang="ru-RU">
                <a:cs typeface="Arial" panose="020B0604020202020204" pitchFamily="34" charset="0"/>
              </a:rPr>
              <a:t>&gt;</a:t>
            </a:r>
            <a:endParaRPr lang="ru-RU" altLang="ru-RU">
              <a:cs typeface="Arial" panose="020B0604020202020204" pitchFamily="34" charset="0"/>
            </a:endParaRPr>
          </a:p>
          <a:p>
            <a:pPr lvl="1"/>
            <a:r>
              <a:rPr lang="ru-RU" altLang="ru-RU"/>
              <a:t>атрибут</a:t>
            </a:r>
          </a:p>
          <a:p>
            <a:pPr lvl="1">
              <a:buFontTx/>
              <a:buNone/>
            </a:pPr>
            <a:r>
              <a:rPr lang="ru-RU" altLang="ru-RU">
                <a:cs typeface="Arial" panose="020B0604020202020204" pitchFamily="34" charset="0"/>
              </a:rPr>
              <a:t>	.. </a:t>
            </a:r>
            <a:r>
              <a:rPr lang="en-US" altLang="ru-RU">
                <a:solidFill>
                  <a:schemeClr val="accent2"/>
                </a:solidFill>
                <a:cs typeface="Arial" panose="020B0604020202020204" pitchFamily="34" charset="0"/>
              </a:rPr>
              <a:t>COLUMN</a:t>
            </a:r>
            <a:r>
              <a:rPr lang="en-US" altLang="ru-RU">
                <a:cs typeface="Arial" panose="020B0604020202020204" pitchFamily="34" charset="0"/>
              </a:rPr>
              <a:t>="G"</a:t>
            </a:r>
            <a:r>
              <a:rPr lang="ru-RU" altLang="ru-RU">
                <a:cs typeface="Arial" panose="020B0604020202020204" pitchFamily="34" charset="0"/>
              </a:rPr>
              <a:t> ..</a:t>
            </a:r>
            <a:endParaRPr lang="ru-RU" altLang="ru-RU"/>
          </a:p>
          <a:p>
            <a:pPr lvl="1"/>
            <a:endParaRPr lang="en-US" altLang="ru-RU"/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E7DAE55C-2103-43E4-92B4-E599A15E4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ru-RU" altLang="ru-RU"/>
              <a:t>Синтаксис </a:t>
            </a:r>
            <a:r>
              <a:rPr lang="en-US" altLang="ru-RU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15081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C257873-1D43-4654-AC81-A075C07F8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Синтаксис </a:t>
            </a:r>
            <a:r>
              <a:rPr lang="en-US" altLang="ru-RU"/>
              <a:t>XML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372FEAA-6346-4C72-A962-322E19B22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5141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ru-RU" sz="2400" dirty="0"/>
              <a:t>Каждый документ должен иметь ровно один корневой элемент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ru-RU" sz="2400" dirty="0"/>
              <a:t>У каждого открывающего тэга должен быть закрывающий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ru-RU" sz="2400" dirty="0"/>
              <a:t>Тэги должны быть правильно вложены друг в друга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ru-RU" sz="2400" dirty="0"/>
              <a:t>Значения атрибутов обязательно берутся в кавычки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ru-RU" sz="2400" dirty="0"/>
              <a:t>Регистр символов в именах важен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83918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8816C09-8C5A-4189-A7A6-75227F147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Синтаксис </a:t>
            </a:r>
            <a:r>
              <a:rPr lang="en-US" altLang="ru-RU"/>
              <a:t>XML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31D6BBA-3237-44ED-8D5C-8CF93A2C9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341438"/>
            <a:ext cx="8507413" cy="55165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ru-RU" dirty="0">
                <a:latin typeface="Tahoma" panose="020B0604030504040204" pitchFamily="34" charset="0"/>
              </a:rPr>
              <a:t>Имя элемента может: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altLang="ru-RU" dirty="0">
                <a:latin typeface="Tahoma" panose="020B0604030504040204" pitchFamily="34" charset="0"/>
              </a:rPr>
              <a:t>содержать буквы, цифры, подчеркивание, двоеточие или точку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altLang="ru-RU" dirty="0">
                <a:latin typeface="Tahoma" panose="020B0604030504040204" pitchFamily="34" charset="0"/>
              </a:rPr>
              <a:t>начинаться с только с буквы или подчеркивания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ru-RU" altLang="ru-RU" sz="2800" dirty="0">
                <a:latin typeface="Tahoma" panose="020B0604030504040204" pitchFamily="34" charset="0"/>
              </a:rPr>
              <a:t>кроме букв </a:t>
            </a:r>
            <a:r>
              <a:rPr lang="en-US" altLang="ru-RU" sz="2800" dirty="0">
                <a:latin typeface="Tahoma" panose="020B0604030504040204" pitchFamily="34" charset="0"/>
              </a:rPr>
              <a:t>“</a:t>
            </a:r>
            <a:r>
              <a:rPr lang="en-US" altLang="ru-RU" sz="2800" b="1" dirty="0">
                <a:latin typeface="Tahoma" panose="020B0604030504040204" pitchFamily="34" charset="0"/>
              </a:rPr>
              <a:t>xml</a:t>
            </a:r>
            <a:r>
              <a:rPr lang="en-US" altLang="ru-RU" sz="2800" dirty="0">
                <a:latin typeface="Tahoma" panose="020B0604030504040204" pitchFamily="34" charset="0"/>
              </a:rPr>
              <a:t>”</a:t>
            </a:r>
            <a:r>
              <a:rPr lang="ru-RU" altLang="ru-RU" sz="2800" dirty="0">
                <a:latin typeface="Tahoma" panose="020B0604030504040204" pitchFamily="34" charset="0"/>
              </a:rPr>
              <a:t> </a:t>
            </a:r>
            <a:r>
              <a:rPr lang="en-US" altLang="ru-RU" sz="2800" dirty="0">
                <a:latin typeface="Tahoma" panose="020B0604030504040204" pitchFamily="34" charset="0"/>
              </a:rPr>
              <a:t>(в </a:t>
            </a:r>
            <a:r>
              <a:rPr lang="ru-RU" altLang="ru-RU" sz="2800" dirty="0">
                <a:latin typeface="Tahoma" panose="020B0604030504040204" pitchFamily="34" charset="0"/>
              </a:rPr>
              <a:t>любом регистре)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ru-RU" sz="2800" dirty="0">
                <a:latin typeface="Tahoma" panose="020B0604030504040204" pitchFamily="34" charset="0"/>
              </a:rPr>
              <a:t>Значения атрибутов могут заключаться в (двойные прямые) кавычки либо апострофы. Одни могут использоваться внутри других: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ru-RU" sz="2400" dirty="0">
                <a:latin typeface="Tahoma" panose="020B0604030504040204" pitchFamily="34" charset="0"/>
              </a:rPr>
              <a:t>&lt;</a:t>
            </a:r>
            <a:r>
              <a:rPr lang="en-US" altLang="ru-RU" sz="2400" dirty="0" err="1">
                <a:latin typeface="Tahoma" panose="020B0604030504040204" pitchFamily="34" charset="0"/>
              </a:rPr>
              <a:t>xsl:param</a:t>
            </a:r>
            <a:r>
              <a:rPr lang="en-US" altLang="ru-RU" sz="2400" dirty="0">
                <a:latin typeface="Tahoma" panose="020B0604030504040204" pitchFamily="34" charset="0"/>
              </a:rPr>
              <a:t> name=</a:t>
            </a:r>
            <a:r>
              <a:rPr lang="en-US" altLang="ru-RU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"</a:t>
            </a:r>
            <a:r>
              <a:rPr lang="en-US" altLang="ru-RU" sz="2400" dirty="0">
                <a:latin typeface="Tahoma" panose="020B0604030504040204" pitchFamily="34" charset="0"/>
              </a:rPr>
              <a:t>file</a:t>
            </a:r>
            <a:r>
              <a:rPr lang="en-US" altLang="ru-RU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"</a:t>
            </a:r>
            <a:r>
              <a:rPr lang="en-US" altLang="ru-RU" sz="2400" dirty="0">
                <a:latin typeface="Tahoma" panose="020B0604030504040204" pitchFamily="34" charset="0"/>
              </a:rPr>
              <a:t> select=</a:t>
            </a:r>
            <a:r>
              <a:rPr lang="en-US" altLang="ru-RU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"</a:t>
            </a:r>
            <a:r>
              <a:rPr lang="en-US" altLang="ru-RU" sz="2400" b="1" dirty="0">
                <a:solidFill>
                  <a:schemeClr val="accent2"/>
                </a:solidFill>
                <a:latin typeface="Tahoma" panose="020B0604030504040204" pitchFamily="34" charset="0"/>
              </a:rPr>
              <a:t>'</a:t>
            </a:r>
            <a:r>
              <a:rPr lang="en-US" altLang="ru-RU" sz="2400" dirty="0">
                <a:latin typeface="Tahoma" panose="020B0604030504040204" pitchFamily="34" charset="0"/>
              </a:rPr>
              <a:t>books.xml</a:t>
            </a:r>
            <a:r>
              <a:rPr lang="en-US" altLang="ru-RU" sz="2400" b="1" dirty="0">
                <a:solidFill>
                  <a:schemeClr val="accent2"/>
                </a:solidFill>
                <a:latin typeface="Tahoma" panose="020B0604030504040204" pitchFamily="34" charset="0"/>
              </a:rPr>
              <a:t>'</a:t>
            </a:r>
            <a:r>
              <a:rPr lang="en-US" altLang="ru-RU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"</a:t>
            </a:r>
            <a:r>
              <a:rPr lang="en-US" altLang="ru-RU" sz="2400" dirty="0">
                <a:latin typeface="Tahoma" panose="020B0604030504040204" pitchFamily="34" charset="0"/>
              </a:rPr>
              <a:t>/&gt;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ru-RU" sz="2400" dirty="0">
                <a:latin typeface="Tahoma" panose="020B0604030504040204" pitchFamily="34" charset="0"/>
              </a:rPr>
              <a:t>&lt;</a:t>
            </a:r>
            <a:r>
              <a:rPr lang="en-US" altLang="ru-RU" sz="2400" dirty="0" err="1">
                <a:latin typeface="Tahoma" panose="020B0604030504040204" pitchFamily="34" charset="0"/>
              </a:rPr>
              <a:t>xsl:param</a:t>
            </a:r>
            <a:r>
              <a:rPr lang="en-US" altLang="ru-RU" sz="2400" dirty="0">
                <a:latin typeface="Tahoma" panose="020B0604030504040204" pitchFamily="34" charset="0"/>
              </a:rPr>
              <a:t> name=</a:t>
            </a:r>
            <a:r>
              <a:rPr lang="en-US" altLang="ru-RU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'</a:t>
            </a:r>
            <a:r>
              <a:rPr lang="en-US" altLang="ru-RU" sz="2400" dirty="0">
                <a:latin typeface="Tahoma" panose="020B0604030504040204" pitchFamily="34" charset="0"/>
              </a:rPr>
              <a:t>file</a:t>
            </a:r>
            <a:r>
              <a:rPr lang="en-US" altLang="ru-RU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'</a:t>
            </a:r>
            <a:r>
              <a:rPr lang="en-US" altLang="ru-RU" sz="2400" dirty="0">
                <a:latin typeface="Tahoma" panose="020B0604030504040204" pitchFamily="34" charset="0"/>
              </a:rPr>
              <a:t> select=</a:t>
            </a:r>
            <a:r>
              <a:rPr lang="en-US" altLang="ru-RU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'</a:t>
            </a:r>
            <a:r>
              <a:rPr lang="en-US" altLang="ru-RU" sz="2400" b="1" dirty="0">
                <a:solidFill>
                  <a:schemeClr val="accent2"/>
                </a:solidFill>
                <a:latin typeface="Tahoma" panose="020B0604030504040204" pitchFamily="34" charset="0"/>
              </a:rPr>
              <a:t>"</a:t>
            </a:r>
            <a:r>
              <a:rPr lang="en-US" altLang="ru-RU" sz="2400" dirty="0">
                <a:latin typeface="Tahoma" panose="020B0604030504040204" pitchFamily="34" charset="0"/>
              </a:rPr>
              <a:t>books.xml</a:t>
            </a:r>
            <a:r>
              <a:rPr lang="en-US" altLang="ru-RU" sz="2400" b="1" dirty="0">
                <a:solidFill>
                  <a:schemeClr val="accent2"/>
                </a:solidFill>
                <a:latin typeface="Tahoma" panose="020B0604030504040204" pitchFamily="34" charset="0"/>
              </a:rPr>
              <a:t>"</a:t>
            </a:r>
            <a:r>
              <a:rPr lang="en-US" altLang="ru-RU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'</a:t>
            </a:r>
            <a:r>
              <a:rPr lang="en-US" altLang="ru-RU" sz="2400" dirty="0">
                <a:latin typeface="Tahoma" panose="020B0604030504040204" pitchFamily="34" charset="0"/>
              </a:rPr>
              <a:t>/&gt;</a:t>
            </a:r>
            <a:endParaRPr lang="ru-RU" altLang="ru-RU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5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8FE7C1E-5F69-4CCE-A610-0479F45AA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Специальные символы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E75AC87-03DF-4DC0-8E0C-CDF738E26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6" y="1376680"/>
            <a:ext cx="8893175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dirty="0">
                <a:solidFill>
                  <a:schemeClr val="tx2"/>
                </a:solidFill>
              </a:rPr>
              <a:t>Entities</a:t>
            </a:r>
            <a:endParaRPr lang="ru-RU" altLang="ru-RU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	В тексте элемента не могут использоваться специальные символы разметки: </a:t>
            </a:r>
            <a:r>
              <a:rPr lang="en-US" altLang="ru-RU" sz="2400" b="1" dirty="0">
                <a:solidFill>
                  <a:schemeClr val="accent2"/>
                </a:solidFill>
              </a:rPr>
              <a:t>&lt;</a:t>
            </a:r>
            <a:r>
              <a:rPr lang="en-US" altLang="ru-RU" sz="2400" dirty="0"/>
              <a:t> </a:t>
            </a:r>
            <a:r>
              <a:rPr lang="ru-RU" altLang="ru-RU" sz="2400" dirty="0"/>
              <a:t>и </a:t>
            </a:r>
            <a:r>
              <a:rPr lang="en-US" altLang="ru-RU" sz="2400" b="1" dirty="0">
                <a:solidFill>
                  <a:schemeClr val="accent2"/>
                </a:solidFill>
              </a:rPr>
              <a:t>&amp;</a:t>
            </a:r>
            <a:r>
              <a:rPr lang="en-US" altLang="ru-RU" sz="2400" dirty="0"/>
              <a:t>. </a:t>
            </a:r>
            <a:r>
              <a:rPr lang="ru-RU" altLang="ru-RU" sz="2400" dirty="0"/>
              <a:t>Они </a:t>
            </a:r>
            <a:r>
              <a:rPr lang="ru-RU" altLang="ru-RU" sz="2400" b="1" dirty="0">
                <a:solidFill>
                  <a:schemeClr val="accent2"/>
                </a:solidFill>
              </a:rPr>
              <a:t>должны</a:t>
            </a:r>
            <a:r>
              <a:rPr lang="ru-RU" altLang="ru-RU" sz="2400" dirty="0"/>
              <a:t> заменяться на </a:t>
            </a:r>
            <a:r>
              <a:rPr lang="en-US" altLang="ru-RU" sz="2400" b="1" dirty="0">
                <a:solidFill>
                  <a:schemeClr val="hlink"/>
                </a:solidFill>
              </a:rPr>
              <a:t>&amp;</a:t>
            </a:r>
            <a:r>
              <a:rPr lang="en-US" altLang="ru-RU" sz="2400" b="1" dirty="0" err="1">
                <a:solidFill>
                  <a:schemeClr val="hlink"/>
                </a:solidFill>
              </a:rPr>
              <a:t>lt</a:t>
            </a:r>
            <a:r>
              <a:rPr lang="en-US" altLang="ru-RU" sz="2400" b="1" dirty="0">
                <a:solidFill>
                  <a:schemeClr val="hlink"/>
                </a:solidFill>
              </a:rPr>
              <a:t>;</a:t>
            </a:r>
            <a:r>
              <a:rPr lang="en-US" altLang="ru-RU" sz="2400" dirty="0"/>
              <a:t> </a:t>
            </a:r>
            <a:r>
              <a:rPr lang="ru-RU" altLang="ru-RU" sz="2400" dirty="0"/>
              <a:t>и </a:t>
            </a:r>
            <a:r>
              <a:rPr lang="en-US" altLang="ru-RU" sz="2400" b="1" dirty="0">
                <a:solidFill>
                  <a:schemeClr val="hlink"/>
                </a:solidFill>
              </a:rPr>
              <a:t>&amp;amp;</a:t>
            </a:r>
            <a:r>
              <a:rPr lang="ru-RU" altLang="ru-RU" sz="2400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	Также определены: </a:t>
            </a:r>
            <a:r>
              <a:rPr lang="en-US" altLang="ru-RU" sz="2400" b="1" dirty="0">
                <a:solidFill>
                  <a:schemeClr val="hlink"/>
                </a:solidFill>
              </a:rPr>
              <a:t>&amp;</a:t>
            </a:r>
            <a:r>
              <a:rPr lang="en-US" altLang="ru-RU" sz="2400" b="1" dirty="0" err="1">
                <a:solidFill>
                  <a:schemeClr val="hlink"/>
                </a:solidFill>
              </a:rPr>
              <a:t>gt</a:t>
            </a:r>
            <a:r>
              <a:rPr lang="en-US" altLang="ru-RU" sz="2400" b="1" dirty="0">
                <a:solidFill>
                  <a:schemeClr val="hlink"/>
                </a:solidFill>
              </a:rPr>
              <a:t>;</a:t>
            </a:r>
            <a:r>
              <a:rPr lang="en-US" altLang="ru-RU" sz="2400" dirty="0"/>
              <a:t> </a:t>
            </a:r>
            <a:r>
              <a:rPr lang="en-US" altLang="ru-RU" sz="2400" b="1" dirty="0">
                <a:solidFill>
                  <a:schemeClr val="accent2"/>
                </a:solidFill>
              </a:rPr>
              <a:t>&gt;</a:t>
            </a:r>
            <a:r>
              <a:rPr lang="en-US" altLang="ru-RU" sz="2400" b="1" dirty="0"/>
              <a:t>   </a:t>
            </a:r>
            <a:r>
              <a:rPr lang="en-US" altLang="ru-RU" sz="2400" b="1" dirty="0">
                <a:solidFill>
                  <a:schemeClr val="hlink"/>
                </a:solidFill>
              </a:rPr>
              <a:t>&amp;</a:t>
            </a:r>
            <a:r>
              <a:rPr lang="en-US" altLang="ru-RU" sz="2400" b="1" dirty="0" err="1">
                <a:solidFill>
                  <a:schemeClr val="hlink"/>
                </a:solidFill>
              </a:rPr>
              <a:t>quot</a:t>
            </a:r>
            <a:r>
              <a:rPr lang="en-US" altLang="ru-RU" sz="2400" b="1" dirty="0">
                <a:solidFill>
                  <a:schemeClr val="hlink"/>
                </a:solidFill>
              </a:rPr>
              <a:t>;</a:t>
            </a:r>
            <a:r>
              <a:rPr lang="en-US" altLang="ru-RU" sz="2400" b="1" dirty="0"/>
              <a:t> </a:t>
            </a:r>
            <a:r>
              <a:rPr lang="en-US" altLang="ru-RU" sz="2400" b="1" dirty="0">
                <a:solidFill>
                  <a:schemeClr val="accent2"/>
                </a:solidFill>
              </a:rPr>
              <a:t>"</a:t>
            </a:r>
            <a:r>
              <a:rPr lang="en-US" altLang="ru-RU" sz="2400" b="1" dirty="0"/>
              <a:t>  </a:t>
            </a:r>
            <a:r>
              <a:rPr lang="en-US" altLang="ru-RU" sz="2400" dirty="0"/>
              <a:t> </a:t>
            </a:r>
            <a:r>
              <a:rPr lang="en-US" altLang="ru-RU" sz="2400" b="1" dirty="0">
                <a:solidFill>
                  <a:schemeClr val="hlink"/>
                </a:solidFill>
              </a:rPr>
              <a:t>&amp;</a:t>
            </a:r>
            <a:r>
              <a:rPr lang="en-US" altLang="ru-RU" sz="2400" b="1" dirty="0" err="1">
                <a:solidFill>
                  <a:schemeClr val="hlink"/>
                </a:solidFill>
              </a:rPr>
              <a:t>apos</a:t>
            </a:r>
            <a:r>
              <a:rPr lang="en-US" altLang="ru-RU" sz="2400" b="1" dirty="0">
                <a:solidFill>
                  <a:schemeClr val="hlink"/>
                </a:solidFill>
              </a:rPr>
              <a:t>;</a:t>
            </a:r>
            <a:r>
              <a:rPr lang="en-US" altLang="ru-RU" sz="2400" b="1" dirty="0"/>
              <a:t> </a:t>
            </a:r>
            <a:r>
              <a:rPr lang="en-US" altLang="ru-RU" sz="2400" b="1" dirty="0">
                <a:solidFill>
                  <a:schemeClr val="accent2"/>
                </a:solidFill>
              </a:rPr>
              <a:t>'</a:t>
            </a:r>
            <a:endParaRPr lang="en-US" altLang="ru-RU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ru-RU" dirty="0">
                <a:solidFill>
                  <a:schemeClr val="tx2"/>
                </a:solidFill>
              </a:rPr>
              <a:t>CDATA sections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400" dirty="0"/>
              <a:t>	</a:t>
            </a:r>
            <a:r>
              <a:rPr lang="ru-RU" altLang="ru-RU" sz="2400" dirty="0"/>
              <a:t>Если необходимо вставить в документ фрагмент текста, содержащий много спецсимволов, используется конструкция </a:t>
            </a:r>
            <a:r>
              <a:rPr lang="en-US" altLang="ru-RU" sz="2400" dirty="0"/>
              <a:t>CDATA</a:t>
            </a:r>
            <a:r>
              <a:rPr lang="ru-RU" altLang="ru-RU" sz="2400" dirty="0"/>
              <a:t> (</a:t>
            </a:r>
            <a:r>
              <a:rPr lang="en-US" altLang="ru-RU" sz="2400" dirty="0"/>
              <a:t>Character Data).</a:t>
            </a:r>
            <a:r>
              <a:rPr lang="ru-RU" altLang="ru-RU" sz="2400" dirty="0"/>
              <a:t> </a:t>
            </a:r>
            <a:br>
              <a:rPr lang="ru-RU" altLang="ru-RU" sz="2400" dirty="0"/>
            </a:br>
            <a:r>
              <a:rPr lang="ru-RU" altLang="ru-RU" sz="2400" dirty="0"/>
              <a:t>Парсер игнорирует всё до символов </a:t>
            </a:r>
            <a:r>
              <a:rPr lang="en-US" altLang="ru-RU" sz="2400" b="1" dirty="0">
                <a:solidFill>
                  <a:schemeClr val="hlink"/>
                </a:solidFill>
              </a:rPr>
              <a:t>]]&gt;</a:t>
            </a:r>
            <a:r>
              <a:rPr lang="en-US" altLang="ru-RU" sz="2400" dirty="0"/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800" dirty="0"/>
              <a:t>	</a:t>
            </a:r>
            <a:r>
              <a:rPr lang="ru-RU" altLang="ru-RU" sz="2400" dirty="0"/>
              <a:t>&lt;</a:t>
            </a:r>
            <a:r>
              <a:rPr lang="ru-RU" altLang="ru-RU" sz="2400" dirty="0" err="1"/>
              <a:t>example</a:t>
            </a:r>
            <a:r>
              <a:rPr lang="ru-RU" altLang="ru-RU" sz="2400" dirty="0"/>
              <a:t>&gt; </a:t>
            </a:r>
            <a:br>
              <a:rPr lang="ru-RU" altLang="ru-RU" sz="2400" dirty="0"/>
            </a:br>
            <a:r>
              <a:rPr lang="ru-RU" altLang="ru-RU" sz="2400" dirty="0"/>
              <a:t>    </a:t>
            </a:r>
            <a:r>
              <a:rPr lang="ru-RU" altLang="ru-RU" sz="2400" b="1" dirty="0">
                <a:solidFill>
                  <a:schemeClr val="hlink"/>
                </a:solidFill>
              </a:rPr>
              <a:t>&lt;![CDATA[</a:t>
            </a:r>
            <a:r>
              <a:rPr lang="ru-RU" altLang="ru-RU" sz="2400" dirty="0">
                <a:solidFill>
                  <a:schemeClr val="accent2"/>
                </a:solidFill>
              </a:rPr>
              <a:t> &lt;</a:t>
            </a:r>
            <a:r>
              <a:rPr lang="en-US" altLang="ru-RU" sz="2400" dirty="0">
                <a:solidFill>
                  <a:schemeClr val="accent2"/>
                </a:solidFill>
              </a:rPr>
              <a:t>%</a:t>
            </a:r>
            <a:r>
              <a:rPr lang="ru-RU" altLang="ru-RU" sz="2400" dirty="0" err="1">
                <a:solidFill>
                  <a:schemeClr val="accent2"/>
                </a:solidFill>
              </a:rPr>
              <a:t>aaa</a:t>
            </a:r>
            <a:r>
              <a:rPr lang="en-US" altLang="ru-RU" sz="2400" dirty="0">
                <a:solidFill>
                  <a:schemeClr val="accent2"/>
                </a:solidFill>
              </a:rPr>
              <a:t>%</a:t>
            </a:r>
            <a:r>
              <a:rPr lang="ru-RU" altLang="ru-RU" sz="2400" dirty="0">
                <a:solidFill>
                  <a:schemeClr val="accent2"/>
                </a:solidFill>
              </a:rPr>
              <a:t>&gt;</a:t>
            </a:r>
            <a:r>
              <a:rPr lang="ru-RU" altLang="ru-RU" sz="2400" dirty="0" err="1">
                <a:solidFill>
                  <a:schemeClr val="accent2"/>
                </a:solidFill>
              </a:rPr>
              <a:t>bb&amp;cc</a:t>
            </a:r>
            <a:r>
              <a:rPr lang="ru-RU" altLang="ru-RU" sz="2400" dirty="0">
                <a:solidFill>
                  <a:schemeClr val="accent2"/>
                </a:solidFill>
              </a:rPr>
              <a:t>&lt;&lt;</a:t>
            </a:r>
            <a:r>
              <a:rPr lang="en-US" altLang="ru-RU" sz="2400" dirty="0" err="1">
                <a:solidFill>
                  <a:schemeClr val="accent2"/>
                </a:solidFill>
              </a:rPr>
              <a:t>dd</a:t>
            </a:r>
            <a:r>
              <a:rPr lang="en-US" altLang="ru-RU" sz="2400" dirty="0">
                <a:solidFill>
                  <a:schemeClr val="accent2"/>
                </a:solidFill>
              </a:rPr>
              <a:t> </a:t>
            </a:r>
            <a:r>
              <a:rPr lang="ru-RU" altLang="ru-RU" sz="2400" b="1" dirty="0">
                <a:solidFill>
                  <a:schemeClr val="hlink"/>
                </a:solidFill>
              </a:rPr>
              <a:t>]]&gt;</a:t>
            </a:r>
            <a:br>
              <a:rPr lang="ru-RU" altLang="ru-RU" sz="2400" b="1" dirty="0">
                <a:solidFill>
                  <a:schemeClr val="hlink"/>
                </a:solidFill>
              </a:rPr>
            </a:br>
            <a:r>
              <a:rPr lang="ru-RU" altLang="ru-RU" sz="2400" dirty="0"/>
              <a:t>&lt;/</a:t>
            </a:r>
            <a:r>
              <a:rPr lang="ru-RU" altLang="ru-RU" sz="2400" dirty="0" err="1"/>
              <a:t>example</a:t>
            </a:r>
            <a:r>
              <a:rPr lang="ru-RU" altLang="ru-RU" sz="2400" dirty="0"/>
              <a:t>&gt;</a:t>
            </a:r>
            <a:r>
              <a:rPr lang="ru-RU" altLang="ru-RU" dirty="0"/>
              <a:t> 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4058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73C3B08-9442-4808-A0AC-68FEE5AC9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Правильность документов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C867C13-9DE5-4E78-BAAB-B4CFD300A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640840"/>
            <a:ext cx="9123680" cy="4997450"/>
          </a:xfrm>
        </p:spPr>
        <p:txBody>
          <a:bodyPr/>
          <a:lstStyle/>
          <a:p>
            <a:r>
              <a:rPr lang="en-US" altLang="ru-RU" sz="2800" dirty="0"/>
              <a:t>XML-</a:t>
            </a:r>
            <a:r>
              <a:rPr lang="ru-RU" altLang="ru-RU" sz="2800" dirty="0"/>
              <a:t>документ, отвечающий требованиям синтаксиса, называется </a:t>
            </a:r>
            <a:r>
              <a:rPr lang="ru-RU" altLang="ru-RU" sz="2800" b="1" dirty="0">
                <a:solidFill>
                  <a:schemeClr val="accent2"/>
                </a:solidFill>
              </a:rPr>
              <a:t>правильно построенным</a:t>
            </a:r>
            <a:r>
              <a:rPr lang="ru-RU" altLang="ru-RU" sz="2800" dirty="0"/>
              <a:t> </a:t>
            </a:r>
            <a:r>
              <a:rPr lang="en-US" altLang="ru-RU" sz="2800" dirty="0"/>
              <a:t>(</a:t>
            </a:r>
            <a:r>
              <a:rPr lang="en-US" altLang="ru-RU" sz="2800" b="1" dirty="0"/>
              <a:t>well-formed</a:t>
            </a:r>
            <a:r>
              <a:rPr lang="en-US" altLang="ru-RU" sz="2800" dirty="0"/>
              <a:t>).</a:t>
            </a:r>
            <a:endParaRPr lang="ru-RU" altLang="ru-RU" sz="2800" dirty="0"/>
          </a:p>
          <a:p>
            <a:r>
              <a:rPr lang="ru-RU" altLang="ru-RU" sz="2800" dirty="0"/>
              <a:t>Правильно построенные документы успешно обрабатываются </a:t>
            </a:r>
            <a:r>
              <a:rPr lang="ru-RU" altLang="ru-RU" sz="2800" b="1" dirty="0">
                <a:solidFill>
                  <a:schemeClr val="accent2"/>
                </a:solidFill>
              </a:rPr>
              <a:t>парсером</a:t>
            </a:r>
            <a:r>
              <a:rPr lang="ru-RU" altLang="ru-RU" sz="2800" dirty="0"/>
              <a:t>.</a:t>
            </a: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259728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73C3B08-9442-4808-A0AC-68FEE5AC9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JAXB</a:t>
            </a:r>
            <a:endParaRPr lang="ru-RU" alt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8F868-444F-4CBB-AF65-BC861C77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5BF242-732C-409D-89BD-B1E60CDBD481}"/>
              </a:ext>
            </a:extLst>
          </p:cNvPr>
          <p:cNvSpPr/>
          <p:nvPr/>
        </p:nvSpPr>
        <p:spPr>
          <a:xfrm>
            <a:off x="802640" y="1530669"/>
            <a:ext cx="84713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Helvetica Neue"/>
              </a:rPr>
              <a:t>JAXB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, stands for </a:t>
            </a:r>
            <a:r>
              <a:rPr lang="en-US" sz="2800" b="1" dirty="0">
                <a:solidFill>
                  <a:srgbClr val="333333"/>
                </a:solidFill>
                <a:latin typeface="Helvetica Neue"/>
              </a:rPr>
              <a:t>Java Architecture for XML Binding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, using JAXB annotation to convert Java object to / from XML file. In this tutorial, we show you how to use JAXB to do following stuffs :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latin typeface="Helvetica Neue"/>
              </a:rPr>
              <a:t>Marshalling – Convert a Java object into a XML file.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latin typeface="Helvetica Neue"/>
              </a:rPr>
              <a:t>Unmarshalling – Convert XML content into a Java Object.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131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12657-9342-4540-B71E-993B2E56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</a:t>
            </a:r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9AC68-0412-445D-977C-A25A7EFC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74666" cy="3880773"/>
          </a:xfrm>
        </p:spPr>
        <p:txBody>
          <a:bodyPr>
            <a:normAutofit/>
          </a:bodyPr>
          <a:lstStyle/>
          <a:p>
            <a:r>
              <a:rPr lang="en-US" sz="3200" dirty="0"/>
              <a:t>https://www.mkyong.com/java/jaxb-hello-world-example/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6977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54B820F-65CA-48C1-AA73-50F42FC09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21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B8047-8291-4F20-AA8C-9853A770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Serializable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2FA96B-00B4-4BDF-92FE-0CB867140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839365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FD90A1-98E7-4E00-A3B9-14619C54A150}"/>
              </a:ext>
            </a:extLst>
          </p:cNvPr>
          <p:cNvSpPr/>
          <p:nvPr/>
        </p:nvSpPr>
        <p:spPr>
          <a:xfrm>
            <a:off x="1493520" y="1799996"/>
            <a:ext cx="8209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</a:rPr>
              <a:t>import 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java.io.Serializable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latin typeface="Menlo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TestSerial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 implements Serializable {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3200" dirty="0">
                <a:latin typeface="Menlo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sz="3200" dirty="0">
                <a:latin typeface="Menlo"/>
              </a:rPr>
              <a:t>byte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version = 100;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3200" dirty="0">
                <a:latin typeface="Menlo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sz="3200" dirty="0">
                <a:latin typeface="Menlo"/>
              </a:rPr>
              <a:t>byte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count = 0;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Menlo"/>
              </a:rPr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76446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JavaScript Object Notation</a:t>
            </a:r>
          </a:p>
          <a:p>
            <a:r>
              <a:rPr lang="ru-RU" sz="2400" dirty="0"/>
              <a:t>Формат представления данных</a:t>
            </a:r>
            <a:endParaRPr lang="en-US" sz="2400" dirty="0"/>
          </a:p>
          <a:p>
            <a:r>
              <a:rPr lang="ru-RU" sz="2400" dirty="0"/>
              <a:t>Используется для передачи данных между системами (например, по сети)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25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JSON </a:t>
            </a:r>
            <a:r>
              <a:rPr lang="ru-RU" altLang="en-US" dirty="0"/>
              <a:t>пример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1559" y="2038040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{"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itchFamily="34" charset="0"/>
              </a:rPr>
              <a:t>skillz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": {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"web":[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{ "name": "html", 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  "years": 5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},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{ "name": "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itchFamily="34" charset="0"/>
              </a:rPr>
              <a:t>css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", 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  "years": 3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}]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"database":[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{ "name": "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itchFamily="34" charset="0"/>
              </a:rPr>
              <a:t>sql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", 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  "years": 7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       }]</a:t>
            </a:r>
            <a:b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61638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JSON syntax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7334" y="1625601"/>
            <a:ext cx="8596668" cy="4415762"/>
          </a:xfrm>
        </p:spPr>
        <p:txBody>
          <a:bodyPr>
            <a:normAutofit/>
          </a:bodyPr>
          <a:lstStyle/>
          <a:p>
            <a:r>
              <a:rPr lang="ru-RU" altLang="en-US" sz="2400" dirty="0"/>
              <a:t>Объект – это неупорядоченное множество пар</a:t>
            </a:r>
            <a:endParaRPr lang="en-US" altLang="en-US" sz="2400" dirty="0"/>
          </a:p>
          <a:p>
            <a:pPr lvl="1"/>
            <a:r>
              <a:rPr lang="ru-RU" altLang="en-US" sz="2000" dirty="0"/>
              <a:t>Пара заключается в фигурные скобки</a:t>
            </a:r>
            <a:r>
              <a:rPr lang="en-US" altLang="en-US" sz="2000" dirty="0"/>
              <a:t>, { }</a:t>
            </a:r>
          </a:p>
          <a:p>
            <a:pPr lvl="1"/>
            <a:r>
              <a:rPr lang="ru-RU" altLang="en-US" sz="2000" dirty="0"/>
              <a:t>Между элементами пары двоеточие</a:t>
            </a:r>
            <a:endParaRPr lang="en-US" altLang="en-US" sz="2000" dirty="0"/>
          </a:p>
          <a:p>
            <a:pPr lvl="1"/>
            <a:r>
              <a:rPr lang="ru-RU" altLang="en-US" sz="2000" dirty="0"/>
              <a:t>Пары разделяются запятыми</a:t>
            </a:r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sz="2000" dirty="0"/>
              <a:t>Example: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{ "name": "html", "years": 5 }</a:t>
            </a:r>
          </a:p>
          <a:p>
            <a:r>
              <a:rPr lang="ru-RU" altLang="en-US" sz="2400" dirty="0"/>
              <a:t>Массив – упорядоченное множество значений</a:t>
            </a:r>
            <a:endParaRPr lang="en-US" altLang="en-US" sz="2400" dirty="0"/>
          </a:p>
          <a:p>
            <a:pPr lvl="1"/>
            <a:r>
              <a:rPr lang="ru-RU" altLang="en-US" sz="2000" dirty="0"/>
              <a:t>Значения заключены в </a:t>
            </a:r>
            <a:r>
              <a:rPr lang="ru-RU" altLang="en-US" sz="2000" dirty="0" err="1"/>
              <a:t>кадратные</a:t>
            </a:r>
            <a:r>
              <a:rPr lang="ru-RU" altLang="en-US" sz="2000" dirty="0"/>
              <a:t> скобки </a:t>
            </a:r>
            <a:r>
              <a:rPr lang="en-US" altLang="en-US" sz="2000" dirty="0"/>
              <a:t>[ ]</a:t>
            </a:r>
          </a:p>
          <a:p>
            <a:pPr lvl="1"/>
            <a:r>
              <a:rPr lang="ru-RU" altLang="en-US" sz="2000" dirty="0"/>
              <a:t>И разделяются запятыми</a:t>
            </a:r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sz="2000" dirty="0"/>
              <a:t>Example: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[ "html", ”xml", "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itchFamily="34" charset="0"/>
              </a:rPr>
              <a:t>css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"  ]</a:t>
            </a:r>
            <a:endParaRPr lang="en-US" altLang="en-US" dirty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5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JSON syntax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altLang="en-US" sz="2800" dirty="0"/>
              <a:t>Значение может быть</a:t>
            </a:r>
            <a:r>
              <a:rPr lang="en-US" altLang="en-US" sz="2800" dirty="0"/>
              <a:t>: </a:t>
            </a:r>
            <a:r>
              <a:rPr lang="ru-RU" altLang="en-US" sz="2800" dirty="0"/>
              <a:t>строкой</a:t>
            </a:r>
            <a:r>
              <a:rPr lang="en-US" altLang="en-US" sz="2800" dirty="0"/>
              <a:t>, </a:t>
            </a:r>
            <a:r>
              <a:rPr lang="ru-RU" altLang="en-US" sz="2800" dirty="0"/>
              <a:t>числом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Trebuchet MS" pitchFamily="34" charset="0"/>
              </a:rPr>
              <a:t>true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Trebuchet MS" pitchFamily="34" charset="0"/>
              </a:rPr>
              <a:t>false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Trebuchet MS" pitchFamily="34" charset="0"/>
              </a:rPr>
              <a:t>null</a:t>
            </a:r>
            <a:r>
              <a:rPr lang="en-US" altLang="en-US" sz="2800" dirty="0"/>
              <a:t>, </a:t>
            </a:r>
            <a:r>
              <a:rPr lang="ru-RU" altLang="en-US" sz="2800" dirty="0"/>
              <a:t>объектом или массивом</a:t>
            </a:r>
            <a:endParaRPr lang="en-US" altLang="en-US" sz="2800" dirty="0"/>
          </a:p>
          <a:p>
            <a:pPr lvl="1"/>
            <a:r>
              <a:rPr lang="ru-RU" altLang="en-US" sz="2400" dirty="0"/>
              <a:t>Таким образом значения могут быть вложенными</a:t>
            </a:r>
            <a:endParaRPr lang="en-US" altLang="en-US" sz="2400" dirty="0"/>
          </a:p>
          <a:p>
            <a:r>
              <a:rPr lang="ru-RU" altLang="en-US" sz="2800" dirty="0"/>
              <a:t>Строки заключаются в кавычки, могут иметь </a:t>
            </a:r>
            <a:r>
              <a:rPr lang="en-US" altLang="en-US" sz="2800" dirty="0"/>
              <a:t>escape</a:t>
            </a:r>
            <a:r>
              <a:rPr lang="ru-RU" altLang="en-US" sz="2800" dirty="0"/>
              <a:t>-символы</a:t>
            </a:r>
            <a:endParaRPr lang="en-US" altLang="en-US" sz="2800" dirty="0"/>
          </a:p>
          <a:p>
            <a:r>
              <a:rPr lang="ru-RU" altLang="en-US" sz="2800" dirty="0"/>
              <a:t>Числа записываются как обычно</a:t>
            </a:r>
            <a:r>
              <a:rPr lang="ru-RU" altLang="en-US" sz="2800" i="1" dirty="0"/>
              <a:t> в </a:t>
            </a:r>
            <a:r>
              <a:rPr lang="en-US" altLang="en-US" sz="2800" dirty="0"/>
              <a:t> C/C++/Java, </a:t>
            </a:r>
            <a:endParaRPr lang="ru-RU" altLang="en-US" sz="2800" dirty="0"/>
          </a:p>
          <a:p>
            <a:r>
              <a:rPr lang="ru-RU" altLang="en-US" sz="2800" dirty="0"/>
              <a:t>Допустимы пробельные символы</a:t>
            </a:r>
          </a:p>
        </p:txBody>
      </p:sp>
    </p:spTree>
    <p:extLst>
      <p:ext uri="{BB962C8B-B14F-4D97-AF65-F5344CB8AC3E}">
        <p14:creationId xmlns:p14="http://schemas.microsoft.com/office/powerpoint/2010/main" val="380040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35E350-DDE6-452F-A79D-5154FC34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73300"/>
            <a:ext cx="8525344" cy="153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19" y="1500188"/>
            <a:ext cx="8596668" cy="1320800"/>
          </a:xfrm>
        </p:spPr>
        <p:txBody>
          <a:bodyPr>
            <a:normAutofit/>
          </a:bodyPr>
          <a:lstStyle/>
          <a:p>
            <a:pPr lvl="0"/>
            <a:endParaRPr lang="en-US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FB14A0-906C-4A63-A20D-7530BEE4DA9E}"/>
              </a:ext>
            </a:extLst>
          </p:cNvPr>
          <p:cNvSpPr/>
          <p:nvPr/>
        </p:nvSpPr>
        <p:spPr>
          <a:xfrm>
            <a:off x="611519" y="700831"/>
            <a:ext cx="2784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JSON.Simple</a:t>
            </a:r>
            <a:endParaRPr lang="en-US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8637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19" y="1500188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ru-RU" altLang="en-US" sz="2400" dirty="0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Соответствие </a:t>
            </a:r>
            <a:r>
              <a:rPr lang="en-US" altLang="en-US" sz="2400" dirty="0" err="1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Json</a:t>
            </a:r>
            <a:r>
              <a:rPr lang="en-US" altLang="en-US" sz="2400" dirty="0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ru-RU" altLang="en-US" sz="2400" dirty="0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объектам </a:t>
            </a:r>
            <a:r>
              <a:rPr lang="en-US" altLang="en-US" sz="2400" dirty="0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Java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577046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JSON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Java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string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java.lang.String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number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java.lang.Number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true|false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java.lang.Boolean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null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null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array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java.util.List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object</a:t>
                      </a: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java.util.Map</a:t>
                      </a:r>
                      <a:endParaRPr lang="en-US" sz="2400" dirty="0">
                        <a:effectLst/>
                      </a:endParaRPr>
                    </a:p>
                  </a:txBody>
                  <a:tcPr marL="104198" marR="104198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FB14A0-906C-4A63-A20D-7530BEE4DA9E}"/>
              </a:ext>
            </a:extLst>
          </p:cNvPr>
          <p:cNvSpPr/>
          <p:nvPr/>
        </p:nvSpPr>
        <p:spPr>
          <a:xfrm>
            <a:off x="611519" y="700831"/>
            <a:ext cx="2784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JSON.Simple</a:t>
            </a:r>
            <a:endParaRPr lang="en-US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0173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C7275-C3AD-4AB7-B347-159DB328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ru-RU" dirty="0"/>
              <a:t>-</a:t>
            </a:r>
            <a:r>
              <a:rPr lang="en-US" dirty="0"/>
              <a:t>Simple </a:t>
            </a:r>
            <a:r>
              <a:rPr lang="ru-RU" dirty="0"/>
              <a:t>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31D5A2-EE9E-4C35-B3AF-984E672F0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206" y="1349298"/>
            <a:ext cx="7520796" cy="52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8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5E852-E40D-4199-A2C6-E5863F82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854" y="3810000"/>
            <a:ext cx="1679786" cy="1320800"/>
          </a:xfrm>
        </p:spPr>
        <p:txBody>
          <a:bodyPr/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4469F-DD06-43BD-93CA-F4660F2A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679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90F89-D3AD-40C3-A2FE-ABFA7ACB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Retrofit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361F7F-91BB-4746-8E6F-296D979F1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04" y="2896770"/>
            <a:ext cx="7219950" cy="609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2A86FF-C3D4-42F4-A60D-CF58148A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04" y="3995420"/>
            <a:ext cx="8201025" cy="5334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CAED533-2DE4-4EC9-8C51-5DCDF194F286}"/>
              </a:ext>
            </a:extLst>
          </p:cNvPr>
          <p:cNvSpPr/>
          <p:nvPr/>
        </p:nvSpPr>
        <p:spPr>
          <a:xfrm>
            <a:off x="969804" y="1668790"/>
            <a:ext cx="8246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212529"/>
                </a:solidFill>
                <a:latin typeface="-apple-system"/>
              </a:rPr>
              <a:t>Домашняя страница - </a:t>
            </a:r>
            <a:r>
              <a:rPr lang="ru-RU" sz="2800" dirty="0">
                <a:solidFill>
                  <a:srgbClr val="007BFF"/>
                </a:solidFill>
                <a:latin typeface="-apple-system"/>
                <a:hlinkClick r:id="rId4"/>
              </a:rPr>
              <a:t>http://square.github.io/retrofit/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3297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BF902-6B93-4F1D-9E01-F9F81E2B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Retrofit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116DF9-286E-4DA1-BE72-8390D7675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734" y="2138847"/>
            <a:ext cx="8009466" cy="115416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Retrofit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retrofit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Retrofit.Builder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 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baseUrl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</a:t>
            </a:r>
            <a:r>
              <a:rPr lang="ru-RU" altLang="ru-RU" sz="2400" dirty="0">
                <a:solidFill>
                  <a:srgbClr val="212529"/>
                </a:solidFill>
                <a:latin typeface="SFMono-Regular"/>
              </a:rPr>
              <a:t>https://.</a:t>
            </a:r>
            <a:r>
              <a:rPr lang="en-US" altLang="ru-RU" sz="2400" dirty="0">
                <a:solidFill>
                  <a:srgbClr val="212529"/>
                </a:solidFill>
                <a:latin typeface="SFMono-Regular"/>
              </a:rPr>
              <a:t>../")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addConverterFactory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GsonConverterFactory.create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())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build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8586D-5AFA-4B15-B381-F001D6D5C565}"/>
              </a:ext>
            </a:extLst>
          </p:cNvPr>
          <p:cNvSpPr txBox="1"/>
          <p:nvPr/>
        </p:nvSpPr>
        <p:spPr>
          <a:xfrm>
            <a:off x="829734" y="363728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0B1EED-42A2-4B48-8E8E-ECB89A05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4" y="4350883"/>
            <a:ext cx="9891554" cy="115416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Retrofit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retrofit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Retrofit.Builder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 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baseUrl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("http://date.jsontest.com/")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addConverterFactory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GsonConverterFactory.create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build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5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B8047-8291-4F20-AA8C-9853A770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Serializable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2FA96B-00B4-4BDF-92FE-0CB867140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839365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C94ED2B-7935-4C41-A183-BB78A88E9B05}"/>
              </a:ext>
            </a:extLst>
          </p:cNvPr>
          <p:cNvSpPr/>
          <p:nvPr/>
        </p:nvSpPr>
        <p:spPr>
          <a:xfrm>
            <a:off x="677334" y="1625600"/>
            <a:ext cx="102819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Menlo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sz="3200" dirty="0">
                <a:latin typeface="Menlo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sz="3200" dirty="0">
                <a:latin typeface="Menlo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main(</a:t>
            </a:r>
            <a:r>
              <a:rPr lang="en-US" sz="3200" dirty="0">
                <a:latin typeface="Menlo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[]) throws 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IOException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 {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FileOutputStream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fos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 = </a:t>
            </a:r>
            <a:r>
              <a:rPr lang="en-US" sz="3200" dirty="0">
                <a:latin typeface="Menlo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FileOutputStream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3200" dirty="0">
                <a:latin typeface="Menlo"/>
              </a:rPr>
              <a:t>"</a:t>
            </a:r>
            <a:r>
              <a:rPr lang="en-US" sz="3200" dirty="0" err="1">
                <a:latin typeface="Menlo"/>
              </a:rPr>
              <a:t>temp.out</a:t>
            </a:r>
            <a:r>
              <a:rPr lang="en-US" sz="3200" dirty="0">
                <a:latin typeface="Menlo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ObjectOutputStream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oos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 = </a:t>
            </a:r>
            <a:r>
              <a:rPr lang="en-US" sz="3200" dirty="0">
                <a:latin typeface="Menlo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ObjectOutputStream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fos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TestSerial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ts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 = </a:t>
            </a:r>
            <a:r>
              <a:rPr lang="en-US" sz="3200" dirty="0">
                <a:latin typeface="Menlo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TestSerial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oos.writeObject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ts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oos.flush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Menlo"/>
              </a:rPr>
              <a:t>  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oos.close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Menlo"/>
              </a:rPr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622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06C84-D93A-4E4F-A4AD-F80D32C1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B9BA74-B99A-4BCE-9B33-BDC5A03E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http://www.jsonschema2pojo.org/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45723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56756-6B52-425D-89A9-00184D8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Интерфейс</a:t>
            </a:r>
            <a:r>
              <a:rPr lang="en-US" dirty="0"/>
              <a:t>: </a:t>
            </a:r>
            <a:r>
              <a:rPr lang="ru-RU" dirty="0"/>
              <a:t>примеры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076FB3-6653-4996-8769-5B0EC3E03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45712"/>
            <a:ext cx="6212470" cy="152349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interface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JsontestAPI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{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212529"/>
                </a:solidFill>
                <a:latin typeface="SFMono-Regular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@GET("/")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212529"/>
                </a:solidFill>
                <a:latin typeface="SFMono-Regular"/>
              </a:rPr>
              <a:t>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Call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ServerTime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getServerDateTime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CD5BA7-7460-4B57-B040-4786E968A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04" y="3984304"/>
            <a:ext cx="8125686" cy="7848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@GET("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products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/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abc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?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=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desc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")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Call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&lt;</a:t>
            </a:r>
            <a:r>
              <a:rPr lang="en-US" altLang="ru-RU" sz="2400" dirty="0">
                <a:solidFill>
                  <a:srgbClr val="212529"/>
                </a:solidFill>
                <a:latin typeface="SFMono-Regular"/>
              </a:rPr>
              <a:t>Product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&gt;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getAllCats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(@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Query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category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")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categoryId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97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56756-6B52-425D-89A9-00184D8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Запуск транзакции</a:t>
            </a:r>
            <a:r>
              <a:rPr lang="en-US" dirty="0"/>
              <a:t>: </a:t>
            </a:r>
            <a:r>
              <a:rPr lang="ru-RU" dirty="0"/>
              <a:t>пример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403429D7-7497-4421-AFF5-07FEB1AE3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E98461-887D-4A13-9DCC-2B581A38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3948"/>
            <a:ext cx="9188026" cy="49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9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54B820F-65CA-48C1-AA73-50F42FC09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0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680E96C-89A2-485E-8978-473EC12080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79650" y="2133601"/>
            <a:ext cx="7772400" cy="3095625"/>
          </a:xfrm>
        </p:spPr>
        <p:txBody>
          <a:bodyPr/>
          <a:lstStyle/>
          <a:p>
            <a:r>
              <a:rPr lang="en-US" altLang="ru-RU" sz="6900" b="1">
                <a:solidFill>
                  <a:schemeClr val="hlink"/>
                </a:solidFill>
              </a:rPr>
              <a:t>XML</a:t>
            </a:r>
            <a:r>
              <a:rPr lang="en-US" altLang="ru-RU" sz="6900">
                <a:solidFill>
                  <a:schemeClr val="tx1"/>
                </a:solidFill>
              </a:rPr>
              <a:t> </a:t>
            </a:r>
            <a:br>
              <a:rPr lang="en-US" altLang="ru-RU" sz="6900">
                <a:solidFill>
                  <a:schemeClr val="tx1"/>
                </a:solidFill>
              </a:rPr>
            </a:br>
            <a:r>
              <a:rPr lang="ru-RU" altLang="ru-RU" sz="6900">
                <a:solidFill>
                  <a:schemeClr val="tx1"/>
                </a:solidFill>
              </a:rPr>
              <a:t>= </a:t>
            </a:r>
            <a:r>
              <a:rPr lang="en-US" altLang="ru-RU" sz="6900">
                <a:solidFill>
                  <a:schemeClr val="tx1"/>
                </a:solidFill>
              </a:rPr>
              <a:t>e</a:t>
            </a:r>
            <a:r>
              <a:rPr lang="en-US" altLang="ru-RU" sz="6900">
                <a:solidFill>
                  <a:schemeClr val="hlink"/>
                </a:solidFill>
              </a:rPr>
              <a:t>X</a:t>
            </a:r>
            <a:r>
              <a:rPr lang="en-US" altLang="ru-RU" sz="6900">
                <a:solidFill>
                  <a:schemeClr val="tx1"/>
                </a:solidFill>
              </a:rPr>
              <a:t>tensible </a:t>
            </a:r>
            <a:r>
              <a:rPr lang="en-US" altLang="ru-RU" sz="6900">
                <a:solidFill>
                  <a:schemeClr val="hlink"/>
                </a:solidFill>
              </a:rPr>
              <a:t>M</a:t>
            </a:r>
            <a:r>
              <a:rPr lang="en-US" altLang="ru-RU" sz="6900">
                <a:solidFill>
                  <a:schemeClr val="tx1"/>
                </a:solidFill>
              </a:rPr>
              <a:t>arkup </a:t>
            </a:r>
            <a:r>
              <a:rPr lang="en-US" altLang="ru-RU" sz="6900">
                <a:solidFill>
                  <a:schemeClr val="hlink"/>
                </a:solidFill>
              </a:rPr>
              <a:t>L</a:t>
            </a:r>
            <a:r>
              <a:rPr lang="en-US" altLang="ru-RU" sz="6900">
                <a:solidFill>
                  <a:schemeClr val="tx1"/>
                </a:solidFill>
              </a:rPr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245145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64A68CA-8A6C-4065-8D5A-36CAAAD25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Что такое </a:t>
            </a:r>
            <a:r>
              <a:rPr lang="en-US" altLang="ru-RU"/>
              <a:t>XML?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286FD83-693D-4332-B0AC-DAA6F58F2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452881"/>
            <a:ext cx="8761306" cy="4588482"/>
          </a:xfrm>
        </p:spPr>
        <p:txBody>
          <a:bodyPr>
            <a:normAutofit/>
          </a:bodyPr>
          <a:lstStyle/>
          <a:p>
            <a:r>
              <a:rPr lang="en-US" altLang="ru-RU" sz="2800" dirty="0" err="1"/>
              <a:t>e</a:t>
            </a:r>
            <a:r>
              <a:rPr lang="en-US" altLang="ru-RU" sz="2800" b="1" dirty="0" err="1"/>
              <a:t>X</a:t>
            </a:r>
            <a:r>
              <a:rPr lang="en-US" altLang="ru-RU" sz="2800" dirty="0" err="1"/>
              <a:t>tensible</a:t>
            </a:r>
            <a:r>
              <a:rPr lang="en-US" altLang="ru-RU" sz="2800" dirty="0"/>
              <a:t> </a:t>
            </a:r>
            <a:r>
              <a:rPr lang="en-US" altLang="ru-RU" sz="2800" b="1" dirty="0"/>
              <a:t>M</a:t>
            </a:r>
            <a:r>
              <a:rPr lang="en-US" altLang="ru-RU" sz="2800" dirty="0"/>
              <a:t>arkup </a:t>
            </a:r>
            <a:r>
              <a:rPr lang="en-US" altLang="ru-RU" sz="2800" b="1" dirty="0"/>
              <a:t>L</a:t>
            </a:r>
            <a:r>
              <a:rPr lang="en-US" altLang="ru-RU" sz="2800" dirty="0"/>
              <a:t>anguage</a:t>
            </a:r>
          </a:p>
          <a:p>
            <a:pPr lvl="1"/>
            <a:r>
              <a:rPr lang="en-US" altLang="ru-RU" sz="2400" dirty="0"/>
              <a:t>Extensible</a:t>
            </a:r>
            <a:r>
              <a:rPr lang="ru-RU" altLang="ru-RU" sz="2400" dirty="0"/>
              <a:t> — расширяемый.</a:t>
            </a:r>
            <a:r>
              <a:rPr lang="en-US" altLang="ru-RU" sz="2400" dirty="0"/>
              <a:t> </a:t>
            </a:r>
            <a:r>
              <a:rPr lang="ru-RU" altLang="ru-RU" sz="2400" dirty="0"/>
              <a:t>Каждый пользователь приспосабливает его для своей задачи.</a:t>
            </a:r>
            <a:endParaRPr lang="en-US" altLang="ru-RU" sz="2400" dirty="0"/>
          </a:p>
          <a:p>
            <a:r>
              <a:rPr lang="en-US" altLang="ru-RU" sz="2800" dirty="0"/>
              <a:t>XML </a:t>
            </a:r>
            <a:r>
              <a:rPr lang="ru-RU" altLang="ru-RU" sz="2800" dirty="0"/>
              <a:t>внешне похож на </a:t>
            </a:r>
            <a:r>
              <a:rPr lang="en-US" altLang="ru-RU" sz="2800" dirty="0"/>
              <a:t>HTML</a:t>
            </a:r>
            <a:endParaRPr lang="ru-RU" altLang="ru-RU" sz="2800" dirty="0"/>
          </a:p>
          <a:p>
            <a:pPr lvl="1"/>
            <a:r>
              <a:rPr lang="ru-RU" altLang="ru-RU" sz="2400" dirty="0"/>
              <a:t>Это тоже </a:t>
            </a:r>
            <a:r>
              <a:rPr lang="ru-RU" altLang="ru-RU" sz="2400" b="1" dirty="0">
                <a:solidFill>
                  <a:schemeClr val="accent2"/>
                </a:solidFill>
              </a:rPr>
              <a:t>язык разметки</a:t>
            </a:r>
            <a:endParaRPr lang="en-US" altLang="ru-RU" sz="2400" dirty="0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r>
              <a:rPr lang="en-US" altLang="ru-RU" sz="2400" dirty="0"/>
              <a:t>(</a:t>
            </a:r>
            <a:r>
              <a:rPr lang="en-US" altLang="ru-RU" sz="2400" dirty="0" err="1"/>
              <a:t>HyperText</a:t>
            </a:r>
            <a:r>
              <a:rPr lang="en-US" altLang="ru-RU" sz="2400" dirty="0"/>
              <a:t> Markup Language)</a:t>
            </a:r>
          </a:p>
          <a:p>
            <a:pPr lvl="1"/>
            <a:r>
              <a:rPr lang="ru-RU" altLang="ru-RU" sz="2400" dirty="0"/>
              <a:t>Синтаксис обоих </a:t>
            </a:r>
            <a:r>
              <a:rPr lang="ru-RU" altLang="ru-RU" sz="2400" b="1" dirty="0">
                <a:solidFill>
                  <a:schemeClr val="accent2"/>
                </a:solidFill>
              </a:rPr>
              <a:t>происходит от </a:t>
            </a:r>
            <a:r>
              <a:rPr lang="en-US" altLang="ru-RU" sz="2400" b="1" dirty="0">
                <a:solidFill>
                  <a:schemeClr val="accent2"/>
                </a:solidFill>
              </a:rPr>
              <a:t>SGML</a:t>
            </a:r>
          </a:p>
          <a:p>
            <a:pPr lvl="1">
              <a:buFontTx/>
              <a:buNone/>
            </a:pPr>
            <a:r>
              <a:rPr lang="en-US" altLang="ru-RU" sz="2400" dirty="0"/>
              <a:t>(Standard Generalized Markup Language)</a:t>
            </a:r>
          </a:p>
        </p:txBody>
      </p:sp>
    </p:spTree>
    <p:extLst>
      <p:ext uri="{BB962C8B-B14F-4D97-AF65-F5344CB8AC3E}">
        <p14:creationId xmlns:p14="http://schemas.microsoft.com/office/powerpoint/2010/main" val="27980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B71BBA5-CFF0-465B-93D5-C6D4D6B3D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</a:t>
            </a:r>
            <a:r>
              <a:rPr lang="en-US" altLang="ru-RU"/>
              <a:t>HTML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BE36F12-35AF-4F91-9C89-948520FB2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28776"/>
            <a:ext cx="8229600" cy="47529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400">
                <a:latin typeface="Tahoma" panose="020B0604030504040204" pitchFamily="34" charset="0"/>
              </a:rPr>
              <a:t>&lt;html&gt; </a:t>
            </a:r>
            <a:endParaRPr lang="ru-RU" altLang="ru-RU" sz="24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>
                <a:latin typeface="Tahoma" panose="020B0604030504040204" pitchFamily="34" charset="0"/>
              </a:rPr>
              <a:t>	</a:t>
            </a:r>
            <a:r>
              <a:rPr lang="en-US" altLang="ru-RU" sz="2400">
                <a:latin typeface="Tahoma" panose="020B0604030504040204" pitchFamily="34" charset="0"/>
              </a:rPr>
              <a:t>&lt;head&gt; </a:t>
            </a:r>
            <a:endParaRPr lang="ru-RU" altLang="ru-RU" sz="24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>
                <a:latin typeface="Tahoma" panose="020B0604030504040204" pitchFamily="34" charset="0"/>
              </a:rPr>
              <a:t>		</a:t>
            </a:r>
            <a:r>
              <a:rPr lang="en-US" altLang="ru-RU" sz="2400">
                <a:latin typeface="Tahoma" panose="020B0604030504040204" pitchFamily="34" charset="0"/>
              </a:rPr>
              <a:t>&lt;title&gt;Title of this page&lt;/title&gt;</a:t>
            </a:r>
            <a:endParaRPr lang="ru-RU" altLang="ru-RU" sz="24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>
                <a:latin typeface="Tahoma" panose="020B0604030504040204" pitchFamily="34" charset="0"/>
              </a:rPr>
              <a:t>	</a:t>
            </a:r>
            <a:r>
              <a:rPr lang="en-US" altLang="ru-RU" sz="2400">
                <a:latin typeface="Tahoma" panose="020B0604030504040204" pitchFamily="34" charset="0"/>
              </a:rPr>
              <a:t>&lt;/head&gt;</a:t>
            </a:r>
            <a:endParaRPr lang="ru-RU" altLang="ru-RU" sz="24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>
                <a:latin typeface="Tahoma" panose="020B0604030504040204" pitchFamily="34" charset="0"/>
              </a:rPr>
              <a:t>	</a:t>
            </a:r>
            <a:r>
              <a:rPr lang="en-US" altLang="ru-RU" sz="2400">
                <a:latin typeface="Tahoma" panose="020B0604030504040204" pitchFamily="34" charset="0"/>
              </a:rPr>
              <a:t>&lt;body&gt; </a:t>
            </a:r>
            <a:endParaRPr lang="ru-RU" altLang="ru-RU" sz="24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>
                <a:latin typeface="Tahoma" panose="020B0604030504040204" pitchFamily="34" charset="0"/>
              </a:rPr>
              <a:t>		</a:t>
            </a:r>
            <a:r>
              <a:rPr lang="en-US" altLang="ru-RU" sz="2400">
                <a:latin typeface="Tahoma" panose="020B0604030504040204" pitchFamily="34" charset="0"/>
              </a:rPr>
              <a:t>&lt;p&gt;This is my first homepage.&lt;br&gt;</a:t>
            </a:r>
            <a:endParaRPr lang="ru-RU" altLang="ru-RU" sz="24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400">
                <a:latin typeface="Tahoma" panose="020B0604030504040204" pitchFamily="34" charset="0"/>
              </a:rPr>
              <a:t>	</a:t>
            </a:r>
            <a:r>
              <a:rPr lang="ru-RU" altLang="ru-RU" sz="2400">
                <a:latin typeface="Tahoma" panose="020B0604030504040204" pitchFamily="34" charset="0"/>
              </a:rPr>
              <a:t>	</a:t>
            </a:r>
            <a:r>
              <a:rPr lang="en-US" altLang="ru-RU" sz="2400">
                <a:latin typeface="Tahoma" panose="020B0604030504040204" pitchFamily="34" charset="0"/>
              </a:rPr>
              <a:t>&lt;b&gt;This text is bold.&lt;/b&gt;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400">
                <a:latin typeface="Tahoma" panose="020B0604030504040204" pitchFamily="34" charset="0"/>
              </a:rPr>
              <a:t>		And this is &lt;b&gt;bold &lt;i&gt;and italic&lt;/b&gt;, wow&lt;/i&gt;!</a:t>
            </a:r>
            <a:endParaRPr lang="ru-RU" altLang="ru-RU" sz="24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>
                <a:latin typeface="Tahoma" panose="020B0604030504040204" pitchFamily="34" charset="0"/>
              </a:rPr>
              <a:t>		</a:t>
            </a:r>
            <a:r>
              <a:rPr lang="en-US" altLang="ru-RU" sz="2400">
                <a:latin typeface="Tahoma" panose="020B0604030504040204" pitchFamily="34" charset="0"/>
              </a:rPr>
              <a:t>&lt;/p&gt;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>
                <a:latin typeface="Tahoma" panose="020B0604030504040204" pitchFamily="34" charset="0"/>
              </a:rPr>
              <a:t>	</a:t>
            </a:r>
            <a:r>
              <a:rPr lang="en-US" altLang="ru-RU" sz="2400">
                <a:latin typeface="Tahoma" panose="020B0604030504040204" pitchFamily="34" charset="0"/>
              </a:rPr>
              <a:t>&lt;/body&gt; </a:t>
            </a:r>
            <a:endParaRPr lang="ru-RU" altLang="ru-RU" sz="24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400">
                <a:latin typeface="Tahoma" panose="020B0604030504040204" pitchFamily="34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44795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64E961-4C91-40E7-ADD7-4FAF37116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</a:t>
            </a:r>
            <a:r>
              <a:rPr lang="en-US" altLang="ru-RU"/>
              <a:t>XML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932CFB4-EA4F-49CA-90B7-7C3887608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0553" y="1564959"/>
            <a:ext cx="8229600" cy="49244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000" dirty="0">
                <a:latin typeface="Tahoma" panose="020B0604030504040204" pitchFamily="34" charset="0"/>
              </a:rPr>
              <a:t>&lt;?</a:t>
            </a:r>
            <a:r>
              <a:rPr lang="ru-RU" altLang="ru-RU" sz="2000" dirty="0" err="1">
                <a:latin typeface="Tahoma" panose="020B0604030504040204" pitchFamily="34" charset="0"/>
              </a:rPr>
              <a:t>xml</a:t>
            </a:r>
            <a:r>
              <a:rPr lang="ru-RU" altLang="ru-RU" sz="2000" dirty="0">
                <a:latin typeface="Tahoma" panose="020B0604030504040204" pitchFamily="34" charset="0"/>
              </a:rPr>
              <a:t> </a:t>
            </a:r>
            <a:r>
              <a:rPr lang="ru-RU" altLang="ru-RU" sz="2000" dirty="0" err="1">
                <a:latin typeface="Tahoma" panose="020B0604030504040204" pitchFamily="34" charset="0"/>
              </a:rPr>
              <a:t>version</a:t>
            </a:r>
            <a:r>
              <a:rPr lang="ru-RU" altLang="ru-RU" sz="2000" dirty="0">
                <a:latin typeface="Tahoma" panose="020B0604030504040204" pitchFamily="34" charset="0"/>
              </a:rPr>
              <a:t>="1.0" </a:t>
            </a:r>
            <a:r>
              <a:rPr lang="ru-RU" altLang="ru-RU" sz="2000" dirty="0" err="1">
                <a:latin typeface="Tahoma" panose="020B0604030504040204" pitchFamily="34" charset="0"/>
              </a:rPr>
              <a:t>encoding</a:t>
            </a:r>
            <a:r>
              <a:rPr lang="ru-RU" altLang="ru-RU" sz="2000" dirty="0">
                <a:latin typeface="Tahoma" panose="020B0604030504040204" pitchFamily="34" charset="0"/>
              </a:rPr>
              <a:t>="ISO-8859-1"?&gt;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&lt;CHESSBOARD&gt;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&lt;WHITEPIECES&gt;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	&lt;KING&gt;&lt;POSITION COLUMN="G" ROW="1"/&gt;&lt;/KING&gt;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	&lt;BISHOP&gt;&lt;POSITION COLUMN="D" ROW="6"/&gt;&lt;/BISHOP&gt;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	&lt;ROOK&gt;&lt;POSITION COLUMN="E" ROW="1"/&gt;&lt;/ROOK&gt;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	&lt;PAWN&gt;&lt;POSITION COLUMN="A" ROW="4"/&gt;&lt;/PAWN&gt;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	&lt;PAWN&gt;&lt;POSITION COLUMN="B" ROW="3"/&gt;&lt;/PAWN&gt;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&lt;/WHITEPIECES&gt;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&lt;BLACKPIECES&gt;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	&lt;KING&gt;&lt;POSITION COLUMN="B" ROW="6"/&gt;&lt;/KING&gt;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	&lt;QUEEN&gt;&lt;POSITION COLUMN="A" ROW="7"/&gt;&lt;/QUEEN&gt;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	&lt;PAWN&gt;&lt;POSITION COLUMN="A" ROW="5"/&gt;&lt;/PAWN&gt;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	&lt;PAWN&gt;&lt;POSITION COLUMN="D" ROW="4"/&gt;&lt;/PAWN&gt;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&lt;/BLACKPIECES&gt;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>
                <a:latin typeface="Tahoma" panose="020B0604030504040204" pitchFamily="34" charset="0"/>
              </a:rPr>
              <a:t>&lt;/CHESSBOARD&gt; </a:t>
            </a:r>
          </a:p>
        </p:txBody>
      </p:sp>
      <p:pic>
        <p:nvPicPr>
          <p:cNvPr id="4" name="Picture 4" descr="chess">
            <a:extLst>
              <a:ext uri="{FF2B5EF4-FFF2-40B4-BE49-F238E27FC236}">
                <a16:creationId xmlns:a16="http://schemas.microsoft.com/office/drawing/2014/main" id="{2E3C913D-E57D-4BC7-950B-EC2AC8A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08" y="609600"/>
            <a:ext cx="2707715" cy="27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CB26228-924B-4BFB-ACAD-8B45AA9E8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Чем </a:t>
            </a:r>
            <a:r>
              <a:rPr lang="en-US" altLang="ru-RU" sz="4000"/>
              <a:t>XML </a:t>
            </a:r>
            <a:r>
              <a:rPr lang="ru-RU" altLang="ru-RU" sz="4000"/>
              <a:t>отличается от </a:t>
            </a:r>
            <a:r>
              <a:rPr lang="en-US" altLang="ru-RU" sz="4000"/>
              <a:t>HTML?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D561C71-EBE9-4578-A0D0-1D11BB978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ru-RU" sz="2400" b="1" dirty="0"/>
              <a:t>HTML</a:t>
            </a:r>
            <a:r>
              <a:rPr lang="en-US" altLang="ru-RU" sz="2400" dirty="0"/>
              <a:t> </a:t>
            </a:r>
            <a:r>
              <a:rPr lang="ru-RU" altLang="ru-RU" sz="2400" dirty="0"/>
              <a:t>используется для отображения данных в браузере. В нем смешаны элементы </a:t>
            </a:r>
            <a:r>
              <a:rPr lang="ru-RU" altLang="ru-RU" sz="2400" b="1" dirty="0">
                <a:solidFill>
                  <a:schemeClr val="accent2"/>
                </a:solidFill>
              </a:rPr>
              <a:t>содержания</a:t>
            </a:r>
            <a:r>
              <a:rPr lang="ru-RU" altLang="ru-RU" sz="2400" dirty="0"/>
              <a:t> и </a:t>
            </a:r>
            <a:r>
              <a:rPr lang="ru-RU" altLang="ru-RU" sz="2400" b="1" dirty="0">
                <a:solidFill>
                  <a:schemeClr val="accent2"/>
                </a:solidFill>
              </a:rPr>
              <a:t>оформления</a:t>
            </a:r>
            <a:r>
              <a:rPr lang="ru-RU" altLang="ru-RU" sz="2400" dirty="0"/>
              <a:t>.</a:t>
            </a:r>
          </a:p>
          <a:p>
            <a:pPr lvl="1"/>
            <a:r>
              <a:rPr lang="en-US" altLang="ru-RU" sz="2400" b="1" dirty="0"/>
              <a:t>XML</a:t>
            </a:r>
            <a:r>
              <a:rPr lang="en-US" altLang="ru-RU" sz="2400" dirty="0"/>
              <a:t> </a:t>
            </a:r>
            <a:r>
              <a:rPr lang="ru-RU" altLang="ru-RU" sz="2400" dirty="0"/>
              <a:t>используется для хранения данных и описания их структуры. Он задаёт только </a:t>
            </a:r>
            <a:r>
              <a:rPr lang="ru-RU" altLang="ru-RU" sz="2400" b="1" dirty="0">
                <a:solidFill>
                  <a:schemeClr val="accent2"/>
                </a:solidFill>
              </a:rPr>
              <a:t>содержание</a:t>
            </a:r>
            <a:r>
              <a:rPr lang="ru-RU" altLang="ru-RU" sz="2400" dirty="0"/>
              <a:t> документа.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87037807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3378</TotalTime>
  <Words>786</Words>
  <Application>Microsoft Office PowerPoint</Application>
  <PresentationFormat>Широкоэкранный</PresentationFormat>
  <Paragraphs>187</Paragraphs>
  <Slides>32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5" baseType="lpstr">
      <vt:lpstr>-apple-system</vt:lpstr>
      <vt:lpstr>Arial</vt:lpstr>
      <vt:lpstr>Calibri</vt:lpstr>
      <vt:lpstr>Courier New</vt:lpstr>
      <vt:lpstr>Helvetica Neue</vt:lpstr>
      <vt:lpstr>Menlo</vt:lpstr>
      <vt:lpstr>SFMono-Regular</vt:lpstr>
      <vt:lpstr>Tahoma</vt:lpstr>
      <vt:lpstr>Trebuchet MS</vt:lpstr>
      <vt:lpstr>Verdana</vt:lpstr>
      <vt:lpstr>Wingdings</vt:lpstr>
      <vt:lpstr>Wingdings 3</vt:lpstr>
      <vt:lpstr>Аспект</vt:lpstr>
      <vt:lpstr>Лекция 10.  Сериализация объектов. REST. Retrofit</vt:lpstr>
      <vt:lpstr>Интерфейс Serializable</vt:lpstr>
      <vt:lpstr>Интерфейс Serializable</vt:lpstr>
      <vt:lpstr>XML</vt:lpstr>
      <vt:lpstr>XML  = eXtensible Markup Language</vt:lpstr>
      <vt:lpstr>Что такое XML?</vt:lpstr>
      <vt:lpstr>Пример HTML</vt:lpstr>
      <vt:lpstr>Пример XML</vt:lpstr>
      <vt:lpstr>Чем XML отличается от HTML?</vt:lpstr>
      <vt:lpstr>Чем XML отличается от HTML?</vt:lpstr>
      <vt:lpstr>Простой XML-документ</vt:lpstr>
      <vt:lpstr>Синтаксис XML</vt:lpstr>
      <vt:lpstr>Синтаксис XML</vt:lpstr>
      <vt:lpstr>Синтаксис XML</vt:lpstr>
      <vt:lpstr>Специальные символы</vt:lpstr>
      <vt:lpstr>Правильность документов</vt:lpstr>
      <vt:lpstr>JAXB</vt:lpstr>
      <vt:lpstr>JAXB Пример</vt:lpstr>
      <vt:lpstr>JSON</vt:lpstr>
      <vt:lpstr>What is JSON</vt:lpstr>
      <vt:lpstr>JSON пример</vt:lpstr>
      <vt:lpstr>JSON syntax</vt:lpstr>
      <vt:lpstr>JSON syntax</vt:lpstr>
      <vt:lpstr>Презентация PowerPoint</vt:lpstr>
      <vt:lpstr>Соответствие Json объектам Java</vt:lpstr>
      <vt:lpstr>JSON-Simple Пример</vt:lpstr>
      <vt:lpstr>Rest</vt:lpstr>
      <vt:lpstr>Retrofit</vt:lpstr>
      <vt:lpstr>Создание Retrofit</vt:lpstr>
      <vt:lpstr>POJO</vt:lpstr>
      <vt:lpstr>2. Интерфейс: примеры</vt:lpstr>
      <vt:lpstr>3. Запуск транзакции: 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57</cp:revision>
  <dcterms:created xsi:type="dcterms:W3CDTF">2017-12-30T09:17:57Z</dcterms:created>
  <dcterms:modified xsi:type="dcterms:W3CDTF">2018-01-15T08:01:11Z</dcterms:modified>
</cp:coreProperties>
</file>