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1983-467D-4060-A705-8C2B373965CE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D52B-7CCB-4EC4-ACB9-D93470695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7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25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98"/>
            <a:ext cx="6094321" cy="27809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112"/>
                </a:moveTo>
                <a:lnTo>
                  <a:pt x="2303989" y="140112"/>
                </a:lnTo>
                <a:lnTo>
                  <a:pt x="2303989" y="0"/>
                </a:lnTo>
                <a:lnTo>
                  <a:pt x="0" y="0"/>
                </a:lnTo>
                <a:lnTo>
                  <a:pt x="0" y="140112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pPr marL="25168"/>
            <a:r>
              <a:rPr lang="ru-RU" spc="69"/>
              <a:t>Але</a:t>
            </a:r>
            <a:r>
              <a:rPr lang="ru-RU" spc="10"/>
              <a:t>ксей</a:t>
            </a:r>
            <a:r>
              <a:rPr lang="ru-RU" spc="129"/>
              <a:t> </a:t>
            </a:r>
            <a:r>
              <a:rPr lang="ru-RU" spc="69"/>
              <a:t>Владыкин</a:t>
            </a:r>
            <a:endParaRPr lang="ru-RU" spc="69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7A0000"/>
                </a:solidFill>
                <a:latin typeface="Arial"/>
                <a:cs typeface="Arial"/>
              </a:defRPr>
            </a:lvl1pPr>
          </a:lstStyle>
          <a:p>
            <a:pPr marL="50335"/>
            <a:fld id="{81D60167-4931-47E6-BA6A-407CBD079E47}" type="slidenum">
              <a:rPr lang="ru-RU" spc="30" smtClean="0"/>
              <a:pPr marL="50335"/>
              <a:t>‹#›</a:t>
            </a:fld>
            <a:r>
              <a:rPr lang="ru-RU" spc="129"/>
              <a:t> </a:t>
            </a:r>
            <a:r>
              <a:rPr lang="ru-RU" spc="357"/>
              <a:t>/</a:t>
            </a:r>
            <a:r>
              <a:rPr lang="ru-RU" spc="129"/>
              <a:t> </a:t>
            </a:r>
            <a:r>
              <a:rPr lang="ru-RU" spc="30"/>
              <a:t>26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252621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  <p:sldLayoutId id="214748367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DA005-270E-4F2F-8264-43F11523E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920" y="3562774"/>
            <a:ext cx="8834119" cy="164630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10</a:t>
            </a:r>
            <a:r>
              <a:rPr lang="ru-RU" dirty="0"/>
              <a:t>. Функциональное программирование в </a:t>
            </a:r>
            <a:r>
              <a:rPr lang="en-US" dirty="0"/>
              <a:t>Java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EADF5E-4A4B-493A-B5EF-AE78D80E3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383692" cy="1298407"/>
          </a:xfrm>
        </p:spPr>
        <p:txBody>
          <a:bodyPr>
            <a:normAutofit/>
          </a:bodyPr>
          <a:lstStyle/>
          <a:p>
            <a:br>
              <a:rPr lang="ru-RU" dirty="0"/>
            </a:br>
            <a:r>
              <a:rPr lang="en-US" dirty="0"/>
              <a:t>Lambda-</a:t>
            </a:r>
            <a:r>
              <a:rPr lang="ru-RU" dirty="0"/>
              <a:t>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7001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1783" y="770967"/>
            <a:ext cx="7426325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Как </a:t>
            </a:r>
            <a:r>
              <a:rPr spc="-10" dirty="0"/>
              <a:t>«вызвать»</a:t>
            </a:r>
            <a:r>
              <a:rPr spc="-35" dirty="0"/>
              <a:t> </a:t>
            </a:r>
            <a:r>
              <a:rPr spc="-10" dirty="0"/>
              <a:t>lambda-выражение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2315" y="2060702"/>
            <a:ext cx="753888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Ожидается </a:t>
            </a:r>
            <a:r>
              <a:rPr sz="3200" spc="-15" dirty="0">
                <a:latin typeface="Calibri"/>
                <a:cs typeface="Calibri"/>
              </a:rPr>
              <a:t>что-то </a:t>
            </a:r>
            <a:r>
              <a:rPr sz="3200" spc="-20" dirty="0" err="1">
                <a:latin typeface="Calibri"/>
                <a:cs typeface="Calibri"/>
              </a:rPr>
              <a:t>похожее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 err="1">
                <a:latin typeface="Calibri"/>
                <a:cs typeface="Calibri"/>
              </a:rPr>
              <a:t>на</a:t>
            </a:r>
            <a:r>
              <a:rPr lang="ru-RU" sz="3200" dirty="0">
                <a:latin typeface="Calibri"/>
                <a:cs typeface="Calibri"/>
              </a:rPr>
              <a:t> рефлексию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469900"/>
            <a:r>
              <a:rPr sz="2800" dirty="0">
                <a:solidFill>
                  <a:srgbClr val="006FC0"/>
                </a:solidFill>
                <a:latin typeface="Consolas"/>
                <a:cs typeface="Consolas"/>
              </a:rPr>
              <a:t>{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int </a:t>
            </a:r>
            <a:r>
              <a:rPr sz="2800" dirty="0">
                <a:solidFill>
                  <a:srgbClr val="006FC0"/>
                </a:solidFill>
                <a:latin typeface="Consolas"/>
                <a:cs typeface="Consolas"/>
              </a:rPr>
              <a:t>x </a:t>
            </a:r>
            <a:r>
              <a:rPr lang="ru-RU" sz="2800" dirty="0">
                <a:solidFill>
                  <a:srgbClr val="006FC0"/>
                </a:solidFill>
                <a:latin typeface="Consolas"/>
                <a:cs typeface="Consolas"/>
              </a:rPr>
              <a:t>-</a:t>
            </a:r>
            <a:r>
              <a:rPr sz="2800" dirty="0">
                <a:solidFill>
                  <a:srgbClr val="006FC0"/>
                </a:solidFill>
                <a:latin typeface="Consolas"/>
                <a:cs typeface="Consolas"/>
              </a:rPr>
              <a:t>&gt; x + 1</a:t>
            </a:r>
            <a:r>
              <a:rPr sz="28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}.invoke(10)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2314" y="4372228"/>
            <a:ext cx="8443125" cy="16985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spcBef>
                <a:spcPts val="105"/>
              </a:spcBef>
            </a:pPr>
            <a:r>
              <a:rPr sz="2800" dirty="0">
                <a:solidFill>
                  <a:srgbClr val="006FC0"/>
                </a:solidFill>
                <a:latin typeface="Consolas"/>
                <a:cs typeface="Consolas"/>
              </a:rPr>
              <a:t>int sum = { int x,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int </a:t>
            </a:r>
            <a:r>
              <a:rPr sz="2800" dirty="0">
                <a:solidFill>
                  <a:srgbClr val="006FC0"/>
                </a:solidFill>
                <a:latin typeface="Consolas"/>
                <a:cs typeface="Consolas"/>
              </a:rPr>
              <a:t>y </a:t>
            </a:r>
            <a:r>
              <a:rPr lang="ru-RU" sz="2800" spc="-5" dirty="0">
                <a:solidFill>
                  <a:srgbClr val="006FC0"/>
                </a:solidFill>
                <a:latin typeface="Consolas"/>
                <a:cs typeface="Consolas"/>
              </a:rPr>
              <a:t>-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&gt; </a:t>
            </a:r>
            <a:r>
              <a:rPr sz="2800" dirty="0">
                <a:solidFill>
                  <a:srgbClr val="006FC0"/>
                </a:solidFill>
                <a:latin typeface="Consolas"/>
                <a:cs typeface="Consolas"/>
              </a:rPr>
              <a:t>x + y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}.invoke(3,</a:t>
            </a:r>
            <a:r>
              <a:rPr sz="2800" spc="-6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006FC0"/>
                </a:solidFill>
                <a:latin typeface="Consolas"/>
                <a:cs typeface="Consolas"/>
              </a:rPr>
              <a:t>4);</a:t>
            </a:r>
            <a:endParaRPr sz="2800" dirty="0"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Но в </a:t>
            </a:r>
            <a:r>
              <a:rPr sz="2400" spc="-20" dirty="0">
                <a:latin typeface="Calibri"/>
                <a:cs typeface="Calibri"/>
              </a:rPr>
              <a:t>Java </a:t>
            </a:r>
            <a:r>
              <a:rPr sz="2400" dirty="0">
                <a:latin typeface="Calibri"/>
                <a:cs typeface="Calibri"/>
              </a:rPr>
              <a:t>8 </a:t>
            </a:r>
            <a:r>
              <a:rPr sz="2400" spc="-5" dirty="0">
                <a:latin typeface="Calibri"/>
                <a:cs typeface="Calibri"/>
              </a:rPr>
              <a:t>не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так</a:t>
            </a:r>
          </a:p>
        </p:txBody>
      </p:sp>
    </p:spTree>
    <p:extLst>
      <p:ext uri="{BB962C8B-B14F-4D97-AF65-F5344CB8AC3E}">
        <p14:creationId xmlns:p14="http://schemas.microsoft.com/office/powerpoint/2010/main" val="401087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3943" y="496647"/>
            <a:ext cx="7426325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Как </a:t>
            </a:r>
            <a:r>
              <a:rPr spc="-10" dirty="0"/>
              <a:t>«вызвать»</a:t>
            </a:r>
            <a:r>
              <a:rPr spc="-35" dirty="0"/>
              <a:t> </a:t>
            </a:r>
            <a:r>
              <a:rPr spc="-10" dirty="0"/>
              <a:t>lambda-выражение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539" y="1250949"/>
            <a:ext cx="10027132" cy="5355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С помощью </a:t>
            </a:r>
            <a:r>
              <a:rPr sz="2400" spc="-10" dirty="0" err="1">
                <a:latin typeface="Calibri"/>
                <a:cs typeface="Calibri"/>
              </a:rPr>
              <a:t>функционального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интерфейса</a:t>
            </a:r>
            <a:endParaRPr lang="ru-RU" sz="2400" spc="-10" dirty="0">
              <a:latin typeface="Calibri"/>
              <a:cs typeface="Calibri"/>
            </a:endParaRPr>
          </a:p>
          <a:p>
            <a:pPr marL="35560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marR="833119" indent="-342900">
              <a:lnSpc>
                <a:spcPts val="212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Функциональный интерфейс – </a:t>
            </a:r>
            <a:r>
              <a:rPr sz="2400" b="1" spc="-20" dirty="0">
                <a:latin typeface="Calibri"/>
                <a:cs typeface="Calibri"/>
              </a:rPr>
              <a:t>это </a:t>
            </a:r>
            <a:r>
              <a:rPr sz="2400" b="1" spc="-10" dirty="0">
                <a:latin typeface="Calibri"/>
                <a:cs typeface="Calibri"/>
              </a:rPr>
              <a:t>интерфейс, </a:t>
            </a:r>
            <a:r>
              <a:rPr sz="2400" b="1" spc="-15" dirty="0">
                <a:latin typeface="Calibri"/>
                <a:cs typeface="Calibri"/>
              </a:rPr>
              <a:t>который  </a:t>
            </a:r>
            <a:r>
              <a:rPr sz="2400" b="1" spc="-20" dirty="0">
                <a:latin typeface="Calibri"/>
                <a:cs typeface="Calibri"/>
              </a:rPr>
              <a:t>содержит </a:t>
            </a:r>
            <a:r>
              <a:rPr sz="2400" b="1" spc="-25" dirty="0">
                <a:latin typeface="Calibri"/>
                <a:cs typeface="Calibri"/>
              </a:rPr>
              <a:t>только </a:t>
            </a:r>
            <a:r>
              <a:rPr sz="2400" b="1" spc="-20" dirty="0">
                <a:latin typeface="Calibri"/>
                <a:cs typeface="Calibri"/>
              </a:rPr>
              <a:t>один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метод</a:t>
            </a:r>
            <a:endParaRPr sz="2400" b="1" dirty="0">
              <a:latin typeface="Calibri"/>
              <a:cs typeface="Calibri"/>
            </a:endParaRPr>
          </a:p>
          <a:p>
            <a:pPr>
              <a:spcBef>
                <a:spcPts val="15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5600" marR="960755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Вызвать lambda-выражение означает инстанцировать  функциональный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интерфейс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55"/>
              </a:spcBef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Пример </a:t>
            </a:r>
            <a:r>
              <a:rPr sz="2400" spc="-10" dirty="0">
                <a:latin typeface="Calibri"/>
                <a:cs typeface="Calibri"/>
              </a:rPr>
              <a:t>функционального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интерфейса:</a:t>
            </a:r>
            <a:endParaRPr sz="2400" dirty="0">
              <a:latin typeface="Calibri"/>
              <a:cs typeface="Calibri"/>
            </a:endParaRPr>
          </a:p>
          <a:p>
            <a:pPr marL="469900">
              <a:spcBef>
                <a:spcPts val="1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interface Runnable { 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void run();</a:t>
            </a:r>
            <a:r>
              <a:rPr sz="24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  <a:p>
            <a:pPr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Пример вызова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лямбда-выражения</a:t>
            </a:r>
            <a:endParaRPr sz="2400" dirty="0">
              <a:latin typeface="Calibri"/>
              <a:cs typeface="Calibri"/>
            </a:endParaRPr>
          </a:p>
          <a:p>
            <a:pPr marL="469900">
              <a:spcBef>
                <a:spcPts val="1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Runnable r =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() -&gt; {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System.out.println("hello");</a:t>
            </a:r>
            <a:r>
              <a:rPr sz="2400" spc="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};</a:t>
            </a:r>
            <a:endParaRPr sz="2400" dirty="0">
              <a:latin typeface="Consolas"/>
              <a:cs typeface="Consolas"/>
            </a:endParaRPr>
          </a:p>
          <a:p>
            <a:pPr marL="469900" marR="3636010"/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Thread t = new 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Thread</a:t>
            </a:r>
            <a:r>
              <a:rPr sz="2400" spc="-8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(r);  t.start();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0325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334" y="609600"/>
            <a:ext cx="8596668" cy="112017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2508885" marR="5080" indent="-1525905">
              <a:spcBef>
                <a:spcPts val="95"/>
              </a:spcBef>
            </a:pPr>
            <a:r>
              <a:rPr spc="-5" dirty="0"/>
              <a:t>Примеры функциональных  интерфейсов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8864" y="2132550"/>
            <a:ext cx="8862576" cy="3932487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Функциональный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интерфейс</a:t>
            </a:r>
            <a:endParaRPr sz="2400" dirty="0">
              <a:latin typeface="Calibri"/>
              <a:cs typeface="Calibri"/>
            </a:endParaRPr>
          </a:p>
          <a:p>
            <a:pPr marL="512445" marR="4518025" indent="-500380">
              <a:lnSpc>
                <a:spcPct val="120100"/>
              </a:lnSpc>
              <a:spcBef>
                <a:spcPts val="20"/>
              </a:spcBef>
            </a:pP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interface ActionListener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 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void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onEvent(Event</a:t>
            </a:r>
            <a:r>
              <a:rPr sz="2000" spc="-6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e);</a:t>
            </a:r>
            <a:endParaRPr sz="2000" dirty="0">
              <a:latin typeface="Consolas"/>
              <a:cs typeface="Consolas"/>
            </a:endParaRPr>
          </a:p>
          <a:p>
            <a:pPr marL="12700">
              <a:spcBef>
                <a:spcPts val="43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Задаем Lambda-выражение: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45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ActionListener listenr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-&gt;</a:t>
            </a:r>
            <a:r>
              <a:rPr sz="2000" spc="-9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System.out.println(e.getWhen())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Передаем Lambda-выражение для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вызова:</a:t>
            </a:r>
          </a:p>
          <a:p>
            <a:pPr marL="12700">
              <a:spcBef>
                <a:spcPts val="450"/>
              </a:spcBef>
            </a:pP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button.addActionListener(</a:t>
            </a:r>
            <a:r>
              <a:rPr sz="2000" spc="-10" dirty="0">
                <a:solidFill>
                  <a:srgbClr val="FF0000"/>
                </a:solidFill>
                <a:latin typeface="Consolas"/>
                <a:cs typeface="Consolas"/>
              </a:rPr>
              <a:t>listener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);</a:t>
            </a:r>
            <a:endParaRPr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890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334" y="609600"/>
            <a:ext cx="8596668" cy="112017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2508885" marR="5080" indent="-1525905">
              <a:spcBef>
                <a:spcPts val="95"/>
              </a:spcBef>
            </a:pPr>
            <a:r>
              <a:rPr spc="-5" dirty="0"/>
              <a:t>Примеры функциональных  интерфейсов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195" y="1862926"/>
            <a:ext cx="8148965" cy="441402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Пример функционального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интерфейса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600"/>
              </a:spcBef>
            </a:pPr>
            <a:r>
              <a:rPr sz="3200" dirty="0">
                <a:solidFill>
                  <a:srgbClr val="006FC0"/>
                </a:solidFill>
                <a:latin typeface="Consolas"/>
                <a:cs typeface="Consolas"/>
              </a:rPr>
              <a:t>interface Sum</a:t>
            </a:r>
            <a:r>
              <a:rPr sz="32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endParaRPr sz="3200" dirty="0">
              <a:latin typeface="Consolas"/>
              <a:cs typeface="Consolas"/>
            </a:endParaRPr>
          </a:p>
          <a:p>
            <a:pPr marL="684530">
              <a:spcBef>
                <a:spcPts val="580"/>
              </a:spcBef>
            </a:pPr>
            <a:r>
              <a:rPr sz="3200" dirty="0">
                <a:solidFill>
                  <a:srgbClr val="006FC0"/>
                </a:solidFill>
                <a:latin typeface="Consolas"/>
                <a:cs typeface="Consolas"/>
              </a:rPr>
              <a:t>int sum(int x, int</a:t>
            </a:r>
            <a:r>
              <a:rPr sz="32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6FC0"/>
                </a:solidFill>
                <a:latin typeface="Consolas"/>
                <a:cs typeface="Consolas"/>
              </a:rPr>
              <a:t>y);</a:t>
            </a:r>
            <a:endParaRPr sz="3200" dirty="0">
              <a:latin typeface="Consolas"/>
              <a:cs typeface="Consolas"/>
            </a:endParaRPr>
          </a:p>
          <a:p>
            <a:pPr marL="12700">
              <a:spcBef>
                <a:spcPts val="575"/>
              </a:spcBef>
            </a:pPr>
            <a:r>
              <a:rPr sz="32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Задаем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Lambda-выражение: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600"/>
              </a:spcBef>
            </a:pPr>
            <a:r>
              <a:rPr sz="3200" dirty="0">
                <a:solidFill>
                  <a:srgbClr val="006FC0"/>
                </a:solidFill>
                <a:latin typeface="Consolas"/>
                <a:cs typeface="Consolas"/>
              </a:rPr>
              <a:t>Sum sm = </a:t>
            </a: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(x, y)-&gt;</a:t>
            </a:r>
            <a:r>
              <a:rPr sz="3200" spc="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200" dirty="0" err="1">
                <a:solidFill>
                  <a:srgbClr val="FF0000"/>
                </a:solidFill>
                <a:latin typeface="Consolas"/>
                <a:cs typeface="Consolas"/>
              </a:rPr>
              <a:t>x+y</a:t>
            </a:r>
            <a:r>
              <a:rPr sz="3200" dirty="0">
                <a:solidFill>
                  <a:srgbClr val="006FC0"/>
                </a:solidFill>
                <a:latin typeface="Consolas"/>
                <a:cs typeface="Consolas"/>
              </a:rPr>
              <a:t>;</a:t>
            </a: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Вызываем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Lambda-выражение: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600"/>
              </a:spcBef>
            </a:pPr>
            <a:r>
              <a:rPr sz="3200" dirty="0">
                <a:solidFill>
                  <a:srgbClr val="006FC0"/>
                </a:solidFill>
                <a:latin typeface="Consolas"/>
                <a:cs typeface="Consolas"/>
              </a:rPr>
              <a:t>int z = </a:t>
            </a: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sm.sum(2,</a:t>
            </a:r>
            <a:r>
              <a:rPr sz="3200" spc="3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3);</a:t>
            </a:r>
            <a:endParaRPr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4782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819" y="461594"/>
            <a:ext cx="7886065" cy="136768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5" dirty="0"/>
              <a:t>Чем </a:t>
            </a:r>
            <a:r>
              <a:rPr sz="4400" spc="-15" dirty="0"/>
              <a:t>хорошо </a:t>
            </a:r>
            <a:r>
              <a:rPr sz="4400" dirty="0"/>
              <a:t>применение</a:t>
            </a:r>
            <a:r>
              <a:rPr sz="4400" spc="-100" dirty="0"/>
              <a:t> </a:t>
            </a:r>
            <a:r>
              <a:rPr sz="4400" dirty="0"/>
              <a:t>lambda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985377" y="2663637"/>
            <a:ext cx="6177915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spc="-40" dirty="0">
                <a:latin typeface="Calibri"/>
                <a:cs typeface="Calibri"/>
              </a:rPr>
              <a:t>Код </a:t>
            </a:r>
            <a:r>
              <a:rPr sz="3600" spc="-10" dirty="0">
                <a:latin typeface="Calibri"/>
                <a:cs typeface="Calibri"/>
              </a:rPr>
              <a:t>(поведение) можно оформить </a:t>
            </a:r>
            <a:r>
              <a:rPr sz="3600" spc="-20" dirty="0">
                <a:latin typeface="Calibri"/>
                <a:cs typeface="Calibri"/>
              </a:rPr>
              <a:t>как  </a:t>
            </a:r>
            <a:r>
              <a:rPr sz="3600" spc="-10" dirty="0">
                <a:latin typeface="Calibri"/>
                <a:cs typeface="Calibri"/>
              </a:rPr>
              <a:t>переменные </a:t>
            </a:r>
            <a:r>
              <a:rPr sz="3600" spc="-5" dirty="0">
                <a:latin typeface="Calibri"/>
                <a:cs typeface="Calibri"/>
              </a:rPr>
              <a:t>и </a:t>
            </a:r>
            <a:r>
              <a:rPr sz="3600" spc="-10" dirty="0">
                <a:latin typeface="Calibri"/>
                <a:cs typeface="Calibri"/>
              </a:rPr>
              <a:t>передать </a:t>
            </a:r>
            <a:r>
              <a:rPr sz="3600" spc="-5" dirty="0">
                <a:latin typeface="Calibri"/>
                <a:cs typeface="Calibri"/>
              </a:rPr>
              <a:t>в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метод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42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577831"/>
            <a:ext cx="7327863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60" dirty="0"/>
              <a:t>Код </a:t>
            </a:r>
            <a:r>
              <a:rPr sz="4400" spc="-25" dirty="0"/>
              <a:t>как </a:t>
            </a:r>
            <a:r>
              <a:rPr sz="4400" dirty="0"/>
              <a:t>параметр</a:t>
            </a:r>
            <a:r>
              <a:rPr sz="4400" spc="-5" dirty="0"/>
              <a:t> </a:t>
            </a:r>
            <a:r>
              <a:rPr sz="4400" spc="-35" dirty="0"/>
              <a:t>метода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521131"/>
            <a:ext cx="8983980" cy="436683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Позволяет </a:t>
            </a:r>
            <a:r>
              <a:rPr sz="2800" spc="-10" dirty="0">
                <a:latin typeface="Calibri"/>
                <a:cs typeface="Calibri"/>
              </a:rPr>
              <a:t>обращаться </a:t>
            </a:r>
            <a:r>
              <a:rPr sz="2800" spc="-5" dirty="0">
                <a:latin typeface="Calibri"/>
                <a:cs typeface="Calibri"/>
              </a:rPr>
              <a:t>с </a:t>
            </a:r>
            <a:r>
              <a:rPr sz="2800" spc="-35" dirty="0">
                <a:latin typeface="Calibri"/>
                <a:cs typeface="Calibri"/>
              </a:rPr>
              <a:t>кодом </a:t>
            </a:r>
            <a:r>
              <a:rPr sz="2800" spc="-20" dirty="0">
                <a:latin typeface="Calibri"/>
                <a:cs typeface="Calibri"/>
              </a:rPr>
              <a:t>как </a:t>
            </a:r>
            <a:r>
              <a:rPr sz="2800" spc="-5" dirty="0">
                <a:latin typeface="Calibri"/>
                <a:cs typeface="Calibri"/>
              </a:rPr>
              <a:t>с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данными</a:t>
            </a:r>
            <a:endParaRPr sz="2800" dirty="0">
              <a:latin typeface="Calibri"/>
              <a:cs typeface="Calibri"/>
            </a:endParaRPr>
          </a:p>
          <a:p>
            <a:pPr marL="469900"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40" dirty="0">
                <a:latin typeface="Calibri"/>
                <a:cs typeface="Calibri"/>
              </a:rPr>
              <a:t>Код </a:t>
            </a:r>
            <a:r>
              <a:rPr sz="2400" spc="-10" dirty="0">
                <a:latin typeface="Calibri"/>
                <a:cs typeface="Calibri"/>
              </a:rPr>
              <a:t>(поведение) можно оформить </a:t>
            </a:r>
            <a:r>
              <a:rPr sz="2400" spc="-15" dirty="0">
                <a:latin typeface="Calibri"/>
                <a:cs typeface="Calibri"/>
              </a:rPr>
              <a:t>как </a:t>
            </a:r>
            <a:r>
              <a:rPr sz="2400" spc="-5" dirty="0">
                <a:latin typeface="Calibri"/>
                <a:cs typeface="Calibri"/>
              </a:rPr>
              <a:t>переменные</a:t>
            </a:r>
            <a:r>
              <a:rPr sz="2400" spc="-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</a:p>
          <a:p>
            <a:pPr marL="756285"/>
            <a:r>
              <a:rPr sz="2400" spc="-10" dirty="0">
                <a:latin typeface="Calibri"/>
                <a:cs typeface="Calibri"/>
              </a:rPr>
              <a:t>передать </a:t>
            </a:r>
            <a:r>
              <a:rPr sz="2400" dirty="0">
                <a:latin typeface="Calibri"/>
                <a:cs typeface="Calibri"/>
              </a:rPr>
              <a:t>в </a:t>
            </a:r>
            <a:r>
              <a:rPr sz="2400" spc="-30" dirty="0">
                <a:latin typeface="Calibri"/>
                <a:cs typeface="Calibri"/>
              </a:rPr>
              <a:t>метод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69900" marR="1085850">
              <a:lnSpc>
                <a:spcPct val="120100"/>
              </a:lnSpc>
            </a:pP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List&lt;String&gt;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list = 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new ArrayList&lt;String&gt;(); 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list.add("first");</a:t>
            </a:r>
            <a:endParaRPr sz="2400" dirty="0">
              <a:latin typeface="Consolas"/>
              <a:cs typeface="Consolas"/>
            </a:endParaRPr>
          </a:p>
          <a:p>
            <a:pPr marL="469900">
              <a:spcBef>
                <a:spcPts val="480"/>
              </a:spcBef>
            </a:pP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list.add("second");</a:t>
            </a:r>
            <a:endParaRPr sz="2400" dirty="0">
              <a:latin typeface="Consolas"/>
              <a:cs typeface="Consolas"/>
            </a:endParaRPr>
          </a:p>
          <a:p>
            <a:pPr marL="469900">
              <a:spcBef>
                <a:spcPts val="48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list.add("third");</a:t>
            </a:r>
            <a:endParaRPr sz="2400" dirty="0">
              <a:latin typeface="Consolas"/>
              <a:cs typeface="Consolas"/>
            </a:endParaRPr>
          </a:p>
          <a:p>
            <a:pPr marL="469900">
              <a:spcBef>
                <a:spcPts val="480"/>
              </a:spcBef>
            </a:pP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list.</a:t>
            </a:r>
            <a:r>
              <a:rPr sz="2400" b="1" spc="-5" dirty="0">
                <a:solidFill>
                  <a:srgbClr val="FF0000"/>
                </a:solidFill>
                <a:latin typeface="Consolas"/>
                <a:cs typeface="Consolas"/>
              </a:rPr>
              <a:t>forEach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(</a:t>
            </a:r>
            <a:r>
              <a:rPr sz="2400" b="1" spc="-5" dirty="0">
                <a:solidFill>
                  <a:srgbClr val="006FC0"/>
                </a:solidFill>
                <a:latin typeface="Consolas"/>
                <a:cs typeface="Consolas"/>
              </a:rPr>
              <a:t>(String</a:t>
            </a:r>
            <a:r>
              <a:rPr sz="2400" b="1" spc="5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onsolas"/>
                <a:cs typeface="Consolas"/>
              </a:rPr>
              <a:t>s)-&gt;{System.out.println(s);}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);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5003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213" y="639825"/>
            <a:ext cx="9012710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5" dirty="0"/>
              <a:t>Чем </a:t>
            </a:r>
            <a:r>
              <a:rPr sz="4400" spc="-15" dirty="0"/>
              <a:t>хорошо </a:t>
            </a:r>
            <a:r>
              <a:rPr sz="4400" dirty="0"/>
              <a:t>применение</a:t>
            </a:r>
            <a:r>
              <a:rPr sz="4400" spc="-100" dirty="0"/>
              <a:t> </a:t>
            </a:r>
            <a:r>
              <a:rPr sz="4400" dirty="0"/>
              <a:t>lambda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2458" y="2514854"/>
            <a:ext cx="7965382" cy="2317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4643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spc="-20" dirty="0">
                <a:latin typeface="Calibri"/>
                <a:cs typeface="Calibri"/>
              </a:rPr>
              <a:t>Управление </a:t>
            </a:r>
            <a:r>
              <a:rPr sz="3600" spc="-10" dirty="0">
                <a:latin typeface="Calibri"/>
                <a:cs typeface="Calibri"/>
              </a:rPr>
              <a:t>забирается </a:t>
            </a:r>
            <a:r>
              <a:rPr sz="3600" spc="-5" dirty="0">
                <a:latin typeface="Calibri"/>
                <a:cs typeface="Calibri"/>
              </a:rPr>
              <a:t>у </a:t>
            </a:r>
            <a:r>
              <a:rPr sz="3600" spc="-15" dirty="0">
                <a:latin typeface="Calibri"/>
                <a:cs typeface="Calibri"/>
              </a:rPr>
              <a:t>языка </a:t>
            </a:r>
            <a:r>
              <a:rPr sz="3600" spc="-5" dirty="0">
                <a:latin typeface="Calibri"/>
                <a:cs typeface="Calibri"/>
              </a:rPr>
              <a:t>и </a:t>
            </a:r>
            <a:r>
              <a:rPr sz="3600" spc="-15" dirty="0">
                <a:latin typeface="Calibri"/>
                <a:cs typeface="Calibri"/>
              </a:rPr>
              <a:t>передается  </a:t>
            </a:r>
            <a:r>
              <a:rPr sz="3600" spc="-20" dirty="0">
                <a:latin typeface="Calibri"/>
                <a:cs typeface="Calibri"/>
              </a:rPr>
              <a:t>библиотеке</a:t>
            </a:r>
            <a:endParaRPr sz="3600" dirty="0">
              <a:latin typeface="Calibri"/>
              <a:cs typeface="Calibri"/>
            </a:endParaRPr>
          </a:p>
          <a:p>
            <a:pPr marL="355600" marR="5080" indent="-342900"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Нет </a:t>
            </a:r>
            <a:r>
              <a:rPr sz="3600" spc="-20" dirty="0">
                <a:latin typeface="Calibri"/>
                <a:cs typeface="Calibri"/>
              </a:rPr>
              <a:t>необходимости </a:t>
            </a:r>
            <a:r>
              <a:rPr sz="3600" spc="-10" dirty="0">
                <a:latin typeface="Calibri"/>
                <a:cs typeface="Calibri"/>
              </a:rPr>
              <a:t>менять язык </a:t>
            </a:r>
            <a:r>
              <a:rPr sz="3600" spc="-5" dirty="0">
                <a:latin typeface="Calibri"/>
                <a:cs typeface="Calibri"/>
              </a:rPr>
              <a:t>– </a:t>
            </a:r>
            <a:r>
              <a:rPr sz="3600" spc="-10" dirty="0">
                <a:latin typeface="Calibri"/>
                <a:cs typeface="Calibri"/>
              </a:rPr>
              <a:t>можно менять  </a:t>
            </a:r>
            <a:r>
              <a:rPr sz="3600" spc="-15" dirty="0">
                <a:latin typeface="Calibri"/>
                <a:cs typeface="Calibri"/>
              </a:rPr>
              <a:t>библиотеки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9092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047" y="546835"/>
            <a:ext cx="7464481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Внешнее</a:t>
            </a:r>
            <a:r>
              <a:rPr sz="4400" spc="-45" dirty="0"/>
              <a:t> </a:t>
            </a:r>
            <a:r>
              <a:rPr sz="4400" spc="-10" dirty="0"/>
              <a:t>итерирование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236980" y="1492754"/>
            <a:ext cx="8054340" cy="316432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3600" dirty="0">
                <a:solidFill>
                  <a:srgbClr val="006FC0"/>
                </a:solidFill>
                <a:latin typeface="Consolas"/>
                <a:cs typeface="Consolas"/>
              </a:rPr>
              <a:t>for (Shape s: shapes)</a:t>
            </a:r>
            <a:r>
              <a:rPr sz="36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endParaRPr sz="3600" dirty="0">
              <a:latin typeface="Consolas"/>
              <a:cs typeface="Consolas"/>
            </a:endParaRPr>
          </a:p>
          <a:p>
            <a:pPr marL="684530">
              <a:spcBef>
                <a:spcPts val="580"/>
              </a:spcBef>
            </a:pPr>
            <a:r>
              <a:rPr sz="3600" dirty="0">
                <a:solidFill>
                  <a:srgbClr val="006FC0"/>
                </a:solidFill>
                <a:latin typeface="Consolas"/>
                <a:cs typeface="Consolas"/>
              </a:rPr>
              <a:t>if (s.getColor() ==</a:t>
            </a:r>
            <a:r>
              <a:rPr sz="36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006FC0"/>
                </a:solidFill>
                <a:latin typeface="Consolas"/>
                <a:cs typeface="Consolas"/>
              </a:rPr>
              <a:t>RED)</a:t>
            </a:r>
            <a:endParaRPr sz="3600" dirty="0">
              <a:latin typeface="Consolas"/>
              <a:cs typeface="Consolas"/>
            </a:endParaRPr>
          </a:p>
          <a:p>
            <a:pPr marL="1358265">
              <a:spcBef>
                <a:spcPts val="575"/>
              </a:spcBef>
            </a:pPr>
            <a:r>
              <a:rPr sz="3600" dirty="0">
                <a:solidFill>
                  <a:srgbClr val="006FC0"/>
                </a:solidFill>
                <a:latin typeface="Consolas"/>
                <a:cs typeface="Consolas"/>
              </a:rPr>
              <a:t>s.setColor(BLUE);</a:t>
            </a:r>
            <a:endParaRPr sz="3600" dirty="0">
              <a:latin typeface="Consolas"/>
              <a:cs typeface="Consolas"/>
            </a:endParaRPr>
          </a:p>
          <a:p>
            <a:pPr marL="12700">
              <a:spcBef>
                <a:spcPts val="575"/>
              </a:spcBef>
            </a:pPr>
            <a:r>
              <a:rPr sz="36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3600" dirty="0">
              <a:latin typeface="Consolas"/>
              <a:cs typeface="Consolas"/>
            </a:endParaRPr>
          </a:p>
          <a:p>
            <a:pPr marL="355600" indent="-342900"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Семантика </a:t>
            </a:r>
            <a:r>
              <a:rPr sz="3600" dirty="0">
                <a:latin typeface="Calibri"/>
                <a:cs typeface="Calibri"/>
              </a:rPr>
              <a:t>цикла </a:t>
            </a:r>
            <a:r>
              <a:rPr sz="3600" spc="-20" dirty="0">
                <a:latin typeface="Calibri"/>
                <a:cs typeface="Calibri"/>
              </a:rPr>
              <a:t>for </a:t>
            </a:r>
            <a:r>
              <a:rPr sz="3600" spc="-5" dirty="0">
                <a:latin typeface="Calibri"/>
                <a:cs typeface="Calibri"/>
              </a:rPr>
              <a:t>привязана </a:t>
            </a:r>
            <a:r>
              <a:rPr sz="3600" dirty="0">
                <a:latin typeface="Calibri"/>
                <a:cs typeface="Calibri"/>
              </a:rPr>
              <a:t>к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5" dirty="0" err="1">
                <a:latin typeface="Calibri"/>
                <a:cs typeface="Calibri"/>
              </a:rPr>
              <a:t>языку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282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76" y="508089"/>
            <a:ext cx="8241593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Внутреннее</a:t>
            </a:r>
            <a:r>
              <a:rPr sz="4400" spc="-50" dirty="0"/>
              <a:t> </a:t>
            </a:r>
            <a:r>
              <a:rPr sz="4400" spc="-10" dirty="0"/>
              <a:t>итерирование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543554"/>
            <a:ext cx="8496299" cy="441851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shapes.forEach(s-&gt;{</a:t>
            </a:r>
            <a:endParaRPr sz="2400" dirty="0">
              <a:latin typeface="Consolas"/>
              <a:cs typeface="Consolas"/>
            </a:endParaRPr>
          </a:p>
          <a:p>
            <a:pPr marL="852169">
              <a:spcBef>
                <a:spcPts val="58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if (s.getColor() == RED)</a:t>
            </a:r>
            <a:endParaRPr sz="2400" dirty="0">
              <a:latin typeface="Consolas"/>
              <a:cs typeface="Consolas"/>
            </a:endParaRPr>
          </a:p>
          <a:p>
            <a:pPr marL="2032000">
              <a:spcBef>
                <a:spcPts val="575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s.setColor(BLUE);</a:t>
            </a:r>
            <a:endParaRPr sz="2400" dirty="0">
              <a:latin typeface="Consolas"/>
              <a:cs typeface="Consolas"/>
            </a:endParaRPr>
          </a:p>
          <a:p>
            <a:pPr marL="684530">
              <a:spcBef>
                <a:spcPts val="575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});</a:t>
            </a:r>
            <a:endParaRPr sz="2400" dirty="0">
              <a:latin typeface="Consolas"/>
              <a:cs typeface="Consolas"/>
            </a:endParaRPr>
          </a:p>
          <a:p>
            <a:pPr marL="355600" indent="-342900"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Итерирование </a:t>
            </a:r>
            <a:r>
              <a:rPr sz="3200" spc="-15" dirty="0">
                <a:latin typeface="Calibri"/>
                <a:cs typeface="Calibri"/>
              </a:rPr>
              <a:t>контролирует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библиотека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Библиотека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может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spcBef>
                <a:spcPts val="5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распараллеливать,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итерировать в </a:t>
            </a:r>
            <a:r>
              <a:rPr sz="2800" spc="-5" dirty="0">
                <a:latin typeface="Calibri"/>
                <a:cs typeface="Calibri"/>
              </a:rPr>
              <a:t>произвольном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порядке,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применять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“lazy”-</a:t>
            </a:r>
            <a:r>
              <a:rPr sz="2800" spc="-10" dirty="0" err="1">
                <a:latin typeface="Calibri"/>
                <a:cs typeface="Calibri"/>
              </a:rPr>
              <a:t>подход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325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232" y="664414"/>
            <a:ext cx="7115175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0" dirty="0"/>
              <a:t>Эволюция</a:t>
            </a:r>
            <a:r>
              <a:rPr sz="4400" spc="-50" dirty="0"/>
              <a:t> </a:t>
            </a:r>
            <a:r>
              <a:rPr sz="4400" spc="-5" dirty="0"/>
              <a:t>интефейсов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613662"/>
            <a:ext cx="7494270" cy="17302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В </a:t>
            </a:r>
            <a:r>
              <a:rPr sz="2400" spc="-5" dirty="0">
                <a:latin typeface="Calibri"/>
                <a:cs typeface="Calibri"/>
              </a:rPr>
              <a:t>интерфейсе Collection появился </a:t>
            </a:r>
            <a:r>
              <a:rPr sz="2400" dirty="0">
                <a:latin typeface="Calibri"/>
                <a:cs typeface="Calibri"/>
              </a:rPr>
              <a:t>новый </a:t>
            </a:r>
            <a:r>
              <a:rPr sz="2400" spc="-30" dirty="0">
                <a:latin typeface="Calibri"/>
                <a:cs typeface="Calibri"/>
              </a:rPr>
              <a:t>метод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forEach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684530" marR="1076960" indent="-672465">
              <a:lnSpc>
                <a:spcPct val="120000"/>
              </a:lnSpc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interface Collection&lt;T&gt; {  forEach(Block&lt;T&gt; action)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default</a:t>
            </a:r>
            <a:r>
              <a:rPr sz="2400" spc="7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5885" y="3299334"/>
            <a:ext cx="3392170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 marR="5080" indent="-673735">
              <a:lnSpc>
                <a:spcPct val="1201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for (T t: this) {  ac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t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i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on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.a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p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pl</a:t>
            </a:r>
            <a:r>
              <a:rPr sz="2400" spc="25" dirty="0">
                <a:solidFill>
                  <a:srgbClr val="006FC0"/>
                </a:solidFill>
                <a:latin typeface="Consolas"/>
                <a:cs typeface="Consolas"/>
              </a:rPr>
              <a:t>y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(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t)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2700">
              <a:spcBef>
                <a:spcPts val="575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2328" y="4689729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1" y="5128718"/>
            <a:ext cx="193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941" y="6003748"/>
            <a:ext cx="72624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Block&lt;T&gt;,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Predicate&lt;T&gt;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5" dirty="0">
                <a:latin typeface="Calibri"/>
                <a:cs typeface="Calibri"/>
              </a:rPr>
              <a:t>функциональные интерфейсы </a:t>
            </a:r>
            <a:r>
              <a:rPr sz="2400" dirty="0">
                <a:latin typeface="Calibri"/>
                <a:cs typeface="Calibri"/>
              </a:rPr>
              <a:t>в  составе </a:t>
            </a:r>
            <a:r>
              <a:rPr sz="2400" spc="-20" dirty="0">
                <a:latin typeface="Calibri"/>
                <a:cs typeface="Calibri"/>
              </a:rPr>
              <a:t>Java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48960" y="3299334"/>
            <a:ext cx="1590040" cy="303219"/>
          </a:xfrm>
          <a:custGeom>
            <a:avLst/>
            <a:gdLst/>
            <a:ahLst/>
            <a:cxnLst/>
            <a:rect l="l" t="t" r="r" b="b"/>
            <a:pathLst>
              <a:path w="3319779" h="236220">
                <a:moveTo>
                  <a:pt x="3319779" y="236092"/>
                </a:moveTo>
                <a:lnTo>
                  <a:pt x="0" y="0"/>
                </a:lnTo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39000" y="3429000"/>
            <a:ext cx="3276600" cy="2057400"/>
          </a:xfrm>
          <a:prstGeom prst="rect">
            <a:avLst/>
          </a:prstGeom>
          <a:ln w="25400">
            <a:solidFill>
              <a:srgbClr val="9BBA58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93040" marR="184785" indent="635" algn="ctr">
              <a:spcBef>
                <a:spcPts val="425"/>
              </a:spcBef>
            </a:pPr>
            <a:r>
              <a:rPr b="1" spc="-10" dirty="0">
                <a:latin typeface="Calibri"/>
                <a:cs typeface="Calibri"/>
              </a:rPr>
              <a:t>Default </a:t>
            </a:r>
            <a:r>
              <a:rPr b="1" spc="-5" dirty="0">
                <a:latin typeface="Calibri"/>
                <a:cs typeface="Calibri"/>
              </a:rPr>
              <a:t>method </a:t>
            </a:r>
            <a:r>
              <a:rPr dirty="0">
                <a:latin typeface="Calibri"/>
                <a:cs typeface="Calibri"/>
              </a:rPr>
              <a:t>– </a:t>
            </a:r>
            <a:r>
              <a:rPr spc="-5" dirty="0">
                <a:latin typeface="Calibri"/>
                <a:cs typeface="Calibri"/>
              </a:rPr>
              <a:t>новое  свойство </a:t>
            </a:r>
            <a:r>
              <a:rPr spc="-10" dirty="0">
                <a:latin typeface="Calibri"/>
                <a:cs typeface="Calibri"/>
              </a:rPr>
              <a:t>языка. </a:t>
            </a:r>
            <a:r>
              <a:rPr spc="-5" dirty="0">
                <a:latin typeface="Calibri"/>
                <a:cs typeface="Calibri"/>
              </a:rPr>
              <a:t>Виртуальный  </a:t>
            </a:r>
            <a:r>
              <a:rPr spc="-20" dirty="0">
                <a:latin typeface="Calibri"/>
                <a:cs typeface="Calibri"/>
              </a:rPr>
              <a:t>метод </a:t>
            </a:r>
            <a:r>
              <a:rPr spc="-15" dirty="0">
                <a:latin typeface="Calibri"/>
                <a:cs typeface="Calibri"/>
              </a:rPr>
              <a:t>может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иметь</a:t>
            </a:r>
            <a:endParaRPr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реализацию </a:t>
            </a:r>
            <a:r>
              <a:rPr dirty="0">
                <a:latin typeface="Calibri"/>
                <a:cs typeface="Calibri"/>
              </a:rPr>
              <a:t>по </a:t>
            </a:r>
            <a:r>
              <a:rPr spc="-10" dirty="0">
                <a:latin typeface="Calibri"/>
                <a:cs typeface="Calibri"/>
              </a:rPr>
              <a:t>умолчанию</a:t>
            </a:r>
            <a:endParaRPr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b="1" spc="-10" dirty="0">
                <a:latin typeface="Calibri"/>
                <a:cs typeface="Calibri"/>
              </a:rPr>
              <a:t>Это </a:t>
            </a:r>
            <a:r>
              <a:rPr b="1" spc="-5" dirty="0">
                <a:latin typeface="Calibri"/>
                <a:cs typeface="Calibri"/>
              </a:rPr>
              <a:t>позволяет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передать</a:t>
            </a:r>
            <a:endParaRPr>
              <a:latin typeface="Calibri"/>
              <a:cs typeface="Calibri"/>
            </a:endParaRPr>
          </a:p>
          <a:p>
            <a:pPr marL="1270" algn="ctr"/>
            <a:r>
              <a:rPr b="1" spc="-5" dirty="0">
                <a:latin typeface="Calibri"/>
                <a:cs typeface="Calibri"/>
              </a:rPr>
              <a:t>управление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библиотекам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8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2102" y="461594"/>
            <a:ext cx="3148715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30" dirty="0"/>
              <a:t>Java</a:t>
            </a:r>
            <a:r>
              <a:rPr sz="4400" spc="-90" dirty="0"/>
              <a:t> </a:t>
            </a:r>
            <a:r>
              <a:rPr sz="4400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58797"/>
            <a:ext cx="8065770" cy="435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2013</a:t>
            </a:r>
            <a:r>
              <a:rPr lang="ru-RU" sz="3200" spc="-5" dirty="0">
                <a:latin typeface="Calibri"/>
                <a:cs typeface="Calibri"/>
              </a:rPr>
              <a:t> год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  <a:buFont typeface="Arial"/>
              <a:buChar char="•"/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В </a:t>
            </a:r>
            <a:r>
              <a:rPr sz="3200" spc="-25" dirty="0">
                <a:latin typeface="Calibri"/>
                <a:cs typeface="Calibri"/>
              </a:rPr>
              <a:t>Java </a:t>
            </a:r>
            <a:r>
              <a:rPr sz="3200" dirty="0">
                <a:latin typeface="Calibri"/>
                <a:cs typeface="Calibri"/>
              </a:rPr>
              <a:t>8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наиболее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значительные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изменения за </a:t>
            </a:r>
            <a:r>
              <a:rPr sz="3200" spc="-5" dirty="0">
                <a:latin typeface="Calibri"/>
                <a:cs typeface="Calibri"/>
              </a:rPr>
              <a:t>все </a:t>
            </a:r>
            <a:r>
              <a:rPr sz="3200" spc="-10" dirty="0">
                <a:latin typeface="Calibri"/>
                <a:cs typeface="Calibri"/>
              </a:rPr>
              <a:t>время </a:t>
            </a:r>
            <a:r>
              <a:rPr sz="3200" dirty="0">
                <a:latin typeface="Calibri"/>
                <a:cs typeface="Calibri"/>
              </a:rPr>
              <a:t>существования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Java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spcBef>
                <a:spcPts val="3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Поддержка </a:t>
            </a:r>
            <a:r>
              <a:rPr sz="2800" spc="-5" dirty="0">
                <a:latin typeface="Calibri"/>
                <a:cs typeface="Calibri"/>
              </a:rPr>
              <a:t>lambda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(closures)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Расширение </a:t>
            </a:r>
            <a:r>
              <a:rPr sz="2800" spc="-10" dirty="0">
                <a:latin typeface="Calibri"/>
                <a:cs typeface="Calibri"/>
              </a:rPr>
              <a:t>интерфейсов </a:t>
            </a:r>
            <a:r>
              <a:rPr sz="2800" spc="-20" dirty="0">
                <a:latin typeface="Calibri"/>
                <a:cs typeface="Calibri"/>
              </a:rPr>
              <a:t>(default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methods)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Эволюция </a:t>
            </a:r>
            <a:r>
              <a:rPr sz="2800" spc="-5" dirty="0">
                <a:latin typeface="Calibri"/>
                <a:cs typeface="Calibri"/>
              </a:rPr>
              <a:t>Collections </a:t>
            </a:r>
            <a:r>
              <a:rPr sz="2800" spc="-10" dirty="0">
                <a:latin typeface="Calibri"/>
                <a:cs typeface="Calibri"/>
              </a:rPr>
              <a:t>(bulk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operations)</a:t>
            </a:r>
            <a:endParaRPr sz="2800" dirty="0">
              <a:latin typeface="Calibri"/>
              <a:cs typeface="Calibri"/>
            </a:endParaRPr>
          </a:p>
          <a:p>
            <a:pPr marL="756285" marR="641985" lvl="1" indent="-286385">
              <a:lnSpc>
                <a:spcPts val="302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Поддержка </a:t>
            </a:r>
            <a:r>
              <a:rPr sz="2800" spc="-10" dirty="0">
                <a:latin typeface="Calibri"/>
                <a:cs typeface="Calibri"/>
              </a:rPr>
              <a:t>параллельности </a:t>
            </a:r>
            <a:r>
              <a:rPr sz="2800" spc="-15" dirty="0">
                <a:latin typeface="Calibri"/>
                <a:cs typeface="Calibri"/>
              </a:rPr>
              <a:t>выполнения </a:t>
            </a:r>
            <a:r>
              <a:rPr sz="2800" spc="-5" dirty="0">
                <a:latin typeface="Calibri"/>
                <a:cs typeface="Calibri"/>
              </a:rPr>
              <a:t>на  </a:t>
            </a:r>
            <a:r>
              <a:rPr sz="2800" spc="-10" dirty="0">
                <a:latin typeface="Calibri"/>
                <a:cs typeface="Calibri"/>
              </a:rPr>
              <a:t>уровне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библиотек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8194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303" y="546835"/>
            <a:ext cx="9936073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0" dirty="0"/>
              <a:t>Множественное</a:t>
            </a:r>
            <a:r>
              <a:rPr sz="4400" spc="-55" dirty="0"/>
              <a:t> </a:t>
            </a:r>
            <a:r>
              <a:rPr sz="4400" spc="-10" dirty="0"/>
              <a:t>наследование?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877060" y="2738374"/>
            <a:ext cx="794766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5565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spc="-20" dirty="0">
                <a:latin typeface="Calibri"/>
                <a:cs typeface="Calibri"/>
              </a:rPr>
              <a:t>de</a:t>
            </a:r>
            <a:r>
              <a:rPr sz="3600" spc="-20" dirty="0">
                <a:latin typeface="Calibri"/>
                <a:cs typeface="Calibri"/>
              </a:rPr>
              <a:t>fault-</a:t>
            </a:r>
            <a:r>
              <a:rPr sz="3600" spc="-20" dirty="0" err="1">
                <a:latin typeface="Calibri"/>
                <a:cs typeface="Calibri"/>
              </a:rPr>
              <a:t>методы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позволят </a:t>
            </a:r>
            <a:r>
              <a:rPr sz="3600" spc="-10" dirty="0" err="1">
                <a:latin typeface="Calibri"/>
                <a:cs typeface="Calibri"/>
              </a:rPr>
              <a:t>добавить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lang="ru-RU" sz="3600" spc="-10" dirty="0">
                <a:latin typeface="Calibri"/>
                <a:cs typeface="Calibri"/>
              </a:rPr>
              <a:t>общее </a:t>
            </a:r>
            <a:r>
              <a:rPr sz="3600" spc="-10" dirty="0" err="1">
                <a:latin typeface="Calibri"/>
                <a:cs typeface="Calibri"/>
              </a:rPr>
              <a:t>поведение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к  </a:t>
            </a:r>
            <a:r>
              <a:rPr sz="3600" spc="-5" dirty="0" err="1">
                <a:latin typeface="Calibri"/>
                <a:cs typeface="Calibri"/>
              </a:rPr>
              <a:t>интерфейсу</a:t>
            </a:r>
            <a:endParaRPr sz="4800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Означает </a:t>
            </a:r>
            <a:r>
              <a:rPr sz="3600" spc="-5" dirty="0">
                <a:latin typeface="Calibri"/>
                <a:cs typeface="Calibri"/>
              </a:rPr>
              <a:t>ли </a:t>
            </a:r>
            <a:r>
              <a:rPr sz="3600" spc="-25" dirty="0">
                <a:latin typeface="Calibri"/>
                <a:cs typeface="Calibri"/>
              </a:rPr>
              <a:t>это </a:t>
            </a:r>
            <a:r>
              <a:rPr sz="3600" spc="-10" dirty="0">
                <a:latin typeface="Calibri"/>
                <a:cs typeface="Calibri"/>
              </a:rPr>
              <a:t>множественное</a:t>
            </a:r>
            <a:r>
              <a:rPr sz="3600" spc="55" dirty="0">
                <a:latin typeface="Calibri"/>
                <a:cs typeface="Calibri"/>
              </a:rPr>
              <a:t> </a:t>
            </a:r>
            <a:r>
              <a:rPr sz="3600" spc="-10" dirty="0" err="1">
                <a:latin typeface="Calibri"/>
                <a:cs typeface="Calibri"/>
              </a:rPr>
              <a:t>наследование</a:t>
            </a:r>
            <a:r>
              <a:rPr sz="3600" spc="-10" dirty="0">
                <a:latin typeface="Calibri"/>
                <a:cs typeface="Calibri"/>
              </a:rPr>
              <a:t>?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212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383" y="194804"/>
            <a:ext cx="6170295" cy="136704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dirty="0"/>
              <a:t>Collection,</a:t>
            </a:r>
            <a:r>
              <a:rPr sz="4400" spc="-55" dirty="0"/>
              <a:t> </a:t>
            </a:r>
            <a:r>
              <a:rPr sz="4400" spc="-25" dirty="0"/>
              <a:t>default-методы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698305"/>
            <a:ext cx="2901950" cy="16116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Calibri"/>
                <a:cs typeface="Calibri"/>
              </a:rPr>
              <a:t>Java </a:t>
            </a:r>
            <a:r>
              <a:rPr sz="2000" spc="-5" dirty="0">
                <a:latin typeface="Calibri"/>
                <a:cs typeface="Calibri"/>
              </a:rPr>
              <a:t>Collection  </a:t>
            </a:r>
            <a:r>
              <a:rPr sz="2000" spc="-15" dirty="0">
                <a:latin typeface="Calibri"/>
                <a:cs typeface="Calibri"/>
              </a:rPr>
              <a:t>Framework </a:t>
            </a:r>
            <a:r>
              <a:rPr sz="2000" spc="-5" dirty="0">
                <a:latin typeface="Calibri"/>
                <a:cs typeface="Calibri"/>
              </a:rPr>
              <a:t>давно </a:t>
            </a:r>
            <a:r>
              <a:rPr sz="2000" dirty="0">
                <a:latin typeface="Calibri"/>
                <a:cs typeface="Calibri"/>
              </a:rPr>
              <a:t>не  </a:t>
            </a:r>
            <a:r>
              <a:rPr sz="2000" spc="-5" dirty="0">
                <a:latin typeface="Calibri"/>
                <a:cs typeface="Calibri"/>
              </a:rPr>
              <a:t>менялся </a:t>
            </a:r>
            <a:r>
              <a:rPr sz="2000" dirty="0">
                <a:latin typeface="Calibri"/>
                <a:cs typeface="Calibri"/>
              </a:rPr>
              <a:t>и с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введением  </a:t>
            </a:r>
            <a:r>
              <a:rPr sz="2000" spc="-5" dirty="0">
                <a:latin typeface="Calibri"/>
                <a:cs typeface="Calibri"/>
              </a:rPr>
              <a:t>lambda </a:t>
            </a:r>
            <a:r>
              <a:rPr sz="2000" dirty="0">
                <a:latin typeface="Calibri"/>
                <a:cs typeface="Calibri"/>
              </a:rPr>
              <a:t>стал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устаревать</a:t>
            </a:r>
          </a:p>
          <a:p>
            <a:pPr marL="355600" marR="803910" indent="-342900">
              <a:lnSpc>
                <a:spcPts val="192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Поэтому </a:t>
            </a:r>
            <a:r>
              <a:rPr sz="2000" spc="-5" dirty="0">
                <a:latin typeface="Calibri"/>
                <a:cs typeface="Calibri"/>
              </a:rPr>
              <a:t>он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был  расширен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1" y="3451986"/>
            <a:ext cx="2644775" cy="8191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Интерфейс Collection  </a:t>
            </a:r>
            <a:r>
              <a:rPr sz="2000" spc="-15" dirty="0">
                <a:latin typeface="Calibri"/>
                <a:cs typeface="Calibri"/>
              </a:rPr>
              <a:t>содержит </a:t>
            </a:r>
            <a:r>
              <a:rPr sz="2000" dirty="0">
                <a:latin typeface="Calibri"/>
                <a:cs typeface="Calibri"/>
              </a:rPr>
              <a:t>новые  </a:t>
            </a:r>
            <a:r>
              <a:rPr sz="2000" spc="-20" dirty="0">
                <a:latin typeface="Calibri"/>
                <a:cs typeface="Calibri"/>
              </a:rPr>
              <a:t>методы: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893" y="4361322"/>
            <a:ext cx="228582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spcBef>
                <a:spcPts val="10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400" b="1" spc="-10" dirty="0">
                <a:latin typeface="Calibri"/>
                <a:cs typeface="Calibri"/>
              </a:rPr>
              <a:t>forEach</a:t>
            </a:r>
            <a:endParaRPr sz="2400" b="1" dirty="0">
              <a:latin typeface="Calibri"/>
              <a:cs typeface="Calibri"/>
            </a:endParaRPr>
          </a:p>
          <a:p>
            <a:pPr marL="299085" indent="-286385"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400" b="1" spc="-2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em</a:t>
            </a:r>
            <a:r>
              <a:rPr sz="2400" b="1" spc="-15" dirty="0">
                <a:latin typeface="Calibri"/>
                <a:cs typeface="Calibri"/>
              </a:rPr>
              <a:t>ov</a:t>
            </a:r>
            <a:r>
              <a:rPr sz="2400" b="1" dirty="0">
                <a:latin typeface="Calibri"/>
                <a:cs typeface="Calibri"/>
              </a:rPr>
              <a:t>eAll</a:t>
            </a:r>
          </a:p>
          <a:p>
            <a:pPr marL="299085" indent="-286385">
              <a:spcBef>
                <a:spcPts val="5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Calibri"/>
                <a:cs typeface="Calibri"/>
              </a:rPr>
              <a:t>retailAll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2603" y="5572328"/>
            <a:ext cx="2780665" cy="574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В </a:t>
            </a:r>
            <a:r>
              <a:rPr sz="2000" spc="-10" dirty="0">
                <a:latin typeface="Calibri"/>
                <a:cs typeface="Calibri"/>
              </a:rPr>
              <a:t>наследниках </a:t>
            </a:r>
            <a:r>
              <a:rPr sz="2000" spc="-5" dirty="0">
                <a:latin typeface="Calibri"/>
                <a:cs typeface="Calibri"/>
              </a:rPr>
              <a:t>можно  </a:t>
            </a:r>
            <a:r>
              <a:rPr sz="2000" dirty="0">
                <a:latin typeface="Calibri"/>
                <a:cs typeface="Calibri"/>
              </a:rPr>
              <a:t>заменить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реализацию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4775" y="1085658"/>
            <a:ext cx="4789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interface Collection&lt;T&gt;</a:t>
            </a:r>
            <a:r>
              <a:rPr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endParaRPr dirty="0">
              <a:latin typeface="Consolas"/>
              <a:cs typeface="Consolas"/>
            </a:endParaRPr>
          </a:p>
          <a:p>
            <a:pPr marL="512445"/>
            <a:r>
              <a:rPr b="1" spc="-10" dirty="0">
                <a:solidFill>
                  <a:srgbClr val="006FC0"/>
                </a:solidFill>
                <a:latin typeface="Consolas"/>
                <a:cs typeface="Consolas"/>
              </a:rPr>
              <a:t>forEach(Block&lt;T&gt; action) </a:t>
            </a:r>
            <a:r>
              <a:rPr b="1" spc="-10" dirty="0">
                <a:solidFill>
                  <a:srgbClr val="FF0000"/>
                </a:solidFill>
                <a:latin typeface="Consolas"/>
                <a:cs typeface="Consolas"/>
              </a:rPr>
              <a:t>default</a:t>
            </a:r>
            <a:r>
              <a:rPr b="1" spc="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4853" y="1756665"/>
            <a:ext cx="2533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 marR="5080" indent="-501650">
              <a:spcBef>
                <a:spcPts val="100"/>
              </a:spcBef>
            </a:pP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for (T t: this)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{ 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action.apply(t);</a:t>
            </a:r>
            <a:endParaRPr dirty="0">
              <a:latin typeface="Consolas"/>
              <a:cs typeface="Consolas"/>
            </a:endParaRPr>
          </a:p>
          <a:p>
            <a:pPr marL="12700"/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7241" y="2550552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4647" y="3128899"/>
            <a:ext cx="479107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006FC0"/>
                </a:solidFill>
                <a:latin typeface="Consolas"/>
                <a:cs typeface="Consolas"/>
              </a:rPr>
              <a:t>boolean removeAll </a:t>
            </a:r>
            <a:r>
              <a:rPr b="1" spc="-10" dirty="0">
                <a:solidFill>
                  <a:srgbClr val="FF0000"/>
                </a:solidFill>
                <a:latin typeface="Consolas"/>
                <a:cs typeface="Consolas"/>
              </a:rPr>
              <a:t>default</a:t>
            </a:r>
            <a:r>
              <a:rPr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006FC0"/>
                </a:solidFill>
                <a:latin typeface="Consolas"/>
                <a:cs typeface="Consolas"/>
              </a:rPr>
              <a:t>(</a:t>
            </a:r>
            <a:endParaRPr dirty="0">
              <a:latin typeface="Consolas"/>
              <a:cs typeface="Consolas"/>
            </a:endParaRPr>
          </a:p>
          <a:p>
            <a:pPr marL="12700" marR="5080" indent="877569"/>
            <a:r>
              <a:rPr b="1" spc="-10" dirty="0">
                <a:solidFill>
                  <a:srgbClr val="006FC0"/>
                </a:solidFill>
                <a:latin typeface="Consolas"/>
                <a:cs typeface="Consolas"/>
              </a:rPr>
              <a:t>Predicate </a:t>
            </a:r>
            <a:r>
              <a:rPr b="1" spc="-5" dirty="0">
                <a:solidFill>
                  <a:srgbClr val="006FC0"/>
                </a:solidFill>
                <a:latin typeface="Consolas"/>
                <a:cs typeface="Consolas"/>
              </a:rPr>
              <a:t>&lt;? </a:t>
            </a:r>
            <a:r>
              <a:rPr lang="en-US" b="1" spc="-10" dirty="0">
                <a:solidFill>
                  <a:srgbClr val="006FC0"/>
                </a:solidFill>
                <a:latin typeface="Consolas"/>
                <a:cs typeface="Consolas"/>
              </a:rPr>
              <a:t>s</a:t>
            </a:r>
            <a:r>
              <a:rPr b="1" spc="-10" dirty="0">
                <a:solidFill>
                  <a:srgbClr val="006FC0"/>
                </a:solidFill>
                <a:latin typeface="Consolas"/>
                <a:cs typeface="Consolas"/>
              </a:rPr>
              <a:t>uper </a:t>
            </a:r>
            <a:r>
              <a:rPr b="1" spc="-5" dirty="0">
                <a:solidFill>
                  <a:srgbClr val="006FC0"/>
                </a:solidFill>
                <a:latin typeface="Consolas"/>
                <a:cs typeface="Consolas"/>
              </a:rPr>
              <a:t>T&gt; </a:t>
            </a:r>
            <a:r>
              <a:rPr b="1" spc="-10" dirty="0">
                <a:solidFill>
                  <a:srgbClr val="006FC0"/>
                </a:solidFill>
                <a:latin typeface="Consolas"/>
                <a:cs typeface="Consolas"/>
              </a:rPr>
              <a:t>filter)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{ 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boolean removed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false;</a:t>
            </a:r>
            <a:endParaRPr dirty="0">
              <a:latin typeface="Consolas"/>
              <a:cs typeface="Consolas"/>
            </a:endParaRPr>
          </a:p>
          <a:p>
            <a:pPr marL="12700" marR="382270"/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Iterator&lt;E&gt; </a:t>
            </a: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each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=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this.iterator();  while(each.hasNext())</a:t>
            </a:r>
            <a:r>
              <a:rPr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endParaRPr dirty="0">
              <a:latin typeface="Consolas"/>
              <a:cs typeface="Consolas"/>
            </a:endParaRPr>
          </a:p>
          <a:p>
            <a:pPr marL="1016635" marR="507365" indent="-501650"/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if(filter.test(each.next()))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{ 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each.remove();</a:t>
            </a:r>
            <a:endParaRPr dirty="0">
              <a:latin typeface="Consolas"/>
              <a:cs typeface="Consolas"/>
            </a:endParaRPr>
          </a:p>
          <a:p>
            <a:pPr marL="1016635">
              <a:spcBef>
                <a:spcPts val="5"/>
              </a:spcBef>
            </a:pP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removed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true;</a:t>
            </a:r>
            <a:endParaRPr dirty="0">
              <a:latin typeface="Consolas"/>
              <a:cs typeface="Consolas"/>
            </a:endParaRPr>
          </a:p>
          <a:p>
            <a:pPr marL="515620"/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dirty="0">
              <a:latin typeface="Consolas"/>
              <a:cs typeface="Consolas"/>
            </a:endParaRPr>
          </a:p>
          <a:p>
            <a:pPr marL="12700"/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dirty="0">
              <a:latin typeface="Consolas"/>
              <a:cs typeface="Consolas"/>
            </a:endParaRPr>
          </a:p>
          <a:p>
            <a:pPr marL="12700"/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return</a:t>
            </a:r>
            <a:r>
              <a:rPr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removed;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4775" y="6147003"/>
            <a:ext cx="401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>
              <a:spcBef>
                <a:spcPts val="100"/>
              </a:spcBef>
            </a:pP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>
              <a:latin typeface="Consolas"/>
              <a:cs typeface="Consolas"/>
            </a:endParaRPr>
          </a:p>
          <a:p>
            <a:pPr marL="12700"/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0484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223" y="601079"/>
            <a:ext cx="8669217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Bulk </a:t>
            </a:r>
            <a:r>
              <a:rPr sz="4400" spc="-15" dirty="0"/>
              <a:t>operations </a:t>
            </a:r>
            <a:r>
              <a:rPr sz="4400" dirty="0"/>
              <a:t>on</a:t>
            </a:r>
            <a:r>
              <a:rPr sz="4400" spc="-30" dirty="0"/>
              <a:t> </a:t>
            </a:r>
            <a:r>
              <a:rPr sz="4400" dirty="0"/>
              <a:t>Collections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21131"/>
            <a:ext cx="5970270" cy="322652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4000" spc="-30" dirty="0">
                <a:latin typeface="Calibri"/>
                <a:cs typeface="Calibri"/>
              </a:rPr>
              <a:t>Групповые </a:t>
            </a:r>
            <a:r>
              <a:rPr sz="4000" spc="-10" dirty="0">
                <a:latin typeface="Calibri"/>
                <a:cs typeface="Calibri"/>
              </a:rPr>
              <a:t>операции </a:t>
            </a:r>
            <a:r>
              <a:rPr sz="4000" spc="-10" dirty="0" err="1">
                <a:latin typeface="Calibri"/>
                <a:cs typeface="Calibri"/>
              </a:rPr>
              <a:t>для</a:t>
            </a:r>
            <a:r>
              <a:rPr sz="4000" spc="25" dirty="0">
                <a:latin typeface="Calibri"/>
                <a:cs typeface="Calibri"/>
              </a:rPr>
              <a:t> </a:t>
            </a:r>
            <a:r>
              <a:rPr sz="4000" spc="-15" dirty="0" err="1">
                <a:latin typeface="Calibri"/>
                <a:cs typeface="Calibri"/>
              </a:rPr>
              <a:t>коллекции</a:t>
            </a:r>
            <a:r>
              <a:rPr lang="en-US" sz="4000" spc="-15" dirty="0">
                <a:latin typeface="Calibri"/>
                <a:cs typeface="Calibri"/>
              </a:rPr>
              <a:t> (stream)</a:t>
            </a:r>
            <a:r>
              <a:rPr sz="4000" spc="-15" dirty="0">
                <a:latin typeface="Calibri"/>
                <a:cs typeface="Calibri"/>
              </a:rPr>
              <a:t>:</a:t>
            </a:r>
            <a:endParaRPr sz="4000" dirty="0">
              <a:latin typeface="Calibri"/>
              <a:cs typeface="Calibri"/>
            </a:endParaRPr>
          </a:p>
          <a:p>
            <a:pPr marL="756285" lvl="1" indent="-286385"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3600" spc="-10" dirty="0">
                <a:latin typeface="Calibri"/>
                <a:cs typeface="Calibri"/>
              </a:rPr>
              <a:t>filter</a:t>
            </a:r>
            <a:r>
              <a:rPr sz="3600" spc="-15" dirty="0">
                <a:latin typeface="Calibri"/>
                <a:cs typeface="Calibri"/>
              </a:rPr>
              <a:t> (отфильтровать)</a:t>
            </a:r>
            <a:endParaRPr sz="3600" dirty="0">
              <a:latin typeface="Calibri"/>
              <a:cs typeface="Calibri"/>
            </a:endParaRP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3600" dirty="0">
                <a:latin typeface="Calibri"/>
                <a:cs typeface="Calibri"/>
              </a:rPr>
              <a:t>map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(отобразить)</a:t>
            </a:r>
            <a:endParaRPr sz="3600" dirty="0">
              <a:latin typeface="Calibri"/>
              <a:cs typeface="Calibri"/>
            </a:endParaRPr>
          </a:p>
          <a:p>
            <a:pPr marL="756285" lvl="1" indent="-286385"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3600" spc="-15" dirty="0">
                <a:latin typeface="Calibri"/>
                <a:cs typeface="Calibri"/>
              </a:rPr>
              <a:t>into</a:t>
            </a:r>
            <a:r>
              <a:rPr sz="3600" spc="-10" dirty="0">
                <a:latin typeface="Calibri"/>
                <a:cs typeface="Calibri"/>
              </a:rPr>
              <a:t> (отобрать)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06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285" y="496647"/>
            <a:ext cx="7728584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Bulk </a:t>
            </a:r>
            <a:r>
              <a:rPr spc="-15" dirty="0"/>
              <a:t>operations </a:t>
            </a:r>
            <a:r>
              <a:rPr spc="-5" dirty="0"/>
              <a:t>on Collections</a:t>
            </a:r>
            <a:r>
              <a:rPr spc="-15" dirty="0"/>
              <a:t> 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7585"/>
            <a:ext cx="7710170" cy="366985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ru-RU" sz="2800" spc="-10" dirty="0">
                <a:latin typeface="Calibri"/>
                <a:cs typeface="Calibri"/>
              </a:rPr>
              <a:t>В </a:t>
            </a:r>
            <a:r>
              <a:rPr sz="2800" spc="-10" dirty="0" err="1">
                <a:latin typeface="Calibri"/>
                <a:cs typeface="Calibri"/>
              </a:rPr>
              <a:t>пример</a:t>
            </a:r>
            <a:r>
              <a:rPr lang="ru-RU" sz="2800" spc="-10" dirty="0">
                <a:latin typeface="Calibri"/>
                <a:cs typeface="Calibri"/>
              </a:rPr>
              <a:t>е</a:t>
            </a:r>
            <a:r>
              <a:rPr sz="2800" spc="-10" dirty="0">
                <a:latin typeface="Calibri"/>
                <a:cs typeface="Calibri"/>
              </a:rPr>
              <a:t> Shapes </a:t>
            </a:r>
            <a:r>
              <a:rPr sz="2800" spc="-5" dirty="0">
                <a:latin typeface="Calibri"/>
                <a:cs typeface="Calibri"/>
              </a:rPr>
              <a:t>– применим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lambda</a:t>
            </a:r>
            <a:endParaRPr sz="2800" dirty="0">
              <a:latin typeface="Calibri"/>
              <a:cs typeface="Calibri"/>
            </a:endParaRPr>
          </a:p>
          <a:p>
            <a:pPr marL="12700">
              <a:spcBef>
                <a:spcPts val="635"/>
              </a:spcBef>
            </a:pPr>
            <a:r>
              <a:rPr sz="2400" dirty="0" err="1">
                <a:solidFill>
                  <a:srgbClr val="006FC0"/>
                </a:solidFill>
                <a:latin typeface="Consolas"/>
                <a:cs typeface="Consolas"/>
              </a:rPr>
              <a:t>shapes.</a:t>
            </a:r>
            <a:r>
              <a:rPr sz="2400" dirty="0" err="1">
                <a:solidFill>
                  <a:srgbClr val="FF0000"/>
                </a:solidFill>
                <a:latin typeface="Consolas"/>
                <a:cs typeface="Consolas"/>
              </a:rPr>
              <a:t>forEach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(s-&gt; {</a:t>
            </a:r>
            <a:endParaRPr sz="2400" dirty="0">
              <a:latin typeface="Consolas"/>
              <a:cs typeface="Consolas"/>
            </a:endParaRPr>
          </a:p>
          <a:p>
            <a:pPr marL="1358265" marR="2976880" indent="-673735">
              <a:lnSpc>
                <a:spcPct val="120000"/>
              </a:lnSpc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if (s.getColor() == RED)  s.setColor(BLUE);</a:t>
            </a:r>
            <a:endParaRPr sz="2400" dirty="0">
              <a:latin typeface="Consolas"/>
              <a:cs typeface="Consolas"/>
            </a:endParaRPr>
          </a:p>
          <a:p>
            <a:pPr marL="12700">
              <a:spcBef>
                <a:spcPts val="575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400" dirty="0" err="1">
                <a:solidFill>
                  <a:srgbClr val="006FC0"/>
                </a:solidFill>
                <a:latin typeface="Consolas"/>
                <a:cs typeface="Consolas"/>
              </a:rPr>
              <a:t>shapes.</a:t>
            </a:r>
            <a:r>
              <a:rPr lang="en-US" sz="2400" dirty="0" err="1">
                <a:solidFill>
                  <a:srgbClr val="006FC0"/>
                </a:solidFill>
                <a:latin typeface="Consolas"/>
                <a:cs typeface="Consolas"/>
              </a:rPr>
              <a:t>stream</a:t>
            </a:r>
            <a:r>
              <a:rPr lang="en-US" sz="2400" dirty="0">
                <a:solidFill>
                  <a:srgbClr val="006FC0"/>
                </a:solidFill>
                <a:latin typeface="Consolas"/>
                <a:cs typeface="Consolas"/>
              </a:rPr>
              <a:t>().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(s-&gt;s.getColor()==RED)</a:t>
            </a:r>
            <a:endParaRPr sz="2400" dirty="0">
              <a:latin typeface="Consolas"/>
              <a:cs typeface="Consolas"/>
            </a:endParaRPr>
          </a:p>
          <a:p>
            <a:pPr marR="105410" algn="ctr"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.forEach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(s-&gt;{s.setColor(BLUE);});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37338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304800" y="381000"/>
                </a:moveTo>
                <a:lnTo>
                  <a:pt x="0" y="381000"/>
                </a:lnTo>
                <a:lnTo>
                  <a:pt x="152400" y="533400"/>
                </a:lnTo>
                <a:lnTo>
                  <a:pt x="304800" y="381000"/>
                </a:lnTo>
                <a:close/>
              </a:path>
              <a:path w="304800" h="533400">
                <a:moveTo>
                  <a:pt x="228600" y="0"/>
                </a:moveTo>
                <a:lnTo>
                  <a:pt x="76200" y="0"/>
                </a:lnTo>
                <a:lnTo>
                  <a:pt x="76200" y="381000"/>
                </a:lnTo>
                <a:lnTo>
                  <a:pt x="228600" y="381000"/>
                </a:lnTo>
                <a:lnTo>
                  <a:pt x="2286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37338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381000"/>
                </a:moveTo>
                <a:lnTo>
                  <a:pt x="76200" y="3810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381000"/>
                </a:lnTo>
                <a:lnTo>
                  <a:pt x="304800" y="381000"/>
                </a:lnTo>
                <a:lnTo>
                  <a:pt x="152400" y="53340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154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862" y="620634"/>
            <a:ext cx="7728584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Bulk </a:t>
            </a:r>
            <a:r>
              <a:rPr spc="-15" dirty="0"/>
              <a:t>operations </a:t>
            </a:r>
            <a:r>
              <a:rPr spc="-5" dirty="0"/>
              <a:t>on Collections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1691080" y="2585147"/>
            <a:ext cx="9220759" cy="179792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Отберем фигуры синего цвета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список</a:t>
            </a:r>
          </a:p>
          <a:p>
            <a:pPr marL="12700">
              <a:spcBef>
                <a:spcPts val="6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List&lt;Shapes&gt; blueBlocks</a:t>
            </a:r>
            <a:r>
              <a:rPr sz="2400" spc="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endParaRPr sz="2400" dirty="0">
              <a:latin typeface="Consolas"/>
              <a:cs typeface="Consolas"/>
            </a:endParaRPr>
          </a:p>
          <a:p>
            <a:pPr marR="753110" algn="ctr">
              <a:spcBef>
                <a:spcPts val="580"/>
              </a:spcBef>
            </a:pPr>
            <a:r>
              <a:rPr sz="2400" dirty="0" err="1">
                <a:solidFill>
                  <a:srgbClr val="006FC0"/>
                </a:solidFill>
                <a:latin typeface="Consolas"/>
                <a:cs typeface="Consolas"/>
              </a:rPr>
              <a:t>shapes.</a:t>
            </a:r>
            <a:r>
              <a:rPr lang="en-US" sz="2400" dirty="0" err="1">
                <a:solidFill>
                  <a:srgbClr val="006FC0"/>
                </a:solidFill>
                <a:latin typeface="Consolas"/>
                <a:cs typeface="Consolas"/>
              </a:rPr>
              <a:t>stream</a:t>
            </a:r>
            <a:r>
              <a:rPr lang="en-US" sz="2400" dirty="0">
                <a:solidFill>
                  <a:srgbClr val="006FC0"/>
                </a:solidFill>
                <a:latin typeface="Consolas"/>
                <a:cs typeface="Consolas"/>
              </a:rPr>
              <a:t>().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filter(s-&gt;s.getColor()==RED)</a:t>
            </a:r>
            <a:endParaRPr lang="en-US" sz="2400" dirty="0">
              <a:solidFill>
                <a:srgbClr val="006FC0"/>
              </a:solidFill>
              <a:latin typeface="Consolas"/>
              <a:cs typeface="Consolas"/>
            </a:endParaRPr>
          </a:p>
          <a:p>
            <a:pPr marR="753110" algn="ctr">
              <a:spcBef>
                <a:spcPts val="580"/>
              </a:spcBef>
            </a:pPr>
            <a:r>
              <a:rPr lang="en-US" sz="2400" dirty="0">
                <a:solidFill>
                  <a:srgbClr val="006FC0"/>
                </a:solidFill>
                <a:latin typeface="Consolas"/>
                <a:cs typeface="Consolas"/>
              </a:rPr>
              <a:t>.collect(</a:t>
            </a:r>
            <a:r>
              <a:rPr lang="en-US" sz="2400" dirty="0" err="1">
                <a:solidFill>
                  <a:srgbClr val="006FC0"/>
                </a:solidFill>
                <a:latin typeface="Consolas"/>
                <a:cs typeface="Consolas"/>
              </a:rPr>
              <a:t>Collectors.toList</a:t>
            </a:r>
            <a:r>
              <a:rPr lang="en-US" sz="2400" dirty="0">
                <a:solidFill>
                  <a:srgbClr val="006FC0"/>
                </a:solidFill>
                <a:latin typeface="Consolas"/>
                <a:cs typeface="Consolas"/>
              </a:rPr>
              <a:t>())</a:t>
            </a:r>
            <a:endParaRPr sz="34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3556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285" y="496647"/>
            <a:ext cx="7721600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Bulk </a:t>
            </a:r>
            <a:r>
              <a:rPr spc="-15" dirty="0"/>
              <a:t>operations </a:t>
            </a:r>
            <a:r>
              <a:rPr spc="-5" dirty="0"/>
              <a:t>on Collections</a:t>
            </a:r>
            <a:r>
              <a:rPr spc="-60" dirty="0"/>
              <a:t> </a:t>
            </a:r>
            <a:r>
              <a:rPr spc="-1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1" y="1781302"/>
            <a:ext cx="9187179" cy="335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spcBef>
                <a:spcPts val="700"/>
              </a:spcBef>
              <a:tabLst>
                <a:tab pos="354965" algn="l"/>
                <a:tab pos="355600" algn="l"/>
              </a:tabLst>
            </a:pPr>
            <a:r>
              <a:rPr sz="3200" dirty="0" err="1">
                <a:latin typeface="Calibri"/>
                <a:cs typeface="Calibri"/>
              </a:rPr>
              <a:t>Вычислим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 err="1">
                <a:latin typeface="Calibri"/>
                <a:cs typeface="Calibri"/>
              </a:rPr>
              <a:t>сум</a:t>
            </a:r>
            <a:r>
              <a:rPr lang="ru-RU" sz="3200" spc="-5" dirty="0">
                <a:latin typeface="Calibri"/>
                <a:cs typeface="Calibri"/>
              </a:rPr>
              <a:t>м</a:t>
            </a:r>
            <a:r>
              <a:rPr sz="3200" spc="-5" dirty="0">
                <a:latin typeface="Calibri"/>
                <a:cs typeface="Calibri"/>
              </a:rPr>
              <a:t>у </a:t>
            </a:r>
            <a:r>
              <a:rPr sz="3200" dirty="0">
                <a:latin typeface="Calibri"/>
                <a:cs typeface="Calibri"/>
              </a:rPr>
              <a:t>весов </a:t>
            </a:r>
            <a:r>
              <a:rPr sz="3200" spc="-5" dirty="0">
                <a:latin typeface="Calibri"/>
                <a:cs typeface="Calibri"/>
              </a:rPr>
              <a:t>для </a:t>
            </a:r>
            <a:r>
              <a:rPr sz="3200" dirty="0" err="1">
                <a:latin typeface="Calibri"/>
                <a:cs typeface="Calibri"/>
              </a:rPr>
              <a:t>синих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" dirty="0" err="1">
                <a:latin typeface="Calibri"/>
                <a:cs typeface="Calibri"/>
              </a:rPr>
              <a:t>фигур</a:t>
            </a:r>
            <a:br>
              <a:rPr lang="ru-RU" sz="3200" spc="-5" dirty="0">
                <a:latin typeface="Calibri"/>
                <a:cs typeface="Calibri"/>
              </a:rPr>
            </a:b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600"/>
              </a:spcBef>
            </a:pPr>
            <a:r>
              <a:rPr sz="3200" spc="-5" dirty="0">
                <a:solidFill>
                  <a:srgbClr val="006FC0"/>
                </a:solidFill>
                <a:latin typeface="Consolas"/>
                <a:cs typeface="Consolas"/>
              </a:rPr>
              <a:t>int </a:t>
            </a:r>
            <a:r>
              <a:rPr sz="3200" dirty="0">
                <a:solidFill>
                  <a:srgbClr val="006FC0"/>
                </a:solidFill>
                <a:latin typeface="Consolas"/>
                <a:cs typeface="Consolas"/>
              </a:rPr>
              <a:t>sumOfWeight =</a:t>
            </a:r>
            <a:r>
              <a:rPr sz="3200" spc="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6FC0"/>
                </a:solidFill>
                <a:latin typeface="Consolas"/>
                <a:cs typeface="Consolas"/>
              </a:rPr>
              <a:t>shapes</a:t>
            </a:r>
            <a:endParaRPr sz="3200" dirty="0">
              <a:latin typeface="Consolas"/>
              <a:cs typeface="Consolas"/>
            </a:endParaRPr>
          </a:p>
          <a:p>
            <a:pPr marL="1863089">
              <a:spcBef>
                <a:spcPts val="580"/>
              </a:spcBef>
            </a:pPr>
            <a:r>
              <a:rPr sz="3200" dirty="0">
                <a:solidFill>
                  <a:srgbClr val="006FC0"/>
                </a:solidFill>
                <a:latin typeface="Consolas"/>
                <a:cs typeface="Consolas"/>
              </a:rPr>
              <a:t>.filter(s-&gt;s.getColor()==BLUE)</a:t>
            </a:r>
            <a:endParaRPr sz="3200" dirty="0">
              <a:latin typeface="Consolas"/>
              <a:cs typeface="Consolas"/>
            </a:endParaRPr>
          </a:p>
          <a:p>
            <a:pPr marL="1863089">
              <a:spcBef>
                <a:spcPts val="575"/>
              </a:spcBef>
            </a:pPr>
            <a:r>
              <a:rPr sz="3200" dirty="0">
                <a:solidFill>
                  <a:srgbClr val="006FC0"/>
                </a:solidFill>
                <a:latin typeface="Consolas"/>
                <a:cs typeface="Consolas"/>
              </a:rPr>
              <a:t>.map(s-&gt;getWeight())</a:t>
            </a:r>
            <a:endParaRPr sz="3200" dirty="0">
              <a:latin typeface="Consolas"/>
              <a:cs typeface="Consolas"/>
            </a:endParaRPr>
          </a:p>
          <a:p>
            <a:pPr marL="1863089">
              <a:spcBef>
                <a:spcPts val="575"/>
              </a:spcBef>
            </a:pPr>
            <a:r>
              <a:rPr sz="3200" dirty="0">
                <a:solidFill>
                  <a:srgbClr val="006FC0"/>
                </a:solidFill>
                <a:latin typeface="Consolas"/>
                <a:cs typeface="Consolas"/>
              </a:rPr>
              <a:t>.</a:t>
            </a: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sum</a:t>
            </a:r>
            <a:r>
              <a:rPr sz="3200" dirty="0">
                <a:solidFill>
                  <a:srgbClr val="006FC0"/>
                </a:solidFill>
                <a:latin typeface="Consolas"/>
                <a:cs typeface="Consolas"/>
              </a:rPr>
              <a:t>();</a:t>
            </a:r>
            <a:endParaRPr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240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3395" y="487388"/>
            <a:ext cx="8596668" cy="112017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2317115" marR="5080" indent="-2305050">
              <a:spcBef>
                <a:spcPts val="95"/>
              </a:spcBef>
            </a:pPr>
            <a:r>
              <a:rPr spc="-10" dirty="0"/>
              <a:t>Преимущества групповых операций  для</a:t>
            </a:r>
            <a:r>
              <a:rPr dirty="0"/>
              <a:t> </a:t>
            </a:r>
            <a:r>
              <a:rPr spc="-25" dirty="0"/>
              <a:t>коллекций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661" y="2024126"/>
            <a:ext cx="9370059" cy="368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067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Строим сложные операции </a:t>
            </a:r>
            <a:r>
              <a:rPr sz="3200" dirty="0">
                <a:latin typeface="Calibri"/>
                <a:cs typeface="Calibri"/>
              </a:rPr>
              <a:t>из </a:t>
            </a:r>
            <a:r>
              <a:rPr sz="3200" spc="-5" dirty="0">
                <a:latin typeface="Calibri"/>
                <a:cs typeface="Calibri"/>
              </a:rPr>
              <a:t>простых  </a:t>
            </a:r>
            <a:r>
              <a:rPr sz="3200" spc="-20" dirty="0">
                <a:latin typeface="Calibri"/>
                <a:cs typeface="Calibri"/>
              </a:rPr>
              <a:t>блоков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Читаемый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код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Библиотеки </a:t>
            </a:r>
            <a:r>
              <a:rPr sz="3200" spc="-5" dirty="0">
                <a:latin typeface="Calibri"/>
                <a:cs typeface="Calibri"/>
              </a:rPr>
              <a:t>могут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применять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параллельные вычисления,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вычисления </a:t>
            </a:r>
            <a:r>
              <a:rPr sz="2800" spc="-5" dirty="0">
                <a:latin typeface="Calibri"/>
                <a:cs typeface="Calibri"/>
              </a:rPr>
              <a:t>в </a:t>
            </a:r>
            <a:r>
              <a:rPr sz="2800" spc="-10" dirty="0">
                <a:latin typeface="Calibri"/>
                <a:cs typeface="Calibri"/>
              </a:rPr>
              <a:t>произвольном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порядке,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6385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ленивые вычисления </a:t>
            </a:r>
            <a:r>
              <a:rPr sz="2800" spc="-5" dirty="0">
                <a:latin typeface="Calibri"/>
                <a:cs typeface="Calibri"/>
              </a:rPr>
              <a:t>(например, найти </a:t>
            </a:r>
            <a:r>
              <a:rPr sz="2800" spc="-10" dirty="0">
                <a:latin typeface="Calibri"/>
                <a:cs typeface="Calibri"/>
              </a:rPr>
              <a:t>первый  </a:t>
            </a:r>
            <a:r>
              <a:rPr sz="2800" spc="-30" dirty="0">
                <a:latin typeface="Calibri"/>
                <a:cs typeface="Calibri"/>
              </a:rPr>
              <a:t>элемент, </a:t>
            </a:r>
            <a:r>
              <a:rPr sz="2800" spc="-20" dirty="0">
                <a:latin typeface="Calibri"/>
                <a:cs typeface="Calibri"/>
              </a:rPr>
              <a:t>который </a:t>
            </a:r>
            <a:r>
              <a:rPr sz="2800" spc="-15" dirty="0">
                <a:latin typeface="Calibri"/>
                <a:cs typeface="Calibri"/>
              </a:rPr>
              <a:t>соответствует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критерию)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390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56" y="363075"/>
            <a:ext cx="3624058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P</a:t>
            </a:r>
            <a:r>
              <a:rPr sz="4400" spc="-60" dirty="0"/>
              <a:t>r</a:t>
            </a:r>
            <a:r>
              <a:rPr sz="4400" dirty="0"/>
              <a:t>edi</a:t>
            </a:r>
            <a:r>
              <a:rPr sz="4400" spc="-40" dirty="0"/>
              <a:t>ca</a:t>
            </a:r>
            <a:r>
              <a:rPr sz="4400" spc="-50" dirty="0"/>
              <a:t>t</a:t>
            </a:r>
            <a:r>
              <a:rPr sz="440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192429"/>
            <a:ext cx="602996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marR="2562860" indent="-445770">
              <a:lnSpc>
                <a:spcPct val="120000"/>
              </a:lnSpc>
              <a:spcBef>
                <a:spcPts val="100"/>
              </a:spcBef>
            </a:pPr>
            <a:r>
              <a:rPr sz="1600" spc="-10" dirty="0">
                <a:solidFill>
                  <a:srgbClr val="006FC0"/>
                </a:solidFill>
                <a:latin typeface="Consolas"/>
                <a:cs typeface="Consolas"/>
              </a:rPr>
              <a:t>public interface Predicate&lt;T&gt; </a:t>
            </a: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{  </a:t>
            </a:r>
            <a:r>
              <a:rPr sz="1600" spc="-10" dirty="0">
                <a:solidFill>
                  <a:srgbClr val="006FC0"/>
                </a:solidFill>
                <a:latin typeface="Consolas"/>
                <a:cs typeface="Consolas"/>
              </a:rPr>
              <a:t>boolean test(T</a:t>
            </a:r>
            <a:r>
              <a:rPr sz="16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onsolas"/>
                <a:cs typeface="Consolas"/>
              </a:rPr>
              <a:t>t);</a:t>
            </a:r>
            <a:endParaRPr sz="1600" dirty="0">
              <a:latin typeface="Consolas"/>
              <a:cs typeface="Consolas"/>
            </a:endParaRPr>
          </a:p>
          <a:p>
            <a:pPr>
              <a:spcBef>
                <a:spcPts val="4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57834"/>
            <a:r>
              <a:rPr sz="1600" spc="-10" dirty="0">
                <a:solidFill>
                  <a:srgbClr val="006FC0"/>
                </a:solidFill>
                <a:latin typeface="Consolas"/>
                <a:cs typeface="Consolas"/>
              </a:rPr>
              <a:t>Predicate&lt;T&gt; and(Predicate&lt;? </a:t>
            </a: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super T&gt; p)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default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902969">
              <a:spcBef>
                <a:spcPts val="385"/>
              </a:spcBef>
            </a:pP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return t -&gt; </a:t>
            </a:r>
            <a:r>
              <a:rPr sz="1600" spc="-10" dirty="0">
                <a:solidFill>
                  <a:srgbClr val="006FC0"/>
                </a:solidFill>
                <a:latin typeface="Consolas"/>
                <a:cs typeface="Consolas"/>
              </a:rPr>
              <a:t>this.test(t) </a:t>
            </a: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&amp;&amp;</a:t>
            </a:r>
            <a:r>
              <a:rPr sz="1600" spc="-4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onsolas"/>
                <a:cs typeface="Consolas"/>
              </a:rPr>
              <a:t>p.test(t);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252" y="2705226"/>
            <a:ext cx="13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5253" y="3241190"/>
            <a:ext cx="3472179" cy="9036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spcBef>
                <a:spcPts val="480"/>
              </a:spcBef>
            </a:pPr>
            <a:r>
              <a:rPr sz="1600" spc="-10" dirty="0">
                <a:solidFill>
                  <a:srgbClr val="006FC0"/>
                </a:solidFill>
                <a:latin typeface="Consolas"/>
                <a:cs typeface="Consolas"/>
              </a:rPr>
              <a:t>Predicate&lt;T&gt; negate()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default</a:t>
            </a:r>
            <a:r>
              <a:rPr sz="16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457200">
              <a:spcBef>
                <a:spcPts val="390"/>
              </a:spcBef>
            </a:pP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return t -&gt;</a:t>
            </a:r>
            <a:r>
              <a:rPr sz="1600" spc="-5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onsolas"/>
                <a:cs typeface="Consolas"/>
              </a:rPr>
              <a:t>!this.test(t);</a:t>
            </a:r>
            <a:endParaRPr sz="1600" dirty="0">
              <a:latin typeface="Consolas"/>
              <a:cs typeface="Consolas"/>
            </a:endParaRPr>
          </a:p>
          <a:p>
            <a:pPr marL="12700">
              <a:spcBef>
                <a:spcPts val="380"/>
              </a:spcBef>
            </a:pP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0" y="4411752"/>
            <a:ext cx="6029960" cy="239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969" marR="116205" indent="-445134">
              <a:lnSpc>
                <a:spcPct val="120000"/>
              </a:lnSpc>
              <a:spcBef>
                <a:spcPts val="100"/>
              </a:spcBef>
            </a:pPr>
            <a:r>
              <a:rPr sz="1600" spc="-10" dirty="0">
                <a:solidFill>
                  <a:srgbClr val="006FC0"/>
                </a:solidFill>
                <a:latin typeface="Consolas"/>
                <a:cs typeface="Consolas"/>
              </a:rPr>
              <a:t>Predicate&lt;T&gt; or(Predicate&lt;? super </a:t>
            </a: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T&gt; </a:t>
            </a:r>
            <a:r>
              <a:rPr sz="1600" spc="-10" dirty="0">
                <a:solidFill>
                  <a:srgbClr val="006FC0"/>
                </a:solidFill>
                <a:latin typeface="Consolas"/>
                <a:cs typeface="Consolas"/>
              </a:rPr>
              <a:t>p)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default </a:t>
            </a: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{  return t -&gt; </a:t>
            </a:r>
            <a:r>
              <a:rPr sz="1600" spc="-10" dirty="0">
                <a:solidFill>
                  <a:srgbClr val="006FC0"/>
                </a:solidFill>
                <a:latin typeface="Consolas"/>
                <a:cs typeface="Consolas"/>
              </a:rPr>
              <a:t>this.test(t) </a:t>
            </a: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||</a:t>
            </a:r>
            <a:r>
              <a:rPr sz="1600" spc="-5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onsolas"/>
                <a:cs typeface="Consolas"/>
              </a:rPr>
              <a:t>p.test(t);</a:t>
            </a:r>
            <a:endParaRPr sz="1600" dirty="0">
              <a:latin typeface="Consolas"/>
              <a:cs typeface="Consolas"/>
            </a:endParaRPr>
          </a:p>
          <a:p>
            <a:pPr marL="457834">
              <a:spcBef>
                <a:spcPts val="385"/>
              </a:spcBef>
            </a:pP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02969" marR="5080" indent="-445134">
              <a:lnSpc>
                <a:spcPct val="120000"/>
              </a:lnSpc>
            </a:pPr>
            <a:r>
              <a:rPr sz="1600" spc="-10" dirty="0">
                <a:solidFill>
                  <a:srgbClr val="006FC0"/>
                </a:solidFill>
                <a:latin typeface="Consolas"/>
                <a:cs typeface="Consolas"/>
              </a:rPr>
              <a:t>Predicate&lt;T&gt; xor(Predicate&lt;? super </a:t>
            </a: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T&gt; p)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default </a:t>
            </a: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{  return t -&gt; </a:t>
            </a:r>
            <a:r>
              <a:rPr sz="1600" spc="-10" dirty="0">
                <a:solidFill>
                  <a:srgbClr val="006FC0"/>
                </a:solidFill>
                <a:latin typeface="Consolas"/>
                <a:cs typeface="Consolas"/>
              </a:rPr>
              <a:t>this.test(t) </a:t>
            </a: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^</a:t>
            </a:r>
            <a:r>
              <a:rPr sz="16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onsolas"/>
                <a:cs typeface="Consolas"/>
              </a:rPr>
              <a:t>p.test(t);</a:t>
            </a:r>
            <a:endParaRPr sz="1600" dirty="0">
              <a:latin typeface="Consolas"/>
              <a:cs typeface="Consolas"/>
            </a:endParaRPr>
          </a:p>
          <a:p>
            <a:pPr marL="457834">
              <a:spcBef>
                <a:spcPts val="385"/>
              </a:spcBef>
            </a:pP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05800" y="2743201"/>
            <a:ext cx="1905000" cy="1114425"/>
          </a:xfrm>
          <a:custGeom>
            <a:avLst/>
            <a:gdLst/>
            <a:ahLst/>
            <a:cxnLst/>
            <a:rect l="l" t="t" r="r" b="b"/>
            <a:pathLst>
              <a:path w="1905000" h="1114425">
                <a:moveTo>
                  <a:pt x="793750" y="990600"/>
                </a:moveTo>
                <a:lnTo>
                  <a:pt x="317500" y="990600"/>
                </a:lnTo>
                <a:lnTo>
                  <a:pt x="555625" y="1114425"/>
                </a:lnTo>
                <a:lnTo>
                  <a:pt x="793750" y="990600"/>
                </a:lnTo>
                <a:close/>
              </a:path>
              <a:path w="1905000" h="1114425">
                <a:moveTo>
                  <a:pt x="1905000" y="0"/>
                </a:moveTo>
                <a:lnTo>
                  <a:pt x="0" y="0"/>
                </a:lnTo>
                <a:lnTo>
                  <a:pt x="0" y="990600"/>
                </a:lnTo>
                <a:lnTo>
                  <a:pt x="1905000" y="990600"/>
                </a:lnTo>
                <a:lnTo>
                  <a:pt x="1905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05800" y="2743201"/>
            <a:ext cx="1905000" cy="1114425"/>
          </a:xfrm>
          <a:custGeom>
            <a:avLst/>
            <a:gdLst/>
            <a:ahLst/>
            <a:cxnLst/>
            <a:rect l="l" t="t" r="r" b="b"/>
            <a:pathLst>
              <a:path w="1905000" h="1114425">
                <a:moveTo>
                  <a:pt x="0" y="0"/>
                </a:moveTo>
                <a:lnTo>
                  <a:pt x="317500" y="0"/>
                </a:lnTo>
                <a:lnTo>
                  <a:pt x="793750" y="0"/>
                </a:lnTo>
                <a:lnTo>
                  <a:pt x="1905000" y="0"/>
                </a:lnTo>
                <a:lnTo>
                  <a:pt x="1905000" y="577850"/>
                </a:lnTo>
                <a:lnTo>
                  <a:pt x="1905000" y="825500"/>
                </a:lnTo>
                <a:lnTo>
                  <a:pt x="1905000" y="990600"/>
                </a:lnTo>
                <a:lnTo>
                  <a:pt x="793750" y="990600"/>
                </a:lnTo>
                <a:lnTo>
                  <a:pt x="555625" y="1114425"/>
                </a:lnTo>
                <a:lnTo>
                  <a:pt x="317500" y="990600"/>
                </a:lnTo>
                <a:lnTo>
                  <a:pt x="0" y="990600"/>
                </a:lnTo>
                <a:lnTo>
                  <a:pt x="0" y="82550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36609" y="2799715"/>
            <a:ext cx="16446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Код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приведен</a:t>
            </a:r>
            <a:endParaRPr>
              <a:latin typeface="Calibri"/>
              <a:cs typeface="Calibri"/>
            </a:endParaRPr>
          </a:p>
          <a:p>
            <a:pPr marL="12700" marR="5080" algn="ctr"/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«с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х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е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мати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ч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ески», 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см.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JDK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085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254" y="461594"/>
            <a:ext cx="2184792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Block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45878"/>
              </p:ext>
            </p:extLst>
          </p:nvPr>
        </p:nvGraphicFramePr>
        <p:xfrm>
          <a:off x="2040890" y="1707843"/>
          <a:ext cx="4607560" cy="1182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0895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public</a:t>
                      </a:r>
                      <a:r>
                        <a:rPr sz="2400" spc="-4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interface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7035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void</a:t>
                      </a:r>
                      <a:r>
                        <a:rPr sz="2400" spc="-5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apply(T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Block&lt;T&gt;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t);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31750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225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642" y="497535"/>
            <a:ext cx="8596668" cy="112017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961514" marR="5080" indent="-1452880">
              <a:spcBef>
                <a:spcPts val="95"/>
              </a:spcBef>
            </a:pPr>
            <a:r>
              <a:rPr spc="-5" dirty="0"/>
              <a:t>Пример </a:t>
            </a:r>
            <a:r>
              <a:rPr spc="-10" dirty="0"/>
              <a:t>использования </a:t>
            </a:r>
            <a:r>
              <a:rPr spc="-20" dirty="0"/>
              <a:t>default-  </a:t>
            </a:r>
            <a:r>
              <a:rPr spc="-10" dirty="0"/>
              <a:t>функций</a:t>
            </a:r>
            <a:r>
              <a:rPr spc="-15" dirty="0"/>
              <a:t> </a:t>
            </a:r>
            <a:r>
              <a:rPr spc="-25" dirty="0"/>
              <a:t>Predicate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64143"/>
              </p:ext>
            </p:extLst>
          </p:nvPr>
        </p:nvGraphicFramePr>
        <p:xfrm>
          <a:off x="1785620" y="1890154"/>
          <a:ext cx="5513705" cy="1030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206">
                <a:tc>
                  <a:txBody>
                    <a:bodyPr/>
                    <a:lstStyle/>
                    <a:p>
                      <a:pPr marR="29845"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Predicate&lt;String&gt;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pr1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f-&gt;f==null;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9845" algn="ctr">
                        <a:lnSpc>
                          <a:spcPts val="23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Predicate&lt;String&gt;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pr2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0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f-&gt;f.isEmpty();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R="29845" algn="ctr">
                        <a:lnSpc>
                          <a:spcPts val="232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Predicate&lt;String&gt;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pr3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25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pr1.or(pr2);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724400" y="4964810"/>
            <a:ext cx="5313680" cy="1817370"/>
          </a:xfrm>
          <a:custGeom>
            <a:avLst/>
            <a:gdLst/>
            <a:ahLst/>
            <a:cxnLst/>
            <a:rect l="l" t="t" r="r" b="b"/>
            <a:pathLst>
              <a:path w="4876800" h="1817370">
                <a:moveTo>
                  <a:pt x="4876800" y="445388"/>
                </a:moveTo>
                <a:lnTo>
                  <a:pt x="0" y="445388"/>
                </a:lnTo>
                <a:lnTo>
                  <a:pt x="0" y="1816987"/>
                </a:lnTo>
                <a:lnTo>
                  <a:pt x="4876800" y="1816987"/>
                </a:lnTo>
                <a:lnTo>
                  <a:pt x="4876800" y="445388"/>
                </a:lnTo>
                <a:close/>
              </a:path>
              <a:path w="4876800" h="1817370">
                <a:moveTo>
                  <a:pt x="1161796" y="0"/>
                </a:moveTo>
                <a:lnTo>
                  <a:pt x="812800" y="445388"/>
                </a:lnTo>
                <a:lnTo>
                  <a:pt x="2032000" y="445388"/>
                </a:lnTo>
                <a:lnTo>
                  <a:pt x="116179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0" y="4964810"/>
            <a:ext cx="5313680" cy="1817370"/>
          </a:xfrm>
          <a:custGeom>
            <a:avLst/>
            <a:gdLst/>
            <a:ahLst/>
            <a:cxnLst/>
            <a:rect l="l" t="t" r="r" b="b"/>
            <a:pathLst>
              <a:path w="4876800" h="1817370">
                <a:moveTo>
                  <a:pt x="0" y="445388"/>
                </a:moveTo>
                <a:lnTo>
                  <a:pt x="812800" y="445388"/>
                </a:lnTo>
                <a:lnTo>
                  <a:pt x="1161796" y="0"/>
                </a:lnTo>
                <a:lnTo>
                  <a:pt x="2032000" y="445388"/>
                </a:lnTo>
                <a:lnTo>
                  <a:pt x="4876800" y="445388"/>
                </a:lnTo>
                <a:lnTo>
                  <a:pt x="4876800" y="673988"/>
                </a:lnTo>
                <a:lnTo>
                  <a:pt x="4876800" y="1016888"/>
                </a:lnTo>
                <a:lnTo>
                  <a:pt x="4876800" y="1816987"/>
                </a:lnTo>
                <a:lnTo>
                  <a:pt x="2032000" y="1816987"/>
                </a:lnTo>
                <a:lnTo>
                  <a:pt x="812800" y="1816987"/>
                </a:lnTo>
                <a:lnTo>
                  <a:pt x="0" y="1816987"/>
                </a:lnTo>
                <a:lnTo>
                  <a:pt x="0" y="1016888"/>
                </a:lnTo>
                <a:lnTo>
                  <a:pt x="0" y="673988"/>
                </a:lnTo>
                <a:lnTo>
                  <a:pt x="0" y="445388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85620" y="2921000"/>
            <a:ext cx="7957820" cy="3682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95070">
              <a:lnSpc>
                <a:spcPct val="120100"/>
              </a:lnSpc>
              <a:spcBef>
                <a:spcPts val="9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List&lt;String&gt;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list 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new ArrayList&lt;String&gt;(); 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list.add("Hello");</a:t>
            </a:r>
            <a:endParaRPr sz="2000" dirty="0">
              <a:latin typeface="Consolas"/>
              <a:cs typeface="Consolas"/>
            </a:endParaRPr>
          </a:p>
          <a:p>
            <a:pPr marL="12700">
              <a:spcBef>
                <a:spcPts val="480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list.add("");</a:t>
            </a:r>
            <a:endParaRPr sz="2000" dirty="0">
              <a:latin typeface="Consolas"/>
              <a:cs typeface="Consolas"/>
            </a:endParaRPr>
          </a:p>
          <a:p>
            <a:pPr marL="12700" marR="1055370">
              <a:lnSpc>
                <a:spcPct val="120000"/>
              </a:lnSpc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List&lt;String&gt;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listF 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new ArrayList&lt;String&gt;();  </a:t>
            </a:r>
            <a:r>
              <a:rPr sz="2000" spc="-5" dirty="0" err="1">
                <a:solidFill>
                  <a:srgbClr val="006FC0"/>
                </a:solidFill>
                <a:latin typeface="Consolas"/>
                <a:cs typeface="Consolas"/>
              </a:rPr>
              <a:t>list.</a:t>
            </a:r>
            <a:r>
              <a:rPr lang="en-US" sz="2000" spc="-5" dirty="0" err="1">
                <a:solidFill>
                  <a:srgbClr val="006FC0"/>
                </a:solidFill>
                <a:latin typeface="Consolas"/>
                <a:cs typeface="Consolas"/>
              </a:rPr>
              <a:t>stream</a:t>
            </a:r>
            <a:r>
              <a:rPr lang="en-US" sz="2000" spc="-5" dirty="0">
                <a:solidFill>
                  <a:srgbClr val="006FC0"/>
                </a:solidFill>
                <a:latin typeface="Consolas"/>
                <a:cs typeface="Consolas"/>
              </a:rPr>
              <a:t>().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filter(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pr3.negate()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)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3031490" marR="179705" algn="ctr"/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Задача – 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отфильтровать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непустые строки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с 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помощью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комплексного</a:t>
            </a:r>
            <a:r>
              <a:rPr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предиката.</a:t>
            </a:r>
            <a:endParaRPr dirty="0">
              <a:latin typeface="Calibri"/>
              <a:cs typeface="Calibri"/>
            </a:endParaRPr>
          </a:p>
          <a:p>
            <a:pPr marL="2854325" marR="5080" algn="ctr"/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Код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с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комплексными предикатами 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выглядит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в 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Java-стиле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90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461594"/>
            <a:ext cx="640016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ru-RU" sz="4400" spc="-5" dirty="0"/>
              <a:t>Настройка проекта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379867"/>
            <a:ext cx="21602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JDK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8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D081DA-55F4-4F1C-B292-E6FD55FF5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2121281"/>
            <a:ext cx="8639175" cy="43338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5851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2074" y="461594"/>
            <a:ext cx="3390265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4400" spc="-20" dirty="0"/>
              <a:t>Steam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510599"/>
            <a:ext cx="7795259" cy="48526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filter</a:t>
            </a:r>
            <a:endParaRPr sz="3600" dirty="0">
              <a:latin typeface="Calibri"/>
              <a:cs typeface="Calibri"/>
            </a:endParaRPr>
          </a:p>
          <a:p>
            <a:pPr marL="355600" indent="-342900"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map</a:t>
            </a:r>
          </a:p>
          <a:p>
            <a:pPr marL="355600" indent="-342900"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spc="-25" dirty="0">
                <a:latin typeface="Calibri"/>
                <a:cs typeface="Calibri"/>
              </a:rPr>
              <a:t>forEach</a:t>
            </a:r>
            <a:endParaRPr sz="3600" dirty="0">
              <a:latin typeface="Calibri"/>
              <a:cs typeface="Calibri"/>
            </a:endParaRPr>
          </a:p>
          <a:p>
            <a:pPr marL="355600" indent="-342900"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spc="-20" dirty="0">
                <a:latin typeface="Calibri"/>
                <a:cs typeface="Calibri"/>
              </a:rPr>
              <a:t>into</a:t>
            </a:r>
            <a:endParaRPr sz="3600" dirty="0">
              <a:latin typeface="Calibri"/>
              <a:cs typeface="Calibri"/>
            </a:endParaRPr>
          </a:p>
          <a:p>
            <a:pPr marL="355600" indent="-342900"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sorted</a:t>
            </a:r>
            <a:endParaRPr sz="3600" dirty="0">
              <a:latin typeface="Calibri"/>
              <a:cs typeface="Calibri"/>
            </a:endParaRPr>
          </a:p>
          <a:p>
            <a:pPr marL="355600" indent="-342900"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spc="-15" dirty="0">
                <a:latin typeface="Calibri"/>
                <a:cs typeface="Calibri"/>
              </a:rPr>
              <a:t>aggregate </a:t>
            </a:r>
            <a:r>
              <a:rPr sz="3600" dirty="0">
                <a:latin typeface="Calibri"/>
                <a:cs typeface="Calibri"/>
              </a:rPr>
              <a:t>(например, </a:t>
            </a:r>
            <a:r>
              <a:rPr sz="3600" spc="-10" dirty="0">
                <a:latin typeface="Calibri"/>
                <a:cs typeface="Calibri"/>
              </a:rPr>
              <a:t>max, </a:t>
            </a:r>
            <a:r>
              <a:rPr sz="3600" spc="-5" dirty="0">
                <a:latin typeface="Calibri"/>
                <a:cs typeface="Calibri"/>
              </a:rPr>
              <a:t>sum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…)</a:t>
            </a:r>
            <a:endParaRPr sz="3600" dirty="0">
              <a:latin typeface="Calibri"/>
              <a:cs typeface="Calibri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spc="-15" dirty="0">
                <a:latin typeface="Calibri"/>
                <a:cs typeface="Calibri"/>
              </a:rPr>
              <a:t>groupBy</a:t>
            </a:r>
            <a:endParaRPr sz="3600" dirty="0">
              <a:latin typeface="Calibri"/>
              <a:cs typeface="Calibri"/>
            </a:endParaRPr>
          </a:p>
          <a:p>
            <a:pPr marL="355600" indent="-342900"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mapReduce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9785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904" y="585580"/>
            <a:ext cx="7802783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5" dirty="0"/>
              <a:t>Параллельное</a:t>
            </a:r>
            <a:r>
              <a:rPr sz="4400" spc="-65" dirty="0"/>
              <a:t> </a:t>
            </a:r>
            <a:r>
              <a:rPr sz="4400" spc="-10" dirty="0"/>
              <a:t>выполнение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558797"/>
            <a:ext cx="8020684" cy="42094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Цель: библиотеки </a:t>
            </a:r>
            <a:r>
              <a:rPr sz="3200" spc="-20" dirty="0">
                <a:latin typeface="Calibri"/>
                <a:cs typeface="Calibri"/>
              </a:rPr>
              <a:t>должны </a:t>
            </a:r>
            <a:r>
              <a:rPr sz="3200" spc="-5" dirty="0">
                <a:latin typeface="Calibri"/>
                <a:cs typeface="Calibri"/>
              </a:rPr>
              <a:t>прятать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spc="-5" dirty="0">
                <a:latin typeface="Calibri"/>
                <a:cs typeface="Calibri"/>
              </a:rPr>
              <a:t>сложности реализации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параллелизма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Цель: </a:t>
            </a:r>
            <a:r>
              <a:rPr sz="3200" spc="-5" dirty="0">
                <a:latin typeface="Calibri"/>
                <a:cs typeface="Calibri"/>
              </a:rPr>
              <a:t>сократить разрыв </a:t>
            </a:r>
            <a:r>
              <a:rPr sz="3200" spc="-15" dirty="0">
                <a:latin typeface="Calibri"/>
                <a:cs typeface="Calibri"/>
              </a:rPr>
              <a:t>между </a:t>
            </a:r>
            <a:r>
              <a:rPr sz="3200" spc="-5" dirty="0">
                <a:latin typeface="Calibri"/>
                <a:cs typeface="Calibri"/>
              </a:rPr>
              <a:t>синтаксисом  </a:t>
            </a:r>
            <a:r>
              <a:rPr sz="3200" spc="-15" dirty="0">
                <a:latin typeface="Calibri"/>
                <a:cs typeface="Calibri"/>
              </a:rPr>
              <a:t>последовательной </a:t>
            </a:r>
            <a:r>
              <a:rPr sz="3200" dirty="0">
                <a:latin typeface="Calibri"/>
                <a:cs typeface="Calibri"/>
              </a:rPr>
              <a:t>и </a:t>
            </a:r>
            <a:r>
              <a:rPr sz="3200" spc="-10" dirty="0">
                <a:latin typeface="Calibri"/>
                <a:cs typeface="Calibri"/>
              </a:rPr>
              <a:t>параллельной  обработки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spcBef>
                <a:spcPts val="2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Сейчас </a:t>
            </a:r>
            <a:r>
              <a:rPr sz="2800" spc="-5" dirty="0">
                <a:latin typeface="Calibri"/>
                <a:cs typeface="Calibri"/>
              </a:rPr>
              <a:t>синтаксисы </a:t>
            </a:r>
            <a:r>
              <a:rPr sz="2800" spc="-15" dirty="0">
                <a:latin typeface="Calibri"/>
                <a:cs typeface="Calibri"/>
              </a:rPr>
              <a:t>абсолютно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разные</a:t>
            </a:r>
            <a:endParaRPr sz="2800">
              <a:latin typeface="Calibri"/>
              <a:cs typeface="Calibri"/>
            </a:endParaRPr>
          </a:p>
          <a:p>
            <a:pPr marL="756285" marR="6350" lvl="1" indent="-286385">
              <a:lnSpc>
                <a:spcPts val="302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40" dirty="0">
                <a:latin typeface="Calibri"/>
                <a:cs typeface="Calibri"/>
              </a:rPr>
              <a:t>Код </a:t>
            </a:r>
            <a:r>
              <a:rPr sz="2800" spc="-10" dirty="0">
                <a:latin typeface="Calibri"/>
                <a:cs typeface="Calibri"/>
              </a:rPr>
              <a:t>для </a:t>
            </a:r>
            <a:r>
              <a:rPr sz="2800" spc="-15" dirty="0">
                <a:latin typeface="Calibri"/>
                <a:cs typeface="Calibri"/>
              </a:rPr>
              <a:t>последовательной </a:t>
            </a:r>
            <a:r>
              <a:rPr sz="2800" spc="-10" dirty="0">
                <a:latin typeface="Calibri"/>
                <a:cs typeface="Calibri"/>
              </a:rPr>
              <a:t>обработки </a:t>
            </a:r>
            <a:r>
              <a:rPr sz="2800" spc="-20" dirty="0">
                <a:latin typeface="Calibri"/>
                <a:cs typeface="Calibri"/>
              </a:rPr>
              <a:t>выглядит  </a:t>
            </a:r>
            <a:r>
              <a:rPr sz="2800" spc="-15" dirty="0">
                <a:latin typeface="Calibri"/>
                <a:cs typeface="Calibri"/>
              </a:rPr>
              <a:t>просто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spcBef>
                <a:spcPts val="2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40" dirty="0">
                <a:latin typeface="Calibri"/>
                <a:cs typeface="Calibri"/>
              </a:rPr>
              <a:t>Код </a:t>
            </a:r>
            <a:r>
              <a:rPr sz="2800" spc="-10" dirty="0">
                <a:latin typeface="Calibri"/>
                <a:cs typeface="Calibri"/>
              </a:rPr>
              <a:t>для параллельной обработки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сложно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567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1537" y="670821"/>
            <a:ext cx="3650897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27705"/>
            <a:ext cx="8033384" cy="25869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spcBef>
                <a:spcPts val="770"/>
              </a:spcBef>
            </a:pPr>
            <a:r>
              <a:rPr sz="2800" spc="-10" dirty="0">
                <a:solidFill>
                  <a:srgbClr val="006FC0"/>
                </a:solidFill>
                <a:latin typeface="Consolas"/>
                <a:cs typeface="Consolas"/>
              </a:rPr>
              <a:t>int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sumOfWeight = shapes</a:t>
            </a:r>
            <a:endParaRPr sz="2800" dirty="0">
              <a:latin typeface="Consolas"/>
              <a:cs typeface="Consolas"/>
            </a:endParaRPr>
          </a:p>
          <a:p>
            <a:pPr marL="2160270">
              <a:spcBef>
                <a:spcPts val="675"/>
              </a:spcBef>
            </a:pP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.</a:t>
            </a:r>
            <a:r>
              <a:rPr sz="2800" spc="-5" dirty="0" err="1">
                <a:solidFill>
                  <a:srgbClr val="FF0000"/>
                </a:solidFill>
                <a:latin typeface="Consolas"/>
                <a:cs typeface="Consolas"/>
              </a:rPr>
              <a:t>parallel</a:t>
            </a:r>
            <a:r>
              <a:rPr lang="en-US" sz="2800" spc="-5" dirty="0" err="1">
                <a:solidFill>
                  <a:srgbClr val="FF0000"/>
                </a:solidFill>
                <a:latin typeface="Consolas"/>
                <a:cs typeface="Consolas"/>
              </a:rPr>
              <a:t>Stream</a:t>
            </a:r>
            <a:r>
              <a:rPr sz="2800" spc="-5" dirty="0">
                <a:solidFill>
                  <a:srgbClr val="FF0000"/>
                </a:solidFill>
                <a:latin typeface="Consolas"/>
                <a:cs typeface="Consolas"/>
              </a:rPr>
              <a:t>()</a:t>
            </a:r>
            <a:endParaRPr sz="2800" dirty="0">
              <a:latin typeface="Consolas"/>
              <a:cs typeface="Consolas"/>
            </a:endParaRPr>
          </a:p>
          <a:p>
            <a:pPr marL="2160270">
              <a:spcBef>
                <a:spcPts val="675"/>
              </a:spcBef>
            </a:pP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.filter(s-&gt;s.getColor()==BLUE)</a:t>
            </a:r>
            <a:endParaRPr sz="2800" dirty="0">
              <a:latin typeface="Consolas"/>
              <a:cs typeface="Consolas"/>
            </a:endParaRPr>
          </a:p>
          <a:p>
            <a:pPr marL="2160270">
              <a:spcBef>
                <a:spcPts val="670"/>
              </a:spcBef>
            </a:pP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.map(s-&gt;getWeight())</a:t>
            </a:r>
            <a:endParaRPr sz="2800" dirty="0">
              <a:latin typeface="Consolas"/>
              <a:cs typeface="Consolas"/>
            </a:endParaRPr>
          </a:p>
          <a:p>
            <a:pPr marL="2160270">
              <a:spcBef>
                <a:spcPts val="675"/>
              </a:spcBef>
            </a:pP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.sum();</a:t>
            </a:r>
            <a:endParaRPr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5290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2881" y="554584"/>
            <a:ext cx="6661152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5" dirty="0"/>
              <a:t>Преимущества</a:t>
            </a:r>
            <a:r>
              <a:rPr sz="4400" spc="-95" dirty="0"/>
              <a:t> </a:t>
            </a:r>
            <a:r>
              <a:rPr sz="4400" dirty="0"/>
              <a:t>lambda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09091"/>
            <a:ext cx="8068945" cy="437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С помощью lambda </a:t>
            </a:r>
            <a:r>
              <a:rPr sz="3000" spc="-5" dirty="0">
                <a:latin typeface="Calibri"/>
                <a:cs typeface="Calibri"/>
              </a:rPr>
              <a:t>могут </a:t>
            </a:r>
            <a:r>
              <a:rPr sz="3000" dirty="0">
                <a:latin typeface="Calibri"/>
                <a:cs typeface="Calibri"/>
              </a:rPr>
              <a:t>быть </a:t>
            </a:r>
            <a:r>
              <a:rPr sz="3000" spc="-10" dirty="0">
                <a:latin typeface="Calibri"/>
                <a:cs typeface="Calibri"/>
              </a:rPr>
              <a:t>разработаны  </a:t>
            </a:r>
            <a:r>
              <a:rPr sz="3000" spc="-15" dirty="0">
                <a:latin typeface="Calibri"/>
                <a:cs typeface="Calibri"/>
              </a:rPr>
              <a:t>более </a:t>
            </a:r>
            <a:r>
              <a:rPr sz="3000" spc="-10" dirty="0">
                <a:latin typeface="Calibri"/>
                <a:cs typeface="Calibri"/>
              </a:rPr>
              <a:t>выразительные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API</a:t>
            </a:r>
            <a:endParaRPr sz="3000">
              <a:latin typeface="Calibri"/>
              <a:cs typeface="Calibri"/>
            </a:endParaRPr>
          </a:p>
          <a:p>
            <a:pPr marL="35560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Некоторые </a:t>
            </a:r>
            <a:r>
              <a:rPr sz="3000" spc="-5" dirty="0">
                <a:latin typeface="Calibri"/>
                <a:cs typeface="Calibri"/>
              </a:rPr>
              <a:t>аспекты функциональности могут</a:t>
            </a:r>
            <a:endParaRPr sz="3000">
              <a:latin typeface="Calibri"/>
              <a:cs typeface="Calibri"/>
            </a:endParaRPr>
          </a:p>
          <a:p>
            <a:pPr marL="355600" marR="5080"/>
            <a:r>
              <a:rPr sz="3000" dirty="0">
                <a:latin typeface="Calibri"/>
                <a:cs typeface="Calibri"/>
              </a:rPr>
              <a:t>быть </a:t>
            </a:r>
            <a:r>
              <a:rPr sz="3000" spc="-5" dirty="0">
                <a:latin typeface="Calibri"/>
                <a:cs typeface="Calibri"/>
              </a:rPr>
              <a:t>внесены </a:t>
            </a:r>
            <a:r>
              <a:rPr sz="3000" dirty="0">
                <a:latin typeface="Calibri"/>
                <a:cs typeface="Calibri"/>
              </a:rPr>
              <a:t>в </a:t>
            </a:r>
            <a:r>
              <a:rPr sz="3000" spc="-15" dirty="0">
                <a:latin typeface="Calibri"/>
                <a:cs typeface="Calibri"/>
              </a:rPr>
              <a:t>поток </a:t>
            </a:r>
            <a:r>
              <a:rPr sz="3000" spc="-10" dirty="0">
                <a:latin typeface="Calibri"/>
                <a:cs typeface="Calibri"/>
              </a:rPr>
              <a:t>управления выполнения,  </a:t>
            </a:r>
            <a:r>
              <a:rPr sz="3000" spc="-20" dirty="0">
                <a:latin typeface="Calibri"/>
                <a:cs typeface="Calibri"/>
              </a:rPr>
              <a:t>который контролируется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библиотекой</a:t>
            </a:r>
            <a:endParaRPr sz="3000">
              <a:latin typeface="Calibri"/>
              <a:cs typeface="Calibri"/>
            </a:endParaRPr>
          </a:p>
          <a:p>
            <a:pPr marL="756285" marR="561975" indent="-287020">
              <a:spcBef>
                <a:spcPts val="65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Calibri"/>
                <a:cs typeface="Calibri"/>
              </a:rPr>
              <a:t>Аналогия - своеобразный IoC на </a:t>
            </a:r>
            <a:r>
              <a:rPr sz="2600" spc="-5" dirty="0">
                <a:latin typeface="Calibri"/>
                <a:cs typeface="Calibri"/>
              </a:rPr>
              <a:t>уровне </a:t>
            </a:r>
            <a:r>
              <a:rPr sz="2600" spc="-10" dirty="0">
                <a:latin typeface="Calibri"/>
                <a:cs typeface="Calibri"/>
              </a:rPr>
              <a:t>языка </a:t>
            </a:r>
            <a:r>
              <a:rPr sz="2600" dirty="0">
                <a:latin typeface="Calibri"/>
                <a:cs typeface="Calibri"/>
              </a:rPr>
              <a:t>и  </a:t>
            </a:r>
            <a:r>
              <a:rPr sz="2600" spc="-15" dirty="0">
                <a:latin typeface="Calibri"/>
                <a:cs typeface="Calibri"/>
              </a:rPr>
              <a:t>библиотек</a:t>
            </a:r>
            <a:endParaRPr sz="2600">
              <a:latin typeface="Calibri"/>
              <a:cs typeface="Calibri"/>
            </a:endParaRPr>
          </a:p>
          <a:p>
            <a:pPr marL="355600" indent="-342900"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Больше </a:t>
            </a:r>
            <a:r>
              <a:rPr sz="3000" spc="-5" dirty="0">
                <a:latin typeface="Calibri"/>
                <a:cs typeface="Calibri"/>
              </a:rPr>
              <a:t>возможностей для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оптимизации</a:t>
            </a:r>
            <a:endParaRPr sz="3000">
              <a:latin typeface="Calibri"/>
              <a:cs typeface="Calibri"/>
            </a:endParaRPr>
          </a:p>
          <a:p>
            <a:pPr marL="35560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Более </a:t>
            </a:r>
            <a:r>
              <a:rPr sz="3000" spc="-5" dirty="0">
                <a:latin typeface="Calibri"/>
                <a:cs typeface="Calibri"/>
              </a:rPr>
              <a:t>читаемый </a:t>
            </a:r>
            <a:r>
              <a:rPr sz="3000" spc="-45" dirty="0">
                <a:latin typeface="Calibri"/>
                <a:cs typeface="Calibri"/>
              </a:rPr>
              <a:t>код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37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320" y="461594"/>
            <a:ext cx="7287562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0" dirty="0"/>
              <a:t>Сортировка</a:t>
            </a:r>
            <a:r>
              <a:rPr sz="4400" spc="-35" dirty="0"/>
              <a:t> </a:t>
            </a:r>
            <a:r>
              <a:rPr sz="4400" spc="-15" dirty="0"/>
              <a:t>(Java-стиль)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780970" y="2541645"/>
            <a:ext cx="8128634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135" marR="2240280" indent="-560070">
              <a:lnSpc>
                <a:spcPct val="120100"/>
              </a:lnSpc>
              <a:spcBef>
                <a:spcPts val="100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Collections.sort(list,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new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Comparator()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  public int compare(Person x, Person</a:t>
            </a:r>
            <a:r>
              <a:rPr sz="2000" spc="-1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y)</a:t>
            </a:r>
            <a:endParaRPr sz="2000" dirty="0">
              <a:latin typeface="Consolas"/>
              <a:cs typeface="Consolas"/>
            </a:endParaRPr>
          </a:p>
          <a:p>
            <a:pPr marL="1131570">
              <a:spcBef>
                <a:spcPts val="480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return</a:t>
            </a:r>
            <a:r>
              <a:rPr sz="2000" spc="8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x.getLastName()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.compareTo(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y.getLastName()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);</a:t>
            </a:r>
            <a:endParaRPr sz="2000" dirty="0">
              <a:latin typeface="Consolas"/>
              <a:cs typeface="Consolas"/>
            </a:endParaRPr>
          </a:p>
          <a:p>
            <a:pPr marL="12700">
              <a:spcBef>
                <a:spcPts val="48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})</a:t>
            </a:r>
            <a:endParaRPr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7403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8847" y="612748"/>
            <a:ext cx="8860516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25" dirty="0"/>
              <a:t>Default-методы </a:t>
            </a:r>
            <a:r>
              <a:rPr sz="4400" dirty="0"/>
              <a:t>-</a:t>
            </a:r>
            <a:r>
              <a:rPr sz="4400" spc="-40" dirty="0"/>
              <a:t> </a:t>
            </a:r>
            <a:r>
              <a:rPr sz="4400" spc="-15" dirty="0"/>
              <a:t>Combinators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807209"/>
            <a:ext cx="4036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public interface Comparator&lt;T&gt;</a:t>
            </a:r>
            <a:r>
              <a:rPr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0116" y="2356230"/>
            <a:ext cx="315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int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compare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(T </a:t>
            </a: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o1,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T</a:t>
            </a:r>
            <a:r>
              <a:rPr spc="-9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o2);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0116" y="2904871"/>
            <a:ext cx="47917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 marR="5080" indent="-502920">
              <a:spcBef>
                <a:spcPts val="100"/>
              </a:spcBef>
            </a:pP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Comparator&lt;T&gt; reverse </a:t>
            </a: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()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default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{ 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return </a:t>
            </a: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(o1,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o2)-&gt;compare </a:t>
            </a: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(o2,</a:t>
            </a:r>
            <a:r>
              <a:rPr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o1);</a:t>
            </a:r>
            <a:endParaRPr>
              <a:latin typeface="Consolas"/>
              <a:cs typeface="Consolas"/>
            </a:endParaRPr>
          </a:p>
          <a:p>
            <a:pPr marL="12700"/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0" y="4002405"/>
            <a:ext cx="716978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5365" marR="5080" indent="-502920">
              <a:spcBef>
                <a:spcPts val="100"/>
              </a:spcBef>
            </a:pP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Comparator&lt;T&gt; compose (Comparator&lt;T&gt; other) default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{ 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return </a:t>
            </a: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(o1,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o2) </a:t>
            </a: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-&gt;</a:t>
            </a:r>
            <a:r>
              <a:rPr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endParaRPr dirty="0">
              <a:latin typeface="Consolas"/>
              <a:cs typeface="Consolas"/>
            </a:endParaRPr>
          </a:p>
          <a:p>
            <a:pPr marL="2016760"/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int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cmp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=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compare </a:t>
            </a: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(o1,</a:t>
            </a:r>
            <a:r>
              <a:rPr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o2);</a:t>
            </a:r>
            <a:endParaRPr dirty="0">
              <a:latin typeface="Consolas"/>
              <a:cs typeface="Consolas"/>
            </a:endParaRPr>
          </a:p>
          <a:p>
            <a:pPr marL="2016760"/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return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cmp!=0?cmp:other.compare(o1,</a:t>
            </a:r>
            <a:r>
              <a:rPr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o2);</a:t>
            </a:r>
            <a:endParaRPr dirty="0">
              <a:latin typeface="Consolas"/>
              <a:cs typeface="Consolas"/>
            </a:endParaRPr>
          </a:p>
          <a:p>
            <a:pPr marL="1015365"/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};</a:t>
            </a:r>
            <a:endParaRPr dirty="0">
              <a:latin typeface="Consolas"/>
              <a:cs typeface="Consolas"/>
            </a:endParaRPr>
          </a:p>
          <a:p>
            <a:pPr marL="512445"/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dirty="0">
              <a:latin typeface="Consolas"/>
              <a:cs typeface="Consolas"/>
            </a:endParaRPr>
          </a:p>
          <a:p>
            <a:pPr marL="12700"/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2643" y="2352675"/>
            <a:ext cx="1445895" cy="584200"/>
          </a:xfrm>
          <a:custGeom>
            <a:avLst/>
            <a:gdLst/>
            <a:ahLst/>
            <a:cxnLst/>
            <a:rect l="l" t="t" r="r" b="b"/>
            <a:pathLst>
              <a:path w="1445895" h="584200">
                <a:moveTo>
                  <a:pt x="1445767" y="0"/>
                </a:moveTo>
                <a:lnTo>
                  <a:pt x="1279779" y="0"/>
                </a:lnTo>
                <a:lnTo>
                  <a:pt x="0" y="583691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34400" y="2209800"/>
            <a:ext cx="1992630" cy="78483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3545">
              <a:lnSpc>
                <a:spcPts val="1805"/>
              </a:lnSpc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Обращение</a:t>
            </a:r>
            <a:endParaRPr>
              <a:latin typeface="Calibri"/>
              <a:cs typeface="Calibri"/>
            </a:endParaRPr>
          </a:p>
          <a:p>
            <a:pPr marL="484505" marR="473709" algn="ctr"/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порядка 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ра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внения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92949" y="3419475"/>
            <a:ext cx="776605" cy="695960"/>
          </a:xfrm>
          <a:custGeom>
            <a:avLst/>
            <a:gdLst/>
            <a:ahLst/>
            <a:cxnLst/>
            <a:rect l="l" t="t" r="r" b="b"/>
            <a:pathLst>
              <a:path w="776604" h="695960">
                <a:moveTo>
                  <a:pt x="776351" y="0"/>
                </a:moveTo>
                <a:lnTo>
                  <a:pt x="611251" y="0"/>
                </a:lnTo>
                <a:lnTo>
                  <a:pt x="0" y="695451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34400" y="3276600"/>
            <a:ext cx="1981200" cy="762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05"/>
              </a:lnSpc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Комбинирование</a:t>
            </a:r>
            <a:endParaRPr>
              <a:latin typeface="Calibri"/>
              <a:cs typeface="Calibri"/>
            </a:endParaRPr>
          </a:p>
          <a:p>
            <a:pPr marL="1270" algn="ctr"/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функций</a:t>
            </a:r>
            <a:endParaRPr>
              <a:latin typeface="Calibri"/>
              <a:cs typeface="Calibri"/>
            </a:endParaRPr>
          </a:p>
          <a:p>
            <a:pPr marL="1905" algn="ctr">
              <a:lnSpc>
                <a:spcPts val="2035"/>
              </a:lnSpc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сравнения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550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5226" y="496647"/>
            <a:ext cx="7922895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pc="-25" dirty="0"/>
              <a:t>Default-методы </a:t>
            </a:r>
            <a:r>
              <a:rPr spc="-5" dirty="0"/>
              <a:t>– </a:t>
            </a:r>
            <a:r>
              <a:rPr spc="-15" dirty="0"/>
              <a:t>Combinators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9235" y="1596248"/>
            <a:ext cx="7988300" cy="1874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75710">
              <a:lnSpc>
                <a:spcPct val="120100"/>
              </a:lnSpc>
              <a:spcBef>
                <a:spcPts val="1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Comparator&lt;Person&gt;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byFirst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7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…  Comparator&lt;Person&gt;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byLast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5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…</a:t>
            </a:r>
            <a:endParaRPr sz="2000" dirty="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Comparator&lt;Person&gt;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byFirstLast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byFirst.compose(byLast); 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Comparator&lt;Person&gt; byLastDesc =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byLast.reverse();</a:t>
            </a:r>
            <a:endParaRPr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35618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646" y="702590"/>
            <a:ext cx="8596668" cy="112017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883285" marR="5080" indent="-739140" algn="ctr">
              <a:spcBef>
                <a:spcPts val="95"/>
              </a:spcBef>
            </a:pPr>
            <a:r>
              <a:rPr spc="-5" dirty="0"/>
              <a:t>Задачи, </a:t>
            </a:r>
            <a:r>
              <a:rPr spc="-25" dirty="0"/>
              <a:t>которые </a:t>
            </a:r>
            <a:r>
              <a:rPr spc="-5" dirty="0" err="1"/>
              <a:t>пришлось</a:t>
            </a:r>
            <a:r>
              <a:rPr spc="-5" dirty="0"/>
              <a:t> </a:t>
            </a:r>
            <a:r>
              <a:rPr spc="-10" dirty="0" err="1"/>
              <a:t>решить</a:t>
            </a:r>
            <a:br>
              <a:rPr lang="en-US" spc="-10" dirty="0"/>
            </a:br>
            <a:r>
              <a:rPr spc="-5" dirty="0" err="1"/>
              <a:t>при</a:t>
            </a:r>
            <a:r>
              <a:rPr spc="-5" dirty="0"/>
              <a:t> </a:t>
            </a:r>
            <a:r>
              <a:rPr spc="-15" dirty="0"/>
              <a:t>введении </a:t>
            </a:r>
            <a:r>
              <a:rPr spc="-30" dirty="0"/>
              <a:t>лямбда </a:t>
            </a:r>
            <a:r>
              <a:rPr spc="-5" dirty="0"/>
              <a:t>в</a:t>
            </a:r>
            <a:r>
              <a:rPr spc="15" dirty="0"/>
              <a:t> </a:t>
            </a:r>
            <a:r>
              <a:rPr spc="-4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4634" y="2039528"/>
            <a:ext cx="7806055" cy="39344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Каков </a:t>
            </a:r>
            <a:r>
              <a:rPr sz="2700" spc="-20" dirty="0">
                <a:latin typeface="Calibri"/>
                <a:cs typeface="Calibri"/>
              </a:rPr>
              <a:t>должен </a:t>
            </a:r>
            <a:r>
              <a:rPr sz="2700" dirty="0">
                <a:latin typeface="Calibri"/>
                <a:cs typeface="Calibri"/>
              </a:rPr>
              <a:t>быть </a:t>
            </a:r>
            <a:r>
              <a:rPr sz="2700" spc="-5" dirty="0">
                <a:latin typeface="Calibri"/>
                <a:cs typeface="Calibri"/>
              </a:rPr>
              <a:t>тип </a:t>
            </a:r>
            <a:r>
              <a:rPr sz="2700" spc="-10" dirty="0">
                <a:latin typeface="Calibri"/>
                <a:cs typeface="Calibri"/>
              </a:rPr>
              <a:t>лямбда-выражений </a:t>
            </a:r>
            <a:r>
              <a:rPr sz="2700" dirty="0">
                <a:latin typeface="Calibri"/>
                <a:cs typeface="Calibri"/>
              </a:rPr>
              <a:t>в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Java?</a:t>
            </a:r>
            <a:endParaRPr sz="2700" dirty="0">
              <a:latin typeface="Calibri"/>
              <a:cs typeface="Calibri"/>
            </a:endParaRPr>
          </a:p>
          <a:p>
            <a:pPr marL="756285" lvl="1" indent="-286385">
              <a:spcBef>
                <a:spcPts val="3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В </a:t>
            </a:r>
            <a:r>
              <a:rPr sz="2400" spc="-10" dirty="0">
                <a:latin typeface="Calibri"/>
                <a:cs typeface="Calibri"/>
              </a:rPr>
              <a:t>языке </a:t>
            </a:r>
            <a:r>
              <a:rPr sz="2400" spc="-20" dirty="0">
                <a:latin typeface="Calibri"/>
                <a:cs typeface="Calibri"/>
              </a:rPr>
              <a:t>Java </a:t>
            </a:r>
            <a:r>
              <a:rPr sz="2400" spc="-5" dirty="0">
                <a:latin typeface="Calibri"/>
                <a:cs typeface="Calibri"/>
              </a:rPr>
              <a:t>нет понятия функционального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типа</a:t>
            </a:r>
            <a:endParaRPr sz="2400" dirty="0">
              <a:latin typeface="Calibri"/>
              <a:cs typeface="Calibri"/>
            </a:endParaRPr>
          </a:p>
          <a:p>
            <a:pPr marL="756285" marR="779145" lvl="1" indent="-286385">
              <a:lnSpc>
                <a:spcPts val="259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В JVM </a:t>
            </a:r>
            <a:r>
              <a:rPr sz="2400" spc="-5" dirty="0">
                <a:latin typeface="Calibri"/>
                <a:cs typeface="Calibri"/>
              </a:rPr>
              <a:t>нет презентации функционального типа </a:t>
            </a:r>
            <a:r>
              <a:rPr sz="2400" dirty="0">
                <a:latin typeface="Calibri"/>
                <a:cs typeface="Calibri"/>
              </a:rPr>
              <a:t>в  </a:t>
            </a:r>
            <a:r>
              <a:rPr sz="2400" spc="-5" dirty="0">
                <a:latin typeface="Calibri"/>
                <a:cs typeface="Calibri"/>
              </a:rPr>
              <a:t>сигнатуре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функции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5" dirty="0">
                <a:latin typeface="Calibri"/>
                <a:cs typeface="Calibri"/>
              </a:rPr>
              <a:t>Требования:</a:t>
            </a:r>
            <a:endParaRPr sz="2700" dirty="0">
              <a:latin typeface="Calibri"/>
              <a:cs typeface="Calibri"/>
            </a:endParaRPr>
          </a:p>
          <a:p>
            <a:pPr marL="756285" lvl="1" indent="-286385">
              <a:lnSpc>
                <a:spcPts val="2735"/>
              </a:lnSpc>
              <a:spcBef>
                <a:spcPts val="3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Необходимо </a:t>
            </a:r>
            <a:r>
              <a:rPr sz="2400" spc="-10" dirty="0">
                <a:latin typeface="Calibri"/>
                <a:cs typeface="Calibri"/>
              </a:rPr>
              <a:t>представлять </a:t>
            </a:r>
            <a:r>
              <a:rPr sz="2400" spc="-5" dirty="0">
                <a:latin typeface="Calibri"/>
                <a:cs typeface="Calibri"/>
              </a:rPr>
              <a:t>функциональные типы</a:t>
            </a:r>
            <a:r>
              <a:rPr sz="2400" dirty="0">
                <a:latin typeface="Calibri"/>
                <a:cs typeface="Calibri"/>
              </a:rPr>
              <a:t> в</a:t>
            </a:r>
          </a:p>
          <a:p>
            <a:pPr marL="756285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сигнатуре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JVM</a:t>
            </a:r>
          </a:p>
          <a:p>
            <a:pPr marL="756285" lvl="1" indent="-286385"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Необходимо </a:t>
            </a:r>
            <a:r>
              <a:rPr sz="2400" spc="-5" dirty="0">
                <a:latin typeface="Calibri"/>
                <a:cs typeface="Calibri"/>
              </a:rPr>
              <a:t>инстанцировать функциональные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типы</a:t>
            </a:r>
            <a:endParaRPr sz="2400" dirty="0">
              <a:latin typeface="Calibri"/>
              <a:cs typeface="Calibri"/>
            </a:endParaRPr>
          </a:p>
          <a:p>
            <a:pPr marL="756285" marR="1005840" lvl="1" indent="-286385">
              <a:lnSpc>
                <a:spcPts val="259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При </a:t>
            </a:r>
            <a:r>
              <a:rPr sz="2400" spc="-15" dirty="0">
                <a:latin typeface="Calibri"/>
                <a:cs typeface="Calibri"/>
              </a:rPr>
              <a:t>этом </a:t>
            </a:r>
            <a:r>
              <a:rPr sz="2400" spc="-20" dirty="0">
                <a:latin typeface="Calibri"/>
                <a:cs typeface="Calibri"/>
              </a:rPr>
              <a:t>необходимо </a:t>
            </a:r>
            <a:r>
              <a:rPr sz="2400" spc="-15" dirty="0">
                <a:latin typeface="Calibri"/>
                <a:cs typeface="Calibri"/>
              </a:rPr>
              <a:t>избежать </a:t>
            </a:r>
            <a:r>
              <a:rPr sz="2400" spc="-10" dirty="0">
                <a:latin typeface="Calibri"/>
                <a:cs typeface="Calibri"/>
              </a:rPr>
              <a:t>значительных  </a:t>
            </a:r>
            <a:r>
              <a:rPr sz="2400" dirty="0">
                <a:latin typeface="Calibri"/>
                <a:cs typeface="Calibri"/>
              </a:rPr>
              <a:t>изменений в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32097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678570"/>
            <a:ext cx="6562557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5" dirty="0"/>
              <a:t>Времена</a:t>
            </a:r>
            <a:r>
              <a:rPr sz="4400" spc="-80" dirty="0"/>
              <a:t> </a:t>
            </a:r>
            <a:r>
              <a:rPr sz="4400" spc="-15" dirty="0"/>
              <a:t>меняются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607565"/>
            <a:ext cx="7797800" cy="361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В </a:t>
            </a:r>
            <a:r>
              <a:rPr sz="3200" spc="-5" dirty="0">
                <a:latin typeface="Calibri"/>
                <a:cs typeface="Calibri"/>
              </a:rPr>
              <a:t>1995 </a:t>
            </a:r>
            <a:r>
              <a:rPr sz="3200" spc="-35" dirty="0">
                <a:latin typeface="Calibri"/>
                <a:cs typeface="Calibri"/>
              </a:rPr>
              <a:t>(когда </a:t>
            </a:r>
            <a:r>
              <a:rPr sz="3200" dirty="0">
                <a:latin typeface="Calibri"/>
                <a:cs typeface="Calibri"/>
              </a:rPr>
              <a:t>была </a:t>
            </a:r>
            <a:r>
              <a:rPr sz="3200" spc="-5" dirty="0">
                <a:latin typeface="Calibri"/>
                <a:cs typeface="Calibri"/>
              </a:rPr>
              <a:t>создана </a:t>
            </a:r>
            <a:r>
              <a:rPr sz="3200" spc="-20" dirty="0">
                <a:latin typeface="Calibri"/>
                <a:cs typeface="Calibri"/>
              </a:rPr>
              <a:t>Java) </a:t>
            </a:r>
            <a:r>
              <a:rPr sz="3200" spc="-10" dirty="0">
                <a:latin typeface="Calibri"/>
                <a:cs typeface="Calibri"/>
              </a:rPr>
              <a:t>наиболее  </a:t>
            </a:r>
            <a:r>
              <a:rPr sz="3200" spc="-15" dirty="0">
                <a:latin typeface="Calibri"/>
                <a:cs typeface="Calibri"/>
              </a:rPr>
              <a:t>популярные </a:t>
            </a:r>
            <a:r>
              <a:rPr sz="3200" spc="-5" dirty="0">
                <a:latin typeface="Calibri"/>
                <a:cs typeface="Calibri"/>
              </a:rPr>
              <a:t>языки </a:t>
            </a:r>
            <a:r>
              <a:rPr sz="3200" dirty="0">
                <a:latin typeface="Calibri"/>
                <a:cs typeface="Calibri"/>
              </a:rPr>
              <a:t>не </a:t>
            </a:r>
            <a:r>
              <a:rPr sz="3200" spc="-5" dirty="0">
                <a:latin typeface="Calibri"/>
                <a:cs typeface="Calibri"/>
              </a:rPr>
              <a:t>поддерживали  lambda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Сегодня: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С++ </a:t>
            </a:r>
            <a:r>
              <a:rPr sz="2800" spc="-10" dirty="0">
                <a:latin typeface="Calibri"/>
                <a:cs typeface="Calibri"/>
              </a:rPr>
              <a:t>поддерживает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lambda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C# </a:t>
            </a:r>
            <a:r>
              <a:rPr sz="2800" spc="-10" dirty="0">
                <a:latin typeface="Calibri"/>
                <a:cs typeface="Calibri"/>
              </a:rPr>
              <a:t>поддерживает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lambda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Любой </a:t>
            </a:r>
            <a:r>
              <a:rPr sz="2800" spc="-5" dirty="0">
                <a:latin typeface="Calibri"/>
                <a:cs typeface="Calibri"/>
              </a:rPr>
              <a:t>новый </a:t>
            </a:r>
            <a:r>
              <a:rPr sz="2800" spc="-10" dirty="0">
                <a:latin typeface="Calibri"/>
                <a:cs typeface="Calibri"/>
              </a:rPr>
              <a:t>язык поддерживает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lambda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860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029" y="577831"/>
            <a:ext cx="6724747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0" dirty="0"/>
              <a:t>Лямбда-исчисление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526794"/>
            <a:ext cx="7755255" cy="43036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1318260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Математическое </a:t>
            </a:r>
            <a:r>
              <a:rPr sz="3000" spc="-5" dirty="0">
                <a:latin typeface="Calibri"/>
                <a:cs typeface="Calibri"/>
              </a:rPr>
              <a:t>понятие </a:t>
            </a:r>
            <a:r>
              <a:rPr sz="3000" spc="-10" dirty="0">
                <a:latin typeface="Calibri"/>
                <a:cs typeface="Calibri"/>
              </a:rPr>
              <a:t>выражения  </a:t>
            </a:r>
            <a:r>
              <a:rPr sz="3000" spc="-5" dirty="0">
                <a:latin typeface="Calibri"/>
                <a:cs typeface="Calibri"/>
              </a:rPr>
              <a:t>(функции)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spcBef>
                <a:spcPts val="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square </a:t>
            </a:r>
            <a:r>
              <a:rPr sz="2600" dirty="0">
                <a:latin typeface="Calibri"/>
                <a:cs typeface="Calibri"/>
              </a:rPr>
              <a:t>: </a:t>
            </a:r>
            <a:r>
              <a:rPr sz="2600" spc="-5" dirty="0">
                <a:latin typeface="Calibri"/>
                <a:cs typeface="Calibri"/>
              </a:rPr>
              <a:t>REAL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REAL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"+": </a:t>
            </a:r>
            <a:r>
              <a:rPr sz="2600" spc="-5" dirty="0">
                <a:latin typeface="Calibri"/>
                <a:cs typeface="Calibri"/>
              </a:rPr>
              <a:t>[REAL </a:t>
            </a:r>
            <a:r>
              <a:rPr sz="2600" dirty="0">
                <a:latin typeface="Calibri"/>
                <a:cs typeface="Calibri"/>
              </a:rPr>
              <a:t>х </a:t>
            </a:r>
            <a:r>
              <a:rPr sz="2600" spc="-5" dirty="0">
                <a:latin typeface="Calibri"/>
                <a:cs typeface="Calibri"/>
              </a:rPr>
              <a:t>REAL]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REAL</a:t>
            </a:r>
            <a:endParaRPr sz="2600" dirty="0">
              <a:latin typeface="Calibri"/>
              <a:cs typeface="Calibri"/>
            </a:endParaRPr>
          </a:p>
          <a:p>
            <a:pPr lvl="1">
              <a:spcBef>
                <a:spcPts val="25"/>
              </a:spcBef>
              <a:buFont typeface="Arial"/>
              <a:buChar char="–"/>
            </a:pPr>
            <a:endParaRPr sz="37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88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Л</a:t>
            </a:r>
            <a:r>
              <a:rPr lang="ru-RU" sz="3000" spc="-10" dirty="0">
                <a:latin typeface="Calibri"/>
                <a:cs typeface="Calibri"/>
              </a:rPr>
              <a:t>я</a:t>
            </a:r>
            <a:r>
              <a:rPr sz="3000" spc="-10" dirty="0" err="1">
                <a:latin typeface="Calibri"/>
                <a:cs typeface="Calibri"/>
              </a:rPr>
              <a:t>мбда-исчисление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вводит </a:t>
            </a:r>
            <a:r>
              <a:rPr sz="3000" dirty="0">
                <a:latin typeface="Calibri"/>
                <a:cs typeface="Calibri"/>
              </a:rPr>
              <a:t>понятие </a:t>
            </a:r>
            <a:r>
              <a:rPr sz="3000" spc="-5" dirty="0">
                <a:latin typeface="Calibri"/>
                <a:cs typeface="Calibri"/>
              </a:rPr>
              <a:t>функции  </a:t>
            </a:r>
            <a:r>
              <a:rPr sz="3000" spc="-10" dirty="0">
                <a:latin typeface="Calibri"/>
                <a:cs typeface="Calibri"/>
              </a:rPr>
              <a:t>следующим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образом: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spcBef>
                <a:spcPts val="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square </a:t>
            </a:r>
            <a:r>
              <a:rPr sz="2600" dirty="0">
                <a:latin typeface="Calibri"/>
                <a:cs typeface="Calibri"/>
              </a:rPr>
              <a:t>λ </a:t>
            </a:r>
            <a:r>
              <a:rPr sz="2600" spc="-5" dirty="0">
                <a:latin typeface="Calibri"/>
                <a:cs typeface="Calibri"/>
              </a:rPr>
              <a:t>x: REAL </a:t>
            </a:r>
            <a:r>
              <a:rPr sz="2600" dirty="0">
                <a:latin typeface="Calibri"/>
                <a:cs typeface="Calibri"/>
              </a:rPr>
              <a:t>| x *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</a:t>
            </a:r>
          </a:p>
          <a:p>
            <a:pPr marL="1155700" lvl="2" indent="-228600">
              <a:spcBef>
                <a:spcPts val="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Задается </a:t>
            </a:r>
            <a:r>
              <a:rPr sz="2200" b="1" spc="-20" dirty="0">
                <a:latin typeface="Calibri"/>
                <a:cs typeface="Calibri"/>
              </a:rPr>
              <a:t>тело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функции</a:t>
            </a:r>
            <a:endParaRPr sz="2200" dirty="0">
              <a:latin typeface="Calibri"/>
              <a:cs typeface="Calibri"/>
            </a:endParaRPr>
          </a:p>
          <a:p>
            <a:pPr marL="1155700" marR="478155" lvl="2" indent="-22860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Как </a:t>
            </a:r>
            <a:r>
              <a:rPr sz="2200" spc="-10" dirty="0">
                <a:latin typeface="Calibri"/>
                <a:cs typeface="Calibri"/>
              </a:rPr>
              <a:t>аргументы </a:t>
            </a:r>
            <a:r>
              <a:rPr sz="2200" spc="-5" dirty="0">
                <a:latin typeface="Calibri"/>
                <a:cs typeface="Calibri"/>
              </a:rPr>
              <a:t>(x) могут быть </a:t>
            </a:r>
            <a:r>
              <a:rPr sz="2200" spc="-10" dirty="0">
                <a:latin typeface="Calibri"/>
                <a:cs typeface="Calibri"/>
              </a:rPr>
              <a:t>использованы другие  </a:t>
            </a:r>
            <a:r>
              <a:rPr sz="2200" spc="-5" dirty="0">
                <a:latin typeface="Calibri"/>
                <a:cs typeface="Calibri"/>
              </a:rPr>
              <a:t>функции</a:t>
            </a: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26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837" y="2611265"/>
            <a:ext cx="805116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До </a:t>
            </a:r>
            <a:r>
              <a:rPr sz="3200" spc="-5" dirty="0">
                <a:latin typeface="Calibri"/>
                <a:cs typeface="Calibri"/>
              </a:rPr>
              <a:t>появления </a:t>
            </a:r>
            <a:r>
              <a:rPr sz="3200" spc="-25" dirty="0">
                <a:latin typeface="Calibri"/>
                <a:cs typeface="Calibri"/>
              </a:rPr>
              <a:t>Java </a:t>
            </a:r>
            <a:r>
              <a:rPr sz="3200" dirty="0">
                <a:latin typeface="Calibri"/>
                <a:cs typeface="Calibri"/>
              </a:rPr>
              <a:t>8 и </a:t>
            </a:r>
            <a:r>
              <a:rPr sz="3200" spc="-5" dirty="0">
                <a:latin typeface="Calibri"/>
                <a:cs typeface="Calibri"/>
              </a:rPr>
              <a:t>lambda для </a:t>
            </a:r>
            <a:r>
              <a:rPr sz="3200" spc="-20" dirty="0">
                <a:latin typeface="Calibri"/>
                <a:cs typeface="Calibri"/>
              </a:rPr>
              <a:t>подобных  </a:t>
            </a:r>
            <a:r>
              <a:rPr sz="3200" dirty="0">
                <a:latin typeface="Calibri"/>
                <a:cs typeface="Calibri"/>
              </a:rPr>
              <a:t>задач в </a:t>
            </a:r>
            <a:r>
              <a:rPr sz="3200" spc="-25" dirty="0">
                <a:latin typeface="Calibri"/>
                <a:cs typeface="Calibri"/>
              </a:rPr>
              <a:t>Java </a:t>
            </a:r>
            <a:r>
              <a:rPr sz="3200" spc="-5" dirty="0">
                <a:latin typeface="Calibri"/>
                <a:cs typeface="Calibri"/>
              </a:rPr>
              <a:t>использовались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анонимные</a:t>
            </a:r>
            <a:endParaRPr sz="3200" dirty="0">
              <a:latin typeface="Calibri"/>
              <a:cs typeface="Calibri"/>
            </a:endParaRPr>
          </a:p>
          <a:p>
            <a:pPr marL="355600"/>
            <a:r>
              <a:rPr sz="3200" dirty="0">
                <a:latin typeface="Calibri"/>
                <a:cs typeface="Calibri"/>
              </a:rPr>
              <a:t>классы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5209775-D2BA-4C65-BA27-F2D4F0ED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 </a:t>
            </a:r>
            <a:r>
              <a:rPr lang="en-US" dirty="0"/>
              <a:t>lambda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4371E3-D494-4BCB-86D5-8C81A502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62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880" y="461594"/>
            <a:ext cx="9001760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Пример </a:t>
            </a:r>
            <a:r>
              <a:rPr sz="4400" spc="-10" dirty="0"/>
              <a:t>анонимного</a:t>
            </a:r>
            <a:r>
              <a:rPr sz="4400" spc="-25" dirty="0"/>
              <a:t> </a:t>
            </a:r>
            <a:r>
              <a:rPr sz="4400" spc="-5" dirty="0"/>
              <a:t>класса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541653"/>
            <a:ext cx="5038725" cy="2139688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spcBef>
                <a:spcPts val="965"/>
              </a:spcBef>
            </a:pP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interface ActionListener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endParaRPr sz="2000" dirty="0">
              <a:latin typeface="Consolas"/>
              <a:cs typeface="Consolas"/>
            </a:endParaRPr>
          </a:p>
          <a:p>
            <a:pPr marL="512445">
              <a:spcBef>
                <a:spcPts val="86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void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actionPerformed(ActionEvent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a);</a:t>
            </a:r>
            <a:endParaRPr sz="2000" dirty="0">
              <a:latin typeface="Consolas"/>
              <a:cs typeface="Consolas"/>
            </a:endParaRPr>
          </a:p>
          <a:p>
            <a:pPr marL="12700">
              <a:spcBef>
                <a:spcPts val="86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2000" dirty="0">
              <a:latin typeface="Consolas"/>
              <a:cs typeface="Consolas"/>
            </a:endParaRPr>
          </a:p>
          <a:p>
            <a:pPr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/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public class Controller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3681341"/>
            <a:ext cx="7045325" cy="287909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512445">
              <a:spcBef>
                <a:spcPts val="960"/>
              </a:spcBef>
            </a:pPr>
            <a:r>
              <a:rPr spc="-5" dirty="0">
                <a:solidFill>
                  <a:srgbClr val="006FC0"/>
                </a:solidFill>
                <a:latin typeface="Consolas"/>
                <a:cs typeface="Consolas"/>
              </a:rPr>
              <a:t>public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init()</a:t>
            </a:r>
            <a:r>
              <a:rPr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endParaRPr dirty="0">
              <a:latin typeface="Consolas"/>
              <a:cs typeface="Consolas"/>
            </a:endParaRPr>
          </a:p>
          <a:p>
            <a:pPr marL="1015365">
              <a:spcBef>
                <a:spcPts val="865"/>
              </a:spcBef>
            </a:pP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…</a:t>
            </a:r>
            <a:endParaRPr dirty="0">
              <a:latin typeface="Consolas"/>
              <a:cs typeface="Consolas"/>
            </a:endParaRPr>
          </a:p>
          <a:p>
            <a:pPr marL="1015365">
              <a:spcBef>
                <a:spcPts val="865"/>
              </a:spcBef>
            </a:pP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button.addActionListener( </a:t>
            </a:r>
            <a:r>
              <a:rPr spc="-5" dirty="0">
                <a:solidFill>
                  <a:srgbClr val="FF0000"/>
                </a:solidFill>
                <a:latin typeface="Consolas"/>
                <a:cs typeface="Consolas"/>
              </a:rPr>
              <a:t>new </a:t>
            </a:r>
            <a:r>
              <a:rPr spc="-10" dirty="0">
                <a:solidFill>
                  <a:srgbClr val="FF0000"/>
                </a:solidFill>
                <a:latin typeface="Consolas"/>
                <a:cs typeface="Consolas"/>
              </a:rPr>
              <a:t>ActionListener()</a:t>
            </a:r>
            <a:r>
              <a:rPr spc="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  <a:endParaRPr dirty="0">
              <a:latin typeface="Consolas"/>
              <a:cs typeface="Consolas"/>
            </a:endParaRPr>
          </a:p>
          <a:p>
            <a:pPr marL="1517015">
              <a:spcBef>
                <a:spcPts val="434"/>
              </a:spcBef>
            </a:pPr>
            <a:r>
              <a:rPr spc="-10" dirty="0">
                <a:solidFill>
                  <a:srgbClr val="FF0000"/>
                </a:solidFill>
                <a:latin typeface="Consolas"/>
                <a:cs typeface="Consolas"/>
              </a:rPr>
              <a:t>public </a:t>
            </a:r>
            <a:r>
              <a:rPr spc="-5" dirty="0">
                <a:solidFill>
                  <a:srgbClr val="FF0000"/>
                </a:solidFill>
                <a:latin typeface="Consolas"/>
                <a:cs typeface="Consolas"/>
              </a:rPr>
              <a:t>void actionPerfored(ActionEvent e)</a:t>
            </a:r>
            <a:r>
              <a:rPr spc="-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  <a:endParaRPr dirty="0">
              <a:latin typeface="Consolas"/>
              <a:cs typeface="Consolas"/>
            </a:endParaRPr>
          </a:p>
          <a:p>
            <a:pPr marL="2016760">
              <a:spcBef>
                <a:spcPts val="430"/>
              </a:spcBef>
            </a:pPr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// do</a:t>
            </a:r>
            <a:r>
              <a:rPr spc="-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FF0000"/>
                </a:solidFill>
                <a:latin typeface="Consolas"/>
                <a:cs typeface="Consolas"/>
              </a:rPr>
              <a:t>something.</a:t>
            </a:r>
            <a:endParaRPr dirty="0">
              <a:latin typeface="Consolas"/>
              <a:cs typeface="Consolas"/>
            </a:endParaRPr>
          </a:p>
          <a:p>
            <a:pPr marL="1517015">
              <a:spcBef>
                <a:spcPts val="434"/>
              </a:spcBef>
            </a:pPr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endParaRPr dirty="0">
              <a:latin typeface="Consolas"/>
              <a:cs typeface="Consolas"/>
            </a:endParaRPr>
          </a:p>
          <a:p>
            <a:pPr marL="1015365">
              <a:spcBef>
                <a:spcPts val="430"/>
              </a:spcBef>
            </a:pPr>
            <a:r>
              <a:rPr spc="-1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);</a:t>
            </a:r>
            <a:endParaRPr dirty="0">
              <a:latin typeface="Consolas"/>
              <a:cs typeface="Consolas"/>
            </a:endParaRPr>
          </a:p>
          <a:p>
            <a:pPr marL="12700">
              <a:spcBef>
                <a:spcPts val="865"/>
              </a:spcBef>
            </a:pP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1020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040" y="592107"/>
            <a:ext cx="8099120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Пример </a:t>
            </a:r>
            <a:r>
              <a:rPr sz="4400" spc="-10" dirty="0"/>
              <a:t>анонимного</a:t>
            </a:r>
            <a:r>
              <a:rPr sz="4400" spc="-25" dirty="0"/>
              <a:t> </a:t>
            </a:r>
            <a:r>
              <a:rPr sz="4400" spc="-5" dirty="0"/>
              <a:t>класса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517445" y="1616709"/>
            <a:ext cx="574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interface Runnable { void run();</a:t>
            </a:r>
            <a:r>
              <a:rPr sz="2400" spc="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444" y="2933951"/>
            <a:ext cx="6586220" cy="2660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4530" marR="5080" indent="-672465">
              <a:lnSpc>
                <a:spcPct val="120100"/>
              </a:lnSpc>
              <a:spcBef>
                <a:spcPts val="95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Thread t = new Thread (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new Runnable() {  void run ()</a:t>
            </a:r>
            <a:r>
              <a:rPr sz="2400" spc="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1188720"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System.out.println("hello");</a:t>
            </a:r>
            <a:endParaRPr sz="2400">
              <a:latin typeface="Consolas"/>
              <a:cs typeface="Consolas"/>
            </a:endParaRPr>
          </a:p>
          <a:p>
            <a:pPr marL="684530"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12700">
              <a:spcBef>
                <a:spcPts val="580"/>
              </a:spcBef>
            </a:pP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12700">
              <a:spcBef>
                <a:spcPts val="575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t.start();</a:t>
            </a:r>
            <a:endParaRPr sz="2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289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6642" y="593674"/>
            <a:ext cx="8179918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5" dirty="0"/>
              <a:t>Что такое</a:t>
            </a:r>
            <a:r>
              <a:rPr sz="4400" spc="-45" dirty="0"/>
              <a:t> </a:t>
            </a:r>
            <a:r>
              <a:rPr sz="4400" spc="-5" dirty="0"/>
              <a:t>lambda-выражение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551941" y="1785365"/>
            <a:ext cx="8293099" cy="45685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Labmda-выражение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5" dirty="0">
                <a:latin typeface="Calibri"/>
                <a:cs typeface="Calibri"/>
              </a:rPr>
              <a:t>это </a:t>
            </a:r>
            <a:r>
              <a:rPr sz="2000" spc="-5" dirty="0">
                <a:latin typeface="Calibri"/>
                <a:cs typeface="Calibri"/>
              </a:rPr>
              <a:t>анонимный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метод</a:t>
            </a:r>
            <a:endParaRPr sz="2000" dirty="0">
              <a:latin typeface="Calibri"/>
              <a:cs typeface="Calibri"/>
            </a:endParaRPr>
          </a:p>
          <a:p>
            <a:pPr marL="469900">
              <a:spcBef>
                <a:spcPts val="5"/>
              </a:spcBef>
              <a:tabLst>
                <a:tab pos="756285" algn="l"/>
              </a:tabLst>
            </a:pPr>
            <a:r>
              <a:rPr dirty="0">
                <a:latin typeface="Arial"/>
                <a:cs typeface="Arial"/>
              </a:rPr>
              <a:t>–	</a:t>
            </a:r>
            <a:r>
              <a:rPr spc="-5" dirty="0">
                <a:latin typeface="Calibri"/>
                <a:cs typeface="Calibri"/>
              </a:rPr>
              <a:t>Имеет список </a:t>
            </a:r>
            <a:r>
              <a:rPr spc="-10" dirty="0">
                <a:latin typeface="Calibri"/>
                <a:cs typeface="Calibri"/>
              </a:rPr>
              <a:t>аргументов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spc="-10" dirty="0" err="1">
                <a:latin typeface="Calibri"/>
                <a:cs typeface="Calibri"/>
              </a:rPr>
              <a:t>тело</a:t>
            </a:r>
            <a:endParaRPr lang="ru-RU" spc="-10" dirty="0">
              <a:latin typeface="Calibri"/>
              <a:cs typeface="Calibri"/>
            </a:endParaRPr>
          </a:p>
          <a:p>
            <a:pPr marL="469900">
              <a:spcBef>
                <a:spcPts val="5"/>
              </a:spcBef>
              <a:tabLst>
                <a:tab pos="756285" algn="l"/>
              </a:tabLst>
            </a:pPr>
            <a:endParaRPr dirty="0">
              <a:latin typeface="Calibri"/>
              <a:cs typeface="Calibri"/>
            </a:endParaRPr>
          </a:p>
          <a:p>
            <a:pPr marL="469900">
              <a:spcBef>
                <a:spcPts val="5"/>
              </a:spcBef>
            </a:pP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(Object 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o)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-&gt;</a:t>
            </a:r>
            <a:r>
              <a:rPr sz="24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o.toString()</a:t>
            </a:r>
            <a:endParaRPr sz="2400" dirty="0">
              <a:latin typeface="Consolas"/>
              <a:cs typeface="Consolas"/>
            </a:endParaRPr>
          </a:p>
          <a:p>
            <a:pPr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469900"/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s 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-&gt;</a:t>
            </a:r>
            <a:r>
              <a:rPr sz="24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s.length()</a:t>
            </a:r>
            <a:endParaRPr sz="2400" dirty="0">
              <a:latin typeface="Consolas"/>
              <a:cs typeface="Consolas"/>
            </a:endParaRPr>
          </a:p>
          <a:p>
            <a:pPr marL="469900" marR="2038985"/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(int 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x, 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int 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y) -&gt; </a:t>
            </a:r>
            <a:r>
              <a:rPr sz="2400" spc="-5" dirty="0" err="1">
                <a:solidFill>
                  <a:srgbClr val="006FC0"/>
                </a:solidFill>
                <a:latin typeface="Consolas"/>
                <a:cs typeface="Consolas"/>
              </a:rPr>
              <a:t>x+y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 </a:t>
            </a:r>
            <a:br>
              <a:rPr lang="ru-RU" sz="2400" spc="-5" dirty="0">
                <a:solidFill>
                  <a:srgbClr val="006FC0"/>
                </a:solidFill>
                <a:latin typeface="Consolas"/>
                <a:cs typeface="Consolas"/>
              </a:rPr>
            </a:b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() -&gt;</a:t>
            </a:r>
            <a:r>
              <a:rPr sz="24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42</a:t>
            </a:r>
            <a:endParaRPr sz="2400" dirty="0">
              <a:latin typeface="Consolas"/>
              <a:cs typeface="Consolas"/>
            </a:endParaRPr>
          </a:p>
          <a:p>
            <a:pPr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469900"/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(x,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y,</a:t>
            </a:r>
            <a:r>
              <a:rPr lang="ru-RU" sz="24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z) 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-&gt;</a:t>
            </a:r>
            <a:r>
              <a:rPr sz="2400" spc="-5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endParaRPr sz="2400" dirty="0">
              <a:latin typeface="Consolas"/>
              <a:cs typeface="Consolas"/>
            </a:endParaRPr>
          </a:p>
          <a:p>
            <a:pPr marL="969644" marR="2165985"/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if 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(z) 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return</a:t>
            </a:r>
            <a:r>
              <a:rPr sz="2400" spc="-1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x;  </a:t>
            </a:r>
            <a:br>
              <a:rPr lang="ru-RU" sz="2400" spc="-5" dirty="0">
                <a:solidFill>
                  <a:srgbClr val="006FC0"/>
                </a:solidFill>
                <a:latin typeface="Consolas"/>
                <a:cs typeface="Consolas"/>
              </a:rPr>
            </a:b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else 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return</a:t>
            </a:r>
            <a:r>
              <a:rPr sz="2400" spc="-5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y;</a:t>
            </a:r>
            <a:endParaRPr sz="2400" dirty="0">
              <a:latin typeface="Consolas"/>
              <a:cs typeface="Consolas"/>
            </a:endParaRPr>
          </a:p>
          <a:p>
            <a:pPr marL="469900"/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7431920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3922</TotalTime>
  <Words>1617</Words>
  <Application>Microsoft Office PowerPoint</Application>
  <PresentationFormat>Широкоэкранный</PresentationFormat>
  <Paragraphs>310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Times New Roman</vt:lpstr>
      <vt:lpstr>Trebuchet MS</vt:lpstr>
      <vt:lpstr>Wingdings 3</vt:lpstr>
      <vt:lpstr>Аспект</vt:lpstr>
      <vt:lpstr>Лекция 10. Функциональное программирование в Java  </vt:lpstr>
      <vt:lpstr>Java 8</vt:lpstr>
      <vt:lpstr>Настройка проекта</vt:lpstr>
      <vt:lpstr>Времена меняются</vt:lpstr>
      <vt:lpstr>Лямбда-исчисление</vt:lpstr>
      <vt:lpstr>До lambda</vt:lpstr>
      <vt:lpstr>Пример анонимного класса</vt:lpstr>
      <vt:lpstr>Пример анонимного класса</vt:lpstr>
      <vt:lpstr>Что такое lambda-выражение</vt:lpstr>
      <vt:lpstr>Как «вызвать» lambda-выражение</vt:lpstr>
      <vt:lpstr>Как «вызвать» lambda-выражение</vt:lpstr>
      <vt:lpstr>Примеры функциональных  интерфейсов</vt:lpstr>
      <vt:lpstr>Примеры функциональных  интерфейсов</vt:lpstr>
      <vt:lpstr>Чем хорошо применение lambda</vt:lpstr>
      <vt:lpstr>Код как параметр метода</vt:lpstr>
      <vt:lpstr>Чем хорошо применение lambda</vt:lpstr>
      <vt:lpstr>Внешнее итерирование</vt:lpstr>
      <vt:lpstr>Внутреннее итерирование</vt:lpstr>
      <vt:lpstr>Эволюция интефейсов</vt:lpstr>
      <vt:lpstr>Множественное наследование?</vt:lpstr>
      <vt:lpstr>Collection, default-методы</vt:lpstr>
      <vt:lpstr>Bulk operations on Collections</vt:lpstr>
      <vt:lpstr>Bulk operations on Collections (cont.)</vt:lpstr>
      <vt:lpstr>Bulk operations on Collections</vt:lpstr>
      <vt:lpstr>Bulk operations on Collections (cont.)</vt:lpstr>
      <vt:lpstr>Преимущества групповых операций  для коллекций</vt:lpstr>
      <vt:lpstr>Predicate</vt:lpstr>
      <vt:lpstr>Block</vt:lpstr>
      <vt:lpstr>Пример использования default-  функций Predicate</vt:lpstr>
      <vt:lpstr>Steam</vt:lpstr>
      <vt:lpstr>Параллельное выполнение</vt:lpstr>
      <vt:lpstr>Пример</vt:lpstr>
      <vt:lpstr>Преимущества lambda</vt:lpstr>
      <vt:lpstr>Сортировка (Java-стиль)</vt:lpstr>
      <vt:lpstr>Default-методы - Combinators</vt:lpstr>
      <vt:lpstr>Default-методы – Combinators</vt:lpstr>
      <vt:lpstr>Задачи, которые пришлось решить при введении лямбда в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Базовый синтаксис Java</dc:title>
  <dc:creator>Ильин Владимир</dc:creator>
  <cp:lastModifiedBy>Ильин Владимир</cp:lastModifiedBy>
  <cp:revision>70</cp:revision>
  <dcterms:created xsi:type="dcterms:W3CDTF">2017-12-30T10:18:25Z</dcterms:created>
  <dcterms:modified xsi:type="dcterms:W3CDTF">2018-01-17T11:42:12Z</dcterms:modified>
</cp:coreProperties>
</file>