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71" r:id="rId29"/>
    <p:sldId id="272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308153-CA79-4722-B130-2BD66F698538}">
          <p14:sldIdLst>
            <p14:sldId id="256"/>
            <p14:sldId id="259"/>
            <p14:sldId id="262"/>
            <p14:sldId id="263"/>
            <p14:sldId id="265"/>
            <p14:sldId id="267"/>
            <p14:sldId id="268"/>
            <p14:sldId id="269"/>
            <p14:sldId id="270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71"/>
            <p14:sldId id="272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Раздел без заголовка" id="{DD2B5A1F-3B84-4997-9F84-87769B628F6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ru-RU" smtClean="0"/>
              <a:pPr marL="25400">
                <a:lnSpc>
                  <a:spcPts val="1645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530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101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ru-RU" smtClean="0"/>
              <a:pPr marL="25400">
                <a:lnSpc>
                  <a:spcPts val="1645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22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-auto" TargetMode="External"/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-auto" TargetMode="External"/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tools" TargetMode="External"/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-auto" TargetMode="External"/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-auto" TargetMode="External"/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-auto" TargetMode="External"/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1020871"/>
            <a:ext cx="8027095" cy="2849671"/>
          </a:xfrm>
        </p:spPr>
        <p:txBody>
          <a:bodyPr>
            <a:normAutofit/>
          </a:bodyPr>
          <a:lstStyle/>
          <a:p>
            <a:r>
              <a:rPr lang="ru-RU" sz="5600" dirty="0">
                <a:solidFill>
                  <a:srgbClr val="FFFFFF"/>
                </a:solidFill>
              </a:rPr>
              <a:t>Лекция </a:t>
            </a:r>
            <a:r>
              <a:rPr lang="en-US" sz="5600" dirty="0">
                <a:solidFill>
                  <a:srgbClr val="FFFFFF"/>
                </a:solidFill>
              </a:rPr>
              <a:t>11</a:t>
            </a:r>
            <a:r>
              <a:rPr lang="ru-RU" sz="5600" dirty="0">
                <a:solidFill>
                  <a:srgbClr val="FFFFFF"/>
                </a:solidFill>
              </a:rPr>
              <a:t>. 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 dirty="0">
                <a:solidFill>
                  <a:srgbClr val="FFFFFF"/>
                </a:solidFill>
              </a:rPr>
              <a:t>Material Design</a:t>
            </a:r>
            <a:endParaRPr lang="ru-RU" sz="56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72093-2AD6-4F0C-8B0D-26A1F339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1430" y="3879009"/>
            <a:ext cx="6112077" cy="1186108"/>
          </a:xfrm>
        </p:spPr>
        <p:txBody>
          <a:bodyPr>
            <a:normAutofit/>
          </a:bodyPr>
          <a:lstStyle/>
          <a:p>
            <a:endParaRPr lang="ru-RU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1" y="452223"/>
            <a:ext cx="3238500" cy="45402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solidFill>
                  <a:srgbClr val="92D050"/>
                </a:solidFill>
              </a:rPr>
              <a:t>CoordinatorLayout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3416719" y="1263722"/>
            <a:ext cx="2891144" cy="5133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14664" y="6121332"/>
            <a:ext cx="683339" cy="2051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83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4" y="655422"/>
            <a:ext cx="498914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CoordinatorLayout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9174" y="1841756"/>
            <a:ext cx="5330190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Основная задача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координация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View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469900" indent="-367030">
              <a:buChar char="●"/>
              <a:tabLst>
                <a:tab pos="469265" algn="l"/>
                <a:tab pos="469900" algn="l"/>
              </a:tabLst>
            </a:pPr>
            <a:r>
              <a:rPr dirty="0">
                <a:latin typeface="Arial"/>
                <a:cs typeface="Arial"/>
              </a:rPr>
              <a:t>С </a:t>
            </a:r>
            <a:r>
              <a:rPr spc="-5" dirty="0">
                <a:latin typeface="Arial"/>
                <a:cs typeface="Arial"/>
              </a:rPr>
              <a:t>помощью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якорей</a:t>
            </a:r>
            <a:endParaRPr dirty="0">
              <a:latin typeface="Arial"/>
              <a:cs typeface="Arial"/>
            </a:endParaRPr>
          </a:p>
          <a:p>
            <a:pPr marL="469900" indent="-367030"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>
                <a:latin typeface="Arial"/>
                <a:cs typeface="Arial"/>
              </a:rPr>
              <a:t>С </a:t>
            </a:r>
            <a:r>
              <a:rPr spc="-5" dirty="0">
                <a:latin typeface="Arial"/>
                <a:cs typeface="Arial"/>
              </a:rPr>
              <a:t>помощью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Behavior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755"/>
              </a:spcBef>
            </a:pPr>
            <a:r>
              <a:rPr lang="ru-RU" sz="2400" spc="-5" dirty="0">
                <a:latin typeface="Arial"/>
                <a:cs typeface="Arial"/>
              </a:rPr>
              <a:t>В</a:t>
            </a:r>
            <a:r>
              <a:rPr sz="2400" spc="-5" dirty="0" err="1">
                <a:latin typeface="Arial"/>
                <a:cs typeface="Arial"/>
              </a:rPr>
              <a:t>озможности</a:t>
            </a:r>
            <a:endParaRPr sz="2400" dirty="0">
              <a:latin typeface="Arial"/>
              <a:cs typeface="Arial"/>
            </a:endParaRPr>
          </a:p>
          <a:p>
            <a:pPr marL="469900" indent="-367030">
              <a:spcBef>
                <a:spcPts val="2170"/>
              </a:spcBef>
              <a:buChar char="●"/>
              <a:tabLst>
                <a:tab pos="469265" algn="l"/>
                <a:tab pos="469900" algn="l"/>
              </a:tabLst>
            </a:pPr>
            <a:r>
              <a:rPr spc="-5" dirty="0">
                <a:latin typeface="Arial"/>
                <a:cs typeface="Arial"/>
              </a:rPr>
              <a:t>Перехват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касаний</a:t>
            </a:r>
            <a:endParaRPr dirty="0">
              <a:latin typeface="Arial"/>
              <a:cs typeface="Arial"/>
            </a:endParaRPr>
          </a:p>
          <a:p>
            <a:pPr marL="469900" indent="-367030"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pc="-5" dirty="0">
                <a:latin typeface="Arial"/>
                <a:cs typeface="Arial"/>
              </a:rPr>
              <a:t>Перехват прокрутки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NestedScrollView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31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0" y="452222"/>
            <a:ext cx="4679027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CoordinatorLayout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9174" y="1682156"/>
            <a:ext cx="3272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Использование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якорей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5548" y="2661022"/>
            <a:ext cx="2988310" cy="213360"/>
          </a:xfrm>
          <a:custGeom>
            <a:avLst/>
            <a:gdLst/>
            <a:ahLst/>
            <a:cxnLst/>
            <a:rect l="l" t="t" r="r" b="b"/>
            <a:pathLst>
              <a:path w="2988310" h="213360">
                <a:moveTo>
                  <a:pt x="0" y="0"/>
                </a:moveTo>
                <a:lnTo>
                  <a:pt x="2987815" y="0"/>
                </a:lnTo>
                <a:lnTo>
                  <a:pt x="298781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5549" y="3289671"/>
            <a:ext cx="4170679" cy="209550"/>
          </a:xfrm>
          <a:custGeom>
            <a:avLst/>
            <a:gdLst/>
            <a:ahLst/>
            <a:cxnLst/>
            <a:rect l="l" t="t" r="r" b="b"/>
            <a:pathLst>
              <a:path w="4170679" h="209550">
                <a:moveTo>
                  <a:pt x="0" y="209549"/>
                </a:moveTo>
                <a:lnTo>
                  <a:pt x="4170655" y="209549"/>
                </a:lnTo>
                <a:lnTo>
                  <a:pt x="4170655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5549" y="3499220"/>
            <a:ext cx="6303645" cy="213360"/>
          </a:xfrm>
          <a:custGeom>
            <a:avLst/>
            <a:gdLst/>
            <a:ahLst/>
            <a:cxnLst/>
            <a:rect l="l" t="t" r="r" b="b"/>
            <a:pathLst>
              <a:path w="6303645" h="213360">
                <a:moveTo>
                  <a:pt x="0" y="0"/>
                </a:moveTo>
                <a:lnTo>
                  <a:pt x="6303403" y="0"/>
                </a:lnTo>
                <a:lnTo>
                  <a:pt x="630340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5549" y="3708770"/>
            <a:ext cx="4805045" cy="213360"/>
          </a:xfrm>
          <a:custGeom>
            <a:avLst/>
            <a:gdLst/>
            <a:ahLst/>
            <a:cxnLst/>
            <a:rect l="l" t="t" r="r" b="b"/>
            <a:pathLst>
              <a:path w="4805045" h="213360">
                <a:moveTo>
                  <a:pt x="0" y="0"/>
                </a:moveTo>
                <a:lnTo>
                  <a:pt x="4804581" y="0"/>
                </a:lnTo>
                <a:lnTo>
                  <a:pt x="480458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5548" y="4756518"/>
            <a:ext cx="3305810" cy="209550"/>
          </a:xfrm>
          <a:custGeom>
            <a:avLst/>
            <a:gdLst/>
            <a:ahLst/>
            <a:cxnLst/>
            <a:rect l="l" t="t" r="r" b="b"/>
            <a:pathLst>
              <a:path w="3305810" h="209550">
                <a:moveTo>
                  <a:pt x="0" y="209549"/>
                </a:moveTo>
                <a:lnTo>
                  <a:pt x="3305768" y="209549"/>
                </a:lnTo>
                <a:lnTo>
                  <a:pt x="330576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5548" y="4966067"/>
            <a:ext cx="4052570" cy="209550"/>
          </a:xfrm>
          <a:custGeom>
            <a:avLst/>
            <a:gdLst/>
            <a:ahLst/>
            <a:cxnLst/>
            <a:rect l="l" t="t" r="r" b="b"/>
            <a:pathLst>
              <a:path w="4052570" h="209550">
                <a:moveTo>
                  <a:pt x="0" y="209549"/>
                </a:moveTo>
                <a:lnTo>
                  <a:pt x="4052231" y="209549"/>
                </a:lnTo>
                <a:lnTo>
                  <a:pt x="4052231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5548" y="5175617"/>
            <a:ext cx="4159250" cy="209550"/>
          </a:xfrm>
          <a:custGeom>
            <a:avLst/>
            <a:gdLst/>
            <a:ahLst/>
            <a:cxnLst/>
            <a:rect l="l" t="t" r="r" b="b"/>
            <a:pathLst>
              <a:path w="4159250" h="209550">
                <a:moveTo>
                  <a:pt x="0" y="209549"/>
                </a:moveTo>
                <a:lnTo>
                  <a:pt x="4158863" y="209549"/>
                </a:lnTo>
                <a:lnTo>
                  <a:pt x="4158863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5548" y="5385167"/>
            <a:ext cx="4692650" cy="213360"/>
          </a:xfrm>
          <a:custGeom>
            <a:avLst/>
            <a:gdLst/>
            <a:ahLst/>
            <a:cxnLst/>
            <a:rect l="l" t="t" r="r" b="b"/>
            <a:pathLst>
              <a:path w="4692650" h="213360">
                <a:moveTo>
                  <a:pt x="0" y="0"/>
                </a:moveTo>
                <a:lnTo>
                  <a:pt x="4692053" y="0"/>
                </a:lnTo>
                <a:lnTo>
                  <a:pt x="469205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2848" y="2431660"/>
            <a:ext cx="6327140" cy="32829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2105" marR="1717039" indent="-3200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android.support.design.widget.AppBarLayout  </a:t>
            </a: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"@+id/appBar"</a:t>
            </a:r>
            <a:r>
              <a:rPr sz="1400" spc="-5" dirty="0"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32105">
              <a:lnSpc>
                <a:spcPts val="1664"/>
              </a:lnSpc>
            </a:pPr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android.support.design.widget.CollapsingToolbarLayout</a:t>
            </a:r>
            <a:r>
              <a:rPr sz="1400" spc="-5" dirty="0"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 marL="332105">
              <a:lnSpc>
                <a:spcPts val="1650"/>
              </a:lnSpc>
            </a:pPr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android.support.v7.widget.Toolbar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 dirty="0">
              <a:latin typeface="Courier New"/>
              <a:cs typeface="Courier New"/>
            </a:endParaRPr>
          </a:p>
          <a:p>
            <a:pPr marL="332105">
              <a:lnSpc>
                <a:spcPts val="1650"/>
              </a:lnSpc>
            </a:pPr>
            <a:r>
              <a:rPr sz="1400" spc="-5" dirty="0">
                <a:latin typeface="Courier New"/>
                <a:cs typeface="Courier New"/>
              </a:rPr>
              <a:t>&lt;/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android.support.design.widget.CollapsingToolbarLayout</a:t>
            </a:r>
            <a:r>
              <a:rPr sz="1400" spc="-5" dirty="0"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Courier New"/>
                <a:cs typeface="Courier New"/>
              </a:rPr>
              <a:t>&lt;/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android.support.design.widget.AppBarLayout</a:t>
            </a:r>
            <a:r>
              <a:rPr sz="1400" spc="-5" dirty="0"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/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include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layout=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"@layout/content_main"</a:t>
            </a:r>
            <a:r>
              <a:rPr sz="14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32105" marR="863600" indent="-320040">
              <a:lnSpc>
                <a:spcPts val="1650"/>
              </a:lnSpc>
            </a:pPr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android.support.design.widget.FloatingActionButton  </a:t>
            </a: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"@+id/toolbarfab"  </a:t>
            </a: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1400" b="1" spc="-10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400" b="1" spc="-10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1400" b="1" spc="-10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:layout_margin=</a:t>
            </a:r>
            <a:r>
              <a:rPr sz="1400" b="1" spc="-10" dirty="0">
                <a:solidFill>
                  <a:srgbClr val="008000"/>
                </a:solidFill>
                <a:latin typeface="Courier New"/>
                <a:cs typeface="Courier New"/>
              </a:rPr>
              <a:t>"@dimen/fab_margin"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5548" y="5594716"/>
            <a:ext cx="3519170" cy="209550"/>
          </a:xfrm>
          <a:custGeom>
            <a:avLst/>
            <a:gdLst/>
            <a:ahLst/>
            <a:cxnLst/>
            <a:rect l="l" t="t" r="r" b="b"/>
            <a:pathLst>
              <a:path w="3519170" h="209550">
                <a:moveTo>
                  <a:pt x="0" y="209549"/>
                </a:moveTo>
                <a:lnTo>
                  <a:pt x="3519042" y="209549"/>
                </a:lnTo>
                <a:lnTo>
                  <a:pt x="3519042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5549" y="5804266"/>
            <a:ext cx="4905375" cy="209550"/>
          </a:xfrm>
          <a:custGeom>
            <a:avLst/>
            <a:gdLst/>
            <a:ahLst/>
            <a:cxnLst/>
            <a:rect l="l" t="t" r="r" b="b"/>
            <a:pathLst>
              <a:path w="4905375" h="209550">
                <a:moveTo>
                  <a:pt x="0" y="209549"/>
                </a:moveTo>
                <a:lnTo>
                  <a:pt x="4905327" y="209549"/>
                </a:lnTo>
                <a:lnTo>
                  <a:pt x="49053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89174" y="5635239"/>
            <a:ext cx="5077460" cy="384721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1290"/>
              </a:lnSpc>
            </a:pPr>
            <a:r>
              <a:rPr sz="1400" b="1" spc="-10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:layout_anchor=</a:t>
            </a:r>
            <a:r>
              <a:rPr sz="1400" b="1" spc="-10" dirty="0">
                <a:solidFill>
                  <a:srgbClr val="008000"/>
                </a:solidFill>
                <a:latin typeface="Courier New"/>
                <a:cs typeface="Courier New"/>
              </a:rPr>
              <a:t>"@id/appBar"</a:t>
            </a:r>
            <a:endParaRPr sz="1400">
              <a:latin typeface="Courier New"/>
              <a:cs typeface="Courier New"/>
            </a:endParaRPr>
          </a:p>
          <a:p>
            <a:pPr marL="205740">
              <a:lnSpc>
                <a:spcPts val="1664"/>
              </a:lnSpc>
            </a:pPr>
            <a:r>
              <a:rPr sz="1400" b="1" spc="-10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:layout_anchorGravity=</a:t>
            </a:r>
            <a:r>
              <a:rPr sz="1400" b="1" spc="-10" dirty="0">
                <a:solidFill>
                  <a:srgbClr val="008000"/>
                </a:solidFill>
                <a:latin typeface="Courier New"/>
                <a:cs typeface="Courier New"/>
              </a:rPr>
              <a:t>"bottom|right|end"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75549" y="6013815"/>
            <a:ext cx="6082665" cy="213360"/>
          </a:xfrm>
          <a:custGeom>
            <a:avLst/>
            <a:gdLst/>
            <a:ahLst/>
            <a:cxnLst/>
            <a:rect l="l" t="t" r="r" b="b"/>
            <a:pathLst>
              <a:path w="6082665" h="213360">
                <a:moveTo>
                  <a:pt x="0" y="0"/>
                </a:moveTo>
                <a:lnTo>
                  <a:pt x="6082271" y="0"/>
                </a:lnTo>
                <a:lnTo>
                  <a:pt x="608227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82762" y="5994003"/>
            <a:ext cx="57842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:srcCompat=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"@android:drawable/ic_popup_reminder"</a:t>
            </a:r>
            <a:r>
              <a:rPr sz="14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95499" y="2697994"/>
            <a:ext cx="2724785" cy="226060"/>
          </a:xfrm>
          <a:custGeom>
            <a:avLst/>
            <a:gdLst/>
            <a:ahLst/>
            <a:cxnLst/>
            <a:rect l="l" t="t" r="r" b="b"/>
            <a:pathLst>
              <a:path w="2724785" h="226060">
                <a:moveTo>
                  <a:pt x="0" y="0"/>
                </a:moveTo>
                <a:lnTo>
                  <a:pt x="2724594" y="0"/>
                </a:lnTo>
                <a:lnTo>
                  <a:pt x="2724594" y="225899"/>
                </a:lnTo>
                <a:lnTo>
                  <a:pt x="0" y="225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78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821" y="698763"/>
            <a:ext cx="4705353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CoordinatorLayout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9174" y="1682156"/>
            <a:ext cx="3496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Использование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Bahavior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1875" y="2554695"/>
            <a:ext cx="2559685" cy="209550"/>
          </a:xfrm>
          <a:custGeom>
            <a:avLst/>
            <a:gdLst/>
            <a:ahLst/>
            <a:cxnLst/>
            <a:rect l="l" t="t" r="r" b="b"/>
            <a:pathLst>
              <a:path w="2559685" h="209550">
                <a:moveTo>
                  <a:pt x="0" y="209549"/>
                </a:moveTo>
                <a:lnTo>
                  <a:pt x="2559305" y="209549"/>
                </a:lnTo>
                <a:lnTo>
                  <a:pt x="2559305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1874" y="2764244"/>
            <a:ext cx="4052570" cy="209550"/>
          </a:xfrm>
          <a:custGeom>
            <a:avLst/>
            <a:gdLst/>
            <a:ahLst/>
            <a:cxnLst/>
            <a:rect l="l" t="t" r="r" b="b"/>
            <a:pathLst>
              <a:path w="4052570" h="209550">
                <a:moveTo>
                  <a:pt x="0" y="209549"/>
                </a:moveTo>
                <a:lnTo>
                  <a:pt x="4052231" y="209549"/>
                </a:lnTo>
                <a:lnTo>
                  <a:pt x="4052231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1874" y="2973794"/>
            <a:ext cx="4159250" cy="213360"/>
          </a:xfrm>
          <a:custGeom>
            <a:avLst/>
            <a:gdLst/>
            <a:ahLst/>
            <a:cxnLst/>
            <a:rect l="l" t="t" r="r" b="b"/>
            <a:pathLst>
              <a:path w="4159250" h="213360">
                <a:moveTo>
                  <a:pt x="0" y="0"/>
                </a:moveTo>
                <a:lnTo>
                  <a:pt x="4158863" y="0"/>
                </a:lnTo>
                <a:lnTo>
                  <a:pt x="415886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1874" y="3183343"/>
            <a:ext cx="4052570" cy="209550"/>
          </a:xfrm>
          <a:custGeom>
            <a:avLst/>
            <a:gdLst/>
            <a:ahLst/>
            <a:cxnLst/>
            <a:rect l="l" t="t" r="r" b="b"/>
            <a:pathLst>
              <a:path w="4052570" h="209550">
                <a:moveTo>
                  <a:pt x="0" y="209549"/>
                </a:moveTo>
                <a:lnTo>
                  <a:pt x="4052231" y="209549"/>
                </a:lnTo>
                <a:lnTo>
                  <a:pt x="4052231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1874" y="3392893"/>
            <a:ext cx="4692650" cy="209550"/>
          </a:xfrm>
          <a:custGeom>
            <a:avLst/>
            <a:gdLst/>
            <a:ahLst/>
            <a:cxnLst/>
            <a:rect l="l" t="t" r="r" b="b"/>
            <a:pathLst>
              <a:path w="4692650" h="209550">
                <a:moveTo>
                  <a:pt x="0" y="209549"/>
                </a:moveTo>
                <a:lnTo>
                  <a:pt x="4692053" y="209549"/>
                </a:lnTo>
                <a:lnTo>
                  <a:pt x="4692053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1874" y="3602442"/>
            <a:ext cx="7891780" cy="213360"/>
          </a:xfrm>
          <a:custGeom>
            <a:avLst/>
            <a:gdLst/>
            <a:ahLst/>
            <a:cxnLst/>
            <a:rect l="l" t="t" r="r" b="b"/>
            <a:pathLst>
              <a:path w="7891780" h="213360">
                <a:moveTo>
                  <a:pt x="0" y="0"/>
                </a:moveTo>
                <a:lnTo>
                  <a:pt x="7891180" y="0"/>
                </a:lnTo>
                <a:lnTo>
                  <a:pt x="7891180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1875" y="3811992"/>
            <a:ext cx="5869305" cy="213360"/>
          </a:xfrm>
          <a:custGeom>
            <a:avLst/>
            <a:gdLst/>
            <a:ahLst/>
            <a:cxnLst/>
            <a:rect l="l" t="t" r="r" b="b"/>
            <a:pathLst>
              <a:path w="5869305" h="213360">
                <a:moveTo>
                  <a:pt x="0" y="0"/>
                </a:moveTo>
                <a:lnTo>
                  <a:pt x="5868998" y="0"/>
                </a:lnTo>
                <a:lnTo>
                  <a:pt x="586899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89174" y="2325333"/>
            <a:ext cx="7919084" cy="17671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2105" marR="2455545" indent="-3200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android.support.design.widget.FloatingActionButton  </a:t>
            </a: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"@+id/fab"  </a:t>
            </a: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1400" b="1" spc="-10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400" b="1" spc="-10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1400" b="1" spc="-10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:layout_gravity=</a:t>
            </a:r>
            <a:r>
              <a:rPr sz="1400" b="1" spc="-10" dirty="0">
                <a:solidFill>
                  <a:srgbClr val="008000"/>
                </a:solidFill>
                <a:latin typeface="Courier New"/>
                <a:cs typeface="Courier New"/>
              </a:rPr>
              <a:t>"bottom|end"  </a:t>
            </a:r>
            <a:r>
              <a:rPr sz="1400" b="1" spc="-10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:layout_margin=</a:t>
            </a:r>
            <a:r>
              <a:rPr sz="1400" b="1" spc="-10" dirty="0">
                <a:solidFill>
                  <a:srgbClr val="008000"/>
                </a:solidFill>
                <a:latin typeface="Courier New"/>
                <a:cs typeface="Courier New"/>
              </a:rPr>
              <a:t>"@dimen/fab_margin"</a:t>
            </a:r>
            <a:endParaRPr sz="1400" dirty="0">
              <a:latin typeface="Courier New"/>
              <a:cs typeface="Courier New"/>
            </a:endParaRPr>
          </a:p>
          <a:p>
            <a:pPr marL="332105" marR="5080">
              <a:lnSpc>
                <a:spcPts val="1650"/>
              </a:lnSpc>
            </a:pPr>
            <a:r>
              <a:rPr sz="1400" b="1" spc="-10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:layout_behavior=</a:t>
            </a:r>
            <a:r>
              <a:rPr sz="1400" b="1" spc="-10" dirty="0">
                <a:solidFill>
                  <a:srgbClr val="008000"/>
                </a:solidFill>
                <a:latin typeface="Courier New"/>
                <a:cs typeface="Courier New"/>
              </a:rPr>
              <a:t>"com.github.kirillf.materialdemo.HidingFABBehavior"  </a:t>
            </a: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:srcCompat=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"@android:drawable/ic_dialog_email"</a:t>
            </a:r>
            <a:r>
              <a:rPr sz="14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42348" y="3583768"/>
            <a:ext cx="7828280" cy="299085"/>
          </a:xfrm>
          <a:custGeom>
            <a:avLst/>
            <a:gdLst/>
            <a:ahLst/>
            <a:cxnLst/>
            <a:rect l="l" t="t" r="r" b="b"/>
            <a:pathLst>
              <a:path w="7828280" h="299085">
                <a:moveTo>
                  <a:pt x="0" y="0"/>
                </a:moveTo>
                <a:lnTo>
                  <a:pt x="7828184" y="0"/>
                </a:lnTo>
                <a:lnTo>
                  <a:pt x="7828184" y="298499"/>
                </a:lnTo>
                <a:lnTo>
                  <a:pt x="0" y="298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1874" y="4873313"/>
            <a:ext cx="5758815" cy="213360"/>
          </a:xfrm>
          <a:custGeom>
            <a:avLst/>
            <a:gdLst/>
            <a:ahLst/>
            <a:cxnLst/>
            <a:rect l="l" t="t" r="r" b="b"/>
            <a:pathLst>
              <a:path w="5758815" h="213360">
                <a:moveTo>
                  <a:pt x="0" y="0"/>
                </a:moveTo>
                <a:lnTo>
                  <a:pt x="5758432" y="0"/>
                </a:lnTo>
                <a:lnTo>
                  <a:pt x="575843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1873" y="5082863"/>
            <a:ext cx="3519170" cy="209550"/>
          </a:xfrm>
          <a:custGeom>
            <a:avLst/>
            <a:gdLst/>
            <a:ahLst/>
            <a:cxnLst/>
            <a:rect l="l" t="t" r="r" b="b"/>
            <a:pathLst>
              <a:path w="3519170" h="209550">
                <a:moveTo>
                  <a:pt x="0" y="209549"/>
                </a:moveTo>
                <a:lnTo>
                  <a:pt x="3519042" y="209549"/>
                </a:lnTo>
                <a:lnTo>
                  <a:pt x="3519042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1873" y="5292412"/>
            <a:ext cx="4052570" cy="209550"/>
          </a:xfrm>
          <a:custGeom>
            <a:avLst/>
            <a:gdLst/>
            <a:ahLst/>
            <a:cxnLst/>
            <a:rect l="l" t="t" r="r" b="b"/>
            <a:pathLst>
              <a:path w="4052570" h="209550">
                <a:moveTo>
                  <a:pt x="0" y="209549"/>
                </a:moveTo>
                <a:lnTo>
                  <a:pt x="4052231" y="209549"/>
                </a:lnTo>
                <a:lnTo>
                  <a:pt x="4052231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1873" y="5501962"/>
            <a:ext cx="4159250" cy="209550"/>
          </a:xfrm>
          <a:custGeom>
            <a:avLst/>
            <a:gdLst/>
            <a:ahLst/>
            <a:cxnLst/>
            <a:rect l="l" t="t" r="r" b="b"/>
            <a:pathLst>
              <a:path w="4159250" h="209550">
                <a:moveTo>
                  <a:pt x="0" y="209549"/>
                </a:moveTo>
                <a:lnTo>
                  <a:pt x="4158863" y="209549"/>
                </a:lnTo>
                <a:lnTo>
                  <a:pt x="4158863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49173" y="4643952"/>
            <a:ext cx="7707630" cy="11131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2105" marR="5080" indent="-3200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LinearLayout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"http://schemas.android.com/apk/res/android" 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  <a:hlinkClick r:id="rId3"/>
              </a:rPr>
              <a:t>"http://schemas.android.com/apk/res-auto" 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:orientation=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"vertical"</a:t>
            </a:r>
            <a:endParaRPr sz="1400">
              <a:latin typeface="Courier New"/>
              <a:cs typeface="Courier New"/>
            </a:endParaRPr>
          </a:p>
          <a:p>
            <a:pPr marL="332105" marR="3526790">
              <a:lnSpc>
                <a:spcPts val="1650"/>
              </a:lnSpc>
            </a:pP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400" b="1" spc="-10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400" b="1" spc="-10" dirty="0">
                <a:solidFill>
                  <a:srgbClr val="008000"/>
                </a:solidFill>
                <a:latin typeface="Courier New"/>
                <a:cs typeface="Courier New"/>
              </a:rPr>
              <a:t>"match_parent"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1873" y="5711511"/>
            <a:ext cx="6826884" cy="213360"/>
          </a:xfrm>
          <a:custGeom>
            <a:avLst/>
            <a:gdLst/>
            <a:ahLst/>
            <a:cxnLst/>
            <a:rect l="l" t="t" r="r" b="b"/>
            <a:pathLst>
              <a:path w="6826884" h="213360">
                <a:moveTo>
                  <a:pt x="0" y="0"/>
                </a:moveTo>
                <a:lnTo>
                  <a:pt x="6826773" y="0"/>
                </a:lnTo>
                <a:lnTo>
                  <a:pt x="682677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82349" y="5694114"/>
            <a:ext cx="7828280" cy="225703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9085">
              <a:spcBef>
                <a:spcPts val="80"/>
              </a:spcBef>
            </a:pPr>
            <a:r>
              <a:rPr sz="1400" b="1" spc="-10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:layout_behavior=</a:t>
            </a:r>
            <a:r>
              <a:rPr sz="1400" b="1" spc="-10" dirty="0">
                <a:solidFill>
                  <a:srgbClr val="008000"/>
                </a:solidFill>
                <a:latin typeface="Courier New"/>
                <a:cs typeface="Courier New"/>
              </a:rPr>
              <a:t>"@string/appbar_scrolling_view_behavior"</a:t>
            </a:r>
            <a:r>
              <a:rPr sz="1400" spc="-10" dirty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194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890" y="291004"/>
            <a:ext cx="6090285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CoordinatorLayout.Behavior</a:t>
            </a:r>
          </a:p>
        </p:txBody>
      </p:sp>
      <p:sp>
        <p:nvSpPr>
          <p:cNvPr id="3" name="object 3"/>
          <p:cNvSpPr/>
          <p:nvPr/>
        </p:nvSpPr>
        <p:spPr>
          <a:xfrm>
            <a:off x="1901874" y="1828396"/>
            <a:ext cx="6068060" cy="213360"/>
          </a:xfrm>
          <a:custGeom>
            <a:avLst/>
            <a:gdLst/>
            <a:ahLst/>
            <a:cxnLst/>
            <a:rect l="l" t="t" r="r" b="b"/>
            <a:pathLst>
              <a:path w="6068060" h="213360">
                <a:moveTo>
                  <a:pt x="0" y="0"/>
                </a:moveTo>
                <a:lnTo>
                  <a:pt x="6067984" y="0"/>
                </a:lnTo>
                <a:lnTo>
                  <a:pt x="606798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1875" y="2457044"/>
            <a:ext cx="3554729" cy="213360"/>
          </a:xfrm>
          <a:custGeom>
            <a:avLst/>
            <a:gdLst/>
            <a:ahLst/>
            <a:cxnLst/>
            <a:rect l="l" t="t" r="r" b="b"/>
            <a:pathLst>
              <a:path w="3554729" h="213360">
                <a:moveTo>
                  <a:pt x="0" y="0"/>
                </a:moveTo>
                <a:lnTo>
                  <a:pt x="3554408" y="0"/>
                </a:lnTo>
                <a:lnTo>
                  <a:pt x="355440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1875" y="3085693"/>
            <a:ext cx="3667125" cy="213360"/>
          </a:xfrm>
          <a:custGeom>
            <a:avLst/>
            <a:gdLst/>
            <a:ahLst/>
            <a:cxnLst/>
            <a:rect l="l" t="t" r="r" b="b"/>
            <a:pathLst>
              <a:path w="3667125" h="213360">
                <a:moveTo>
                  <a:pt x="0" y="0"/>
                </a:moveTo>
                <a:lnTo>
                  <a:pt x="3666936" y="0"/>
                </a:lnTo>
                <a:lnTo>
                  <a:pt x="366693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1874" y="3714342"/>
            <a:ext cx="4320540" cy="213360"/>
          </a:xfrm>
          <a:custGeom>
            <a:avLst/>
            <a:gdLst/>
            <a:ahLst/>
            <a:cxnLst/>
            <a:rect l="l" t="t" r="r" b="b"/>
            <a:pathLst>
              <a:path w="4320540" h="213360">
                <a:moveTo>
                  <a:pt x="0" y="0"/>
                </a:moveTo>
                <a:lnTo>
                  <a:pt x="4320521" y="0"/>
                </a:lnTo>
                <a:lnTo>
                  <a:pt x="432052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1874" y="4342991"/>
            <a:ext cx="4320540" cy="213360"/>
          </a:xfrm>
          <a:custGeom>
            <a:avLst/>
            <a:gdLst/>
            <a:ahLst/>
            <a:cxnLst/>
            <a:rect l="l" t="t" r="r" b="b"/>
            <a:pathLst>
              <a:path w="4320540" h="213360">
                <a:moveTo>
                  <a:pt x="0" y="0"/>
                </a:moveTo>
                <a:lnTo>
                  <a:pt x="4320521" y="0"/>
                </a:lnTo>
                <a:lnTo>
                  <a:pt x="432052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1875" y="4552540"/>
            <a:ext cx="3777615" cy="213360"/>
          </a:xfrm>
          <a:custGeom>
            <a:avLst/>
            <a:gdLst/>
            <a:ahLst/>
            <a:cxnLst/>
            <a:rect l="l" t="t" r="r" b="b"/>
            <a:pathLst>
              <a:path w="3777615" h="213360">
                <a:moveTo>
                  <a:pt x="0" y="0"/>
                </a:moveTo>
                <a:lnTo>
                  <a:pt x="3777512" y="0"/>
                </a:lnTo>
                <a:lnTo>
                  <a:pt x="377751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1874" y="4762090"/>
            <a:ext cx="3451860" cy="209550"/>
          </a:xfrm>
          <a:custGeom>
            <a:avLst/>
            <a:gdLst/>
            <a:ahLst/>
            <a:cxnLst/>
            <a:rect l="l" t="t" r="r" b="b"/>
            <a:pathLst>
              <a:path w="3451860" h="209550">
                <a:moveTo>
                  <a:pt x="0" y="209549"/>
                </a:moveTo>
                <a:lnTo>
                  <a:pt x="3451700" y="209549"/>
                </a:lnTo>
                <a:lnTo>
                  <a:pt x="3451700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1874" y="4971639"/>
            <a:ext cx="3886200" cy="213360"/>
          </a:xfrm>
          <a:custGeom>
            <a:avLst/>
            <a:gdLst/>
            <a:ahLst/>
            <a:cxnLst/>
            <a:rect l="l" t="t" r="r" b="b"/>
            <a:pathLst>
              <a:path w="3886200" h="213360">
                <a:moveTo>
                  <a:pt x="0" y="0"/>
                </a:moveTo>
                <a:lnTo>
                  <a:pt x="3886106" y="0"/>
                </a:lnTo>
                <a:lnTo>
                  <a:pt x="388610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1875" y="5600288"/>
            <a:ext cx="3663315" cy="213360"/>
          </a:xfrm>
          <a:custGeom>
            <a:avLst/>
            <a:gdLst/>
            <a:ahLst/>
            <a:cxnLst/>
            <a:rect l="l" t="t" r="r" b="b"/>
            <a:pathLst>
              <a:path w="3663315" h="213360">
                <a:moveTo>
                  <a:pt x="0" y="0"/>
                </a:moveTo>
                <a:lnTo>
                  <a:pt x="3663012" y="0"/>
                </a:lnTo>
                <a:lnTo>
                  <a:pt x="366301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1874" y="6228937"/>
            <a:ext cx="3462020" cy="213360"/>
          </a:xfrm>
          <a:custGeom>
            <a:avLst/>
            <a:gdLst/>
            <a:ahLst/>
            <a:cxnLst/>
            <a:rect l="l" t="t" r="r" b="b"/>
            <a:pathLst>
              <a:path w="3462020" h="213360">
                <a:moveTo>
                  <a:pt x="0" y="0"/>
                </a:moveTo>
                <a:lnTo>
                  <a:pt x="3461521" y="0"/>
                </a:lnTo>
                <a:lnTo>
                  <a:pt x="346152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01874" y="1124551"/>
            <a:ext cx="6004560" cy="5006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static abstract class </a:t>
            </a:r>
            <a:r>
              <a:rPr sz="1400" spc="-5" dirty="0">
                <a:latin typeface="Courier New"/>
                <a:cs typeface="Courier New"/>
              </a:rPr>
              <a:t>Behavior&lt;</a:t>
            </a:r>
            <a:r>
              <a:rPr sz="1400" spc="-74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1F999C"/>
                </a:solidFill>
                <a:latin typeface="Courier New"/>
                <a:cs typeface="Courier New"/>
              </a:rPr>
              <a:t>V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extends </a:t>
            </a:r>
            <a:r>
              <a:rPr sz="1400" spc="-5" dirty="0">
                <a:latin typeface="Courier New"/>
                <a:cs typeface="Courier New"/>
              </a:rPr>
              <a:t>View&gt;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3384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Behavior(Context context, AttributeSet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attrs);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384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boolean</a:t>
            </a:r>
            <a:r>
              <a:rPr sz="14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onInterceptTouchEvent();</a:t>
            </a:r>
            <a:endParaRPr sz="1400" dirty="0">
              <a:latin typeface="Courier New"/>
              <a:cs typeface="Courier New"/>
            </a:endParaRPr>
          </a:p>
          <a:p>
            <a:pPr marL="3384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boolean</a:t>
            </a:r>
            <a:r>
              <a:rPr sz="14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onTouchEvent();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384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int</a:t>
            </a:r>
            <a:r>
              <a:rPr sz="14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getScrimColor();</a:t>
            </a:r>
            <a:endParaRPr sz="1400" dirty="0">
              <a:latin typeface="Courier New"/>
              <a:cs typeface="Courier New"/>
            </a:endParaRPr>
          </a:p>
          <a:p>
            <a:pPr marL="3384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float</a:t>
            </a:r>
            <a:r>
              <a:rPr sz="14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getScrimOpacity();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384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boolean</a:t>
            </a:r>
            <a:r>
              <a:rPr sz="14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onDependentViewChanged();</a:t>
            </a:r>
            <a:endParaRPr sz="1400" dirty="0">
              <a:latin typeface="Courier New"/>
              <a:cs typeface="Courier New"/>
            </a:endParaRPr>
          </a:p>
          <a:p>
            <a:pPr marL="3384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</a:t>
            </a:r>
            <a:r>
              <a:rPr sz="14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onDependentViewRemoved();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38455" marR="1711325">
              <a:lnSpc>
                <a:spcPts val="1650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boolean </a:t>
            </a:r>
            <a:r>
              <a:rPr sz="1400" spc="-5" dirty="0">
                <a:latin typeface="Courier New"/>
                <a:cs typeface="Courier New"/>
              </a:rPr>
              <a:t>onStartNestedScroll();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400" spc="-5" dirty="0">
                <a:latin typeface="Courier New"/>
                <a:cs typeface="Courier New"/>
              </a:rPr>
              <a:t>onNestedScrollAccepted();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400" spc="-5" dirty="0">
                <a:latin typeface="Courier New"/>
                <a:cs typeface="Courier New"/>
              </a:rPr>
              <a:t>onNestedPreScroll();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</a:t>
            </a:r>
            <a:r>
              <a:rPr sz="1400"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onNestedScroll();</a:t>
            </a:r>
            <a:endParaRPr sz="1400" dirty="0">
              <a:latin typeface="Courier New"/>
              <a:cs typeface="Courier New"/>
            </a:endParaRPr>
          </a:p>
          <a:p>
            <a:pPr marL="338455">
              <a:lnSpc>
                <a:spcPts val="1600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</a:t>
            </a:r>
            <a:r>
              <a:rPr sz="1400" b="1" spc="-9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onStopNestedScroll();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384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boolean</a:t>
            </a:r>
            <a:r>
              <a:rPr sz="1400" b="1" spc="-9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onNestedPreFling()</a:t>
            </a:r>
            <a:endParaRPr sz="1400" dirty="0">
              <a:latin typeface="Courier New"/>
              <a:cs typeface="Courier New"/>
            </a:endParaRPr>
          </a:p>
          <a:p>
            <a:pPr marL="3384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boolean</a:t>
            </a:r>
            <a:r>
              <a:rPr sz="14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onNestedFling();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384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</a:t>
            </a:r>
            <a:r>
              <a:rPr sz="14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onRestoreInstanceState();</a:t>
            </a:r>
            <a:endParaRPr sz="1400" dirty="0">
              <a:latin typeface="Courier New"/>
              <a:cs typeface="Courier New"/>
            </a:endParaRPr>
          </a:p>
          <a:p>
            <a:pPr marL="3384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4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onSaveInstanceState();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9175" y="6448452"/>
            <a:ext cx="1327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592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5" y="635913"/>
            <a:ext cx="4816428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Свой</a:t>
            </a:r>
            <a:r>
              <a:rPr spc="-65" dirty="0"/>
              <a:t> </a:t>
            </a:r>
            <a:r>
              <a:rPr dirty="0"/>
              <a:t>Behavior</a:t>
            </a:r>
          </a:p>
        </p:txBody>
      </p:sp>
      <p:sp>
        <p:nvSpPr>
          <p:cNvPr id="3" name="object 3"/>
          <p:cNvSpPr/>
          <p:nvPr/>
        </p:nvSpPr>
        <p:spPr>
          <a:xfrm>
            <a:off x="2359073" y="1828396"/>
            <a:ext cx="7167880" cy="213360"/>
          </a:xfrm>
          <a:custGeom>
            <a:avLst/>
            <a:gdLst/>
            <a:ahLst/>
            <a:cxnLst/>
            <a:rect l="l" t="t" r="r" b="b"/>
            <a:pathLst>
              <a:path w="7167880" h="213360">
                <a:moveTo>
                  <a:pt x="0" y="0"/>
                </a:moveTo>
                <a:lnTo>
                  <a:pt x="7167757" y="0"/>
                </a:lnTo>
                <a:lnTo>
                  <a:pt x="7167757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1874" y="3295243"/>
            <a:ext cx="6269990" cy="209550"/>
          </a:xfrm>
          <a:custGeom>
            <a:avLst/>
            <a:gdLst/>
            <a:ahLst/>
            <a:cxnLst/>
            <a:rect l="l" t="t" r="r" b="b"/>
            <a:pathLst>
              <a:path w="6269990" h="209550">
                <a:moveTo>
                  <a:pt x="0" y="209549"/>
                </a:moveTo>
                <a:lnTo>
                  <a:pt x="6269466" y="209549"/>
                </a:lnTo>
                <a:lnTo>
                  <a:pt x="6269466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1875" y="3504793"/>
            <a:ext cx="6624955" cy="213360"/>
          </a:xfrm>
          <a:custGeom>
            <a:avLst/>
            <a:gdLst/>
            <a:ahLst/>
            <a:cxnLst/>
            <a:rect l="l" t="t" r="r" b="b"/>
            <a:pathLst>
              <a:path w="6624955" h="213360">
                <a:moveTo>
                  <a:pt x="0" y="0"/>
                </a:moveTo>
                <a:lnTo>
                  <a:pt x="6624748" y="0"/>
                </a:lnTo>
                <a:lnTo>
                  <a:pt x="662474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9466" y="3714342"/>
            <a:ext cx="2932430" cy="209550"/>
          </a:xfrm>
          <a:custGeom>
            <a:avLst/>
            <a:gdLst/>
            <a:ahLst/>
            <a:cxnLst/>
            <a:rect l="l" t="t" r="r" b="b"/>
            <a:pathLst>
              <a:path w="2932429" h="209550">
                <a:moveTo>
                  <a:pt x="0" y="209549"/>
                </a:moveTo>
                <a:lnTo>
                  <a:pt x="2932265" y="209549"/>
                </a:lnTo>
                <a:lnTo>
                  <a:pt x="2932265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9467" y="3923892"/>
            <a:ext cx="4111625" cy="213360"/>
          </a:xfrm>
          <a:custGeom>
            <a:avLst/>
            <a:gdLst/>
            <a:ahLst/>
            <a:cxnLst/>
            <a:rect l="l" t="t" r="r" b="b"/>
            <a:pathLst>
              <a:path w="4111625" h="213360">
                <a:moveTo>
                  <a:pt x="0" y="0"/>
                </a:moveTo>
                <a:lnTo>
                  <a:pt x="4111172" y="0"/>
                </a:lnTo>
                <a:lnTo>
                  <a:pt x="411117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1875" y="4971639"/>
            <a:ext cx="5407025" cy="209550"/>
          </a:xfrm>
          <a:custGeom>
            <a:avLst/>
            <a:gdLst/>
            <a:ahLst/>
            <a:cxnLst/>
            <a:rect l="l" t="t" r="r" b="b"/>
            <a:pathLst>
              <a:path w="5407025" h="209550">
                <a:moveTo>
                  <a:pt x="0" y="209549"/>
                </a:moveTo>
                <a:lnTo>
                  <a:pt x="5406541" y="209549"/>
                </a:lnTo>
                <a:lnTo>
                  <a:pt x="5406541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1875" y="5181189"/>
            <a:ext cx="5756275" cy="209550"/>
          </a:xfrm>
          <a:custGeom>
            <a:avLst/>
            <a:gdLst/>
            <a:ahLst/>
            <a:cxnLst/>
            <a:rect l="l" t="t" r="r" b="b"/>
            <a:pathLst>
              <a:path w="5756275" h="209550">
                <a:moveTo>
                  <a:pt x="0" y="209549"/>
                </a:moveTo>
                <a:lnTo>
                  <a:pt x="5755927" y="209549"/>
                </a:lnTo>
                <a:lnTo>
                  <a:pt x="575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1875" y="5390739"/>
            <a:ext cx="5748655" cy="209550"/>
          </a:xfrm>
          <a:custGeom>
            <a:avLst/>
            <a:gdLst/>
            <a:ahLst/>
            <a:cxnLst/>
            <a:rect l="l" t="t" r="r" b="b"/>
            <a:pathLst>
              <a:path w="5748655" h="209550">
                <a:moveTo>
                  <a:pt x="0" y="209549"/>
                </a:moveTo>
                <a:lnTo>
                  <a:pt x="5748068" y="209549"/>
                </a:lnTo>
                <a:lnTo>
                  <a:pt x="574806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1874" y="5600288"/>
            <a:ext cx="6767830" cy="213360"/>
          </a:xfrm>
          <a:custGeom>
            <a:avLst/>
            <a:gdLst/>
            <a:ahLst/>
            <a:cxnLst/>
            <a:rect l="l" t="t" r="r" b="b"/>
            <a:pathLst>
              <a:path w="6767830" h="213360">
                <a:moveTo>
                  <a:pt x="0" y="0"/>
                </a:moveTo>
                <a:lnTo>
                  <a:pt x="6767289" y="0"/>
                </a:lnTo>
                <a:lnTo>
                  <a:pt x="676728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5069" y="5809838"/>
            <a:ext cx="3560445" cy="213360"/>
          </a:xfrm>
          <a:custGeom>
            <a:avLst/>
            <a:gdLst/>
            <a:ahLst/>
            <a:cxnLst/>
            <a:rect l="l" t="t" r="r" b="b"/>
            <a:pathLst>
              <a:path w="3560445" h="213360">
                <a:moveTo>
                  <a:pt x="0" y="0"/>
                </a:moveTo>
                <a:lnTo>
                  <a:pt x="3560304" y="0"/>
                </a:lnTo>
                <a:lnTo>
                  <a:pt x="356030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89175" y="1599034"/>
            <a:ext cx="7780655" cy="5011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class </a:t>
            </a:r>
            <a:r>
              <a:rPr sz="1400" spc="-5" dirty="0">
                <a:latin typeface="Courier New"/>
                <a:cs typeface="Courier New"/>
              </a:rPr>
              <a:t>FancyFrameLayoutBehavior</a:t>
            </a:r>
            <a:r>
              <a:rPr sz="1400" spc="370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extends</a:t>
            </a:r>
            <a:endParaRPr sz="1400">
              <a:latin typeface="Courier New"/>
              <a:cs typeface="Courier New"/>
            </a:endParaRPr>
          </a:p>
          <a:p>
            <a:pPr marL="2176145">
              <a:lnSpc>
                <a:spcPts val="1664"/>
              </a:lnSpc>
            </a:pPr>
            <a:r>
              <a:rPr sz="1400" spc="-5" dirty="0">
                <a:latin typeface="Courier New"/>
                <a:cs typeface="Courier New"/>
              </a:rPr>
              <a:t>CoordinatorLayout.Behavior&lt;FloatingActionButton&gt;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338455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FancyFrameLayoutBehavior(Context c, AttributeSet a)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332105"/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338455">
              <a:lnSpc>
                <a:spcPts val="1664"/>
              </a:lnSpc>
            </a:pPr>
            <a:r>
              <a:rPr sz="14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ts val="1650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boolean </a:t>
            </a:r>
            <a:r>
              <a:rPr sz="1400" spc="-5" dirty="0">
                <a:latin typeface="Courier New"/>
                <a:cs typeface="Courier New"/>
              </a:rPr>
              <a:t>onStartNestedScroll(CoordinatorLayout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l,</a:t>
            </a:r>
            <a:endParaRPr sz="1400">
              <a:latin typeface="Courier New"/>
              <a:cs typeface="Courier New"/>
            </a:endParaRPr>
          </a:p>
          <a:p>
            <a:pPr marL="4096385" marR="1222375" indent="-304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Courier New"/>
                <a:cs typeface="Courier New"/>
              </a:rPr>
              <a:t>FloatingActionButton c,  View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directTargetChild,</a:t>
            </a:r>
            <a:endParaRPr sz="1400">
              <a:latin typeface="Courier New"/>
              <a:cs typeface="Courier New"/>
            </a:endParaRPr>
          </a:p>
          <a:p>
            <a:pPr marL="4096385">
              <a:lnSpc>
                <a:spcPts val="1585"/>
              </a:lnSpc>
            </a:pPr>
            <a:r>
              <a:rPr sz="1400" spc="-5" dirty="0">
                <a:latin typeface="Courier New"/>
                <a:cs typeface="Courier New"/>
              </a:rPr>
              <a:t>View target,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axes,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type)</a:t>
            </a:r>
            <a:r>
              <a:rPr sz="1400" spc="2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72795">
              <a:lnSpc>
                <a:spcPts val="1650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sz="14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true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ts val="1664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338455">
              <a:lnSpc>
                <a:spcPts val="1664"/>
              </a:lnSpc>
            </a:pPr>
            <a:r>
              <a:rPr sz="14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ts val="1650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400" spc="-5" dirty="0">
                <a:latin typeface="Courier New"/>
                <a:cs typeface="Courier New"/>
              </a:rPr>
              <a:t>onNestedScroll(CoordinatorLayout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l,</a:t>
            </a:r>
            <a:endParaRPr sz="1400">
              <a:latin typeface="Courier New"/>
              <a:cs typeface="Courier New"/>
            </a:endParaRPr>
          </a:p>
          <a:p>
            <a:pPr marL="3212465" marR="2033270">
              <a:lnSpc>
                <a:spcPts val="1650"/>
              </a:lnSpc>
              <a:spcBef>
                <a:spcPts val="65"/>
              </a:spcBef>
              <a:tabLst>
                <a:tab pos="4138929" algn="l"/>
              </a:tabLst>
            </a:pPr>
            <a:r>
              <a:rPr sz="1400" spc="-5" dirty="0">
                <a:latin typeface="Courier New"/>
                <a:cs typeface="Courier New"/>
              </a:rPr>
              <a:t>FloatingActionButton c,  View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t,	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400" b="1" spc="-9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dxConsumed,</a:t>
            </a:r>
            <a:endParaRPr sz="1400">
              <a:latin typeface="Courier New"/>
              <a:cs typeface="Courier New"/>
            </a:endParaRPr>
          </a:p>
          <a:p>
            <a:pPr marL="3212465">
              <a:lnSpc>
                <a:spcPts val="1585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dyConsumed,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400" b="1" spc="1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dxUnconsumed,</a:t>
            </a:r>
            <a:endParaRPr sz="1400">
              <a:latin typeface="Courier New"/>
              <a:cs typeface="Courier New"/>
            </a:endParaRPr>
          </a:p>
          <a:p>
            <a:pPr marL="3181985">
              <a:lnSpc>
                <a:spcPts val="1650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dyUnconsumed,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type)</a:t>
            </a:r>
            <a:r>
              <a:rPr sz="1400" spc="19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72795">
              <a:lnSpc>
                <a:spcPts val="1650"/>
              </a:lnSpc>
            </a:pPr>
            <a:r>
              <a:rPr sz="1400" i="1" spc="-5" dirty="0">
                <a:solidFill>
                  <a:srgbClr val="808080"/>
                </a:solidFill>
                <a:latin typeface="Courier New"/>
                <a:cs typeface="Courier New"/>
              </a:rPr>
              <a:t>//do your</a:t>
            </a:r>
            <a:r>
              <a:rPr sz="1400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urier New"/>
                <a:cs typeface="Courier New"/>
              </a:rPr>
              <a:t>stuff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ts val="1664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9175" y="6448452"/>
            <a:ext cx="1327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142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9171" y="452223"/>
            <a:ext cx="40360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Стандартные</a:t>
            </a:r>
            <a:r>
              <a:rPr sz="2800" b="1" spc="-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Behavior</a:t>
            </a:r>
            <a:endParaRPr sz="28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7341" y="1301236"/>
            <a:ext cx="2891144" cy="5133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7099" y="1739077"/>
            <a:ext cx="3051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ScrollingViewBehavior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71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37610" y="895797"/>
            <a:ext cx="3119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SwipeDismissBehavior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6841" y="1650177"/>
            <a:ext cx="2721294" cy="4837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37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01484" y="804357"/>
            <a:ext cx="2985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BottomSheetBehavior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5325" y="1444566"/>
            <a:ext cx="2721294" cy="4830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78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2"/>
            <a:ext cx="3068908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ActionBar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8711" y="1633103"/>
            <a:ext cx="6363970" cy="19284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09880" indent="-297180">
              <a:spcBef>
                <a:spcPts val="325"/>
              </a:spcBef>
              <a:buChar char="•"/>
              <a:tabLst>
                <a:tab pos="309245" algn="l"/>
                <a:tab pos="310515" algn="l"/>
              </a:tabLst>
            </a:pPr>
            <a:r>
              <a:rPr lang="ru-RU" sz="2400" spc="-5" dirty="0">
                <a:latin typeface="Arial"/>
                <a:cs typeface="Arial"/>
              </a:rPr>
              <a:t>Панель верхней части</a:t>
            </a:r>
            <a:r>
              <a:rPr lang="ru-RU" sz="2400" spc="-35" dirty="0">
                <a:latin typeface="Arial"/>
                <a:cs typeface="Arial"/>
              </a:rPr>
              <a:t> </a:t>
            </a:r>
            <a:r>
              <a:rPr lang="ru-RU" sz="2400" spc="-5" dirty="0">
                <a:latin typeface="Arial"/>
                <a:cs typeface="Arial"/>
              </a:rPr>
              <a:t>приложения</a:t>
            </a:r>
            <a:endParaRPr lang="ru-RU" sz="2400" dirty="0">
              <a:latin typeface="Arial"/>
              <a:cs typeface="Arial"/>
            </a:endParaRPr>
          </a:p>
          <a:p>
            <a:pPr marL="309880" indent="-297180">
              <a:spcBef>
                <a:spcPts val="225"/>
              </a:spcBef>
              <a:buChar char="•"/>
              <a:tabLst>
                <a:tab pos="309245" algn="l"/>
                <a:tab pos="310515" algn="l"/>
              </a:tabLst>
            </a:pPr>
            <a:r>
              <a:rPr lang="ru-RU" sz="2400" spc="-5" dirty="0">
                <a:latin typeface="Arial"/>
                <a:cs typeface="Arial"/>
              </a:rPr>
              <a:t>Появилась </a:t>
            </a:r>
            <a:r>
              <a:rPr lang="ru-RU" sz="2400" dirty="0">
                <a:latin typeface="Arial"/>
                <a:cs typeface="Arial"/>
              </a:rPr>
              <a:t>в </a:t>
            </a:r>
            <a:r>
              <a:rPr lang="ru-RU" sz="2400" spc="-5" dirty="0" err="1">
                <a:latin typeface="Arial"/>
                <a:cs typeface="Arial"/>
              </a:rPr>
              <a:t>Android</a:t>
            </a:r>
            <a:r>
              <a:rPr lang="ru-RU" sz="2400" spc="-30" dirty="0">
                <a:latin typeface="Arial"/>
                <a:cs typeface="Arial"/>
              </a:rPr>
              <a:t> </a:t>
            </a:r>
            <a:r>
              <a:rPr lang="ru-RU" sz="2400" spc="-5" dirty="0">
                <a:latin typeface="Arial"/>
                <a:cs typeface="Arial"/>
              </a:rPr>
              <a:t>3.0</a:t>
            </a:r>
            <a:endParaRPr lang="ru-RU" sz="2400" dirty="0">
              <a:latin typeface="Arial"/>
              <a:cs typeface="Arial"/>
            </a:endParaRPr>
          </a:p>
          <a:p>
            <a:pPr marL="309880" marR="5080" indent="-297180">
              <a:lnSpc>
                <a:spcPts val="2590"/>
              </a:lnSpc>
              <a:spcBef>
                <a:spcPts val="520"/>
              </a:spcBef>
              <a:buChar char="•"/>
              <a:tabLst>
                <a:tab pos="309245" algn="l"/>
                <a:tab pos="310515" algn="l"/>
              </a:tabLst>
            </a:pPr>
            <a:r>
              <a:rPr lang="ru-RU" sz="2400" spc="-5" dirty="0">
                <a:latin typeface="Arial"/>
                <a:cs typeface="Arial"/>
              </a:rPr>
              <a:t>Обычно предоставляет доступ </a:t>
            </a:r>
            <a:r>
              <a:rPr lang="ru-RU" sz="2400" dirty="0">
                <a:latin typeface="Arial"/>
                <a:cs typeface="Arial"/>
              </a:rPr>
              <a:t>к</a:t>
            </a:r>
            <a:r>
              <a:rPr lang="ru-RU" sz="2400" spc="-95" dirty="0">
                <a:latin typeface="Arial"/>
                <a:cs typeface="Arial"/>
              </a:rPr>
              <a:t> </a:t>
            </a:r>
            <a:r>
              <a:rPr lang="ru-RU" sz="2400" spc="-5" dirty="0">
                <a:latin typeface="Arial"/>
                <a:cs typeface="Arial"/>
              </a:rPr>
              <a:t>наиболее  частым</a:t>
            </a:r>
            <a:r>
              <a:rPr lang="ru-RU" sz="2400" spc="-15" dirty="0">
                <a:latin typeface="Arial"/>
                <a:cs typeface="Arial"/>
              </a:rPr>
              <a:t> </a:t>
            </a:r>
            <a:r>
              <a:rPr lang="ru-RU" sz="2400" spc="-5" dirty="0">
                <a:latin typeface="Arial"/>
                <a:cs typeface="Arial"/>
              </a:rPr>
              <a:t>действиям</a:t>
            </a:r>
            <a:endParaRPr lang="ru-RU" sz="2400" dirty="0">
              <a:latin typeface="Arial"/>
              <a:cs typeface="Arial"/>
            </a:endParaRPr>
          </a:p>
          <a:p>
            <a:pPr marL="309880" indent="-297180">
              <a:spcBef>
                <a:spcPts val="195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b="1" spc="-5" dirty="0" err="1">
                <a:latin typeface="Arial"/>
                <a:cs typeface="Arial"/>
              </a:rPr>
              <a:t>Теперь</a:t>
            </a:r>
            <a:r>
              <a:rPr sz="2400" b="1" spc="-5" dirty="0">
                <a:latin typeface="Arial"/>
                <a:cs typeface="Arial"/>
              </a:rPr>
              <a:t> называется Toolbar </a:t>
            </a:r>
            <a:r>
              <a:rPr sz="2400" dirty="0">
                <a:latin typeface="Arial"/>
                <a:cs typeface="Arial"/>
              </a:rPr>
              <a:t>(API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21)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4521" y="4013068"/>
            <a:ext cx="5002939" cy="1507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0199" y="5800244"/>
            <a:ext cx="1549400" cy="77200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93700" marR="5080" indent="-381635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Hamburger  </a:t>
            </a:r>
            <a:r>
              <a:rPr sz="2400" dirty="0">
                <a:latin typeface="Arial"/>
                <a:cs typeface="Arial"/>
              </a:rPr>
              <a:t>Menu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8912" y="5800243"/>
            <a:ext cx="60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Title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9904" y="5800243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Menu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12016" y="4993615"/>
            <a:ext cx="7620" cy="746125"/>
          </a:xfrm>
          <a:custGeom>
            <a:avLst/>
            <a:gdLst/>
            <a:ahLst/>
            <a:cxnLst/>
            <a:rect l="l" t="t" r="r" b="b"/>
            <a:pathLst>
              <a:path w="7620" h="746125">
                <a:moveTo>
                  <a:pt x="7499" y="745798"/>
                </a:moveTo>
                <a:lnTo>
                  <a:pt x="0" y="0"/>
                </a:lnTo>
              </a:path>
            </a:pathLst>
          </a:custGeom>
          <a:ln w="9524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4886" y="4907116"/>
            <a:ext cx="7620" cy="746125"/>
          </a:xfrm>
          <a:custGeom>
            <a:avLst/>
            <a:gdLst/>
            <a:ahLst/>
            <a:cxnLst/>
            <a:rect l="l" t="t" r="r" b="b"/>
            <a:pathLst>
              <a:path w="7620" h="746125">
                <a:moveTo>
                  <a:pt x="7499" y="745798"/>
                </a:moveTo>
                <a:lnTo>
                  <a:pt x="0" y="0"/>
                </a:lnTo>
              </a:path>
            </a:pathLst>
          </a:custGeom>
          <a:ln w="9524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6170" y="4993615"/>
            <a:ext cx="7620" cy="746125"/>
          </a:xfrm>
          <a:custGeom>
            <a:avLst/>
            <a:gdLst/>
            <a:ahLst/>
            <a:cxnLst/>
            <a:rect l="l" t="t" r="r" b="b"/>
            <a:pathLst>
              <a:path w="7619" h="746125">
                <a:moveTo>
                  <a:pt x="7499" y="745798"/>
                </a:moveTo>
                <a:lnTo>
                  <a:pt x="0" y="0"/>
                </a:lnTo>
              </a:path>
            </a:pathLst>
          </a:custGeom>
          <a:ln w="9524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54833" y="6459819"/>
            <a:ext cx="2489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45"/>
                </a:lnSpc>
              </a:pPr>
              <a:t>19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38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35034" y="6505200"/>
            <a:ext cx="86766" cy="130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5200" y="1696720"/>
            <a:ext cx="5577840" cy="47936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67640">
              <a:spcBef>
                <a:spcPts val="320"/>
              </a:spcBef>
              <a:tabLst>
                <a:tab pos="680085" algn="l"/>
                <a:tab pos="680720" algn="l"/>
              </a:tabLst>
            </a:pPr>
            <a:r>
              <a:rPr sz="3200" spc="-5" dirty="0">
                <a:latin typeface="Arial"/>
                <a:cs typeface="Arial"/>
              </a:rPr>
              <a:t>Launch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Screen</a:t>
            </a:r>
            <a:endParaRPr sz="3200" dirty="0">
              <a:latin typeface="Arial"/>
              <a:cs typeface="Arial"/>
            </a:endParaRPr>
          </a:p>
          <a:p>
            <a:pPr marL="167640">
              <a:spcBef>
                <a:spcPts val="285"/>
              </a:spcBef>
              <a:tabLst>
                <a:tab pos="680085" algn="l"/>
                <a:tab pos="680720" algn="l"/>
              </a:tabLst>
            </a:pPr>
            <a:r>
              <a:rPr sz="3200" spc="-5" dirty="0">
                <a:latin typeface="Arial"/>
                <a:cs typeface="Arial"/>
              </a:rPr>
              <a:t>Cards</a:t>
            </a:r>
            <a:endParaRPr sz="3200" dirty="0">
              <a:latin typeface="Arial"/>
              <a:cs typeface="Arial"/>
            </a:endParaRPr>
          </a:p>
          <a:p>
            <a:pPr marL="167640">
              <a:spcBef>
                <a:spcPts val="285"/>
              </a:spcBef>
              <a:tabLst>
                <a:tab pos="680085" algn="l"/>
                <a:tab pos="680720" algn="l"/>
              </a:tabLst>
            </a:pPr>
            <a:r>
              <a:rPr sz="3200" spc="-5" dirty="0">
                <a:latin typeface="Arial"/>
                <a:cs typeface="Arial"/>
              </a:rPr>
              <a:t>SnackBar</a:t>
            </a:r>
            <a:endParaRPr sz="3200" dirty="0">
              <a:latin typeface="Arial"/>
              <a:cs typeface="Arial"/>
            </a:endParaRPr>
          </a:p>
          <a:p>
            <a:pPr marL="167640">
              <a:spcBef>
                <a:spcPts val="285"/>
              </a:spcBef>
              <a:tabLst>
                <a:tab pos="680085" algn="l"/>
                <a:tab pos="680720" algn="l"/>
              </a:tabLst>
            </a:pPr>
            <a:r>
              <a:rPr sz="3200" spc="-5" dirty="0">
                <a:latin typeface="Arial"/>
                <a:cs typeface="Arial"/>
              </a:rPr>
              <a:t>ActionBar</a:t>
            </a:r>
            <a:endParaRPr sz="3200" dirty="0">
              <a:latin typeface="Arial"/>
              <a:cs typeface="Arial"/>
            </a:endParaRPr>
          </a:p>
          <a:p>
            <a:pPr marL="167640">
              <a:spcBef>
                <a:spcPts val="284"/>
              </a:spcBef>
              <a:tabLst>
                <a:tab pos="680085" algn="l"/>
                <a:tab pos="680720" algn="l"/>
              </a:tabLst>
            </a:pPr>
            <a:r>
              <a:rPr sz="3200" spc="-5" dirty="0">
                <a:latin typeface="Arial"/>
                <a:cs typeface="Arial"/>
              </a:rPr>
              <a:t>Floating Action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Button</a:t>
            </a:r>
            <a:endParaRPr sz="3200" dirty="0">
              <a:latin typeface="Arial"/>
              <a:cs typeface="Arial"/>
            </a:endParaRPr>
          </a:p>
          <a:p>
            <a:pPr marL="167640">
              <a:spcBef>
                <a:spcPts val="284"/>
              </a:spcBef>
              <a:tabLst>
                <a:tab pos="680085" algn="l"/>
                <a:tab pos="680720" algn="l"/>
              </a:tabLst>
            </a:pPr>
            <a:r>
              <a:rPr sz="3200" spc="-5" dirty="0">
                <a:latin typeface="Arial"/>
                <a:cs typeface="Arial"/>
              </a:rPr>
              <a:t>CoordinatorLayout</a:t>
            </a:r>
            <a:endParaRPr sz="3200" dirty="0">
              <a:latin typeface="Arial"/>
              <a:cs typeface="Arial"/>
            </a:endParaRPr>
          </a:p>
          <a:p>
            <a:pPr marL="167640">
              <a:spcBef>
                <a:spcPts val="284"/>
              </a:spcBef>
              <a:tabLst>
                <a:tab pos="680085" algn="l"/>
                <a:tab pos="680720" algn="l"/>
              </a:tabLst>
            </a:pPr>
            <a:r>
              <a:rPr sz="3200" spc="-5" dirty="0">
                <a:latin typeface="Arial"/>
                <a:cs typeface="Arial"/>
              </a:rPr>
              <a:t>Tabs</a:t>
            </a:r>
            <a:endParaRPr lang="ru-RU" sz="3200" dirty="0">
              <a:latin typeface="Arial"/>
              <a:cs typeface="Arial"/>
            </a:endParaRPr>
          </a:p>
          <a:p>
            <a:pPr marL="167640">
              <a:spcBef>
                <a:spcPts val="284"/>
              </a:spcBef>
              <a:tabLst>
                <a:tab pos="680085" algn="l"/>
                <a:tab pos="680720" algn="l"/>
              </a:tabLst>
            </a:pPr>
            <a:r>
              <a:rPr sz="3200" spc="-5" dirty="0">
                <a:latin typeface="Arial"/>
                <a:cs typeface="Arial"/>
              </a:rPr>
              <a:t>Bottom Navigation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Bar</a:t>
            </a:r>
            <a:endParaRPr lang="ru-RU" sz="3200" dirty="0">
              <a:latin typeface="Arial"/>
              <a:cs typeface="Arial"/>
            </a:endParaRPr>
          </a:p>
          <a:p>
            <a:pPr marL="167640">
              <a:spcBef>
                <a:spcPts val="284"/>
              </a:spcBef>
              <a:tabLst>
                <a:tab pos="680085" algn="l"/>
                <a:tab pos="680720" algn="l"/>
              </a:tabLst>
            </a:pPr>
            <a:r>
              <a:rPr sz="3200" spc="-5" dirty="0">
                <a:latin typeface="Arial"/>
                <a:cs typeface="Arial"/>
              </a:rPr>
              <a:t>Navigation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Drawer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712E1DB-3461-45F6-BB00-1BC77E20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</a:t>
            </a:r>
          </a:p>
        </p:txBody>
      </p:sp>
    </p:spTree>
    <p:extLst>
      <p:ext uri="{BB962C8B-B14F-4D97-AF65-F5344CB8AC3E}">
        <p14:creationId xmlns:p14="http://schemas.microsoft.com/office/powerpoint/2010/main" val="4000996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2"/>
            <a:ext cx="3170508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ActionBar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54833" y="6459819"/>
            <a:ext cx="2489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45"/>
                </a:lnSpc>
              </a:pPr>
              <a:t>20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134" y="1758188"/>
            <a:ext cx="9461251" cy="363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455" marR="1711960" indent="-365760">
              <a:lnSpc>
                <a:spcPct val="101600"/>
              </a:lnSpc>
              <a:spcBef>
                <a:spcPts val="1945"/>
              </a:spcBef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RelativeLayout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953135" marR="5080" indent="-487680">
              <a:lnSpc>
                <a:spcPct val="101600"/>
              </a:lnSpc>
            </a:pPr>
            <a:r>
              <a:rPr sz="2400" spc="-10" dirty="0">
                <a:latin typeface="Courier New"/>
                <a:cs typeface="Courier New"/>
              </a:rPr>
              <a:t>&lt;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android.support.v7.widget.Toolbar  </a:t>
            </a:r>
            <a:r>
              <a:rPr sz="2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"@+id/toolbar"  </a:t>
            </a:r>
            <a:r>
              <a:rPr sz="2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2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24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:minHeight=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"?android:attr/actionBarSize"  </a:t>
            </a:r>
            <a:r>
              <a:rPr sz="24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:theme=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"@style/ActionBarStyle"</a:t>
            </a:r>
            <a:endParaRPr sz="2400" dirty="0">
              <a:latin typeface="Courier New"/>
              <a:cs typeface="Courier New"/>
            </a:endParaRPr>
          </a:p>
          <a:p>
            <a:pPr marL="953135">
              <a:spcBef>
                <a:spcPts val="30"/>
              </a:spcBef>
            </a:pPr>
            <a:r>
              <a:rPr sz="2400" spc="-5" dirty="0">
                <a:latin typeface="Courier New"/>
                <a:cs typeface="Courier New"/>
              </a:rPr>
              <a:t>/&gt;</a:t>
            </a:r>
            <a:endParaRPr lang="en-US" sz="2400" spc="-5" dirty="0">
              <a:latin typeface="Courier New"/>
              <a:cs typeface="Courier New"/>
            </a:endParaRPr>
          </a:p>
          <a:p>
            <a:pPr marL="953135">
              <a:spcBef>
                <a:spcPts val="30"/>
              </a:spcBef>
            </a:pPr>
            <a:r>
              <a:rPr lang="en-US" sz="1600" spc="-5" dirty="0">
                <a:latin typeface="Courier New"/>
                <a:cs typeface="Courier New"/>
              </a:rPr>
              <a:t>…</a:t>
            </a:r>
            <a:endParaRPr lang="en-US" sz="1600" dirty="0">
              <a:latin typeface="Courier New"/>
              <a:cs typeface="Courier New"/>
            </a:endParaRPr>
          </a:p>
          <a:p>
            <a:pPr marL="953135">
              <a:spcBef>
                <a:spcPts val="30"/>
              </a:spcBef>
            </a:pPr>
            <a:r>
              <a:rPr sz="1600" spc="-10" dirty="0">
                <a:latin typeface="Courier New"/>
                <a:cs typeface="Courier New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RelativeLayout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4772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2"/>
            <a:ext cx="3871548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ActionBar</a:t>
            </a:r>
          </a:p>
        </p:txBody>
      </p:sp>
      <p:sp>
        <p:nvSpPr>
          <p:cNvPr id="3" name="object 3"/>
          <p:cNvSpPr/>
          <p:nvPr/>
        </p:nvSpPr>
        <p:spPr>
          <a:xfrm>
            <a:off x="1901875" y="2639067"/>
            <a:ext cx="6722109" cy="274320"/>
          </a:xfrm>
          <a:custGeom>
            <a:avLst/>
            <a:gdLst/>
            <a:ahLst/>
            <a:cxnLst/>
            <a:rect l="l" t="t" r="r" b="b"/>
            <a:pathLst>
              <a:path w="6722109" h="274319">
                <a:moveTo>
                  <a:pt x="0" y="0"/>
                </a:moveTo>
                <a:lnTo>
                  <a:pt x="6721922" y="0"/>
                </a:lnTo>
                <a:lnTo>
                  <a:pt x="6721922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1874" y="2915291"/>
            <a:ext cx="5213350" cy="274320"/>
          </a:xfrm>
          <a:custGeom>
            <a:avLst/>
            <a:gdLst/>
            <a:ahLst/>
            <a:cxnLst/>
            <a:rect l="l" t="t" r="r" b="b"/>
            <a:pathLst>
              <a:path w="5213350" h="274319">
                <a:moveTo>
                  <a:pt x="0" y="0"/>
                </a:moveTo>
                <a:lnTo>
                  <a:pt x="5212917" y="0"/>
                </a:lnTo>
                <a:lnTo>
                  <a:pt x="5212917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1874" y="3743965"/>
            <a:ext cx="7819390" cy="274320"/>
          </a:xfrm>
          <a:custGeom>
            <a:avLst/>
            <a:gdLst/>
            <a:ahLst/>
            <a:cxnLst/>
            <a:rect l="l" t="t" r="r" b="b"/>
            <a:pathLst>
              <a:path w="7819390" h="274320">
                <a:moveTo>
                  <a:pt x="0" y="0"/>
                </a:moveTo>
                <a:lnTo>
                  <a:pt x="7819380" y="0"/>
                </a:lnTo>
                <a:lnTo>
                  <a:pt x="7819380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1874" y="4020189"/>
            <a:ext cx="4390390" cy="274320"/>
          </a:xfrm>
          <a:custGeom>
            <a:avLst/>
            <a:gdLst/>
            <a:ahLst/>
            <a:cxnLst/>
            <a:rect l="l" t="t" r="r" b="b"/>
            <a:pathLst>
              <a:path w="4390390" h="274320">
                <a:moveTo>
                  <a:pt x="0" y="0"/>
                </a:moveTo>
                <a:lnTo>
                  <a:pt x="4389825" y="0"/>
                </a:lnTo>
                <a:lnTo>
                  <a:pt x="4389825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1874" y="4296414"/>
            <a:ext cx="5624830" cy="274320"/>
          </a:xfrm>
          <a:custGeom>
            <a:avLst/>
            <a:gdLst/>
            <a:ahLst/>
            <a:cxnLst/>
            <a:rect l="l" t="t" r="r" b="b"/>
            <a:pathLst>
              <a:path w="5624830" h="274320">
                <a:moveTo>
                  <a:pt x="0" y="0"/>
                </a:moveTo>
                <a:lnTo>
                  <a:pt x="5624463" y="0"/>
                </a:lnTo>
                <a:lnTo>
                  <a:pt x="5624463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89174" y="1672126"/>
            <a:ext cx="7844790" cy="2926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MainActivity.java</a:t>
            </a:r>
          </a:p>
          <a:p>
            <a:pPr marL="12700">
              <a:spcBef>
                <a:spcPts val="2385"/>
              </a:spcBef>
            </a:pPr>
            <a:r>
              <a:rPr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15"/>
              </a:spcBef>
            </a:pP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pc="-5" dirty="0">
                <a:latin typeface="Courier New"/>
                <a:cs typeface="Courier New"/>
              </a:rPr>
              <a:t>onCreate(Bundle savedInstanceState)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424180">
              <a:spcBef>
                <a:spcPts val="15"/>
              </a:spcBef>
            </a:pP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super</a:t>
            </a:r>
            <a:r>
              <a:rPr spc="-5" dirty="0">
                <a:latin typeface="Courier New"/>
                <a:cs typeface="Courier New"/>
              </a:rPr>
              <a:t>.onCreate(savedInstanceState);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23545"/>
            <a:r>
              <a:rPr spc="-5" dirty="0">
                <a:latin typeface="Courier New"/>
                <a:cs typeface="Courier New"/>
              </a:rPr>
              <a:t>setContentView(R.layout.</a:t>
            </a:r>
            <a:r>
              <a:rPr b="1" i="1" spc="-5" dirty="0">
                <a:solidFill>
                  <a:srgbClr val="660E79"/>
                </a:solidFill>
                <a:latin typeface="Courier New"/>
                <a:cs typeface="Courier New"/>
              </a:rPr>
              <a:t>main_layout</a:t>
            </a:r>
            <a:r>
              <a:rPr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423545" marR="5080">
              <a:lnSpc>
                <a:spcPct val="100699"/>
              </a:lnSpc>
            </a:pPr>
            <a:r>
              <a:rPr spc="-5" dirty="0">
                <a:latin typeface="Courier New"/>
                <a:cs typeface="Courier New"/>
              </a:rPr>
              <a:t>Toolbar toolbar </a:t>
            </a:r>
            <a:r>
              <a:rPr dirty="0">
                <a:latin typeface="Courier New"/>
                <a:cs typeface="Courier New"/>
              </a:rPr>
              <a:t>= </a:t>
            </a:r>
            <a:r>
              <a:rPr spc="-5" dirty="0">
                <a:latin typeface="Courier New"/>
                <a:cs typeface="Courier New"/>
              </a:rPr>
              <a:t>(Toolbar)findViewById(R.id.</a:t>
            </a:r>
            <a:r>
              <a:rPr b="1" i="1" spc="-5" dirty="0">
                <a:solidFill>
                  <a:srgbClr val="660E79"/>
                </a:solidFill>
                <a:latin typeface="Courier New"/>
                <a:cs typeface="Courier New"/>
              </a:rPr>
              <a:t>toolbar</a:t>
            </a:r>
            <a:r>
              <a:rPr spc="-5" dirty="0">
                <a:latin typeface="Courier New"/>
                <a:cs typeface="Courier New"/>
              </a:rPr>
              <a:t>);  setSupportActionBar(toolbar);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54833" y="6459819"/>
            <a:ext cx="2489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45"/>
                </a:lnSpc>
              </a:pPr>
              <a:t>21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38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2"/>
            <a:ext cx="3515948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ActionBar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54833" y="6459819"/>
            <a:ext cx="2489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45"/>
                </a:lnSpc>
              </a:pPr>
              <a:t>22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9174" y="1592230"/>
            <a:ext cx="3430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res/values-v21/styles.xml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174" y="2306020"/>
            <a:ext cx="843026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resources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77825">
              <a:spcBef>
                <a:spcPts val="30"/>
              </a:spcBef>
            </a:pPr>
            <a:r>
              <a:rPr sz="1600" spc="-15" dirty="0">
                <a:latin typeface="Courier New"/>
                <a:cs typeface="Courier New"/>
              </a:rPr>
              <a:t>&lt;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style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name=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"AppTheme"</a:t>
            </a:r>
            <a:r>
              <a:rPr sz="16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parent=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"Theme.AppCompat.Light.NoActionBar"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174" y="3299221"/>
            <a:ext cx="2837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res/values/styles.xml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9174" y="4013011"/>
            <a:ext cx="696722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resources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77825">
              <a:spcBef>
                <a:spcPts val="30"/>
              </a:spcBef>
            </a:pPr>
            <a:r>
              <a:rPr sz="1600" spc="-15" dirty="0">
                <a:latin typeface="Courier New"/>
                <a:cs typeface="Courier New"/>
              </a:rPr>
              <a:t>&lt;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style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name=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"AppTheme"</a:t>
            </a:r>
            <a:r>
              <a:rPr sz="16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parent=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"Theme.AppCompat.Light"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4998" y="5125627"/>
            <a:ext cx="278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AndroidManifest.xml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4999" y="5839407"/>
            <a:ext cx="4170679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7825" marR="5080" indent="-365760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application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:theme=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"@style/AppTheme"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860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2"/>
            <a:ext cx="3532506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ActionBar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54833" y="6459819"/>
            <a:ext cx="2489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45"/>
                </a:lnSpc>
              </a:pPr>
              <a:t>23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9174" y="1592230"/>
            <a:ext cx="3532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res/menu/main_menu.xml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201334" y="2160590"/>
            <a:ext cx="8596668" cy="4072735"/>
          </a:xfrm>
          <a:prstGeom prst="rect">
            <a:avLst/>
          </a:prstGeom>
        </p:spPr>
        <p:txBody>
          <a:bodyPr vert="horz" wrap="square" lIns="0" tIns="79910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" dirty="0">
                <a:latin typeface="Courier New"/>
                <a:cs typeface="Courier New"/>
              </a:rPr>
              <a:t>&lt;?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 version=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"1.0"</a:t>
            </a:r>
            <a:r>
              <a:rPr sz="16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encoding=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"utf-8"</a:t>
            </a:r>
            <a:r>
              <a:rPr sz="1600" i="1" spc="-5" dirty="0"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  <a:p>
            <a:pPr marL="621665" marR="5080" indent="-609600">
              <a:lnSpc>
                <a:spcPct val="101600"/>
              </a:lnSpc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menu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"http://schemas.android.com/apk/res/android"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  <a:hlinkClick r:id="rId3"/>
              </a:rPr>
              <a:t>"http://schemas.android.com/apk/res-auto"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865505" marR="490855" indent="-487680">
              <a:lnSpc>
                <a:spcPct val="101600"/>
              </a:lnSpc>
            </a:pPr>
            <a:r>
              <a:rPr sz="1600" spc="-15" dirty="0">
                <a:latin typeface="Courier New"/>
                <a:cs typeface="Courier New"/>
              </a:rPr>
              <a:t>&lt;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item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"@+id/menu_sorttype"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:icon=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"@android:drawable/ic_menu_sort_by_size"</a:t>
            </a:r>
            <a:endParaRPr sz="1600">
              <a:latin typeface="Courier New"/>
              <a:cs typeface="Courier New"/>
            </a:endParaRPr>
          </a:p>
          <a:p>
            <a:pPr marL="1109345" marR="2685415">
              <a:lnSpc>
                <a:spcPct val="101600"/>
              </a:lnSpc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:title=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"@string/sort_menu"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:showAsAction=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"always"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865505" marR="2807335" indent="-487680">
              <a:lnSpc>
                <a:spcPct val="101600"/>
              </a:lnSpc>
            </a:pPr>
            <a:r>
              <a:rPr sz="1600" spc="-15" dirty="0">
                <a:latin typeface="Courier New"/>
                <a:cs typeface="Courier New"/>
              </a:rPr>
              <a:t>&lt;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item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"@+id/settings"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:showAsAction=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"never"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:title=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"@string/settings"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25"/>
              </a:spcBef>
            </a:pPr>
            <a:r>
              <a:rPr sz="1600" spc="-10" dirty="0">
                <a:latin typeface="Courier New"/>
                <a:cs typeface="Courier New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menu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14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2"/>
            <a:ext cx="3160348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ActionBar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7533" y="6442976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175" y="1383051"/>
            <a:ext cx="8193405" cy="535559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spcBef>
                <a:spcPts val="1745"/>
              </a:spcBef>
            </a:pPr>
            <a:r>
              <a:rPr sz="2400" dirty="0">
                <a:latin typeface="Arial"/>
                <a:cs typeface="Arial"/>
              </a:rPr>
              <a:t>MainActivity.java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600">
              <a:latin typeface="Courier New"/>
              <a:cs typeface="Courier New"/>
            </a:endParaRPr>
          </a:p>
          <a:p>
            <a:pPr marL="372745" marR="5080" indent="-360680">
              <a:lnSpc>
                <a:spcPct val="1016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onCreateOptionsMenu(Menu menu, MenuInflater inflater)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super</a:t>
            </a:r>
            <a:r>
              <a:rPr sz="1600" spc="-5" dirty="0">
                <a:latin typeface="Courier New"/>
                <a:cs typeface="Courier New"/>
              </a:rPr>
              <a:t>.onCreateOptionsMenu(menu, inflater);  </a:t>
            </a:r>
            <a:r>
              <a:rPr sz="1600" spc="-20" dirty="0">
                <a:latin typeface="Courier New"/>
                <a:cs typeface="Courier New"/>
              </a:rPr>
              <a:t>inflater.inflate(R.menu.</a:t>
            </a:r>
            <a:r>
              <a:rPr sz="1600" b="1" i="1" spc="-20" dirty="0">
                <a:solidFill>
                  <a:srgbClr val="660E79"/>
                </a:solidFill>
                <a:latin typeface="Courier New"/>
                <a:cs typeface="Courier New"/>
              </a:rPr>
              <a:t>main_menu</a:t>
            </a:r>
            <a:r>
              <a:rPr sz="1600" spc="-20" dirty="0"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 menu);</a:t>
            </a:r>
            <a:endParaRPr sz="1600">
              <a:latin typeface="Courier New"/>
              <a:cs typeface="Courier New"/>
            </a:endParaRPr>
          </a:p>
          <a:p>
            <a:pPr marL="377825">
              <a:spcBef>
                <a:spcPts val="30"/>
              </a:spcBef>
            </a:pPr>
            <a:r>
              <a:rPr sz="1600" spc="-5" dirty="0">
                <a:latin typeface="Courier New"/>
                <a:cs typeface="Courier New"/>
              </a:rPr>
              <a:t>MenuItem item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menu.findItem(R.id.</a:t>
            </a:r>
            <a:r>
              <a:rPr sz="1600" b="1" i="1" spc="-25" dirty="0">
                <a:solidFill>
                  <a:srgbClr val="660E79"/>
                </a:solidFill>
                <a:latin typeface="Courier New"/>
                <a:cs typeface="Courier New"/>
              </a:rPr>
              <a:t>settings</a:t>
            </a:r>
            <a:r>
              <a:rPr sz="1600" spc="-2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1305"/>
              </a:spcBef>
            </a:pPr>
            <a:r>
              <a:rPr sz="16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600">
              <a:latin typeface="Courier New"/>
              <a:cs typeface="Courier New"/>
            </a:endParaRPr>
          </a:p>
          <a:p>
            <a:pPr marL="372745" marR="1611630" indent="-360680">
              <a:lnSpc>
                <a:spcPct val="1016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boolean </a:t>
            </a:r>
            <a:r>
              <a:rPr sz="1600" spc="-5" dirty="0">
                <a:latin typeface="Courier New"/>
                <a:cs typeface="Courier New"/>
              </a:rPr>
              <a:t>onOptionsItemSelected(MenuItem item)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boolean </a:t>
            </a:r>
            <a:r>
              <a:rPr sz="1600" spc="-5" dirty="0">
                <a:latin typeface="Courier New"/>
                <a:cs typeface="Courier New"/>
              </a:rPr>
              <a:t>called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super</a:t>
            </a:r>
            <a:r>
              <a:rPr sz="1600" spc="-5" dirty="0">
                <a:latin typeface="Courier New"/>
                <a:cs typeface="Courier New"/>
              </a:rPr>
              <a:t>.onOptionsItemSelected(item); 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(!called)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52805">
              <a:spcBef>
                <a:spcPts val="2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switch </a:t>
            </a:r>
            <a:r>
              <a:rPr sz="1600" spc="-5" dirty="0">
                <a:latin typeface="Courier New"/>
                <a:cs typeface="Courier New"/>
              </a:rPr>
              <a:t>(item.getItemId())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3211830" algn="ctr">
              <a:spcBef>
                <a:spcPts val="30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case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R.id.</a:t>
            </a:r>
            <a:r>
              <a:rPr sz="1600" b="1" i="1" spc="-10" dirty="0">
                <a:solidFill>
                  <a:srgbClr val="660E79"/>
                </a:solidFill>
                <a:latin typeface="Courier New"/>
                <a:cs typeface="Courier New"/>
              </a:rPr>
              <a:t>settings</a:t>
            </a:r>
            <a:r>
              <a:rPr sz="1600" spc="-1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840864">
              <a:spcBef>
                <a:spcPts val="30"/>
              </a:spcBef>
            </a:pPr>
            <a:r>
              <a:rPr sz="1600" spc="-5" dirty="0">
                <a:latin typeface="Courier New"/>
                <a:cs typeface="Courier New"/>
              </a:rPr>
              <a:t>called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true; //your code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here</a:t>
            </a:r>
            <a:endParaRPr sz="1600">
              <a:latin typeface="Courier New"/>
              <a:cs typeface="Courier New"/>
            </a:endParaRPr>
          </a:p>
          <a:p>
            <a:pPr marL="1812925">
              <a:spcBef>
                <a:spcPts val="30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break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865505">
              <a:spcBef>
                <a:spcPts val="3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77825">
              <a:spcBef>
                <a:spcPts val="3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72745">
              <a:spcBef>
                <a:spcPts val="30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latin typeface="Courier New"/>
                <a:cs typeface="Courier New"/>
              </a:rPr>
              <a:t>called;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1952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1" y="452222"/>
            <a:ext cx="4937760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Floating Action Button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3528180" y="3484118"/>
            <a:ext cx="3977266" cy="1902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1704" y="1913863"/>
            <a:ext cx="7101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Появилось </a:t>
            </a:r>
            <a:r>
              <a:rPr sz="2000" dirty="0">
                <a:latin typeface="Arial"/>
                <a:cs typeface="Arial"/>
              </a:rPr>
              <a:t>в </a:t>
            </a:r>
            <a:r>
              <a:rPr sz="2000" spc="-5" dirty="0">
                <a:latin typeface="Arial"/>
                <a:cs typeface="Arial"/>
              </a:rPr>
              <a:t>Android 5.0 </a:t>
            </a:r>
            <a:r>
              <a:rPr sz="2000" dirty="0">
                <a:latin typeface="Arial"/>
                <a:cs typeface="Arial"/>
              </a:rPr>
              <a:t>(API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21)</a:t>
            </a:r>
            <a:endParaRPr sz="2000">
              <a:latin typeface="Arial"/>
              <a:cs typeface="Arial"/>
            </a:endParaRPr>
          </a:p>
          <a:p>
            <a:pPr marL="394335" indent="-381635"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Предоставляет доступ </a:t>
            </a:r>
            <a:r>
              <a:rPr sz="2000" dirty="0">
                <a:latin typeface="Arial"/>
                <a:cs typeface="Arial"/>
              </a:rPr>
              <a:t>к </a:t>
            </a:r>
            <a:r>
              <a:rPr sz="2000" spc="-5" dirty="0">
                <a:latin typeface="Arial"/>
                <a:cs typeface="Arial"/>
              </a:rPr>
              <a:t>часто используемому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действию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68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1" y="452222"/>
            <a:ext cx="4937760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Floating Action Button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807894" y="2069750"/>
            <a:ext cx="7462520" cy="3790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>
              <a:lnSpc>
                <a:spcPct val="101600"/>
              </a:lnSpc>
              <a:spcBef>
                <a:spcPts val="1760"/>
              </a:spcBef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RelativeLayout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"http://schemas.android.com/apk/res/android"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tools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  <a:hlinkClick r:id="rId3"/>
              </a:rPr>
              <a:t>"http://schemas.android.com/tools"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65505" marR="865505" indent="-487680">
              <a:lnSpc>
                <a:spcPct val="101600"/>
              </a:lnSpc>
              <a:spcBef>
                <a:spcPts val="5"/>
              </a:spcBef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android.support.design.widget.FloatingActionButton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"@+id/fab"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:layout_alignParentBottom=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"true"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:layout_alignParentEnd=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"true"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:layout_margin=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"24dp"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:backgroundTint=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"@color/colorPrimary"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spc="-10" dirty="0">
                <a:latin typeface="Courier New"/>
                <a:cs typeface="Courier New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RelativeLayout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0304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1" y="452222"/>
            <a:ext cx="4937760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Floating Action Button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883330" y="1470311"/>
            <a:ext cx="9561150" cy="4697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2943860" indent="-365760">
              <a:lnSpc>
                <a:spcPct val="101600"/>
              </a:lnSpc>
              <a:spcBef>
                <a:spcPts val="1760"/>
              </a:spcBef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private void </a:t>
            </a:r>
            <a:r>
              <a:rPr sz="2000" spc="-5" dirty="0">
                <a:latin typeface="Courier New"/>
                <a:cs typeface="Courier New"/>
              </a:rPr>
              <a:t>setupFab(View rootView)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FloatingActionButton fab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</a:p>
          <a:p>
            <a:pPr marL="377825" marR="5080" indent="731520">
              <a:lnSpc>
                <a:spcPct val="101600"/>
              </a:lnSpc>
            </a:pPr>
            <a:r>
              <a:rPr sz="2000" spc="-25" dirty="0">
                <a:latin typeface="Courier New"/>
                <a:cs typeface="Courier New"/>
              </a:rPr>
              <a:t>(FloatingActionButton)rootView.findViewById(R.id.</a:t>
            </a:r>
            <a:r>
              <a:rPr sz="2000" b="1" i="1" spc="-25" dirty="0">
                <a:solidFill>
                  <a:srgbClr val="660E79"/>
                </a:solidFill>
                <a:latin typeface="Courier New"/>
                <a:cs typeface="Courier New"/>
              </a:rPr>
              <a:t>fab</a:t>
            </a:r>
            <a:r>
              <a:rPr sz="2000" spc="-25" dirty="0">
                <a:latin typeface="Courier New"/>
                <a:cs typeface="Courier New"/>
              </a:rPr>
              <a:t>);  </a:t>
            </a:r>
            <a:r>
              <a:rPr sz="2000" spc="-5" dirty="0">
                <a:latin typeface="Courier New"/>
                <a:cs typeface="Courier New"/>
              </a:rPr>
              <a:t>VectorDrawableCompat icon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</a:p>
          <a:p>
            <a:pPr marL="1597025" marR="1292860" indent="-487680">
              <a:lnSpc>
                <a:spcPct val="101600"/>
              </a:lnSpc>
            </a:pPr>
            <a:r>
              <a:rPr sz="2000" spc="-20" dirty="0">
                <a:latin typeface="Courier New"/>
                <a:cs typeface="Courier New"/>
              </a:rPr>
              <a:t>VectorDrawableCompat.</a:t>
            </a:r>
            <a:r>
              <a:rPr sz="2000" i="1" spc="-20" dirty="0">
                <a:latin typeface="Courier New"/>
                <a:cs typeface="Courier New"/>
              </a:rPr>
              <a:t>create</a:t>
            </a:r>
            <a:r>
              <a:rPr sz="2000" spc="-20" dirty="0">
                <a:latin typeface="Courier New"/>
                <a:cs typeface="Courier New"/>
              </a:rPr>
              <a:t>(getResources(),  R.drawable.</a:t>
            </a:r>
            <a:r>
              <a:rPr sz="2000" b="1" i="1" spc="-20" dirty="0">
                <a:solidFill>
                  <a:srgbClr val="660E79"/>
                </a:solidFill>
                <a:latin typeface="Courier New"/>
                <a:cs typeface="Courier New"/>
              </a:rPr>
              <a:t>ic_add_white_24px</a:t>
            </a:r>
            <a:r>
              <a:rPr sz="2000" spc="-20" dirty="0">
                <a:latin typeface="Courier New"/>
                <a:cs typeface="Courier New"/>
              </a:rPr>
              <a:t>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null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 marL="377825" marR="1042035">
              <a:lnSpc>
                <a:spcPct val="101600"/>
              </a:lnSpc>
            </a:pPr>
            <a:r>
              <a:rPr sz="2000" spc="-20" dirty="0">
                <a:latin typeface="Courier New"/>
                <a:cs typeface="Courier New"/>
              </a:rPr>
              <a:t>icon.setTint(Color.</a:t>
            </a:r>
            <a:r>
              <a:rPr sz="2000" b="1" i="1" spc="-20" dirty="0">
                <a:solidFill>
                  <a:srgbClr val="660E79"/>
                </a:solidFill>
                <a:latin typeface="Courier New"/>
                <a:cs typeface="Courier New"/>
              </a:rPr>
              <a:t>WHITE</a:t>
            </a:r>
            <a:r>
              <a:rPr sz="2000" spc="-20" dirty="0">
                <a:latin typeface="Courier New"/>
                <a:cs typeface="Courier New"/>
              </a:rPr>
              <a:t>);  </a:t>
            </a:r>
            <a:r>
              <a:rPr sz="2000" spc="-5" dirty="0">
                <a:latin typeface="Courier New"/>
                <a:cs typeface="Courier New"/>
              </a:rPr>
              <a:t>fab.setImageDrawable(icon);  </a:t>
            </a:r>
            <a:r>
              <a:rPr sz="2000" spc="-20" dirty="0">
                <a:latin typeface="Courier New"/>
                <a:cs typeface="Courier New"/>
              </a:rPr>
              <a:t>fab.setOnClickListener(</a:t>
            </a:r>
            <a:r>
              <a:rPr sz="2000" b="1" spc="-20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latin typeface="Courier New"/>
                <a:cs typeface="Courier New"/>
              </a:rPr>
              <a:t>View.OnClickListener()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</a:p>
          <a:p>
            <a:pPr marL="852805">
              <a:spcBef>
                <a:spcPts val="30"/>
              </a:spcBef>
            </a:pPr>
            <a:r>
              <a:rPr sz="20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2000" dirty="0">
              <a:latin typeface="Courier New"/>
              <a:cs typeface="Courier New"/>
            </a:endParaRPr>
          </a:p>
          <a:p>
            <a:pPr marL="1353185" marR="2835275" indent="-501015">
              <a:lnSpc>
                <a:spcPct val="101600"/>
              </a:lnSpc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2000" spc="-5" dirty="0">
                <a:latin typeface="Courier New"/>
                <a:cs typeface="Courier New"/>
              </a:rPr>
              <a:t>onClick(View view)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addNewNote();</a:t>
            </a:r>
            <a:endParaRPr sz="2000" dirty="0">
              <a:latin typeface="Courier New"/>
              <a:cs typeface="Courier New"/>
            </a:endParaRPr>
          </a:p>
          <a:p>
            <a:pPr marL="865505">
              <a:spcBef>
                <a:spcPts val="3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</a:p>
          <a:p>
            <a:pPr marL="377825">
              <a:spcBef>
                <a:spcPts val="30"/>
              </a:spcBef>
            </a:pPr>
            <a:r>
              <a:rPr sz="2000" spc="-5" dirty="0">
                <a:latin typeface="Courier New"/>
                <a:cs typeface="Courier New"/>
              </a:rPr>
              <a:t>});</a:t>
            </a:r>
            <a:endParaRPr sz="20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043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2"/>
            <a:ext cx="2936828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SnackBar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415" y="1409252"/>
            <a:ext cx="6770793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800" spc="-5" dirty="0">
                <a:latin typeface="Arial"/>
                <a:cs typeface="Arial"/>
              </a:rPr>
              <a:t>Современная замена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Toast</a:t>
            </a:r>
            <a:endParaRPr sz="2800" dirty="0">
              <a:latin typeface="Arial"/>
              <a:cs typeface="Arial"/>
            </a:endParaRPr>
          </a:p>
          <a:p>
            <a:pPr marL="394335" indent="-381635">
              <a:buChar char="●"/>
              <a:tabLst>
                <a:tab pos="394335" algn="l"/>
                <a:tab pos="394970" algn="l"/>
              </a:tabLst>
            </a:pPr>
            <a:r>
              <a:rPr sz="2800" spc="-5" dirty="0">
                <a:latin typeface="Arial"/>
                <a:cs typeface="Arial"/>
              </a:rPr>
              <a:t>Интерактивный</a:t>
            </a:r>
            <a:endParaRPr sz="2800" dirty="0">
              <a:latin typeface="Arial"/>
              <a:cs typeface="Arial"/>
            </a:endParaRPr>
          </a:p>
          <a:p>
            <a:pPr marL="394335" indent="-381635">
              <a:buChar char="●"/>
              <a:tabLst>
                <a:tab pos="394335" algn="l"/>
                <a:tab pos="394970" algn="l"/>
              </a:tabLst>
            </a:pPr>
            <a:r>
              <a:rPr sz="2800" spc="-5" dirty="0">
                <a:latin typeface="Arial"/>
                <a:cs typeface="Arial"/>
              </a:rPr>
              <a:t>Дает возможность </a:t>
            </a:r>
            <a:r>
              <a:rPr sz="2800" dirty="0">
                <a:latin typeface="Arial"/>
                <a:cs typeface="Arial"/>
              </a:rPr>
              <a:t>совершить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действие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2496" y="3685218"/>
            <a:ext cx="4238941" cy="19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2263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2"/>
            <a:ext cx="3221308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SnackBar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6702" y="6442976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416" y="2565439"/>
            <a:ext cx="10140171" cy="247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350895" indent="-365760">
              <a:lnSpc>
                <a:spcPct val="101600"/>
              </a:lnSpc>
              <a:spcBef>
                <a:spcPts val="1570"/>
              </a:spcBef>
            </a:pPr>
            <a:r>
              <a:rPr sz="2800" spc="-5" dirty="0" err="1">
                <a:latin typeface="Courier New"/>
                <a:cs typeface="Courier New"/>
              </a:rPr>
              <a:t>Snackbar</a:t>
            </a:r>
            <a:r>
              <a:rPr sz="2800" spc="-30" dirty="0" err="1">
                <a:latin typeface="Courier New"/>
                <a:cs typeface="Courier New"/>
              </a:rPr>
              <a:t>.</a:t>
            </a:r>
            <a:r>
              <a:rPr sz="2800" i="1" spc="-30" dirty="0" err="1">
                <a:latin typeface="Courier New"/>
                <a:cs typeface="Courier New"/>
              </a:rPr>
              <a:t>make</a:t>
            </a:r>
            <a:r>
              <a:rPr sz="2800" spc="-30" dirty="0">
                <a:latin typeface="Courier New"/>
                <a:cs typeface="Courier New"/>
              </a:rPr>
              <a:t>(</a:t>
            </a:r>
            <a:r>
              <a:rPr sz="2800" spc="-30" dirty="0">
                <a:solidFill>
                  <a:srgbClr val="660E79"/>
                </a:solidFill>
                <a:latin typeface="Courier New"/>
                <a:cs typeface="Courier New"/>
              </a:rPr>
              <a:t>rootView</a:t>
            </a:r>
            <a:r>
              <a:rPr sz="2800" spc="-30" dirty="0">
                <a:latin typeface="Courier New"/>
                <a:cs typeface="Courier New"/>
              </a:rPr>
              <a:t>, </a:t>
            </a:r>
            <a:r>
              <a:rPr sz="2800" spc="-15" dirty="0">
                <a:latin typeface="Courier New"/>
                <a:cs typeface="Courier New"/>
              </a:rPr>
              <a:t>R.string.</a:t>
            </a:r>
            <a:r>
              <a:rPr sz="2800" b="1" i="1" spc="-15" dirty="0">
                <a:solidFill>
                  <a:srgbClr val="660E79"/>
                </a:solidFill>
                <a:latin typeface="Courier New"/>
                <a:cs typeface="Courier New"/>
              </a:rPr>
              <a:t>note_added</a:t>
            </a:r>
            <a:r>
              <a:rPr sz="2800" spc="-15" dirty="0">
                <a:latin typeface="Courier New"/>
                <a:cs typeface="Courier New"/>
              </a:rPr>
              <a:t>,</a:t>
            </a:r>
            <a:r>
              <a:rPr sz="2800" spc="7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Snackbar.</a:t>
            </a:r>
            <a:r>
              <a:rPr sz="2800" b="1" i="1" spc="-15" dirty="0">
                <a:solidFill>
                  <a:srgbClr val="660E79"/>
                </a:solidFill>
                <a:latin typeface="Courier New"/>
                <a:cs typeface="Courier New"/>
              </a:rPr>
              <a:t>LENGTH_SHORT</a:t>
            </a:r>
            <a:r>
              <a:rPr sz="2800" spc="-15" dirty="0">
                <a:latin typeface="Courier New"/>
                <a:cs typeface="Courier New"/>
              </a:rPr>
              <a:t>)</a:t>
            </a:r>
            <a:endParaRPr sz="2800" dirty="0">
              <a:latin typeface="Courier New"/>
              <a:cs typeface="Courier New"/>
            </a:endParaRPr>
          </a:p>
          <a:p>
            <a:pPr marL="1597025">
              <a:spcBef>
                <a:spcPts val="30"/>
              </a:spcBef>
            </a:pPr>
            <a:r>
              <a:rPr sz="2800" spc="-25" dirty="0">
                <a:latin typeface="Courier New"/>
                <a:cs typeface="Courier New"/>
              </a:rPr>
              <a:t>.</a:t>
            </a:r>
            <a:r>
              <a:rPr sz="2800" spc="-25" dirty="0" err="1">
                <a:latin typeface="Courier New"/>
                <a:cs typeface="Courier New"/>
              </a:rPr>
              <a:t>setAction</a:t>
            </a:r>
            <a:r>
              <a:rPr sz="2800" spc="-25" dirty="0">
                <a:latin typeface="Courier New"/>
                <a:cs typeface="Courier New"/>
              </a:rPr>
              <a:t>(</a:t>
            </a:r>
            <a:r>
              <a:rPr lang="en-US" sz="2800" spc="-25" dirty="0">
                <a:latin typeface="Courier New"/>
                <a:cs typeface="Courier New"/>
              </a:rPr>
              <a:t>"Action"</a:t>
            </a:r>
            <a:r>
              <a:rPr sz="2800" spc="-25" dirty="0">
                <a:latin typeface="Courier New"/>
                <a:cs typeface="Courier New"/>
              </a:rPr>
              <a:t>,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MainActivity.</a:t>
            </a:r>
            <a:r>
              <a:rPr sz="2800" b="1" spc="-20" dirty="0">
                <a:solidFill>
                  <a:srgbClr val="000080"/>
                </a:solidFill>
                <a:latin typeface="Courier New"/>
                <a:cs typeface="Courier New"/>
              </a:rPr>
              <a:t>this</a:t>
            </a:r>
            <a:r>
              <a:rPr sz="2800" spc="-20" dirty="0">
                <a:latin typeface="Courier New"/>
                <a:cs typeface="Courier New"/>
              </a:rPr>
              <a:t>)</a:t>
            </a:r>
            <a:endParaRPr sz="2800" dirty="0">
              <a:latin typeface="Courier New"/>
              <a:cs typeface="Courier New"/>
            </a:endParaRPr>
          </a:p>
          <a:p>
            <a:pPr marL="1597025">
              <a:spcBef>
                <a:spcPts val="30"/>
              </a:spcBef>
            </a:pPr>
            <a:r>
              <a:rPr sz="2800" spc="-5" dirty="0">
                <a:latin typeface="Courier New"/>
                <a:cs typeface="Courier New"/>
              </a:rPr>
              <a:t>.show();</a:t>
            </a:r>
            <a:endParaRPr sz="2800" dirty="0">
              <a:latin typeface="Courier New"/>
              <a:cs typeface="Courier New"/>
            </a:endParaRPr>
          </a:p>
          <a:p>
            <a:pPr marL="865505">
              <a:spcBef>
                <a:spcPts val="30"/>
              </a:spcBef>
            </a:pP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9175" y="6312360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582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36551" y="6505187"/>
            <a:ext cx="87006" cy="130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0" spc="-5" dirty="0">
                <a:solidFill>
                  <a:srgbClr val="92D050"/>
                </a:solidFill>
              </a:rPr>
              <a:t>Android 4.x</a:t>
            </a:r>
            <a:r>
              <a:rPr sz="4000" b="0" spc="-95" dirty="0">
                <a:solidFill>
                  <a:srgbClr val="92D050"/>
                </a:solidFill>
              </a:rPr>
              <a:t> </a:t>
            </a:r>
            <a:r>
              <a:rPr sz="4000" b="0" spc="-5" dirty="0">
                <a:solidFill>
                  <a:srgbClr val="92D050"/>
                </a:solidFill>
              </a:rPr>
              <a:t>Holo</a:t>
            </a:r>
            <a:endParaRPr sz="4000" dirty="0">
              <a:solidFill>
                <a:srgbClr val="92D05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8905" y="1398493"/>
            <a:ext cx="4993525" cy="4559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7252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716" y="685535"/>
            <a:ext cx="340418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TabLayout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1716" y="1913863"/>
            <a:ext cx="661098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Появилось </a:t>
            </a:r>
            <a:r>
              <a:rPr sz="2000" dirty="0">
                <a:latin typeface="Arial"/>
                <a:cs typeface="Arial"/>
              </a:rPr>
              <a:t>в </a:t>
            </a:r>
            <a:r>
              <a:rPr sz="2000" spc="-5" dirty="0">
                <a:latin typeface="Arial"/>
                <a:cs typeface="Arial"/>
              </a:rPr>
              <a:t>SupportLibrary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23</a:t>
            </a:r>
            <a:endParaRPr sz="2000" dirty="0">
              <a:latin typeface="Arial"/>
              <a:cs typeface="Arial"/>
            </a:endParaRPr>
          </a:p>
          <a:p>
            <a:pPr marL="394335" indent="-381635"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Позволяет осуществлять навигацию по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горизонтали</a:t>
            </a:r>
            <a:endParaRPr sz="2000" dirty="0">
              <a:latin typeface="Arial"/>
              <a:cs typeface="Arial"/>
            </a:endParaRPr>
          </a:p>
          <a:p>
            <a:pPr marL="394335" marR="580390" indent="-381635"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На данный момент рекомендуется заменить на  BottomNavigation </a:t>
            </a:r>
            <a:r>
              <a:rPr sz="2000" dirty="0">
                <a:latin typeface="Arial"/>
                <a:cs typeface="Arial"/>
              </a:rPr>
              <a:t>(если </a:t>
            </a:r>
            <a:r>
              <a:rPr sz="2000" spc="-5" dirty="0">
                <a:latin typeface="Arial"/>
                <a:cs typeface="Arial"/>
              </a:rPr>
              <a:t>элементов от </a:t>
            </a:r>
            <a:r>
              <a:rPr sz="2000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до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5)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1270" y="3782017"/>
            <a:ext cx="4409466" cy="2089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812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0" y="452222"/>
            <a:ext cx="390202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TabLayout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9175" y="1648522"/>
            <a:ext cx="8382585" cy="405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2313305" indent="-365760">
              <a:lnSpc>
                <a:spcPct val="101600"/>
              </a:lnSpc>
              <a:spcBef>
                <a:spcPts val="1485"/>
              </a:spcBef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RelativeLayout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77825"/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android.support.v7.widget.Toolbar</a:t>
            </a:r>
            <a:r>
              <a:rPr sz="1600" spc="-10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65505" marR="728980" indent="-487680">
              <a:lnSpc>
                <a:spcPct val="101600"/>
              </a:lnSpc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android.support.design.widget.TabLayout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"@+id/tabLayout"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:scrollbars=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"horizontal"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:layout_below=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"@+id/toolbar"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:background=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"?attr/colorPrimary"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:layout_scrollFlags=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"scroll|enterAlways"</a:t>
            </a:r>
            <a:r>
              <a:rPr sz="16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77825"/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FrameLayout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"@+id/main_fragment_container"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170" y="5919162"/>
            <a:ext cx="2094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RelativeLayout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210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5" y="807822"/>
            <a:ext cx="379026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TabLayout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9175" y="1648523"/>
            <a:ext cx="7968615" cy="445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MainActivity.java</a:t>
            </a:r>
          </a:p>
          <a:p>
            <a:pPr marL="12700">
              <a:spcBef>
                <a:spcPts val="1515"/>
              </a:spcBef>
            </a:pPr>
            <a:r>
              <a:rPr sz="16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onCreate(Bundle savedInstanceState)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372745">
              <a:spcBef>
                <a:spcPts val="30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super</a:t>
            </a:r>
            <a:r>
              <a:rPr sz="1600" spc="-5" dirty="0">
                <a:latin typeface="Courier New"/>
                <a:cs typeface="Courier New"/>
              </a:rPr>
              <a:t>.onCreate(savedInstanceState);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77825"/>
            <a:r>
              <a:rPr sz="1600" spc="-20" dirty="0">
                <a:latin typeface="Courier New"/>
                <a:cs typeface="Courier New"/>
              </a:rPr>
              <a:t>setContentView(R.layout.</a:t>
            </a:r>
            <a:r>
              <a:rPr sz="1600" b="1" i="1" spc="-20" dirty="0">
                <a:solidFill>
                  <a:srgbClr val="660E79"/>
                </a:solidFill>
                <a:latin typeface="Courier New"/>
                <a:cs typeface="Courier New"/>
              </a:rPr>
              <a:t>main_layout</a:t>
            </a:r>
            <a:r>
              <a:rPr sz="1600" spc="-20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377825" marR="5080">
              <a:lnSpc>
                <a:spcPct val="101600"/>
              </a:lnSpc>
            </a:pPr>
            <a:r>
              <a:rPr sz="1600" spc="-5" dirty="0">
                <a:latin typeface="Courier New"/>
                <a:cs typeface="Courier New"/>
              </a:rPr>
              <a:t>TabLayout tabLayout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(TabLayout) </a:t>
            </a:r>
            <a:r>
              <a:rPr sz="1600" spc="-35" dirty="0">
                <a:latin typeface="Courier New"/>
                <a:cs typeface="Courier New"/>
              </a:rPr>
              <a:t>findViewById(R.id.</a:t>
            </a:r>
            <a:r>
              <a:rPr sz="1600" b="1" i="1" spc="-35" dirty="0">
                <a:solidFill>
                  <a:srgbClr val="660E79"/>
                </a:solidFill>
                <a:latin typeface="Courier New"/>
                <a:cs typeface="Courier New"/>
              </a:rPr>
              <a:t>tabLayout</a:t>
            </a:r>
            <a:r>
              <a:rPr sz="1600" spc="-35" dirty="0">
                <a:latin typeface="Courier New"/>
                <a:cs typeface="Courier New"/>
              </a:rPr>
              <a:t>);  </a:t>
            </a:r>
            <a:r>
              <a:rPr sz="1600" spc="-20" dirty="0">
                <a:latin typeface="Courier New"/>
                <a:cs typeface="Courier New"/>
              </a:rPr>
              <a:t>tabLayout.setTabGravity(TabLayout.</a:t>
            </a:r>
            <a:r>
              <a:rPr sz="1600" b="1" i="1" spc="-20" dirty="0">
                <a:solidFill>
                  <a:srgbClr val="660E79"/>
                </a:solidFill>
                <a:latin typeface="Courier New"/>
                <a:cs typeface="Courier New"/>
              </a:rPr>
              <a:t>GRAVITY_FILL</a:t>
            </a:r>
            <a:r>
              <a:rPr sz="1600" spc="-20" dirty="0">
                <a:latin typeface="Courier New"/>
                <a:cs typeface="Courier New"/>
              </a:rPr>
              <a:t>);  tabLayout.addTab(tabLayout.newTab().setText(</a:t>
            </a:r>
            <a:r>
              <a:rPr sz="1600" b="1" spc="-20" dirty="0">
                <a:solidFill>
                  <a:srgbClr val="008000"/>
                </a:solidFill>
                <a:latin typeface="Courier New"/>
                <a:cs typeface="Courier New"/>
              </a:rPr>
              <a:t>"Tab</a:t>
            </a:r>
            <a:r>
              <a:rPr sz="16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1"</a:t>
            </a:r>
            <a:r>
              <a:rPr sz="1600" spc="-5" dirty="0">
                <a:latin typeface="Courier New"/>
                <a:cs typeface="Courier New"/>
              </a:rPr>
              <a:t>));</a:t>
            </a:r>
            <a:endParaRPr sz="1600" dirty="0">
              <a:latin typeface="Courier New"/>
              <a:cs typeface="Courier New"/>
            </a:endParaRPr>
          </a:p>
          <a:p>
            <a:pPr marL="377825">
              <a:spcBef>
                <a:spcPts val="30"/>
              </a:spcBef>
            </a:pPr>
            <a:r>
              <a:rPr sz="1600" spc="-20" dirty="0">
                <a:latin typeface="Courier New"/>
                <a:cs typeface="Courier New"/>
              </a:rPr>
              <a:t>tabLayout.addTab(tabLayout.newTab().setText(</a:t>
            </a:r>
            <a:r>
              <a:rPr sz="1600" b="1" spc="-20" dirty="0">
                <a:solidFill>
                  <a:srgbClr val="008000"/>
                </a:solidFill>
                <a:latin typeface="Courier New"/>
                <a:cs typeface="Courier New"/>
              </a:rPr>
              <a:t>"Tab</a:t>
            </a:r>
            <a:r>
              <a:rPr sz="1600" b="1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2"</a:t>
            </a:r>
            <a:r>
              <a:rPr sz="1600" spc="-5" dirty="0">
                <a:latin typeface="Courier New"/>
                <a:cs typeface="Courier New"/>
              </a:rPr>
              <a:t>));</a:t>
            </a:r>
            <a:endParaRPr sz="1600" dirty="0">
              <a:latin typeface="Courier New"/>
              <a:cs typeface="Courier New"/>
            </a:endParaRPr>
          </a:p>
          <a:p>
            <a:pPr marL="377825" marR="1087120">
              <a:lnSpc>
                <a:spcPct val="101600"/>
              </a:lnSpc>
            </a:pPr>
            <a:r>
              <a:rPr sz="1600" spc="-20" dirty="0">
                <a:latin typeface="Courier New"/>
                <a:cs typeface="Courier New"/>
              </a:rPr>
              <a:t>tabLayout.addTab(tabLayout.newTab().setText(</a:t>
            </a:r>
            <a:r>
              <a:rPr sz="1600" b="1" spc="-20" dirty="0">
                <a:solidFill>
                  <a:srgbClr val="008000"/>
                </a:solidFill>
                <a:latin typeface="Courier New"/>
                <a:cs typeface="Courier New"/>
              </a:rPr>
              <a:t>"Tab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3"</a:t>
            </a:r>
            <a:r>
              <a:rPr sz="1600" spc="-5" dirty="0">
                <a:latin typeface="Courier New"/>
                <a:cs typeface="Courier New"/>
              </a:rPr>
              <a:t>));  </a:t>
            </a:r>
            <a:r>
              <a:rPr sz="1600" spc="-20" dirty="0">
                <a:latin typeface="Courier New"/>
                <a:cs typeface="Courier New"/>
              </a:rPr>
              <a:t>tabLayout.addOnTabSelectedListener(</a:t>
            </a:r>
            <a:r>
              <a:rPr sz="1600" b="1" spc="-20" dirty="0">
                <a:solidFill>
                  <a:srgbClr val="000080"/>
                </a:solidFill>
                <a:latin typeface="Courier New"/>
                <a:cs typeface="Courier New"/>
              </a:rPr>
              <a:t>this</a:t>
            </a:r>
            <a:r>
              <a:rPr sz="1600" spc="-20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 marL="12700">
              <a:spcBef>
                <a:spcPts val="30"/>
              </a:spcBef>
            </a:pPr>
            <a:r>
              <a:rPr sz="16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onTabSelected(TabLayout.Tab tab)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/>
            <a:r>
              <a:rPr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634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370" y="898778"/>
            <a:ext cx="565970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BottomNavigationView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1716" y="1913863"/>
            <a:ext cx="66109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Появилось </a:t>
            </a:r>
            <a:r>
              <a:rPr sz="2000" dirty="0">
                <a:latin typeface="Arial"/>
                <a:cs typeface="Arial"/>
              </a:rPr>
              <a:t>в </a:t>
            </a:r>
            <a:r>
              <a:rPr sz="2000" spc="-5" dirty="0">
                <a:latin typeface="Arial"/>
                <a:cs typeface="Arial"/>
              </a:rPr>
              <a:t>SupportLibrary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25</a:t>
            </a:r>
            <a:endParaRPr sz="2000" dirty="0">
              <a:latin typeface="Arial"/>
              <a:cs typeface="Arial"/>
            </a:endParaRPr>
          </a:p>
          <a:p>
            <a:pPr marL="394335" indent="-381635"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Позволяет осуществлять навигацию по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горизонтали</a:t>
            </a:r>
            <a:endParaRPr sz="2000" dirty="0">
              <a:latin typeface="Arial"/>
              <a:cs typeface="Arial"/>
            </a:endParaRPr>
          </a:p>
          <a:p>
            <a:pPr marL="394335" indent="-381635"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Ограничено небольшим числом </a:t>
            </a:r>
            <a:r>
              <a:rPr sz="2000" dirty="0">
                <a:latin typeface="Arial"/>
                <a:cs typeface="Arial"/>
              </a:rPr>
              <a:t>секций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(3-5)</a:t>
            </a:r>
          </a:p>
        </p:txBody>
      </p:sp>
      <p:sp>
        <p:nvSpPr>
          <p:cNvPr id="4" name="object 4"/>
          <p:cNvSpPr/>
          <p:nvPr/>
        </p:nvSpPr>
        <p:spPr>
          <a:xfrm>
            <a:off x="3036823" y="4315729"/>
            <a:ext cx="6118337" cy="167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752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094" y="675742"/>
            <a:ext cx="533458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BottomNavigationView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9174" y="1544147"/>
            <a:ext cx="7332980" cy="4660506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77825" marR="2435225" indent="-365760">
              <a:lnSpc>
                <a:spcPct val="101600"/>
              </a:lnSpc>
              <a:spcBef>
                <a:spcPts val="700"/>
              </a:spcBef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RelativeLayout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77825"/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android.support.v7.widget.Toolbar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77825"/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FrameLayout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"@+id/main_fragment_container"</a:t>
            </a:r>
            <a:r>
              <a:rPr sz="1600" b="1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65505" marR="735965" indent="-487680">
              <a:lnSpc>
                <a:spcPct val="101600"/>
              </a:lnSpc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android.support.design.widget.BottomNavigationView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"@+id/bottom_navigation"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:layout_alignParentBottom=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"true"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:itemBackground=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"@color/colorPrimary"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:itemIconTint=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"@android:color/white"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:itemTextColor=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"@android:color/white"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:menu=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"@menu/bottom_navigation_main"</a:t>
            </a:r>
            <a:r>
              <a:rPr sz="16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spc="-10" dirty="0">
                <a:latin typeface="Courier New"/>
                <a:cs typeface="Courier New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RelativeLayout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3623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0" y="452222"/>
            <a:ext cx="549714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BottomNavigationView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6702" y="6442976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018454" y="1103949"/>
            <a:ext cx="8596668" cy="4880887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0" indent="0">
              <a:spcBef>
                <a:spcPts val="730"/>
              </a:spcBef>
              <a:buNone/>
            </a:pPr>
            <a:r>
              <a:rPr sz="1600" i="1" spc="-5" dirty="0">
                <a:latin typeface="Courier New"/>
                <a:cs typeface="Courier New"/>
              </a:rPr>
              <a:t>&lt;?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 version=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"1.0"</a:t>
            </a:r>
            <a:r>
              <a:rPr sz="16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encoding=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"utf-8"</a:t>
            </a:r>
            <a:r>
              <a:rPr sz="1600" i="1" spc="-5" dirty="0">
                <a:latin typeface="Courier New"/>
                <a:cs typeface="Courier New"/>
              </a:rPr>
              <a:t>?&gt;</a:t>
            </a:r>
            <a:endParaRPr sz="1600" dirty="0">
              <a:latin typeface="Courier New"/>
              <a:cs typeface="Courier New"/>
            </a:endParaRPr>
          </a:p>
          <a:p>
            <a:pPr marL="12065" marR="5080" indent="0">
              <a:lnSpc>
                <a:spcPct val="101600"/>
              </a:lnSpc>
              <a:buNone/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menu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"http://schemas.android.com/apk/res/android"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  <a:hlinkClick r:id="rId3"/>
              </a:rPr>
              <a:t>"http://schemas.android.com/apk/res-auto"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34925" indent="0">
              <a:spcBef>
                <a:spcPts val="30"/>
              </a:spcBef>
              <a:buNone/>
            </a:pPr>
            <a:r>
              <a:rPr sz="1600" spc="-20" dirty="0">
                <a:latin typeface="Courier New"/>
                <a:cs typeface="Courier New"/>
              </a:rPr>
              <a:t>&lt;</a:t>
            </a:r>
            <a:r>
              <a:rPr sz="1600" b="1" spc="-20" dirty="0">
                <a:solidFill>
                  <a:srgbClr val="000080"/>
                </a:solidFill>
                <a:latin typeface="Courier New"/>
                <a:cs typeface="Courier New"/>
              </a:rPr>
              <a:t>item</a:t>
            </a:r>
            <a:endParaRPr sz="1600" dirty="0">
              <a:latin typeface="Courier New"/>
              <a:cs typeface="Courier New"/>
            </a:endParaRPr>
          </a:p>
          <a:p>
            <a:pPr marL="522605" marR="1831975" indent="0">
              <a:lnSpc>
                <a:spcPct val="101600"/>
              </a:lnSpc>
              <a:buNone/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"@+id/action_favorites"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:icon=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"@drawable/ic_add_white_24px"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:title=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"@string/add_card_menu_item"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:showAsAction=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"ifRoom"</a:t>
            </a:r>
            <a:r>
              <a:rPr sz="16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 marL="34925" indent="0">
              <a:spcBef>
                <a:spcPts val="30"/>
              </a:spcBef>
              <a:buNone/>
            </a:pPr>
            <a:r>
              <a:rPr sz="1600" spc="-20" dirty="0">
                <a:latin typeface="Courier New"/>
                <a:cs typeface="Courier New"/>
              </a:rPr>
              <a:t>&lt;</a:t>
            </a:r>
            <a:r>
              <a:rPr sz="1600" b="1" spc="-20" dirty="0">
                <a:solidFill>
                  <a:srgbClr val="000080"/>
                </a:solidFill>
                <a:latin typeface="Courier New"/>
                <a:cs typeface="Courier New"/>
              </a:rPr>
              <a:t>item</a:t>
            </a:r>
            <a:endParaRPr sz="1600" dirty="0">
              <a:latin typeface="Courier New"/>
              <a:cs typeface="Courier New"/>
            </a:endParaRPr>
          </a:p>
          <a:p>
            <a:pPr marL="522605" marR="1100455" indent="0">
              <a:lnSpc>
                <a:spcPct val="101600"/>
              </a:lnSpc>
              <a:buNone/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"@+id/action_schedules"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:icon=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"@drawable/ic_mode_edit_white_24px"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:title=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"@string/edit_card_menu_item"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:showAsAction=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"ifRoom" 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 marL="34925" indent="0">
              <a:spcBef>
                <a:spcPts val="30"/>
              </a:spcBef>
              <a:buNone/>
            </a:pPr>
            <a:r>
              <a:rPr sz="1600" spc="-20" dirty="0">
                <a:latin typeface="Courier New"/>
                <a:cs typeface="Courier New"/>
              </a:rPr>
              <a:t>&lt;</a:t>
            </a:r>
            <a:r>
              <a:rPr sz="1600" b="1" spc="-20" dirty="0">
                <a:solidFill>
                  <a:srgbClr val="000080"/>
                </a:solidFill>
                <a:latin typeface="Courier New"/>
                <a:cs typeface="Courier New"/>
              </a:rPr>
              <a:t>item</a:t>
            </a:r>
            <a:endParaRPr sz="1600" dirty="0">
              <a:latin typeface="Courier New"/>
              <a:cs typeface="Courier New"/>
            </a:endParaRPr>
          </a:p>
          <a:p>
            <a:pPr marL="522605" marR="1222375" indent="0">
              <a:lnSpc>
                <a:spcPct val="101600"/>
              </a:lnSpc>
              <a:buNone/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"@+id/action_music"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:icon=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"@drawable/ic_settings_white_24px"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:title=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"@string/settings"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4188" y="5926086"/>
            <a:ext cx="429260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5505">
              <a:spcBef>
                <a:spcPts val="100"/>
              </a:spcBef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:showAsAction=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"ifRoom"</a:t>
            </a:r>
            <a:r>
              <a:rPr sz="16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spc="-10" dirty="0">
                <a:latin typeface="Courier New"/>
                <a:cs typeface="Courier New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menu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2431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0" y="452222"/>
            <a:ext cx="529526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BottomNavigationView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6702" y="6442976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1874" y="2194441"/>
            <a:ext cx="5298440" cy="213360"/>
          </a:xfrm>
          <a:custGeom>
            <a:avLst/>
            <a:gdLst/>
            <a:ahLst/>
            <a:cxnLst/>
            <a:rect l="l" t="t" r="r" b="b"/>
            <a:pathLst>
              <a:path w="5298440" h="213360">
                <a:moveTo>
                  <a:pt x="0" y="0"/>
                </a:moveTo>
                <a:lnTo>
                  <a:pt x="5297946" y="0"/>
                </a:lnTo>
                <a:lnTo>
                  <a:pt x="529794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1874" y="2403990"/>
            <a:ext cx="4117340" cy="209550"/>
          </a:xfrm>
          <a:custGeom>
            <a:avLst/>
            <a:gdLst/>
            <a:ahLst/>
            <a:cxnLst/>
            <a:rect l="l" t="t" r="r" b="b"/>
            <a:pathLst>
              <a:path w="4117340" h="209550">
                <a:moveTo>
                  <a:pt x="0" y="209549"/>
                </a:moveTo>
                <a:lnTo>
                  <a:pt x="4117068" y="209549"/>
                </a:lnTo>
                <a:lnTo>
                  <a:pt x="411706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1875" y="2613540"/>
            <a:ext cx="5282565" cy="213360"/>
          </a:xfrm>
          <a:custGeom>
            <a:avLst/>
            <a:gdLst/>
            <a:ahLst/>
            <a:cxnLst/>
            <a:rect l="l" t="t" r="r" b="b"/>
            <a:pathLst>
              <a:path w="5282565" h="213360">
                <a:moveTo>
                  <a:pt x="0" y="0"/>
                </a:moveTo>
                <a:lnTo>
                  <a:pt x="5282221" y="0"/>
                </a:lnTo>
                <a:lnTo>
                  <a:pt x="528222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1875" y="3242189"/>
            <a:ext cx="5179695" cy="209550"/>
          </a:xfrm>
          <a:custGeom>
            <a:avLst/>
            <a:gdLst/>
            <a:ahLst/>
            <a:cxnLst/>
            <a:rect l="l" t="t" r="r" b="b"/>
            <a:pathLst>
              <a:path w="5179695" h="209550">
                <a:moveTo>
                  <a:pt x="0" y="209549"/>
                </a:moveTo>
                <a:lnTo>
                  <a:pt x="5179513" y="209549"/>
                </a:lnTo>
                <a:lnTo>
                  <a:pt x="5179513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1874" y="3451738"/>
            <a:ext cx="6516370" cy="209550"/>
          </a:xfrm>
          <a:custGeom>
            <a:avLst/>
            <a:gdLst/>
            <a:ahLst/>
            <a:cxnLst/>
            <a:rect l="l" t="t" r="r" b="b"/>
            <a:pathLst>
              <a:path w="6516370" h="209550">
                <a:moveTo>
                  <a:pt x="0" y="209549"/>
                </a:moveTo>
                <a:lnTo>
                  <a:pt x="6516144" y="209549"/>
                </a:lnTo>
                <a:lnTo>
                  <a:pt x="6516144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1874" y="3661288"/>
            <a:ext cx="7811770" cy="213360"/>
          </a:xfrm>
          <a:custGeom>
            <a:avLst/>
            <a:gdLst/>
            <a:ahLst/>
            <a:cxnLst/>
            <a:rect l="l" t="t" r="r" b="b"/>
            <a:pathLst>
              <a:path w="7811770" h="213360">
                <a:moveTo>
                  <a:pt x="0" y="0"/>
                </a:moveTo>
                <a:lnTo>
                  <a:pt x="7811513" y="0"/>
                </a:lnTo>
                <a:lnTo>
                  <a:pt x="781151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1875" y="3870838"/>
            <a:ext cx="2606675" cy="209550"/>
          </a:xfrm>
          <a:custGeom>
            <a:avLst/>
            <a:gdLst/>
            <a:ahLst/>
            <a:cxnLst/>
            <a:rect l="l" t="t" r="r" b="b"/>
            <a:pathLst>
              <a:path w="2606675" h="209550">
                <a:moveTo>
                  <a:pt x="0" y="209549"/>
                </a:moveTo>
                <a:lnTo>
                  <a:pt x="2606463" y="209549"/>
                </a:lnTo>
                <a:lnTo>
                  <a:pt x="2606463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1875" y="4080387"/>
            <a:ext cx="7681595" cy="213360"/>
          </a:xfrm>
          <a:custGeom>
            <a:avLst/>
            <a:gdLst/>
            <a:ahLst/>
            <a:cxnLst/>
            <a:rect l="l" t="t" r="r" b="b"/>
            <a:pathLst>
              <a:path w="7681595" h="213360">
                <a:moveTo>
                  <a:pt x="0" y="0"/>
                </a:moveTo>
                <a:lnTo>
                  <a:pt x="7681297" y="0"/>
                </a:lnTo>
                <a:lnTo>
                  <a:pt x="7681297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1874" y="4289936"/>
            <a:ext cx="4982210" cy="209550"/>
          </a:xfrm>
          <a:custGeom>
            <a:avLst/>
            <a:gdLst/>
            <a:ahLst/>
            <a:cxnLst/>
            <a:rect l="l" t="t" r="r" b="b"/>
            <a:pathLst>
              <a:path w="4982210" h="209550">
                <a:moveTo>
                  <a:pt x="0" y="209549"/>
                </a:moveTo>
                <a:lnTo>
                  <a:pt x="4981955" y="209549"/>
                </a:lnTo>
                <a:lnTo>
                  <a:pt x="4981955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1875" y="4499486"/>
            <a:ext cx="5389245" cy="213360"/>
          </a:xfrm>
          <a:custGeom>
            <a:avLst/>
            <a:gdLst/>
            <a:ahLst/>
            <a:cxnLst/>
            <a:rect l="l" t="t" r="r" b="b"/>
            <a:pathLst>
              <a:path w="5389245" h="213360">
                <a:moveTo>
                  <a:pt x="0" y="0"/>
                </a:moveTo>
                <a:lnTo>
                  <a:pt x="5388862" y="0"/>
                </a:lnTo>
                <a:lnTo>
                  <a:pt x="538886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1875" y="5966333"/>
            <a:ext cx="3345179" cy="213360"/>
          </a:xfrm>
          <a:custGeom>
            <a:avLst/>
            <a:gdLst/>
            <a:ahLst/>
            <a:cxnLst/>
            <a:rect l="l" t="t" r="r" b="b"/>
            <a:pathLst>
              <a:path w="3345179" h="213360">
                <a:moveTo>
                  <a:pt x="0" y="0"/>
                </a:moveTo>
                <a:lnTo>
                  <a:pt x="3345059" y="0"/>
                </a:lnTo>
                <a:lnTo>
                  <a:pt x="334505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89174" y="1594220"/>
            <a:ext cx="7726680" cy="4945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spcBef>
                <a:spcPts val="525"/>
              </a:spcBef>
            </a:pPr>
            <a:r>
              <a:rPr dirty="0">
                <a:latin typeface="Arial"/>
                <a:cs typeface="Arial"/>
              </a:rPr>
              <a:t>MainActivity.java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1664"/>
              </a:lnSpc>
              <a:spcBef>
                <a:spcPts val="335"/>
              </a:spcBef>
            </a:pPr>
            <a:r>
              <a:rPr sz="14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32105" marR="2427605" indent="-320040">
              <a:lnSpc>
                <a:spcPts val="1650"/>
              </a:lnSpc>
              <a:spcBef>
                <a:spcPts val="65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400" spc="-5" dirty="0">
                <a:latin typeface="Courier New"/>
                <a:cs typeface="Courier New"/>
              </a:rPr>
              <a:t>onCreate(Bundle savedInstanceState)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super</a:t>
            </a:r>
            <a:r>
              <a:rPr sz="1400" spc="-5" dirty="0">
                <a:latin typeface="Courier New"/>
                <a:cs typeface="Courier New"/>
              </a:rPr>
              <a:t>.onCreate(savedInstanceState);  setContentView(R.layout.</a:t>
            </a:r>
            <a:r>
              <a:rPr sz="1400" spc="-430" dirty="0">
                <a:latin typeface="Courier New"/>
                <a:cs typeface="Courier New"/>
              </a:rPr>
              <a:t> </a:t>
            </a:r>
            <a:r>
              <a:rPr sz="1400" b="1" i="1" spc="-10" dirty="0">
                <a:solidFill>
                  <a:srgbClr val="660E79"/>
                </a:solidFill>
                <a:latin typeface="Courier New"/>
                <a:cs typeface="Courier New"/>
              </a:rPr>
              <a:t>activity_lesson_list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185545" marR="345440" indent="-853440">
              <a:lnSpc>
                <a:spcPts val="1650"/>
              </a:lnSpc>
            </a:pPr>
            <a:r>
              <a:rPr sz="1400" spc="-5" dirty="0">
                <a:latin typeface="Courier New"/>
                <a:cs typeface="Courier New"/>
              </a:rPr>
              <a:t>BottomNavigationView bottomNavigationView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(BottomNavigationView)  findViewById(R.id.</a:t>
            </a:r>
            <a:r>
              <a:rPr sz="1400" spc="-409" dirty="0">
                <a:latin typeface="Courier New"/>
                <a:cs typeface="Courier New"/>
              </a:rPr>
              <a:t> </a:t>
            </a:r>
            <a:r>
              <a:rPr sz="1400" b="1" i="1" spc="-10" dirty="0">
                <a:solidFill>
                  <a:srgbClr val="660E79"/>
                </a:solidFill>
                <a:latin typeface="Courier New"/>
                <a:cs typeface="Courier New"/>
              </a:rPr>
              <a:t>bottom_navigation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ts val="1585"/>
              </a:lnSpc>
            </a:pPr>
            <a:r>
              <a:rPr sz="1400" spc="-5" dirty="0">
                <a:latin typeface="Courier New"/>
                <a:cs typeface="Courier New"/>
              </a:rPr>
              <a:t>bottomNavigationView.setOnNavigationItemSelectedListener(</a:t>
            </a:r>
            <a:endParaRPr sz="1400">
              <a:latin typeface="Courier New"/>
              <a:cs typeface="Courier New"/>
            </a:endParaRPr>
          </a:p>
          <a:p>
            <a:pPr marL="1641475" marR="5080" indent="-434975">
              <a:lnSpc>
                <a:spcPts val="1650"/>
              </a:lnSpc>
              <a:spcBef>
                <a:spcPts val="65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400" spc="-5" dirty="0">
                <a:latin typeface="Courier New"/>
                <a:cs typeface="Courier New"/>
              </a:rPr>
              <a:t>BottomNavigationView.OnNavigationItemSelectedListener()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1641475">
              <a:lnSpc>
                <a:spcPts val="1585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boolean </a:t>
            </a:r>
            <a:r>
              <a:rPr sz="1400" spc="-5" dirty="0">
                <a:latin typeface="Courier New"/>
                <a:cs typeface="Courier New"/>
              </a:rPr>
              <a:t>onNavigationItemSelected(MenuItem item)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075814">
              <a:lnSpc>
                <a:spcPts val="1650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switch </a:t>
            </a:r>
            <a:r>
              <a:rPr sz="1400" spc="-5" dirty="0">
                <a:latin typeface="Courier New"/>
                <a:cs typeface="Courier New"/>
              </a:rPr>
              <a:t>(item.getItemId())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510155">
              <a:lnSpc>
                <a:spcPts val="1664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case</a:t>
            </a:r>
            <a:r>
              <a:rPr sz="14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R.id.</a:t>
            </a:r>
            <a:r>
              <a:rPr sz="1400" b="1" i="1" spc="-5" dirty="0">
                <a:solidFill>
                  <a:srgbClr val="660E79"/>
                </a:solidFill>
                <a:latin typeface="Courier New"/>
                <a:cs typeface="Courier New"/>
              </a:rPr>
              <a:t>action_favorites</a:t>
            </a:r>
            <a:r>
              <a:rPr sz="1400" spc="-5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510155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case</a:t>
            </a:r>
            <a:r>
              <a:rPr sz="14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R.id.</a:t>
            </a:r>
            <a:r>
              <a:rPr sz="1400" b="1" i="1" spc="-5" dirty="0">
                <a:solidFill>
                  <a:srgbClr val="660E79"/>
                </a:solidFill>
                <a:latin typeface="Courier New"/>
                <a:cs typeface="Courier New"/>
              </a:rPr>
              <a:t>action_schedules</a:t>
            </a:r>
            <a:r>
              <a:rPr sz="1400" spc="-5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510155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case</a:t>
            </a:r>
            <a:r>
              <a:rPr sz="14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R.id.</a:t>
            </a:r>
            <a:r>
              <a:rPr sz="1400" b="1" i="1" spc="-5" dirty="0">
                <a:solidFill>
                  <a:srgbClr val="660E79"/>
                </a:solidFill>
                <a:latin typeface="Courier New"/>
                <a:cs typeface="Courier New"/>
              </a:rPr>
              <a:t>action_music</a:t>
            </a:r>
            <a:r>
              <a:rPr sz="1400" spc="-5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038985">
              <a:lnSpc>
                <a:spcPts val="1664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075814">
              <a:lnSpc>
                <a:spcPts val="1650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sz="14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true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ts val="1664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2653" y="6365620"/>
            <a:ext cx="3454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9175" y="6575169"/>
            <a:ext cx="132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3387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0" y="452222"/>
            <a:ext cx="490786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NavigationView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6702" y="6442976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6149" y="1660447"/>
            <a:ext cx="2750594" cy="48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1471" y="2570069"/>
            <a:ext cx="1691639" cy="1638300"/>
          </a:xfrm>
          <a:custGeom>
            <a:avLst/>
            <a:gdLst/>
            <a:ahLst/>
            <a:cxnLst/>
            <a:rect l="l" t="t" r="r" b="b"/>
            <a:pathLst>
              <a:path w="1691639" h="1638300">
                <a:moveTo>
                  <a:pt x="0" y="0"/>
                </a:moveTo>
                <a:lnTo>
                  <a:pt x="845548" y="0"/>
                </a:lnTo>
                <a:lnTo>
                  <a:pt x="845548" y="1637996"/>
                </a:lnTo>
                <a:lnTo>
                  <a:pt x="1691096" y="1637996"/>
                </a:lnTo>
              </a:path>
            </a:pathLst>
          </a:custGeom>
          <a:ln w="380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1321" y="4860516"/>
            <a:ext cx="1571625" cy="492759"/>
          </a:xfrm>
          <a:custGeom>
            <a:avLst/>
            <a:gdLst/>
            <a:ahLst/>
            <a:cxnLst/>
            <a:rect l="l" t="t" r="r" b="b"/>
            <a:pathLst>
              <a:path w="1571625" h="492760">
                <a:moveTo>
                  <a:pt x="0" y="0"/>
                </a:moveTo>
                <a:lnTo>
                  <a:pt x="785698" y="0"/>
                </a:lnTo>
                <a:lnTo>
                  <a:pt x="785698" y="492599"/>
                </a:lnTo>
                <a:lnTo>
                  <a:pt x="1571396" y="492599"/>
                </a:lnTo>
              </a:path>
            </a:pathLst>
          </a:custGeom>
          <a:ln w="380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4139" y="1940486"/>
            <a:ext cx="5676900" cy="2467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Перемещение внутри иерархии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приложения</a:t>
            </a:r>
            <a:endParaRPr sz="2000" dirty="0">
              <a:latin typeface="Arial"/>
              <a:cs typeface="Arial"/>
            </a:endParaRPr>
          </a:p>
          <a:p>
            <a:pPr marL="394335" indent="-381635"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Если не </a:t>
            </a:r>
            <a:r>
              <a:rPr sz="2000" dirty="0">
                <a:latin typeface="Arial"/>
                <a:cs typeface="Arial"/>
              </a:rPr>
              <a:t>хватает </a:t>
            </a:r>
            <a:r>
              <a:rPr sz="2000" spc="-5" dirty="0">
                <a:latin typeface="Arial"/>
                <a:cs typeface="Arial"/>
              </a:rPr>
              <a:t>места для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BottomNavigation</a:t>
            </a:r>
            <a:endParaRPr sz="2000" dirty="0">
              <a:latin typeface="Arial"/>
              <a:cs typeface="Arial"/>
            </a:endParaRPr>
          </a:p>
          <a:p>
            <a:pPr marL="394335" indent="-381635"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Дает возможность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добавлять</a:t>
            </a:r>
            <a:endParaRPr sz="2000" dirty="0">
              <a:latin typeface="Arial"/>
              <a:cs typeface="Arial"/>
            </a:endParaRPr>
          </a:p>
          <a:p>
            <a:pPr marL="394335" indent="-381635"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большой </a:t>
            </a:r>
            <a:r>
              <a:rPr sz="2000" dirty="0">
                <a:latin typeface="Arial"/>
                <a:cs typeface="Arial"/>
              </a:rPr>
              <a:t>список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секций</a:t>
            </a:r>
          </a:p>
          <a:p>
            <a:pPr marL="394335" indent="-381635"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latin typeface="Arial"/>
                <a:cs typeface="Arial"/>
              </a:rPr>
              <a:t>Может </a:t>
            </a:r>
            <a:r>
              <a:rPr sz="2000" spc="-5" dirty="0">
                <a:latin typeface="Arial"/>
                <a:cs typeface="Arial"/>
              </a:rPr>
              <a:t>быть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спрятан</a:t>
            </a: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83870"/>
            <a:r>
              <a:rPr spc="-5" dirty="0">
                <a:latin typeface="Arial"/>
                <a:cs typeface="Arial"/>
              </a:rPr>
              <a:t>HeaderView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6821" y="5128655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menu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513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0" y="452222"/>
            <a:ext cx="4928873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NavigationView</a:t>
            </a:r>
          </a:p>
        </p:txBody>
      </p:sp>
      <p:sp>
        <p:nvSpPr>
          <p:cNvPr id="4" name="object 4"/>
          <p:cNvSpPr/>
          <p:nvPr/>
        </p:nvSpPr>
        <p:spPr>
          <a:xfrm>
            <a:off x="1901874" y="2265049"/>
            <a:ext cx="6973570" cy="228600"/>
          </a:xfrm>
          <a:custGeom>
            <a:avLst/>
            <a:gdLst/>
            <a:ahLst/>
            <a:cxnLst/>
            <a:rect l="l" t="t" r="r" b="b"/>
            <a:pathLst>
              <a:path w="6973570" h="228600">
                <a:moveTo>
                  <a:pt x="0" y="0"/>
                </a:moveTo>
                <a:lnTo>
                  <a:pt x="6973419" y="0"/>
                </a:lnTo>
                <a:lnTo>
                  <a:pt x="697341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1874" y="2493649"/>
            <a:ext cx="6173470" cy="228600"/>
          </a:xfrm>
          <a:custGeom>
            <a:avLst/>
            <a:gdLst/>
            <a:ahLst/>
            <a:cxnLst/>
            <a:rect l="l" t="t" r="r" b="b"/>
            <a:pathLst>
              <a:path w="6173470" h="228600">
                <a:moveTo>
                  <a:pt x="0" y="0"/>
                </a:moveTo>
                <a:lnTo>
                  <a:pt x="6173187" y="0"/>
                </a:lnTo>
                <a:lnTo>
                  <a:pt x="617318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1875" y="2722249"/>
            <a:ext cx="3886835" cy="228600"/>
          </a:xfrm>
          <a:custGeom>
            <a:avLst/>
            <a:gdLst/>
            <a:ahLst/>
            <a:cxnLst/>
            <a:rect l="l" t="t" r="r" b="b"/>
            <a:pathLst>
              <a:path w="3886835" h="228600">
                <a:moveTo>
                  <a:pt x="0" y="0"/>
                </a:moveTo>
                <a:lnTo>
                  <a:pt x="3886820" y="0"/>
                </a:lnTo>
                <a:lnTo>
                  <a:pt x="388682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1874" y="2950848"/>
            <a:ext cx="4344670" cy="228600"/>
          </a:xfrm>
          <a:custGeom>
            <a:avLst/>
            <a:gdLst/>
            <a:ahLst/>
            <a:cxnLst/>
            <a:rect l="l" t="t" r="r" b="b"/>
            <a:pathLst>
              <a:path w="4344670" h="228600">
                <a:moveTo>
                  <a:pt x="0" y="0"/>
                </a:moveTo>
                <a:lnTo>
                  <a:pt x="4344096" y="0"/>
                </a:lnTo>
                <a:lnTo>
                  <a:pt x="4344096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1874" y="3179448"/>
            <a:ext cx="4458970" cy="228600"/>
          </a:xfrm>
          <a:custGeom>
            <a:avLst/>
            <a:gdLst/>
            <a:ahLst/>
            <a:cxnLst/>
            <a:rect l="l" t="t" r="r" b="b"/>
            <a:pathLst>
              <a:path w="4458970" h="228600">
                <a:moveTo>
                  <a:pt x="0" y="0"/>
                </a:moveTo>
                <a:lnTo>
                  <a:pt x="4458415" y="0"/>
                </a:lnTo>
                <a:lnTo>
                  <a:pt x="4458415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1874" y="3408047"/>
            <a:ext cx="4116070" cy="228600"/>
          </a:xfrm>
          <a:custGeom>
            <a:avLst/>
            <a:gdLst/>
            <a:ahLst/>
            <a:cxnLst/>
            <a:rect l="l" t="t" r="r" b="b"/>
            <a:pathLst>
              <a:path w="4116070" h="228600">
                <a:moveTo>
                  <a:pt x="0" y="0"/>
                </a:moveTo>
                <a:lnTo>
                  <a:pt x="4115458" y="0"/>
                </a:lnTo>
                <a:lnTo>
                  <a:pt x="411545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1875" y="3636647"/>
            <a:ext cx="2172335" cy="228600"/>
          </a:xfrm>
          <a:custGeom>
            <a:avLst/>
            <a:gdLst/>
            <a:ahLst/>
            <a:cxnLst/>
            <a:rect l="l" t="t" r="r" b="b"/>
            <a:pathLst>
              <a:path w="2172335" h="228600">
                <a:moveTo>
                  <a:pt x="0" y="0"/>
                </a:moveTo>
                <a:lnTo>
                  <a:pt x="2172048" y="0"/>
                </a:lnTo>
                <a:lnTo>
                  <a:pt x="217204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1874" y="3865247"/>
            <a:ext cx="4916170" cy="228600"/>
          </a:xfrm>
          <a:custGeom>
            <a:avLst/>
            <a:gdLst/>
            <a:ahLst/>
            <a:cxnLst/>
            <a:rect l="l" t="t" r="r" b="b"/>
            <a:pathLst>
              <a:path w="4916170" h="228600">
                <a:moveTo>
                  <a:pt x="0" y="0"/>
                </a:moveTo>
                <a:lnTo>
                  <a:pt x="4915690" y="0"/>
                </a:lnTo>
                <a:lnTo>
                  <a:pt x="491569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1874" y="4093846"/>
            <a:ext cx="7202170" cy="228600"/>
          </a:xfrm>
          <a:custGeom>
            <a:avLst/>
            <a:gdLst/>
            <a:ahLst/>
            <a:cxnLst/>
            <a:rect l="l" t="t" r="r" b="b"/>
            <a:pathLst>
              <a:path w="7202170" h="228600">
                <a:moveTo>
                  <a:pt x="0" y="0"/>
                </a:moveTo>
                <a:lnTo>
                  <a:pt x="7202057" y="0"/>
                </a:lnTo>
                <a:lnTo>
                  <a:pt x="720205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1875" y="4322445"/>
            <a:ext cx="2286635" cy="228600"/>
          </a:xfrm>
          <a:custGeom>
            <a:avLst/>
            <a:gdLst/>
            <a:ahLst/>
            <a:cxnLst/>
            <a:rect l="l" t="t" r="r" b="b"/>
            <a:pathLst>
              <a:path w="2286635" h="228600">
                <a:moveTo>
                  <a:pt x="0" y="0"/>
                </a:moveTo>
                <a:lnTo>
                  <a:pt x="2286366" y="0"/>
                </a:lnTo>
                <a:lnTo>
                  <a:pt x="2286366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1874" y="4551045"/>
            <a:ext cx="5487670" cy="228600"/>
          </a:xfrm>
          <a:custGeom>
            <a:avLst/>
            <a:gdLst/>
            <a:ahLst/>
            <a:cxnLst/>
            <a:rect l="l" t="t" r="r" b="b"/>
            <a:pathLst>
              <a:path w="5487670" h="228600">
                <a:moveTo>
                  <a:pt x="0" y="0"/>
                </a:moveTo>
                <a:lnTo>
                  <a:pt x="5487284" y="0"/>
                </a:lnTo>
                <a:lnTo>
                  <a:pt x="548728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1874" y="4779645"/>
            <a:ext cx="4573270" cy="228600"/>
          </a:xfrm>
          <a:custGeom>
            <a:avLst/>
            <a:gdLst/>
            <a:ahLst/>
            <a:cxnLst/>
            <a:rect l="l" t="t" r="r" b="b"/>
            <a:pathLst>
              <a:path w="4573270" h="228600">
                <a:moveTo>
                  <a:pt x="0" y="0"/>
                </a:moveTo>
                <a:lnTo>
                  <a:pt x="4572733" y="0"/>
                </a:lnTo>
                <a:lnTo>
                  <a:pt x="4572733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1874" y="5008244"/>
            <a:ext cx="4801870" cy="228600"/>
          </a:xfrm>
          <a:custGeom>
            <a:avLst/>
            <a:gdLst/>
            <a:ahLst/>
            <a:cxnLst/>
            <a:rect l="l" t="t" r="r" b="b"/>
            <a:pathLst>
              <a:path w="4801870" h="228600">
                <a:moveTo>
                  <a:pt x="0" y="0"/>
                </a:moveTo>
                <a:lnTo>
                  <a:pt x="4801371" y="0"/>
                </a:lnTo>
                <a:lnTo>
                  <a:pt x="4801371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1874" y="5236844"/>
            <a:ext cx="4916170" cy="228600"/>
          </a:xfrm>
          <a:custGeom>
            <a:avLst/>
            <a:gdLst/>
            <a:ahLst/>
            <a:cxnLst/>
            <a:rect l="l" t="t" r="r" b="b"/>
            <a:pathLst>
              <a:path w="4916170" h="228600">
                <a:moveTo>
                  <a:pt x="0" y="0"/>
                </a:moveTo>
                <a:lnTo>
                  <a:pt x="4915690" y="0"/>
                </a:lnTo>
                <a:lnTo>
                  <a:pt x="491569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1874" y="5465443"/>
            <a:ext cx="7202170" cy="228600"/>
          </a:xfrm>
          <a:custGeom>
            <a:avLst/>
            <a:gdLst/>
            <a:ahLst/>
            <a:cxnLst/>
            <a:rect l="l" t="t" r="r" b="b"/>
            <a:pathLst>
              <a:path w="7202170" h="228600">
                <a:moveTo>
                  <a:pt x="0" y="0"/>
                </a:moveTo>
                <a:lnTo>
                  <a:pt x="7202057" y="0"/>
                </a:lnTo>
                <a:lnTo>
                  <a:pt x="720205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1874" y="5694043"/>
            <a:ext cx="5259070" cy="228600"/>
          </a:xfrm>
          <a:custGeom>
            <a:avLst/>
            <a:gdLst/>
            <a:ahLst/>
            <a:cxnLst/>
            <a:rect l="l" t="t" r="r" b="b"/>
            <a:pathLst>
              <a:path w="5259070" h="228600">
                <a:moveTo>
                  <a:pt x="0" y="0"/>
                </a:moveTo>
                <a:lnTo>
                  <a:pt x="5258646" y="0"/>
                </a:lnTo>
                <a:lnTo>
                  <a:pt x="5258646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1874" y="5922642"/>
            <a:ext cx="4344670" cy="228600"/>
          </a:xfrm>
          <a:custGeom>
            <a:avLst/>
            <a:gdLst/>
            <a:ahLst/>
            <a:cxnLst/>
            <a:rect l="l" t="t" r="r" b="b"/>
            <a:pathLst>
              <a:path w="4344670" h="228600">
                <a:moveTo>
                  <a:pt x="0" y="0"/>
                </a:moveTo>
                <a:lnTo>
                  <a:pt x="4344096" y="0"/>
                </a:lnTo>
                <a:lnTo>
                  <a:pt x="4344096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1874" y="5900109"/>
            <a:ext cx="5716270" cy="228600"/>
          </a:xfrm>
          <a:custGeom>
            <a:avLst/>
            <a:gdLst/>
            <a:ahLst/>
            <a:cxnLst/>
            <a:rect l="l" t="t" r="r" b="b"/>
            <a:pathLst>
              <a:path w="5716270" h="228600">
                <a:moveTo>
                  <a:pt x="0" y="0"/>
                </a:moveTo>
                <a:lnTo>
                  <a:pt x="5715922" y="0"/>
                </a:lnTo>
                <a:lnTo>
                  <a:pt x="5715922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89174" y="1536578"/>
            <a:ext cx="7227570" cy="451149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marR="234315" indent="-343535">
              <a:spcBef>
                <a:spcPts val="735"/>
              </a:spcBef>
            </a:pPr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android.support.v4.widget.DrawerLayout 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"http://schemas.android.com/apk/res/android" 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  <a:hlinkClick r:id="rId3"/>
              </a:rPr>
              <a:t>"http://schemas.android.com/apk/res-auto" 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"@+id/drawer_layout"  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:fitsSystemWindows=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"true"</a:t>
            </a:r>
            <a:r>
              <a:rPr sz="1500" spc="-5" dirty="0">
                <a:latin typeface="Courier New"/>
                <a:cs typeface="Courier New"/>
              </a:rPr>
              <a:t>&gt;</a:t>
            </a:r>
            <a:endParaRPr sz="1500" dirty="0">
              <a:latin typeface="Courier New"/>
              <a:cs typeface="Courier New"/>
            </a:endParaRPr>
          </a:p>
          <a:p>
            <a:pPr marL="354965"/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RelativeLayout</a:t>
            </a:r>
            <a:r>
              <a:rPr sz="1500" spc="-5" dirty="0">
                <a:latin typeface="Courier New"/>
                <a:cs typeface="Courier New"/>
              </a:rPr>
              <a:t>&gt;</a:t>
            </a:r>
            <a:endParaRPr sz="1500" dirty="0">
              <a:latin typeface="Courier New"/>
              <a:cs typeface="Courier New"/>
            </a:endParaRPr>
          </a:p>
          <a:p>
            <a:pPr marL="812165"/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android.support.v7.widget.Toolbar/&gt;</a:t>
            </a:r>
            <a:endParaRPr sz="1500" dirty="0">
              <a:latin typeface="Courier New"/>
              <a:cs typeface="Courier New"/>
            </a:endParaRPr>
          </a:p>
          <a:p>
            <a:pPr marL="812165"/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FrameLayout</a:t>
            </a:r>
            <a:r>
              <a:rPr sz="1500" b="1" spc="-5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"@+id/main_fragment_container"</a:t>
            </a:r>
            <a:r>
              <a:rPr sz="1500" spc="-5" dirty="0">
                <a:latin typeface="Courier New"/>
                <a:cs typeface="Courier New"/>
              </a:rPr>
              <a:t>/&gt;</a:t>
            </a:r>
            <a:endParaRPr sz="1500" dirty="0">
              <a:latin typeface="Courier New"/>
              <a:cs typeface="Courier New"/>
            </a:endParaRPr>
          </a:p>
          <a:p>
            <a:pPr marL="354965"/>
            <a:r>
              <a:rPr sz="1500" spc="-5" dirty="0">
                <a:latin typeface="Courier New"/>
                <a:cs typeface="Courier New"/>
              </a:rPr>
              <a:t>&lt;/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RelativeLayout</a:t>
            </a:r>
            <a:r>
              <a:rPr sz="1500" spc="-5" dirty="0">
                <a:latin typeface="Courier New"/>
                <a:cs typeface="Courier New"/>
              </a:rPr>
              <a:t>&gt;</a:t>
            </a:r>
            <a:endParaRPr sz="1500" dirty="0">
              <a:latin typeface="Courier New"/>
              <a:cs typeface="Courier New"/>
            </a:endParaRPr>
          </a:p>
          <a:p>
            <a:pPr marL="812800" marR="5715" indent="-457834"/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android.support.design.widget.NavigationView  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"@+id/navigation_view"  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:headerLayout=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"@layout/navigation_view_header_layout"  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app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:menu=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"@menu/navigation_drawer_menu"  </a:t>
            </a:r>
            <a:r>
              <a:rPr sz="15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:layout_gravity=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"start"</a:t>
            </a:r>
            <a:r>
              <a:rPr sz="1500" spc="-5" dirty="0">
                <a:latin typeface="Courier New"/>
                <a:cs typeface="Courier New"/>
              </a:rPr>
              <a:t>&gt;</a:t>
            </a:r>
            <a:endParaRPr sz="1500" dirty="0">
              <a:latin typeface="Courier New"/>
              <a:cs typeface="Courier New"/>
            </a:endParaRPr>
          </a:p>
          <a:p>
            <a:pPr marL="354965"/>
            <a:r>
              <a:rPr sz="1500" spc="-5" dirty="0">
                <a:latin typeface="Courier New"/>
                <a:cs typeface="Courier New"/>
              </a:rPr>
              <a:t>&lt;/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android.support.design.widget.NavigationView</a:t>
            </a:r>
            <a:r>
              <a:rPr sz="1500" spc="-5" dirty="0">
                <a:latin typeface="Courier New"/>
                <a:cs typeface="Courier New"/>
              </a:rPr>
              <a:t>&gt;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01874" y="6379841"/>
            <a:ext cx="4687570" cy="228600"/>
          </a:xfrm>
          <a:custGeom>
            <a:avLst/>
            <a:gdLst/>
            <a:ahLst/>
            <a:cxnLst/>
            <a:rect l="l" t="t" r="r" b="b"/>
            <a:pathLst>
              <a:path w="4687570" h="228600">
                <a:moveTo>
                  <a:pt x="0" y="0"/>
                </a:moveTo>
                <a:lnTo>
                  <a:pt x="4687052" y="0"/>
                </a:lnTo>
                <a:lnTo>
                  <a:pt x="4687052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05073" y="6024209"/>
            <a:ext cx="471297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&lt;/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android.support.v4.widget.DrawerLayout</a:t>
            </a:r>
            <a:r>
              <a:rPr sz="1500" spc="-5" dirty="0">
                <a:latin typeface="Courier New"/>
                <a:cs typeface="Courier New"/>
              </a:rPr>
              <a:t>&gt;</a:t>
            </a:r>
            <a:endParaRPr sz="1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1919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0" y="452222"/>
            <a:ext cx="406458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NavigationView</a:t>
            </a:r>
          </a:p>
        </p:txBody>
      </p:sp>
      <p:sp>
        <p:nvSpPr>
          <p:cNvPr id="3" name="object 3"/>
          <p:cNvSpPr/>
          <p:nvPr/>
        </p:nvSpPr>
        <p:spPr>
          <a:xfrm>
            <a:off x="4395404" y="3869895"/>
            <a:ext cx="1341120" cy="243840"/>
          </a:xfrm>
          <a:custGeom>
            <a:avLst/>
            <a:gdLst/>
            <a:ahLst/>
            <a:cxnLst/>
            <a:rect l="l" t="t" r="r" b="b"/>
            <a:pathLst>
              <a:path w="1341120" h="243839">
                <a:moveTo>
                  <a:pt x="0" y="0"/>
                </a:moveTo>
                <a:lnTo>
                  <a:pt x="1341012" y="0"/>
                </a:lnTo>
                <a:lnTo>
                  <a:pt x="134101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E4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2600" y="1648523"/>
            <a:ext cx="8801735" cy="4283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515"/>
              </a:spcBef>
            </a:pPr>
            <a:r>
              <a:rPr sz="1600" i="1" spc="-5" dirty="0">
                <a:latin typeface="Courier New"/>
                <a:cs typeface="Courier New"/>
              </a:rPr>
              <a:t>&lt;?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 version=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"1.0"</a:t>
            </a:r>
            <a:r>
              <a:rPr sz="16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encoding=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"utf-8"</a:t>
            </a:r>
            <a:r>
              <a:rPr sz="1600" i="1" spc="-5" dirty="0">
                <a:latin typeface="Courier New"/>
                <a:cs typeface="Courier New"/>
              </a:rPr>
              <a:t>?&gt;</a:t>
            </a:r>
            <a:endParaRPr sz="1600" dirty="0">
              <a:latin typeface="Courier New"/>
              <a:cs typeface="Courier New"/>
            </a:endParaRPr>
          </a:p>
          <a:p>
            <a:pPr marL="1597025" marR="5080" indent="-1584960">
              <a:lnSpc>
                <a:spcPct val="101600"/>
              </a:lnSpc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LinearLayout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"http://schemas.android.com/apk/res/android"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"192dp"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:background=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"?attr/colorPrimaryDark"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:padding=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"16dp"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:theme=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"@style/ThemeOverlay.AppCompat.Dark"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:orientation=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"vertical"</a:t>
            </a:r>
            <a:endParaRPr sz="1600" dirty="0">
              <a:latin typeface="Courier New"/>
              <a:cs typeface="Courier New"/>
            </a:endParaRPr>
          </a:p>
          <a:p>
            <a:pPr marL="1597025">
              <a:spcBef>
                <a:spcPts val="30"/>
              </a:spcBef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:gravity=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"bottom"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77825"/>
            <a:r>
              <a:rPr sz="1600" spc="-15" dirty="0">
                <a:latin typeface="Courier New"/>
                <a:cs typeface="Courier New"/>
              </a:rPr>
              <a:t>&lt;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TextView</a:t>
            </a:r>
            <a:endParaRPr sz="1600" dirty="0">
              <a:latin typeface="Courier New"/>
              <a:cs typeface="Courier New"/>
            </a:endParaRPr>
          </a:p>
          <a:p>
            <a:pPr marL="865505" marR="125095">
              <a:lnSpc>
                <a:spcPct val="101600"/>
              </a:lnSpc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:text=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"@string/app_name"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:textAppearance=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"@style/TextAppearance.AppCompat.Body1"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/>
            <a:r>
              <a:rPr sz="1600" spc="-10" dirty="0">
                <a:latin typeface="Courier New"/>
                <a:cs typeface="Courier New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LinearLayout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519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38727" y="6507420"/>
            <a:ext cx="83045" cy="126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6130" y="926359"/>
            <a:ext cx="483027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0" spc="-5" dirty="0">
                <a:solidFill>
                  <a:srgbClr val="92D050"/>
                </a:solidFill>
              </a:rPr>
              <a:t>Современный</a:t>
            </a:r>
            <a:r>
              <a:rPr sz="3200" b="0" spc="-85" dirty="0">
                <a:solidFill>
                  <a:srgbClr val="92D050"/>
                </a:solidFill>
              </a:rPr>
              <a:t> </a:t>
            </a:r>
            <a:r>
              <a:rPr sz="3200" b="0" spc="-5" dirty="0">
                <a:solidFill>
                  <a:srgbClr val="92D050"/>
                </a:solidFill>
              </a:rPr>
              <a:t>Android</a:t>
            </a:r>
            <a:endParaRPr sz="3200" dirty="0">
              <a:solidFill>
                <a:srgbClr val="92D05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6130" y="2023338"/>
            <a:ext cx="7241835" cy="4287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5720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0" y="452222"/>
            <a:ext cx="466402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NavigationView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9175" y="1648523"/>
            <a:ext cx="7948295" cy="445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res/menu/navigation_drawer_menu.xml</a:t>
            </a:r>
          </a:p>
          <a:p>
            <a:pPr marL="12700">
              <a:spcBef>
                <a:spcPts val="1515"/>
              </a:spcBef>
            </a:pPr>
            <a:r>
              <a:rPr sz="1600" i="1" spc="-5" dirty="0">
                <a:latin typeface="Courier New"/>
                <a:cs typeface="Courier New"/>
              </a:rPr>
              <a:t>&lt;?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 version=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"1.0"</a:t>
            </a:r>
            <a:r>
              <a:rPr sz="16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encoding=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"utf-8"</a:t>
            </a:r>
            <a:r>
              <a:rPr sz="1600" i="1" spc="-5" dirty="0">
                <a:latin typeface="Courier New"/>
                <a:cs typeface="Courier New"/>
              </a:rPr>
              <a:t>?&gt;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menu</a:t>
            </a:r>
            <a:r>
              <a:rPr sz="1600" b="1" spc="-6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"http://schemas.android.com/apk/res/android"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1231265" marR="2440940" indent="-853440">
              <a:lnSpc>
                <a:spcPct val="101600"/>
              </a:lnSpc>
            </a:pPr>
            <a:r>
              <a:rPr sz="1600" spc="-15" dirty="0">
                <a:latin typeface="Courier New"/>
                <a:cs typeface="Courier New"/>
              </a:rPr>
              <a:t>&lt;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group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"@+id/group_main"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:checkableBehavior=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"single"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865505">
              <a:spcBef>
                <a:spcPts val="30"/>
              </a:spcBef>
            </a:pPr>
            <a:r>
              <a:rPr sz="1600" spc="-30" dirty="0">
                <a:latin typeface="Courier New"/>
                <a:cs typeface="Courier New"/>
              </a:rPr>
              <a:t>&lt;</a:t>
            </a:r>
            <a:r>
              <a:rPr sz="1600" b="1" spc="-30" dirty="0">
                <a:solidFill>
                  <a:srgbClr val="000080"/>
                </a:solidFill>
                <a:latin typeface="Courier New"/>
                <a:cs typeface="Courier New"/>
              </a:rPr>
              <a:t>item</a:t>
            </a:r>
            <a:endParaRPr sz="1600" dirty="0">
              <a:latin typeface="Courier New"/>
              <a:cs typeface="Courier New"/>
            </a:endParaRPr>
          </a:p>
          <a:p>
            <a:pPr marL="1353185" marR="2075180">
              <a:lnSpc>
                <a:spcPct val="101600"/>
              </a:lnSpc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"@+id/nav_add_deck"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:title=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"@string/create_deck"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 marL="377825">
              <a:spcBef>
                <a:spcPts val="30"/>
              </a:spcBef>
            </a:pPr>
            <a:r>
              <a:rPr sz="1600" spc="-15" dirty="0">
                <a:latin typeface="Courier New"/>
                <a:cs typeface="Courier New"/>
              </a:rPr>
              <a:t>&lt;/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group</a:t>
            </a:r>
            <a:r>
              <a:rPr sz="1600" spc="-1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31265" marR="2440940" indent="-853440">
              <a:lnSpc>
                <a:spcPct val="101600"/>
              </a:lnSpc>
            </a:pPr>
            <a:r>
              <a:rPr sz="1600" spc="-15" dirty="0">
                <a:latin typeface="Courier New"/>
                <a:cs typeface="Courier New"/>
              </a:rPr>
              <a:t>&lt;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group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"@+id/group_settings"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:checkableBehavior=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"single"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865505">
              <a:spcBef>
                <a:spcPts val="30"/>
              </a:spcBef>
            </a:pPr>
            <a:r>
              <a:rPr sz="1600" spc="-30" dirty="0">
                <a:latin typeface="Courier New"/>
                <a:cs typeface="Courier New"/>
              </a:rPr>
              <a:t>&lt;</a:t>
            </a:r>
            <a:r>
              <a:rPr sz="1600" b="1" spc="-30" dirty="0">
                <a:solidFill>
                  <a:srgbClr val="000080"/>
                </a:solidFill>
                <a:latin typeface="Courier New"/>
                <a:cs typeface="Courier New"/>
              </a:rPr>
              <a:t>item</a:t>
            </a:r>
            <a:endParaRPr sz="1600" dirty="0">
              <a:latin typeface="Courier New"/>
              <a:cs typeface="Courier New"/>
            </a:endParaRPr>
          </a:p>
          <a:p>
            <a:pPr marL="1353185" marR="2440940">
              <a:lnSpc>
                <a:spcPct val="101600"/>
              </a:lnSpc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"@+id/nav_settings"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:title=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"@string/settings"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 marL="377825">
              <a:spcBef>
                <a:spcPts val="30"/>
              </a:spcBef>
            </a:pPr>
            <a:r>
              <a:rPr sz="1600" spc="-15" dirty="0">
                <a:latin typeface="Courier New"/>
                <a:cs typeface="Courier New"/>
              </a:rPr>
              <a:t>&lt;/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group</a:t>
            </a:r>
            <a:r>
              <a:rPr sz="1600" spc="-1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spc="-10" dirty="0">
                <a:latin typeface="Courier New"/>
                <a:cs typeface="Courier New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menu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6935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0" y="452222"/>
            <a:ext cx="444050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NavigationView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9174" y="1648523"/>
            <a:ext cx="7874634" cy="3994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MainActivity.java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515"/>
              </a:spcBef>
            </a:pPr>
            <a:r>
              <a:rPr sz="16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600">
              <a:latin typeface="Courier New"/>
              <a:cs typeface="Courier New"/>
            </a:endParaRPr>
          </a:p>
          <a:p>
            <a:pPr marL="372745" marR="1880870" indent="-360680">
              <a:lnSpc>
                <a:spcPct val="1016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onCreate(Bundle savedInstanceState)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super</a:t>
            </a:r>
            <a:r>
              <a:rPr sz="1600" spc="-5" dirty="0">
                <a:latin typeface="Courier New"/>
                <a:cs typeface="Courier New"/>
              </a:rPr>
              <a:t>.onCreate(savedInstanceState);  </a:t>
            </a:r>
            <a:r>
              <a:rPr sz="1600" spc="-20" dirty="0">
                <a:latin typeface="Courier New"/>
                <a:cs typeface="Courier New"/>
              </a:rPr>
              <a:t>setContentView(R.layout.</a:t>
            </a:r>
            <a:r>
              <a:rPr sz="1600" b="1" i="1" spc="-20" dirty="0">
                <a:solidFill>
                  <a:srgbClr val="660E79"/>
                </a:solidFill>
                <a:latin typeface="Courier New"/>
                <a:cs typeface="Courier New"/>
              </a:rPr>
              <a:t>main_layout</a:t>
            </a:r>
            <a:r>
              <a:rPr sz="1600" spc="-20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372745" marR="5080">
              <a:lnSpc>
                <a:spcPct val="101600"/>
              </a:lnSpc>
              <a:tabLst>
                <a:tab pos="1469390" algn="l"/>
              </a:tabLst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mNavView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20" dirty="0">
                <a:latin typeface="Courier New"/>
                <a:cs typeface="Courier New"/>
              </a:rPr>
              <a:t>(NavigationView)findViewById(R.id.</a:t>
            </a:r>
            <a:r>
              <a:rPr sz="1600" b="1" i="1" spc="-20" dirty="0">
                <a:solidFill>
                  <a:srgbClr val="660E79"/>
                </a:solidFill>
                <a:latin typeface="Courier New"/>
                <a:cs typeface="Courier New"/>
              </a:rPr>
              <a:t>navigation_view</a:t>
            </a:r>
            <a:r>
              <a:rPr sz="1600" spc="-20" dirty="0">
                <a:latin typeface="Courier New"/>
                <a:cs typeface="Courier New"/>
              </a:rPr>
              <a:t>);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mDrawer	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20" dirty="0">
                <a:latin typeface="Courier New"/>
                <a:cs typeface="Courier New"/>
              </a:rPr>
              <a:t>(DrawerLayout)findViewById(R.id.</a:t>
            </a:r>
            <a:r>
              <a:rPr sz="1600" b="1" i="1" spc="-20" dirty="0">
                <a:solidFill>
                  <a:srgbClr val="660E79"/>
                </a:solidFill>
                <a:latin typeface="Courier New"/>
                <a:cs typeface="Courier New"/>
              </a:rPr>
              <a:t>drawer_layout</a:t>
            </a:r>
            <a:r>
              <a:rPr sz="1600" spc="-20" dirty="0">
                <a:latin typeface="Courier New"/>
                <a:cs typeface="Courier New"/>
              </a:rPr>
              <a:t>);  </a:t>
            </a:r>
            <a:r>
              <a:rPr sz="1600" b="1" spc="-20" dirty="0">
                <a:solidFill>
                  <a:srgbClr val="660E79"/>
                </a:solidFill>
                <a:latin typeface="Courier New"/>
                <a:cs typeface="Courier New"/>
              </a:rPr>
              <a:t>mNavView</a:t>
            </a:r>
            <a:r>
              <a:rPr sz="1600" spc="-20" dirty="0">
                <a:latin typeface="Courier New"/>
                <a:cs typeface="Courier New"/>
              </a:rPr>
              <a:t>.setNavigationItemSelectedListener(</a:t>
            </a:r>
            <a:r>
              <a:rPr sz="1600" b="1" spc="-20" dirty="0">
                <a:solidFill>
                  <a:srgbClr val="000080"/>
                </a:solidFill>
                <a:latin typeface="Courier New"/>
                <a:cs typeface="Courier New"/>
              </a:rPr>
              <a:t>this</a:t>
            </a:r>
            <a:r>
              <a:rPr sz="1600" spc="-20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/>
            <a:r>
              <a:rPr sz="16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boolean </a:t>
            </a:r>
            <a:r>
              <a:rPr sz="1600" spc="-5" dirty="0">
                <a:latin typeface="Courier New"/>
                <a:cs typeface="Courier New"/>
              </a:rPr>
              <a:t>onNavigationItemSelected(MenuItem item)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2729">
              <a:spcBef>
                <a:spcPts val="30"/>
              </a:spcBef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mDrawer</a:t>
            </a:r>
            <a:r>
              <a:rPr sz="1600" spc="-5" dirty="0">
                <a:latin typeface="Courier New"/>
                <a:cs typeface="Courier New"/>
              </a:rPr>
              <a:t>.closeDrawers();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8172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0" y="452222"/>
            <a:ext cx="4745309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NavigationView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9170" y="1414843"/>
            <a:ext cx="6884670" cy="2263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515"/>
              </a:spcBef>
            </a:pPr>
            <a:r>
              <a:rPr sz="16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600" dirty="0">
              <a:latin typeface="Courier New"/>
              <a:cs typeface="Courier New"/>
            </a:endParaRPr>
          </a:p>
          <a:p>
            <a:pPr marL="372745" marR="890269" indent="-360680">
              <a:lnSpc>
                <a:spcPct val="1016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600" spc="-5" dirty="0">
                <a:latin typeface="Courier New"/>
                <a:cs typeface="Courier New"/>
              </a:rPr>
              <a:t>onCreate(Bundle savedInstanceState)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super</a:t>
            </a:r>
            <a:r>
              <a:rPr sz="1600" spc="-5" dirty="0">
                <a:latin typeface="Courier New"/>
                <a:cs typeface="Courier New"/>
              </a:rPr>
              <a:t>.onCreate(savedInstanceState);  </a:t>
            </a:r>
            <a:r>
              <a:rPr sz="1600" spc="-20" dirty="0">
                <a:latin typeface="Courier New"/>
                <a:cs typeface="Courier New"/>
              </a:rPr>
              <a:t>setContentView(R.layout.</a:t>
            </a:r>
            <a:r>
              <a:rPr sz="1600" b="1" i="1" spc="-20" dirty="0">
                <a:solidFill>
                  <a:srgbClr val="660E79"/>
                </a:solidFill>
                <a:latin typeface="Courier New"/>
                <a:cs typeface="Courier New"/>
              </a:rPr>
              <a:t>main_layout</a:t>
            </a:r>
            <a:r>
              <a:rPr sz="1600" spc="-20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377825" marR="5080">
              <a:lnSpc>
                <a:spcPct val="101600"/>
              </a:lnSpc>
            </a:pPr>
            <a:r>
              <a:rPr sz="1600" spc="-5" dirty="0">
                <a:latin typeface="Courier New"/>
                <a:cs typeface="Courier New"/>
              </a:rPr>
              <a:t>Toolbar toolbar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25" dirty="0">
                <a:latin typeface="Courier New"/>
                <a:cs typeface="Courier New"/>
              </a:rPr>
              <a:t>(Toolbar)findViewById(R.id.</a:t>
            </a:r>
            <a:r>
              <a:rPr sz="1600" b="1" i="1" spc="-25" dirty="0">
                <a:solidFill>
                  <a:srgbClr val="660E79"/>
                </a:solidFill>
                <a:latin typeface="Courier New"/>
                <a:cs typeface="Courier New"/>
              </a:rPr>
              <a:t>toolbar</a:t>
            </a:r>
            <a:r>
              <a:rPr sz="1600" spc="-25" dirty="0">
                <a:latin typeface="Courier New"/>
                <a:cs typeface="Courier New"/>
              </a:rPr>
              <a:t>);  </a:t>
            </a:r>
            <a:r>
              <a:rPr sz="1600" spc="-20" dirty="0">
                <a:latin typeface="Courier New"/>
                <a:cs typeface="Courier New"/>
              </a:rPr>
              <a:t>toolbar.setHomeButtonEnabled(</a:t>
            </a:r>
            <a:r>
              <a:rPr sz="1600" b="1" spc="-20" dirty="0">
                <a:solidFill>
                  <a:srgbClr val="000080"/>
                </a:solidFill>
                <a:latin typeface="Courier New"/>
                <a:cs typeface="Courier New"/>
              </a:rPr>
              <a:t>true</a:t>
            </a:r>
            <a:r>
              <a:rPr sz="1600" spc="-20" dirty="0">
                <a:latin typeface="Courier New"/>
                <a:cs typeface="Courier New"/>
              </a:rPr>
              <a:t>);  toolbar.setDisplayHomeAsUpEnabled(</a:t>
            </a:r>
            <a:r>
              <a:rPr sz="1600" b="1" spc="-20" dirty="0">
                <a:solidFill>
                  <a:srgbClr val="000080"/>
                </a:solidFill>
                <a:latin typeface="Courier New"/>
                <a:cs typeface="Courier New"/>
              </a:rPr>
              <a:t>true</a:t>
            </a:r>
            <a:r>
              <a:rPr sz="1600" spc="-20" dirty="0">
                <a:latin typeface="Courier New"/>
                <a:cs typeface="Courier New"/>
              </a:rPr>
              <a:t>);  toolbar.setHomeAsUpIndicator(R.drawable.</a:t>
            </a:r>
            <a:r>
              <a:rPr sz="1600" b="1" i="1" spc="-20" dirty="0">
                <a:solidFill>
                  <a:srgbClr val="660E79"/>
                </a:solidFill>
                <a:latin typeface="Courier New"/>
                <a:cs typeface="Courier New"/>
              </a:rPr>
              <a:t>ic_menu</a:t>
            </a:r>
            <a:r>
              <a:rPr sz="1600" spc="-20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89170" y="3951936"/>
            <a:ext cx="6486525" cy="2002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boolean </a:t>
            </a:r>
            <a:r>
              <a:rPr sz="1600" spc="-5" dirty="0">
                <a:latin typeface="Courier New"/>
                <a:cs typeface="Courier New"/>
              </a:rPr>
              <a:t>onOptionsItemSelected(MenuItem item)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732790" marR="799465" indent="-354965">
              <a:lnSpc>
                <a:spcPct val="1016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(item.getItemId() == </a:t>
            </a:r>
            <a:r>
              <a:rPr sz="1600" spc="-35" dirty="0">
                <a:latin typeface="Courier New"/>
                <a:cs typeface="Courier New"/>
              </a:rPr>
              <a:t>android.R.id.</a:t>
            </a:r>
            <a:r>
              <a:rPr sz="1600" b="1" i="1" spc="-35" dirty="0">
                <a:solidFill>
                  <a:srgbClr val="660E79"/>
                </a:solidFill>
                <a:latin typeface="Courier New"/>
                <a:cs typeface="Courier New"/>
              </a:rPr>
              <a:t>home</a:t>
            </a:r>
            <a:r>
              <a:rPr sz="1600" spc="-35" dirty="0">
                <a:latin typeface="Courier New"/>
                <a:cs typeface="Courier New"/>
              </a:rPr>
              <a:t>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b="1" spc="-15" dirty="0">
                <a:solidFill>
                  <a:srgbClr val="660E79"/>
                </a:solidFill>
                <a:latin typeface="Courier New"/>
                <a:cs typeface="Courier New"/>
              </a:rPr>
              <a:t>mDrawer</a:t>
            </a:r>
            <a:r>
              <a:rPr sz="1600" spc="-15" dirty="0">
                <a:latin typeface="Courier New"/>
                <a:cs typeface="Courier New"/>
              </a:rPr>
              <a:t>.openDrawer(GravityCompat.</a:t>
            </a:r>
            <a:r>
              <a:rPr sz="1600" b="1" i="1" spc="-15" dirty="0">
                <a:solidFill>
                  <a:srgbClr val="660E79"/>
                </a:solidFill>
                <a:latin typeface="Courier New"/>
                <a:cs typeface="Courier New"/>
              </a:rPr>
              <a:t>START</a:t>
            </a:r>
            <a:r>
              <a:rPr sz="1600" spc="-15" dirty="0">
                <a:latin typeface="Courier New"/>
                <a:cs typeface="Courier New"/>
              </a:rPr>
              <a:t>); 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true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377825">
              <a:spcBef>
                <a:spcPts val="3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 marL="372745">
              <a:spcBef>
                <a:spcPts val="30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super</a:t>
            </a:r>
            <a:r>
              <a:rPr sz="1600" spc="-5" dirty="0">
                <a:latin typeface="Courier New"/>
                <a:cs typeface="Courier New"/>
              </a:rPr>
              <a:t>.onOptionsItemSelected(item);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028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2"/>
            <a:ext cx="4288108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pc="5" dirty="0"/>
              <a:t>MaterialDesign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16117" y="6459819"/>
            <a:ext cx="1244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6978" y="2031465"/>
            <a:ext cx="873520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build.gradle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/>
            <a:r>
              <a:rPr sz="2800" b="1" spc="-5" dirty="0">
                <a:latin typeface="Courier New"/>
                <a:cs typeface="Courier New"/>
              </a:rPr>
              <a:t>dependencies</a:t>
            </a:r>
            <a:r>
              <a:rPr sz="2800" b="1" spc="-1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  <a:p>
            <a:pPr marL="560705">
              <a:spcBef>
                <a:spcPts val="15"/>
              </a:spcBef>
            </a:pPr>
            <a:r>
              <a:rPr sz="2800" b="1" spc="-5" dirty="0">
                <a:latin typeface="Courier New"/>
                <a:cs typeface="Courier New"/>
              </a:rPr>
              <a:t>...</a:t>
            </a:r>
            <a:endParaRPr sz="2800" dirty="0">
              <a:latin typeface="Courier New"/>
              <a:cs typeface="Courier New"/>
            </a:endParaRPr>
          </a:p>
          <a:p>
            <a:pPr marL="560705">
              <a:spcBef>
                <a:spcPts val="15"/>
              </a:spcBef>
            </a:pPr>
            <a:r>
              <a:rPr sz="2800" b="1" spc="-5" dirty="0">
                <a:latin typeface="Courier New"/>
                <a:cs typeface="Courier New"/>
              </a:rPr>
              <a:t>compile</a:t>
            </a:r>
            <a:r>
              <a:rPr sz="2800" b="1" spc="-8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'com.android.support:design:2</a:t>
            </a:r>
            <a:r>
              <a:rPr lang="en-US" sz="2800" b="1" spc="-5" dirty="0">
                <a:latin typeface="Courier New"/>
                <a:cs typeface="Courier New"/>
              </a:rPr>
              <a:t>7</a:t>
            </a:r>
            <a:r>
              <a:rPr sz="2800" b="1" spc="-5" dirty="0">
                <a:latin typeface="Courier New"/>
                <a:cs typeface="Courier New"/>
              </a:rPr>
              <a:t>.0.+'</a:t>
            </a:r>
            <a:endParaRPr sz="2800" dirty="0">
              <a:latin typeface="Courier New"/>
              <a:cs typeface="Courier New"/>
            </a:endParaRPr>
          </a:p>
          <a:p>
            <a:pPr marL="12700">
              <a:spcBef>
                <a:spcPts val="15"/>
              </a:spcBef>
            </a:pPr>
            <a:r>
              <a:rPr sz="2800" b="1" dirty="0"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84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BED6006-3191-459E-A5D3-F517CB0B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SplashScreen</a:t>
            </a:r>
            <a:endParaRPr lang="ru-RU" dirty="0"/>
          </a:p>
        </p:txBody>
      </p:sp>
      <p:sp>
        <p:nvSpPr>
          <p:cNvPr id="5" name="object 5"/>
          <p:cNvSpPr txBox="1"/>
          <p:nvPr/>
        </p:nvSpPr>
        <p:spPr>
          <a:xfrm>
            <a:off x="822988" y="1581848"/>
            <a:ext cx="9509760" cy="494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class </a:t>
            </a:r>
            <a:r>
              <a:rPr sz="2000" spc="-5" dirty="0">
                <a:latin typeface="Courier New"/>
                <a:cs typeface="Courier New"/>
              </a:rPr>
              <a:t>SplashScreen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extends </a:t>
            </a:r>
            <a:r>
              <a:rPr sz="2000" spc="-5" dirty="0">
                <a:latin typeface="Courier New"/>
                <a:cs typeface="Courier New"/>
              </a:rPr>
              <a:t>AppCompatActivity</a:t>
            </a:r>
            <a:r>
              <a:rPr sz="2000" spc="-51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implements</a:t>
            </a:r>
            <a:endParaRPr sz="2000" dirty="0">
              <a:latin typeface="Courier New"/>
              <a:cs typeface="Courier New"/>
            </a:endParaRPr>
          </a:p>
          <a:p>
            <a:pPr marL="255904">
              <a:spcBef>
                <a:spcPts val="30"/>
              </a:spcBef>
            </a:pPr>
            <a:r>
              <a:rPr sz="2000" spc="-5" dirty="0">
                <a:latin typeface="Courier New"/>
                <a:cs typeface="Courier New"/>
              </a:rPr>
              <a:t>AsyncNotesLoader.LoaderDelegate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72745"/>
            <a:r>
              <a:rPr sz="20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2000" dirty="0">
              <a:latin typeface="Courier New"/>
              <a:cs typeface="Courier New"/>
            </a:endParaRPr>
          </a:p>
          <a:p>
            <a:pPr marL="372745">
              <a:spcBef>
                <a:spcPts val="30"/>
              </a:spcBef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protected void </a:t>
            </a:r>
            <a:r>
              <a:rPr sz="2000" spc="-5" dirty="0">
                <a:latin typeface="Courier New"/>
                <a:cs typeface="Courier New"/>
              </a:rPr>
              <a:t>onCreate(Bundle savedInstanceState)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</a:p>
          <a:p>
            <a:pPr marL="852805">
              <a:spcBef>
                <a:spcPts val="30"/>
              </a:spcBef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super</a:t>
            </a:r>
            <a:r>
              <a:rPr sz="2000" spc="-5" dirty="0">
                <a:latin typeface="Courier New"/>
                <a:cs typeface="Courier New"/>
              </a:rPr>
              <a:t>.onCreate(savedInstanceState);</a:t>
            </a:r>
            <a:endParaRPr sz="2000" dirty="0">
              <a:latin typeface="Courier New"/>
              <a:cs typeface="Courier New"/>
            </a:endParaRPr>
          </a:p>
          <a:p>
            <a:pPr marL="865505">
              <a:spcBef>
                <a:spcPts val="30"/>
              </a:spcBef>
            </a:pPr>
            <a:r>
              <a:rPr sz="2000" spc="-5" dirty="0">
                <a:latin typeface="Courier New"/>
                <a:cs typeface="Courier New"/>
              </a:rPr>
              <a:t>AsyncNotesLoader loader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new</a:t>
            </a:r>
            <a:r>
              <a:rPr sz="2000" b="1" spc="-4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AsyncNotesLoader(</a:t>
            </a:r>
            <a:r>
              <a:rPr sz="2000" b="1" spc="-20" dirty="0">
                <a:solidFill>
                  <a:srgbClr val="000080"/>
                </a:solidFill>
                <a:latin typeface="Courier New"/>
                <a:cs typeface="Courier New"/>
              </a:rPr>
              <a:t>this</a:t>
            </a:r>
            <a:r>
              <a:rPr sz="2000" spc="-20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 marL="377825">
              <a:spcBef>
                <a:spcPts val="3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</a:p>
          <a:p>
            <a:pPr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72745"/>
            <a:r>
              <a:rPr sz="20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2000" dirty="0">
              <a:latin typeface="Courier New"/>
              <a:cs typeface="Courier New"/>
            </a:endParaRPr>
          </a:p>
          <a:p>
            <a:pPr marL="372745">
              <a:spcBef>
                <a:spcPts val="30"/>
              </a:spcBef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2000" spc="-5" dirty="0">
                <a:latin typeface="Courier New"/>
                <a:cs typeface="Courier New"/>
              </a:rPr>
              <a:t>onNotesLoaded()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</a:p>
          <a:p>
            <a:pPr marL="865505" marR="274955">
              <a:lnSpc>
                <a:spcPct val="101600"/>
              </a:lnSpc>
            </a:pPr>
            <a:r>
              <a:rPr sz="2000" spc="-5" dirty="0">
                <a:latin typeface="Courier New"/>
                <a:cs typeface="Courier New"/>
              </a:rPr>
              <a:t>Intent intent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2000" spc="-15" dirty="0">
                <a:latin typeface="Courier New"/>
                <a:cs typeface="Courier New"/>
              </a:rPr>
              <a:t>Intent(</a:t>
            </a:r>
            <a:r>
              <a:rPr sz="2000" b="1" spc="-15" dirty="0">
                <a:solidFill>
                  <a:srgbClr val="000080"/>
                </a:solidFill>
                <a:latin typeface="Courier New"/>
                <a:cs typeface="Courier New"/>
              </a:rPr>
              <a:t>this</a:t>
            </a:r>
            <a:r>
              <a:rPr sz="2000" spc="-15" dirty="0">
                <a:latin typeface="Courier New"/>
                <a:cs typeface="Courier New"/>
              </a:rPr>
              <a:t>,</a:t>
            </a:r>
            <a:r>
              <a:rPr sz="2000" spc="-33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MainActivity.</a:t>
            </a:r>
            <a:r>
              <a:rPr sz="2000" b="1" spc="-2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2000" spc="-20" dirty="0">
                <a:latin typeface="Courier New"/>
                <a:cs typeface="Courier New"/>
              </a:rPr>
              <a:t>);  </a:t>
            </a:r>
            <a:endParaRPr lang="en-US" sz="2000" spc="-20" dirty="0">
              <a:latin typeface="Courier New"/>
              <a:cs typeface="Courier New"/>
            </a:endParaRPr>
          </a:p>
          <a:p>
            <a:pPr marL="865505" marR="274955">
              <a:lnSpc>
                <a:spcPct val="101600"/>
              </a:lnSpc>
            </a:pPr>
            <a:r>
              <a:rPr sz="2000" spc="-5" dirty="0" err="1">
                <a:latin typeface="Courier New"/>
                <a:cs typeface="Courier New"/>
              </a:rPr>
              <a:t>startActivity</a:t>
            </a:r>
            <a:r>
              <a:rPr sz="2000" spc="-5" dirty="0">
                <a:latin typeface="Courier New"/>
                <a:cs typeface="Courier New"/>
              </a:rPr>
              <a:t>(intent);</a:t>
            </a:r>
            <a:endParaRPr sz="2000" dirty="0">
              <a:latin typeface="Courier New"/>
              <a:cs typeface="Courier New"/>
            </a:endParaRPr>
          </a:p>
          <a:p>
            <a:pPr marL="865505">
              <a:spcBef>
                <a:spcPts val="30"/>
              </a:spcBef>
            </a:pPr>
            <a:r>
              <a:rPr sz="2000" spc="-5" dirty="0">
                <a:latin typeface="Courier New"/>
                <a:cs typeface="Courier New"/>
              </a:rPr>
              <a:t>finish();</a:t>
            </a:r>
            <a:endParaRPr sz="2000" dirty="0">
              <a:latin typeface="Courier New"/>
              <a:cs typeface="Courier New"/>
            </a:endParaRPr>
          </a:p>
          <a:p>
            <a:pPr marL="377825">
              <a:spcBef>
                <a:spcPts val="3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</a:p>
          <a:p>
            <a:pPr marL="12700">
              <a:spcBef>
                <a:spcPts val="3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7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14664" y="6121332"/>
            <a:ext cx="683339" cy="2051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7</a:t>
            </a:fld>
            <a:endParaRPr dirty="0"/>
          </a:p>
        </p:txBody>
      </p:sp>
      <p:sp>
        <p:nvSpPr>
          <p:cNvPr id="12" name="Заголовок 6">
            <a:extLst>
              <a:ext uri="{FF2B5EF4-FFF2-40B4-BE49-F238E27FC236}">
                <a16:creationId xmlns:a16="http://schemas.microsoft.com/office/drawing/2014/main" id="{8F02E430-6BD0-41EC-A695-F9C16EF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>
                <a:solidFill>
                  <a:srgbClr val="92D050"/>
                </a:solidFill>
              </a:rPr>
              <a:t>CardView</a:t>
            </a:r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1026" name="Picture 2" descr="Похожее изображение">
            <a:extLst>
              <a:ext uri="{FF2B5EF4-FFF2-40B4-BE49-F238E27FC236}">
                <a16:creationId xmlns:a16="http://schemas.microsoft.com/office/drawing/2014/main" id="{846EEE79-93B4-40FB-A156-66545909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00" y="1512061"/>
            <a:ext cx="5641939" cy="481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0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2"/>
            <a:ext cx="3001645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pc="5" dirty="0" err="1"/>
              <a:t>CardView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70377" y="1624469"/>
            <a:ext cx="9718327" cy="2935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400" b="1" spc="-5" dirty="0">
                <a:latin typeface="Courier New"/>
                <a:cs typeface="Courier New"/>
              </a:rPr>
              <a:t>dependencies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499745">
              <a:spcBef>
                <a:spcPts val="30"/>
              </a:spcBef>
            </a:pPr>
            <a:r>
              <a:rPr sz="2400" b="1" spc="-5" dirty="0">
                <a:latin typeface="Courier New"/>
                <a:cs typeface="Courier New"/>
              </a:rPr>
              <a:t>...</a:t>
            </a:r>
            <a:endParaRPr sz="2400" dirty="0">
              <a:latin typeface="Courier New"/>
              <a:cs typeface="Courier New"/>
            </a:endParaRPr>
          </a:p>
          <a:p>
            <a:pPr marL="499745" marR="5080">
              <a:lnSpc>
                <a:spcPct val="101600"/>
              </a:lnSpc>
            </a:pPr>
            <a:r>
              <a:rPr sz="2400" b="1" spc="-5" dirty="0">
                <a:latin typeface="Courier New"/>
                <a:cs typeface="Courier New"/>
              </a:rPr>
              <a:t>compile 'com.android.support:cardview-v7:2</a:t>
            </a:r>
            <a:r>
              <a:rPr lang="en-US" sz="2400" b="1" spc="-5" dirty="0">
                <a:latin typeface="Courier New"/>
                <a:cs typeface="Courier New"/>
              </a:rPr>
              <a:t>7</a:t>
            </a:r>
            <a:r>
              <a:rPr sz="2400" b="1" spc="-5" dirty="0">
                <a:latin typeface="Courier New"/>
                <a:cs typeface="Courier New"/>
              </a:rPr>
              <a:t>.0.</a:t>
            </a:r>
            <a:r>
              <a:rPr lang="en-US" sz="2400" b="1" spc="-5" dirty="0">
                <a:latin typeface="Courier New"/>
                <a:cs typeface="Courier New"/>
              </a:rPr>
              <a:t>2</a:t>
            </a:r>
            <a:r>
              <a:rPr sz="2400" b="1" spc="-5" dirty="0">
                <a:latin typeface="Courier New"/>
                <a:cs typeface="Courier New"/>
              </a:rPr>
              <a:t>'  compile 'com.android.support:recyclerview-v7:2</a:t>
            </a:r>
            <a:r>
              <a:rPr lang="en-US" sz="2400" b="1" spc="-5" dirty="0">
                <a:latin typeface="Courier New"/>
                <a:cs typeface="Courier New"/>
              </a:rPr>
              <a:t>7</a:t>
            </a:r>
            <a:r>
              <a:rPr sz="2400" b="1" spc="-5" dirty="0">
                <a:latin typeface="Courier New"/>
                <a:cs typeface="Courier New"/>
              </a:rPr>
              <a:t>.0.</a:t>
            </a:r>
            <a:r>
              <a:rPr lang="en-US" sz="2400" b="1" spc="-5" dirty="0">
                <a:latin typeface="Courier New"/>
                <a:cs typeface="Courier New"/>
              </a:rPr>
              <a:t>2</a:t>
            </a:r>
            <a:r>
              <a:rPr sz="2400" b="1" spc="-5" dirty="0">
                <a:latin typeface="Courier New"/>
                <a:cs typeface="Courier New"/>
              </a:rPr>
              <a:t>'  compile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'com.android.support:design:2</a:t>
            </a:r>
            <a:r>
              <a:rPr lang="en-US" sz="2400" b="1" spc="-5" dirty="0">
                <a:latin typeface="Courier New"/>
                <a:cs typeface="Courier New"/>
              </a:rPr>
              <a:t>7</a:t>
            </a:r>
            <a:r>
              <a:rPr sz="2400" b="1" spc="-5" dirty="0">
                <a:latin typeface="Courier New"/>
                <a:cs typeface="Courier New"/>
              </a:rPr>
              <a:t>.0.</a:t>
            </a:r>
            <a:r>
              <a:rPr lang="en-US" sz="2400" b="1" spc="-5" dirty="0">
                <a:latin typeface="Courier New"/>
                <a:cs typeface="Courier New"/>
              </a:rPr>
              <a:t>2</a:t>
            </a:r>
            <a:r>
              <a:rPr sz="2400" b="1" spc="-5" dirty="0">
                <a:latin typeface="Courier New"/>
                <a:cs typeface="Courier New"/>
              </a:rPr>
              <a:t>'</a:t>
            </a:r>
            <a:endParaRPr sz="24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273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172" y="452222"/>
            <a:ext cx="3001645" cy="56810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65" dirty="0"/>
              <a:t> </a:t>
            </a:r>
            <a:r>
              <a:rPr spc="5" dirty="0" err="1"/>
              <a:t>CardView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4252673" y="3047146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39" h="243839">
                <a:moveTo>
                  <a:pt x="0" y="0"/>
                </a:moveTo>
                <a:lnTo>
                  <a:pt x="243820" y="0"/>
                </a:lnTo>
                <a:lnTo>
                  <a:pt x="243820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E4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2707" y="577129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39" h="243839">
                <a:moveTo>
                  <a:pt x="0" y="0"/>
                </a:moveTo>
                <a:lnTo>
                  <a:pt x="243820" y="0"/>
                </a:lnTo>
                <a:lnTo>
                  <a:pt x="243820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E4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2757" y="1332297"/>
            <a:ext cx="8722461" cy="4985019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spcBef>
                <a:spcPts val="1100"/>
              </a:spcBef>
            </a:pPr>
            <a:r>
              <a:rPr sz="1600" i="1" spc="-5" dirty="0">
                <a:latin typeface="Courier New"/>
                <a:cs typeface="Courier New"/>
              </a:rPr>
              <a:t>&lt;?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 version=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"1.0"</a:t>
            </a:r>
            <a:r>
              <a:rPr sz="16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encoding=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"utf-8"</a:t>
            </a:r>
            <a:r>
              <a:rPr sz="1600" i="1" spc="-5" dirty="0">
                <a:latin typeface="Courier New"/>
                <a:cs typeface="Courier New"/>
              </a:rPr>
              <a:t>?&gt;</a:t>
            </a:r>
            <a:endParaRPr sz="1600" dirty="0">
              <a:latin typeface="Courier New"/>
              <a:cs typeface="Courier New"/>
            </a:endParaRPr>
          </a:p>
          <a:p>
            <a:pPr marL="377825" marR="5080" indent="-365760">
              <a:lnSpc>
                <a:spcPct val="101600"/>
              </a:lnSpc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LinearLayout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"http://schemas.android.com/apk/res/android"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:orientation=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"vertical"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865505" marR="977900" indent="-487680">
              <a:lnSpc>
                <a:spcPct val="101600"/>
              </a:lnSpc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android.support.v7.widget.CardView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xmlns: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card_view</a:t>
            </a:r>
            <a:r>
              <a:rPr sz="1600" b="1" spc="-5" dirty="0">
                <a:solidFill>
                  <a:schemeClr val="bg1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chemeClr val="bg1"/>
                </a:solidFill>
                <a:latin typeface="Courier New"/>
                <a:cs typeface="Courier New"/>
                <a:hlinkClick r:id="rId3"/>
              </a:rPr>
              <a:t>"http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  <a:hlinkClick r:id="rId3"/>
              </a:rPr>
              <a:t>://schemas.android.com/apk/res-auto"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"@+id/card_view"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:layout_gravity=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"center"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"200dp"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"200dp"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card_view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:cardCornerRadius=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"4dp"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1353185">
              <a:spcBef>
                <a:spcPts val="25"/>
              </a:spcBef>
            </a:pPr>
            <a:r>
              <a:rPr sz="1600" spc="-25" dirty="0">
                <a:latin typeface="Courier New"/>
                <a:cs typeface="Courier New"/>
              </a:rPr>
              <a:t>&lt;</a:t>
            </a:r>
            <a:r>
              <a:rPr sz="1600" b="1" spc="-25" dirty="0">
                <a:solidFill>
                  <a:srgbClr val="000080"/>
                </a:solidFill>
                <a:latin typeface="Courier New"/>
                <a:cs typeface="Courier New"/>
              </a:rPr>
              <a:t>TextView</a:t>
            </a:r>
            <a:endParaRPr sz="1600" dirty="0">
              <a:latin typeface="Courier New"/>
              <a:cs typeface="Courier New"/>
            </a:endParaRPr>
          </a:p>
          <a:p>
            <a:pPr marL="1840864" marR="2197735">
              <a:lnSpc>
                <a:spcPct val="101600"/>
              </a:lnSpc>
            </a:pP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:id=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"@+id/info_text"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600" b="1" spc="-5" dirty="0">
                <a:solidFill>
                  <a:srgbClr val="660E79"/>
                </a:solidFill>
                <a:latin typeface="Courier New"/>
                <a:cs typeface="Courier New"/>
              </a:rPr>
              <a:t>android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</a:t>
            </a:r>
            <a:r>
              <a:rPr sz="16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 dirty="0">
              <a:latin typeface="Courier New"/>
              <a:cs typeface="Courier New"/>
            </a:endParaRPr>
          </a:p>
          <a:p>
            <a:pPr marL="377825">
              <a:spcBef>
                <a:spcPts val="30"/>
              </a:spcBef>
            </a:pPr>
            <a:r>
              <a:rPr sz="1600" spc="-10" dirty="0">
                <a:latin typeface="Courier New"/>
                <a:cs typeface="Courier New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android.support.v7.widget.CardView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30"/>
              </a:spcBef>
            </a:pPr>
            <a:r>
              <a:rPr sz="1600" spc="-10" dirty="0">
                <a:latin typeface="Courier New"/>
                <a:cs typeface="Courier New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LinearLayout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940555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5020</TotalTime>
  <Words>2968</Words>
  <Application>Microsoft Office PowerPoint</Application>
  <PresentationFormat>Широкоэкранный</PresentationFormat>
  <Paragraphs>370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Trebuchet MS</vt:lpstr>
      <vt:lpstr>Wingdings 3</vt:lpstr>
      <vt:lpstr>Аспект</vt:lpstr>
      <vt:lpstr>Лекция 11.  Material Design</vt:lpstr>
      <vt:lpstr>О чем</vt:lpstr>
      <vt:lpstr>Android 4.x Holo</vt:lpstr>
      <vt:lpstr>Современный Android</vt:lpstr>
      <vt:lpstr>MaterialDesign</vt:lpstr>
      <vt:lpstr>SplashScreen</vt:lpstr>
      <vt:lpstr>CardView</vt:lpstr>
      <vt:lpstr>CardView</vt:lpstr>
      <vt:lpstr> CardView</vt:lpstr>
      <vt:lpstr>CoordinatorLayout</vt:lpstr>
      <vt:lpstr>CoordinatorLayout</vt:lpstr>
      <vt:lpstr>CoordinatorLayout</vt:lpstr>
      <vt:lpstr>CoordinatorLayout</vt:lpstr>
      <vt:lpstr>CoordinatorLayout.Behavior</vt:lpstr>
      <vt:lpstr>Свой Behavior</vt:lpstr>
      <vt:lpstr>Презентация PowerPoint</vt:lpstr>
      <vt:lpstr>Презентация PowerPoint</vt:lpstr>
      <vt:lpstr>Презентация PowerPoint</vt:lpstr>
      <vt:lpstr>ActionBar</vt:lpstr>
      <vt:lpstr>ActionBar</vt:lpstr>
      <vt:lpstr>ActionBar</vt:lpstr>
      <vt:lpstr>ActionBar</vt:lpstr>
      <vt:lpstr>ActionBar</vt:lpstr>
      <vt:lpstr>ActionBar</vt:lpstr>
      <vt:lpstr>Floating Action Button</vt:lpstr>
      <vt:lpstr>Floating Action Button</vt:lpstr>
      <vt:lpstr>Floating Action Button</vt:lpstr>
      <vt:lpstr>SnackBar</vt:lpstr>
      <vt:lpstr>SnackBar</vt:lpstr>
      <vt:lpstr>TabLayout</vt:lpstr>
      <vt:lpstr>TabLayout</vt:lpstr>
      <vt:lpstr>TabLayout</vt:lpstr>
      <vt:lpstr>BottomNavigationView</vt:lpstr>
      <vt:lpstr>BottomNavigationView</vt:lpstr>
      <vt:lpstr>BottomNavigationView</vt:lpstr>
      <vt:lpstr>BottomNavigationView</vt:lpstr>
      <vt:lpstr>NavigationView</vt:lpstr>
      <vt:lpstr>NavigationView</vt:lpstr>
      <vt:lpstr>NavigationView</vt:lpstr>
      <vt:lpstr>NavigationView</vt:lpstr>
      <vt:lpstr>NavigationView</vt:lpstr>
      <vt:lpstr>NavigationView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76</cp:revision>
  <dcterms:created xsi:type="dcterms:W3CDTF">2017-12-30T09:17:57Z</dcterms:created>
  <dcterms:modified xsi:type="dcterms:W3CDTF">2018-01-16T17:32:32Z</dcterms:modified>
</cp:coreProperties>
</file>