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72" r:id="rId4"/>
    <p:sldId id="278" r:id="rId5"/>
    <p:sldId id="280" r:id="rId6"/>
    <p:sldId id="281" r:id="rId7"/>
    <p:sldId id="311" r:id="rId8"/>
    <p:sldId id="282" r:id="rId9"/>
    <p:sldId id="312" r:id="rId10"/>
    <p:sldId id="313" r:id="rId11"/>
    <p:sldId id="309" r:id="rId12"/>
    <p:sldId id="314" r:id="rId13"/>
    <p:sldId id="310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308153-CA79-4722-B130-2BD66F698538}">
          <p14:sldIdLst>
            <p14:sldId id="256"/>
            <p14:sldId id="271"/>
            <p14:sldId id="272"/>
            <p14:sldId id="278"/>
            <p14:sldId id="280"/>
            <p14:sldId id="281"/>
            <p14:sldId id="311"/>
            <p14:sldId id="282"/>
            <p14:sldId id="312"/>
            <p14:sldId id="313"/>
            <p14:sldId id="309"/>
            <p14:sldId id="314"/>
            <p14:sldId id="310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3"/>
            <p14:sldId id="307"/>
          </p14:sldIdLst>
        </p14:section>
        <p14:section name="Раздел без заголовка" id="{DD2B5A1F-3B84-4997-9F84-87769B628F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3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1750">
              <a:spcBef>
                <a:spcPts val="60"/>
              </a:spcBef>
            </a:pPr>
            <a:fld id="{81D60167-4931-47E6-BA6A-407CBD079E47}" type="slidenum">
              <a:rPr lang="ru-RU" smtClean="0"/>
              <a:pPr marL="31750">
                <a:spcBef>
                  <a:spcPts val="60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1020871"/>
            <a:ext cx="8027095" cy="2849671"/>
          </a:xfrm>
        </p:spPr>
        <p:txBody>
          <a:bodyPr>
            <a:normAutofit/>
          </a:bodyPr>
          <a:lstStyle/>
          <a:p>
            <a:r>
              <a:rPr lang="ru-RU" sz="5600" dirty="0">
                <a:solidFill>
                  <a:srgbClr val="FFFFFF"/>
                </a:solidFill>
              </a:rPr>
              <a:t>Лекция </a:t>
            </a:r>
            <a:r>
              <a:rPr lang="en-US" sz="5600" dirty="0">
                <a:solidFill>
                  <a:srgbClr val="FFFFFF"/>
                </a:solidFill>
              </a:rPr>
              <a:t>11</a:t>
            </a:r>
            <a:r>
              <a:rPr lang="ru-RU" sz="5600" dirty="0">
                <a:solidFill>
                  <a:srgbClr val="FFFFFF"/>
                </a:solidFill>
              </a:rPr>
              <a:t>. 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Material Design</a:t>
            </a:r>
            <a:endParaRPr lang="ru-RU" sz="56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1430" y="3879009"/>
            <a:ext cx="6112077" cy="1186108"/>
          </a:xfrm>
        </p:spPr>
        <p:txBody>
          <a:bodyPr>
            <a:normAutofit/>
          </a:bodyPr>
          <a:lstStyle/>
          <a:p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460AB-8D5A-4D85-AC5B-12EBF3B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ValueAnimator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8073DBD-E403-4D46-8B50-B9F41E18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F45772-9610-4254-9A43-D094E080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03155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2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819" y="441337"/>
            <a:ext cx="394589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ru-RU" sz="2800" b="1" dirty="0">
                <a:solidFill>
                  <a:srgbClr val="92D050"/>
                </a:solidFill>
                <a:latin typeface="Arial"/>
                <a:cs typeface="Arial"/>
              </a:rPr>
              <a:t>Классы анимации 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7819" y="1547059"/>
            <a:ext cx="8596668" cy="43210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indent="0">
              <a:spcBef>
                <a:spcPts val="60"/>
              </a:spcBef>
              <a:buNone/>
              <a:tabLst>
                <a:tab pos="332105" algn="l"/>
                <a:tab pos="333375" algn="l"/>
              </a:tabLst>
            </a:pPr>
            <a:r>
              <a:rPr sz="4400" spc="-5" dirty="0"/>
              <a:t>Evaluator </a:t>
            </a:r>
            <a:r>
              <a:rPr sz="4400" dirty="0"/>
              <a:t>– </a:t>
            </a:r>
            <a:r>
              <a:rPr sz="4400" spc="-5" dirty="0"/>
              <a:t>класс для работы </a:t>
            </a:r>
            <a:r>
              <a:rPr sz="4400" dirty="0"/>
              <a:t>со</a:t>
            </a:r>
            <a:r>
              <a:rPr sz="4400" spc="-20" dirty="0"/>
              <a:t> </a:t>
            </a:r>
            <a:r>
              <a:rPr sz="4400" spc="-5" dirty="0"/>
              <a:t>значением</a:t>
            </a:r>
          </a:p>
          <a:p>
            <a:pPr marL="533400" lvl="1" indent="0">
              <a:spcBef>
                <a:spcPts val="60"/>
              </a:spcBef>
              <a:buNone/>
              <a:tabLst>
                <a:tab pos="865505" algn="l"/>
                <a:tab pos="866140" algn="l"/>
              </a:tabLst>
            </a:pPr>
            <a:r>
              <a:rPr sz="3600" b="1" spc="-5" dirty="0">
                <a:latin typeface="Arial"/>
                <a:cs typeface="Arial"/>
              </a:rPr>
              <a:t>IntEvaluator</a:t>
            </a:r>
            <a:endParaRPr sz="3600" b="1" dirty="0">
              <a:latin typeface="Arial"/>
              <a:cs typeface="Arial"/>
            </a:endParaRPr>
          </a:p>
          <a:p>
            <a:pPr marL="533400" lvl="1" indent="0">
              <a:spcBef>
                <a:spcPts val="60"/>
              </a:spcBef>
              <a:buNone/>
              <a:tabLst>
                <a:tab pos="865505" algn="l"/>
                <a:tab pos="866140" algn="l"/>
              </a:tabLst>
            </a:pPr>
            <a:r>
              <a:rPr sz="3600" b="1" spc="-5" dirty="0">
                <a:latin typeface="Arial"/>
                <a:cs typeface="Arial"/>
              </a:rPr>
              <a:t>FloatEvaluator</a:t>
            </a:r>
            <a:endParaRPr sz="3600" b="1" dirty="0">
              <a:latin typeface="Arial"/>
              <a:cs typeface="Arial"/>
            </a:endParaRPr>
          </a:p>
          <a:p>
            <a:pPr marL="533400" lvl="1" indent="0">
              <a:spcBef>
                <a:spcPts val="60"/>
              </a:spcBef>
              <a:buNone/>
              <a:tabLst>
                <a:tab pos="865505" algn="l"/>
                <a:tab pos="866140" algn="l"/>
              </a:tabLst>
            </a:pPr>
            <a:r>
              <a:rPr sz="3600" b="1" spc="-5" dirty="0">
                <a:latin typeface="Arial"/>
                <a:cs typeface="Arial"/>
              </a:rPr>
              <a:t>ArgbEvaluator</a:t>
            </a:r>
            <a:endParaRPr sz="3600" b="1" dirty="0">
              <a:latin typeface="Arial"/>
              <a:cs typeface="Arial"/>
            </a:endParaRPr>
          </a:p>
          <a:p>
            <a:pPr marL="533400" lvl="1" indent="0">
              <a:spcBef>
                <a:spcPts val="60"/>
              </a:spcBef>
              <a:buNone/>
              <a:tabLst>
                <a:tab pos="865505" algn="l"/>
                <a:tab pos="866140" algn="l"/>
              </a:tabLst>
            </a:pPr>
            <a:r>
              <a:rPr sz="3600" b="1" spc="-5" dirty="0">
                <a:latin typeface="Arial"/>
                <a:cs typeface="Arial"/>
              </a:rPr>
              <a:t>TypeEvaluator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– </a:t>
            </a:r>
            <a:r>
              <a:rPr sz="3600" spc="-5" dirty="0">
                <a:latin typeface="Arial"/>
                <a:cs typeface="Arial"/>
              </a:rPr>
              <a:t>базовый класс для </a:t>
            </a:r>
            <a:r>
              <a:rPr sz="3600" spc="-5" dirty="0" err="1">
                <a:latin typeface="Arial"/>
                <a:cs typeface="Arial"/>
              </a:rPr>
              <a:t>пользовательского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evaluator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90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4168-B2B5-4F21-A907-01216399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Evaluator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73E540C-5D52-4487-9E44-0D612C57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15343"/>
            <a:ext cx="10386938" cy="1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3"/>
            <a:ext cx="394589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ru-RU" sz="2800" b="1" dirty="0">
                <a:solidFill>
                  <a:srgbClr val="92D050"/>
                </a:solidFill>
                <a:latin typeface="Arial"/>
                <a:cs typeface="Arial"/>
              </a:rPr>
              <a:t>Интерполятор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4876" y="1943027"/>
            <a:ext cx="8270724" cy="3955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51760">
              <a:lnSpc>
                <a:spcPct val="108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LinearInterpolator  AccelerateDecelerateInterpolator  AccelerateInterpolator  AnticipateInterpolator  AnticipateOvershootInterpolator  BounceInterpolator  CycleInterpolator  DecelerateInterpolator  OvershootInterpolator</a:t>
            </a:r>
            <a:endParaRPr sz="2400" b="1" dirty="0"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sz="2400" b="1" spc="-5" dirty="0">
                <a:latin typeface="Arial"/>
                <a:cs typeface="Arial"/>
              </a:rPr>
              <a:t>TimeInterpolator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базовый класс для пользовательского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интерполятора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6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283527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ru-RU" sz="2800" b="1" spc="-270" dirty="0">
                <a:solidFill>
                  <a:srgbClr val="92D050"/>
                </a:solidFill>
                <a:latin typeface="Verdana"/>
                <a:cs typeface="Verdana"/>
              </a:rPr>
              <a:t>Интерполяторы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4861" y="1691214"/>
            <a:ext cx="272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spcBef>
                <a:spcPts val="10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Arial"/>
                <a:cs typeface="Arial"/>
              </a:rPr>
              <a:t>LinearInterpolator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862" y="3257122"/>
            <a:ext cx="4607452" cy="247567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09880" marR="26670" indent="-297180">
              <a:lnSpc>
                <a:spcPts val="2590"/>
              </a:lnSpc>
              <a:spcBef>
                <a:spcPts val="425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dirty="0" err="1">
                <a:latin typeface="Arial"/>
                <a:cs typeface="Arial"/>
              </a:rPr>
              <a:t>AccelerateInterpol</a:t>
            </a:r>
            <a:r>
              <a:rPr sz="2400" spc="15" dirty="0" err="1">
                <a:latin typeface="Arial"/>
                <a:cs typeface="Arial"/>
              </a:rPr>
              <a:t>ator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ru-RU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ru-RU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ts val="259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 err="1">
                <a:latin typeface="Arial"/>
                <a:cs typeface="Arial"/>
              </a:rPr>
              <a:t>DecelerateInterpol</a:t>
            </a:r>
            <a:r>
              <a:rPr sz="2400" spc="15" dirty="0" err="1">
                <a:latin typeface="Arial"/>
                <a:cs typeface="Arial"/>
              </a:rPr>
              <a:t>ator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7367" y="776329"/>
            <a:ext cx="2370595" cy="1778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7367" y="2698406"/>
            <a:ext cx="2681094" cy="201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9217" y="4853287"/>
            <a:ext cx="2597394" cy="1948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55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283400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spc="-270" dirty="0">
                <a:solidFill>
                  <a:srgbClr val="92D050"/>
                </a:solidFill>
                <a:latin typeface="Verdana"/>
                <a:cs typeface="Verdana"/>
              </a:rPr>
              <a:t>Интерполяторы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706" y="1399779"/>
            <a:ext cx="40532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AccelerateDecelerateInterpolator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6392" y="1365017"/>
            <a:ext cx="2771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10" dirty="0">
                <a:latin typeface="Arial"/>
                <a:cs typeface="Arial"/>
              </a:rPr>
              <a:t>AnticipateInterpolator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1437" y="4275962"/>
            <a:ext cx="2814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5" dirty="0">
                <a:latin typeface="Arial"/>
                <a:cs typeface="Arial"/>
              </a:rPr>
              <a:t>OvershootInterpolator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6052" y="6339046"/>
            <a:ext cx="23177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40" dirty="0">
                <a:latin typeface="Trebuchet MS"/>
                <a:cs typeface="Trebuchet MS"/>
              </a:rPr>
              <a:t>28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5899" y="1871445"/>
            <a:ext cx="2665794" cy="1999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6830" y="2027377"/>
            <a:ext cx="2657994" cy="1993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1136" y="4761005"/>
            <a:ext cx="2795694" cy="2096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394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283527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spc="-270" dirty="0">
                <a:solidFill>
                  <a:srgbClr val="92D050"/>
                </a:solidFill>
                <a:latin typeface="Verdana"/>
                <a:cs typeface="Verdana"/>
              </a:rPr>
              <a:t>Интерполяторы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5581" y="576048"/>
            <a:ext cx="3950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5" dirty="0">
                <a:latin typeface="Arial"/>
                <a:cs typeface="Arial"/>
              </a:rPr>
              <a:t>AnticipateOvershootInterpolator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809" y="2998682"/>
            <a:ext cx="2513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10" dirty="0">
                <a:latin typeface="Arial"/>
                <a:cs typeface="Arial"/>
              </a:rPr>
              <a:t>BounceInterpolator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9528" y="3774796"/>
            <a:ext cx="2277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5" dirty="0">
                <a:latin typeface="Arial"/>
                <a:cs typeface="Arial"/>
              </a:rPr>
              <a:t>CycleInterpolator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748" y="6339046"/>
            <a:ext cx="23177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40" dirty="0">
                <a:latin typeface="Trebuchet MS"/>
                <a:cs typeface="Trebuchet MS"/>
              </a:rPr>
              <a:t>29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9803" y="1076853"/>
            <a:ext cx="3081893" cy="231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7617" y="4371909"/>
            <a:ext cx="2788036" cy="2185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3862" y="3939896"/>
            <a:ext cx="2964293" cy="2223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98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561149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spc="-265" dirty="0" err="1">
                <a:solidFill>
                  <a:srgbClr val="92D050"/>
                </a:solidFill>
                <a:latin typeface="Verdana"/>
                <a:cs typeface="Verdana"/>
              </a:rPr>
              <a:t>ObjectAnimator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6224" y="906248"/>
            <a:ext cx="7250430" cy="128304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195"/>
              </a:spcBef>
              <a:tabLst>
                <a:tab pos="309245" algn="l"/>
                <a:tab pos="310515" algn="l"/>
              </a:tabLst>
            </a:pPr>
            <a:r>
              <a:rPr lang="ru-RU" sz="2400" spc="-5" dirty="0">
                <a:latin typeface="Arial"/>
                <a:cs typeface="Arial"/>
              </a:rPr>
              <a:t>Задается </a:t>
            </a:r>
            <a:r>
              <a:rPr sz="2400" spc="-5" dirty="0" err="1">
                <a:latin typeface="Arial"/>
                <a:cs typeface="Arial"/>
              </a:rPr>
              <a:t>параметр</a:t>
            </a:r>
            <a:r>
              <a:rPr sz="2400" spc="-5" dirty="0">
                <a:latin typeface="Arial"/>
                <a:cs typeface="Arial"/>
              </a:rPr>
              <a:t> объекта который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анимируется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086" y="2743199"/>
            <a:ext cx="11397343" cy="318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586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3"/>
            <a:ext cx="231267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spc="-275" dirty="0" err="1">
                <a:solidFill>
                  <a:srgbClr val="92D050"/>
                </a:solidFill>
                <a:latin typeface="Verdana"/>
                <a:cs typeface="Verdana"/>
              </a:rPr>
              <a:t>Animat</a:t>
            </a:r>
            <a:r>
              <a:rPr lang="en-US" sz="2800" spc="-275" dirty="0" err="1">
                <a:solidFill>
                  <a:srgbClr val="92D050"/>
                </a:solidFill>
                <a:latin typeface="Verdana"/>
                <a:cs typeface="Verdana"/>
              </a:rPr>
              <a:t>or</a:t>
            </a:r>
            <a:r>
              <a:rPr sz="2800" spc="-275" dirty="0" err="1">
                <a:solidFill>
                  <a:srgbClr val="92D050"/>
                </a:solidFill>
                <a:latin typeface="Verdana"/>
                <a:cs typeface="Verdana"/>
              </a:rPr>
              <a:t>Set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1743" y="1534885"/>
            <a:ext cx="10330543" cy="4441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99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41" y="571966"/>
            <a:ext cx="341757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spc="-290" dirty="0">
                <a:solidFill>
                  <a:srgbClr val="92D050"/>
                </a:solidFill>
                <a:latin typeface="Verdana"/>
                <a:cs typeface="Verdana"/>
              </a:rPr>
              <a:t>Animation</a:t>
            </a:r>
            <a:r>
              <a:rPr sz="2800" spc="-215" dirty="0">
                <a:solidFill>
                  <a:srgbClr val="92D050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92D050"/>
                </a:solidFill>
                <a:latin typeface="Verdana"/>
                <a:cs typeface="Verdana"/>
              </a:rPr>
              <a:t>Listeners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2941" y="1291645"/>
            <a:ext cx="9683659" cy="444031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9405" indent="-306705">
              <a:spcBef>
                <a:spcPts val="225"/>
              </a:spcBef>
              <a:buChar char="•"/>
              <a:tabLst>
                <a:tab pos="318770" algn="l"/>
                <a:tab pos="319405" algn="l"/>
              </a:tabLst>
            </a:pPr>
            <a:r>
              <a:rPr sz="2800" spc="-5" dirty="0">
                <a:latin typeface="Arial"/>
                <a:cs typeface="Arial"/>
              </a:rPr>
              <a:t>Нужны для обработки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анимации</a:t>
            </a:r>
            <a:endParaRPr sz="2800" dirty="0">
              <a:latin typeface="Arial"/>
              <a:cs typeface="Arial"/>
            </a:endParaRPr>
          </a:p>
          <a:p>
            <a:pPr marL="319405" indent="-306705">
              <a:spcBef>
                <a:spcPts val="125"/>
              </a:spcBef>
              <a:buChar char="•"/>
              <a:tabLst>
                <a:tab pos="318770" algn="l"/>
                <a:tab pos="319405" algn="l"/>
              </a:tabLst>
            </a:pPr>
            <a:r>
              <a:rPr sz="2800" spc="-5" dirty="0">
                <a:latin typeface="Arial"/>
                <a:cs typeface="Arial"/>
              </a:rPr>
              <a:t>Animator.AnimatorListener</a:t>
            </a:r>
            <a:endParaRPr sz="2800" dirty="0">
              <a:latin typeface="Arial"/>
              <a:cs typeface="Arial"/>
            </a:endParaRPr>
          </a:p>
          <a:p>
            <a:pPr marL="852805" lvl="1" indent="-319405">
              <a:spcBef>
                <a:spcPts val="120"/>
              </a:spcBef>
              <a:buChar char="•"/>
              <a:tabLst>
                <a:tab pos="852169" algn="l"/>
                <a:tab pos="852805" algn="l"/>
              </a:tabLst>
            </a:pPr>
            <a:r>
              <a:rPr sz="2800" b="1" spc="-5" dirty="0">
                <a:latin typeface="Arial"/>
                <a:cs typeface="Arial"/>
              </a:rPr>
              <a:t>onAnimationStart()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начало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анимации</a:t>
            </a:r>
            <a:endParaRPr sz="2800" dirty="0">
              <a:latin typeface="Arial"/>
              <a:cs typeface="Arial"/>
            </a:endParaRPr>
          </a:p>
          <a:p>
            <a:pPr marL="852805" lvl="1" indent="-319405">
              <a:spcBef>
                <a:spcPts val="120"/>
              </a:spcBef>
              <a:buChar char="•"/>
              <a:tabLst>
                <a:tab pos="852169" algn="l"/>
                <a:tab pos="852805" algn="l"/>
              </a:tabLst>
            </a:pPr>
            <a:r>
              <a:rPr sz="2800" b="1" spc="-5" dirty="0">
                <a:latin typeface="Arial"/>
                <a:cs typeface="Arial"/>
              </a:rPr>
              <a:t>onAnimationEnd()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окончание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анимации</a:t>
            </a:r>
            <a:endParaRPr sz="2800" dirty="0">
              <a:latin typeface="Arial"/>
              <a:cs typeface="Arial"/>
            </a:endParaRPr>
          </a:p>
          <a:p>
            <a:pPr marL="852805" lvl="1" indent="-319405">
              <a:spcBef>
                <a:spcPts val="120"/>
              </a:spcBef>
              <a:buChar char="•"/>
              <a:tabLst>
                <a:tab pos="852169" algn="l"/>
                <a:tab pos="852805" algn="l"/>
              </a:tabLst>
            </a:pPr>
            <a:r>
              <a:rPr sz="2800" b="1" spc="-5" dirty="0">
                <a:latin typeface="Arial"/>
                <a:cs typeface="Arial"/>
              </a:rPr>
              <a:t>onAnimationRepeat()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когда анимация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повторяется</a:t>
            </a:r>
            <a:endParaRPr sz="2800" dirty="0">
              <a:latin typeface="Arial"/>
              <a:cs typeface="Arial"/>
            </a:endParaRPr>
          </a:p>
          <a:p>
            <a:pPr marL="852805" lvl="1" indent="-319405">
              <a:spcBef>
                <a:spcPts val="120"/>
              </a:spcBef>
              <a:buChar char="•"/>
              <a:tabLst>
                <a:tab pos="852169" algn="l"/>
                <a:tab pos="852805" algn="l"/>
              </a:tabLst>
            </a:pPr>
            <a:r>
              <a:rPr sz="2800" b="1" spc="-5" dirty="0">
                <a:latin typeface="Arial"/>
                <a:cs typeface="Arial"/>
              </a:rPr>
              <a:t>onAnimationCancel()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на отмену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анимации</a:t>
            </a:r>
            <a:endParaRPr sz="2800" dirty="0">
              <a:latin typeface="Arial"/>
              <a:cs typeface="Arial"/>
            </a:endParaRPr>
          </a:p>
          <a:p>
            <a:pPr marL="319405" indent="-306705">
              <a:spcBef>
                <a:spcPts val="120"/>
              </a:spcBef>
              <a:buChar char="•"/>
              <a:tabLst>
                <a:tab pos="318770" algn="l"/>
                <a:tab pos="319405" algn="l"/>
              </a:tabLst>
            </a:pPr>
            <a:r>
              <a:rPr sz="2800" spc="-5" dirty="0">
                <a:latin typeface="Arial"/>
                <a:cs typeface="Arial"/>
              </a:rPr>
              <a:t>ValueAnimator.AnimatorUpdateListener</a:t>
            </a:r>
            <a:endParaRPr sz="2800" dirty="0">
              <a:latin typeface="Arial"/>
              <a:cs typeface="Arial"/>
            </a:endParaRPr>
          </a:p>
          <a:p>
            <a:pPr marL="852805" lvl="1" indent="-319405">
              <a:spcBef>
                <a:spcPts val="120"/>
              </a:spcBef>
              <a:buChar char="•"/>
              <a:tabLst>
                <a:tab pos="852169" algn="l"/>
                <a:tab pos="852805" algn="l"/>
              </a:tabLst>
            </a:pPr>
            <a:r>
              <a:rPr sz="2800" b="1" spc="-5" dirty="0">
                <a:latin typeface="Arial"/>
                <a:cs typeface="Arial"/>
              </a:rPr>
              <a:t>onAnimationUpdate()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на каждый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фрейм</a:t>
            </a:r>
            <a:endParaRPr sz="2800" dirty="0">
              <a:latin typeface="Arial"/>
              <a:cs typeface="Arial"/>
            </a:endParaRPr>
          </a:p>
          <a:p>
            <a:pPr marL="319405" indent="-306705">
              <a:spcBef>
                <a:spcPts val="120"/>
              </a:spcBef>
              <a:buChar char="•"/>
              <a:tabLst>
                <a:tab pos="318770" algn="l"/>
                <a:tab pos="319405" algn="l"/>
              </a:tabLst>
            </a:pPr>
            <a:r>
              <a:rPr sz="2800" spc="-5" dirty="0">
                <a:latin typeface="Arial"/>
                <a:cs typeface="Arial"/>
              </a:rPr>
              <a:t>AnimatorListenerAdapter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имеет </a:t>
            </a:r>
            <a:r>
              <a:rPr sz="2800" spc="-5" dirty="0" err="1">
                <a:latin typeface="Arial"/>
                <a:cs typeface="Arial"/>
              </a:rPr>
              <a:t>реализацию</a:t>
            </a:r>
            <a:r>
              <a:rPr sz="2800" spc="-5" dirty="0">
                <a:latin typeface="Arial"/>
                <a:cs typeface="Arial"/>
              </a:rPr>
              <a:t> ф</a:t>
            </a:r>
            <a:r>
              <a:rPr lang="ru-RU" sz="2800" spc="-5" dirty="0" err="1">
                <a:latin typeface="Arial"/>
                <a:cs typeface="Arial"/>
              </a:rPr>
              <a:t>ункции</a:t>
            </a:r>
            <a:r>
              <a:rPr sz="2800" spc="-5" dirty="0">
                <a:latin typeface="Arial"/>
                <a:cs typeface="Arial"/>
              </a:rPr>
              <a:t> по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14705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167"/>
            <a:ext cx="286956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C1010D"/>
                </a:solidFill>
                <a:latin typeface="Arial"/>
                <a:cs typeface="Arial"/>
              </a:rPr>
              <a:t>Своя</a:t>
            </a:r>
            <a:r>
              <a:rPr sz="2800" b="1" spc="-60" dirty="0">
                <a:solidFill>
                  <a:srgbClr val="C1010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1010D"/>
                </a:solidFill>
                <a:latin typeface="Arial"/>
                <a:cs typeface="Arial"/>
              </a:rPr>
              <a:t>отрисовка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24000" y="0"/>
            <a:ext cx="0" cy="56169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750">
              <a:spcBef>
                <a:spcPts val="60"/>
              </a:spcBef>
            </a:pPr>
            <a:fld id="{81D60167-4931-47E6-BA6A-407CBD079E47}" type="slidenum">
              <a:rPr dirty="0"/>
              <a:pPr marL="31750">
                <a:spcBef>
                  <a:spcPts val="60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20379" y="1686810"/>
            <a:ext cx="7802245" cy="351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Своя отрисовка реализуется </a:t>
            </a:r>
            <a:r>
              <a:rPr sz="2800" dirty="0">
                <a:latin typeface="Arial"/>
                <a:cs typeface="Arial"/>
              </a:rPr>
              <a:t>в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функции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80"/>
              </a:lnSpc>
            </a:pPr>
            <a:r>
              <a:rPr sz="2800" i="1" spc="-5" dirty="0">
                <a:latin typeface="Arial"/>
                <a:cs typeface="Arial"/>
              </a:rPr>
              <a:t>onDraw(Canvas)</a:t>
            </a:r>
            <a:endParaRPr sz="2800">
              <a:latin typeface="Arial"/>
              <a:cs typeface="Arial"/>
            </a:endParaRPr>
          </a:p>
          <a:p>
            <a:pPr marL="355600" indent="-290195"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Canvas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10" dirty="0">
                <a:latin typeface="Arial"/>
                <a:cs typeface="Arial"/>
              </a:rPr>
              <a:t>Холст, </a:t>
            </a:r>
            <a:r>
              <a:rPr sz="2800" spc="-5" dirty="0">
                <a:latin typeface="Arial"/>
                <a:cs typeface="Arial"/>
              </a:rPr>
              <a:t>на котором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рисуем</a:t>
            </a:r>
            <a:endParaRPr sz="2800">
              <a:latin typeface="Arial"/>
              <a:cs typeface="Arial"/>
            </a:endParaRPr>
          </a:p>
          <a:p>
            <a:pPr marL="355600" indent="-290195">
              <a:spcBef>
                <a:spcPts val="240"/>
              </a:spcBef>
              <a:buChar char="•"/>
              <a:tabLst>
                <a:tab pos="354965" algn="l"/>
                <a:tab pos="355600" algn="l"/>
                <a:tab pos="1358900" algn="l"/>
              </a:tabLst>
            </a:pPr>
            <a:r>
              <a:rPr sz="2800" spc="-10" dirty="0">
                <a:latin typeface="Arial"/>
                <a:cs typeface="Arial"/>
              </a:rPr>
              <a:t>Paint	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spc="-5" dirty="0">
                <a:latin typeface="Arial"/>
                <a:cs typeface="Arial"/>
              </a:rPr>
              <a:t>Чем рисуем </a:t>
            </a:r>
            <a:r>
              <a:rPr sz="2800" dirty="0">
                <a:latin typeface="Arial"/>
                <a:cs typeface="Arial"/>
              </a:rPr>
              <a:t>(цвет, толщина и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пр)</a:t>
            </a:r>
            <a:endParaRPr sz="2800">
              <a:latin typeface="Arial"/>
              <a:cs typeface="Arial"/>
            </a:endParaRPr>
          </a:p>
          <a:p>
            <a:pPr marL="888365" marR="5080" lvl="1" indent="-309880">
              <a:lnSpc>
                <a:spcPts val="2590"/>
              </a:lnSpc>
              <a:spcBef>
                <a:spcPts val="500"/>
              </a:spcBef>
              <a:buChar char="•"/>
              <a:tabLst>
                <a:tab pos="888365" algn="l"/>
                <a:tab pos="889000" algn="l"/>
              </a:tabLst>
            </a:pPr>
            <a:r>
              <a:rPr sz="2400" spc="-5" dirty="0">
                <a:latin typeface="Arial"/>
                <a:cs typeface="Arial"/>
              </a:rPr>
              <a:t>Canvas дает метод для отрисовки линии, Paint </a:t>
            </a:r>
            <a:r>
              <a:rPr sz="2400" dirty="0">
                <a:latin typeface="Arial"/>
                <a:cs typeface="Arial"/>
              </a:rPr>
              <a:t>–  </a:t>
            </a:r>
            <a:r>
              <a:rPr sz="2400" spc="-5" dirty="0">
                <a:latin typeface="Arial"/>
                <a:cs typeface="Arial"/>
              </a:rPr>
              <a:t>определяет цвет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линии</a:t>
            </a:r>
            <a:endParaRPr sz="2400">
              <a:latin typeface="Arial"/>
              <a:cs typeface="Arial"/>
            </a:endParaRPr>
          </a:p>
          <a:p>
            <a:pPr marL="888365" marR="214629" lvl="1" indent="-309880">
              <a:lnSpc>
                <a:spcPct val="90600"/>
              </a:lnSpc>
              <a:spcBef>
                <a:spcPts val="465"/>
              </a:spcBef>
              <a:buChar char="•"/>
              <a:tabLst>
                <a:tab pos="888365" algn="l"/>
                <a:tab pos="889000" algn="l"/>
              </a:tabLst>
            </a:pPr>
            <a:r>
              <a:rPr sz="2400" spc="-5" dirty="0">
                <a:latin typeface="Arial"/>
                <a:cs typeface="Arial"/>
              </a:rPr>
              <a:t>Canvas имеет метод для отрисовки  прямоугольника, Paint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позволяет определить  заливать его или оставить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контуром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391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3"/>
            <a:ext cx="506857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C1010D"/>
                </a:solidFill>
              </a:rPr>
              <a:t>Собственный</a:t>
            </a:r>
            <a:r>
              <a:rPr sz="2800" b="1" spc="-40" dirty="0">
                <a:solidFill>
                  <a:srgbClr val="C1010D"/>
                </a:solidFill>
              </a:rPr>
              <a:t> </a:t>
            </a:r>
            <a:r>
              <a:rPr sz="2800" b="1" dirty="0">
                <a:solidFill>
                  <a:srgbClr val="C1010D"/>
                </a:solidFill>
              </a:rPr>
              <a:t>интерполятор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303340" y="2476380"/>
            <a:ext cx="7526984" cy="271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14664" y="6112355"/>
            <a:ext cx="683339" cy="223138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/>
          <a:p>
            <a:pPr marL="31750">
              <a:spcBef>
                <a:spcPts val="60"/>
              </a:spcBef>
            </a:pPr>
            <a:fld id="{81D60167-4931-47E6-BA6A-407CBD079E47}" type="slidenum">
              <a:rPr dirty="0"/>
              <a:pPr marL="31750">
                <a:spcBef>
                  <a:spcPts val="60"/>
                </a:spcBef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011" y="735252"/>
            <a:ext cx="270573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spc="-325" dirty="0">
                <a:solidFill>
                  <a:srgbClr val="92D050"/>
                </a:solidFill>
                <a:latin typeface="Verdana"/>
                <a:cs typeface="Verdana"/>
              </a:rPr>
              <a:t>Анимации</a:t>
            </a:r>
            <a:r>
              <a:rPr sz="2800" spc="-240" dirty="0">
                <a:solidFill>
                  <a:srgbClr val="92D050"/>
                </a:solidFill>
                <a:latin typeface="Verdana"/>
                <a:cs typeface="Verdana"/>
              </a:rPr>
              <a:t> </a:t>
            </a:r>
            <a:r>
              <a:rPr sz="2800" spc="-330" dirty="0">
                <a:solidFill>
                  <a:srgbClr val="92D050"/>
                </a:solidFill>
                <a:latin typeface="Verdana"/>
                <a:cs typeface="Verdana"/>
              </a:rPr>
              <a:t>View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4640" y="1189277"/>
            <a:ext cx="7645400" cy="315022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spcBef>
                <a:spcPts val="325"/>
              </a:spcBef>
            </a:pPr>
            <a:r>
              <a:rPr sz="2400" spc="-5" dirty="0">
                <a:latin typeface="Arial"/>
                <a:cs typeface="Arial"/>
              </a:rPr>
              <a:t>Поддерживаются </a:t>
            </a:r>
            <a:r>
              <a:rPr sz="2400" dirty="0">
                <a:latin typeface="Arial"/>
                <a:cs typeface="Arial"/>
              </a:rPr>
              <a:t>следующие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анимации</a:t>
            </a:r>
            <a:endParaRPr sz="2400" dirty="0">
              <a:latin typeface="Arial"/>
              <a:cs typeface="Arial"/>
            </a:endParaRPr>
          </a:p>
          <a:p>
            <a:pPr marL="355600" indent="-297815">
              <a:spcBef>
                <a:spcPts val="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translationX, translationY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перемещение</a:t>
            </a:r>
            <a:endParaRPr sz="2400" dirty="0">
              <a:latin typeface="Arial"/>
              <a:cs typeface="Arial"/>
            </a:endParaRPr>
          </a:p>
          <a:p>
            <a:pPr marL="355600" indent="-297815"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Arial"/>
                <a:cs typeface="Arial"/>
              </a:rPr>
              <a:t>rotation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вращение</a:t>
            </a:r>
            <a:endParaRPr sz="2400" dirty="0">
              <a:latin typeface="Arial"/>
              <a:cs typeface="Arial"/>
            </a:endParaRPr>
          </a:p>
          <a:p>
            <a:pPr marL="355600" indent="-297815"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scaleX, scaleY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скалирование</a:t>
            </a:r>
          </a:p>
          <a:p>
            <a:pPr marL="355600" indent="-297815"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pivotX, pivotY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изменение </a:t>
            </a:r>
            <a:r>
              <a:rPr sz="2400" dirty="0">
                <a:latin typeface="Arial"/>
                <a:cs typeface="Arial"/>
              </a:rPr>
              <a:t>точки </a:t>
            </a:r>
            <a:r>
              <a:rPr sz="2400" spc="-5" dirty="0">
                <a:latin typeface="Arial"/>
                <a:cs typeface="Arial"/>
              </a:rPr>
              <a:t>опоры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(вращения)</a:t>
            </a:r>
          </a:p>
          <a:p>
            <a:pPr marL="355600" indent="-297815"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x, y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задание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позиции</a:t>
            </a:r>
            <a:endParaRPr sz="2400" dirty="0">
              <a:latin typeface="Arial"/>
              <a:cs typeface="Arial"/>
            </a:endParaRPr>
          </a:p>
          <a:p>
            <a:pPr marL="355600" indent="-297815"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alpha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прозрачность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4011" y="4713515"/>
            <a:ext cx="8288560" cy="1665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69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402526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spc="-290" dirty="0">
                <a:solidFill>
                  <a:srgbClr val="C1010D"/>
                </a:solidFill>
                <a:latin typeface="Verdana"/>
                <a:cs typeface="Verdana"/>
              </a:rPr>
              <a:t>ViewPropertyAnimation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3432" y="1670878"/>
            <a:ext cx="7615555" cy="8407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1310" marR="871855" indent="-308610">
              <a:lnSpc>
                <a:spcPts val="1950"/>
              </a:lnSpc>
              <a:spcBef>
                <a:spcPts val="340"/>
              </a:spcBef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Позволяет быстро запустить анимацию </a:t>
            </a:r>
            <a:r>
              <a:rPr dirty="0">
                <a:latin typeface="Arial"/>
                <a:cs typeface="Arial"/>
              </a:rPr>
              <a:t>с </a:t>
            </a:r>
            <a:r>
              <a:rPr spc="-5" dirty="0">
                <a:latin typeface="Arial"/>
                <a:cs typeface="Arial"/>
              </a:rPr>
              <a:t>длительностью по  </a:t>
            </a:r>
            <a:r>
              <a:rPr dirty="0">
                <a:latin typeface="Arial"/>
                <a:cs typeface="Arial"/>
              </a:rPr>
              <a:t>умолчанию</a:t>
            </a:r>
          </a:p>
          <a:p>
            <a:pPr marL="321310" indent="-308610">
              <a:spcBef>
                <a:spcPts val="120"/>
              </a:spcBef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Сменить длительность можно через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myView.animate().setDuration(..)</a:t>
            </a:r>
          </a:p>
        </p:txBody>
      </p:sp>
      <p:sp>
        <p:nvSpPr>
          <p:cNvPr id="4" name="object 4"/>
          <p:cNvSpPr/>
          <p:nvPr/>
        </p:nvSpPr>
        <p:spPr>
          <a:xfrm>
            <a:off x="2654360" y="2976794"/>
            <a:ext cx="6676486" cy="3655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24000" y="0"/>
            <a:ext cx="0" cy="56169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750">
              <a:spcBef>
                <a:spcPts val="60"/>
              </a:spcBef>
            </a:pPr>
            <a:fld id="{81D60167-4931-47E6-BA6A-407CBD079E47}" type="slidenum">
              <a:rPr dirty="0"/>
              <a:pPr marL="31750">
                <a:spcBef>
                  <a:spcPts val="60"/>
                </a:spcBef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039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558990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spc="-229" dirty="0">
                <a:solidFill>
                  <a:srgbClr val="92D050"/>
                </a:solidFill>
                <a:latin typeface="Verdana"/>
                <a:cs typeface="Verdana"/>
              </a:rPr>
              <a:t>Настройка </a:t>
            </a:r>
            <a:r>
              <a:rPr sz="2800" spc="-325" dirty="0">
                <a:solidFill>
                  <a:srgbClr val="92D050"/>
                </a:solidFill>
                <a:latin typeface="Verdana"/>
                <a:cs typeface="Verdana"/>
              </a:rPr>
              <a:t>анимации </a:t>
            </a:r>
            <a:r>
              <a:rPr sz="2800" spc="-240" dirty="0">
                <a:solidFill>
                  <a:srgbClr val="92D050"/>
                </a:solidFill>
                <a:latin typeface="Verdana"/>
                <a:cs typeface="Verdana"/>
              </a:rPr>
              <a:t>через</a:t>
            </a:r>
            <a:r>
              <a:rPr sz="2800" spc="-20" dirty="0">
                <a:solidFill>
                  <a:srgbClr val="92D050"/>
                </a:solidFill>
                <a:latin typeface="Verdana"/>
                <a:cs typeface="Verdana"/>
              </a:rPr>
              <a:t> </a:t>
            </a:r>
            <a:r>
              <a:rPr sz="2800" spc="-345" dirty="0">
                <a:solidFill>
                  <a:srgbClr val="92D050"/>
                </a:solidFill>
                <a:latin typeface="Verdana"/>
                <a:cs typeface="Verdana"/>
              </a:rPr>
              <a:t>xml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9916" y="1675088"/>
            <a:ext cx="7555713" cy="329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ts val="2750"/>
              </a:lnSpc>
              <a:spcBef>
                <a:spcPts val="10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Анимации </a:t>
            </a:r>
            <a:r>
              <a:rPr sz="2400" dirty="0">
                <a:latin typeface="Arial"/>
                <a:cs typeface="Arial"/>
              </a:rPr>
              <a:t>свойств хранятся в </a:t>
            </a:r>
            <a:r>
              <a:rPr sz="2400" spc="-5" dirty="0">
                <a:latin typeface="Arial"/>
                <a:cs typeface="Arial"/>
              </a:rPr>
              <a:t>ресурсах по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пути</a:t>
            </a:r>
            <a:endParaRPr sz="2400" dirty="0">
              <a:latin typeface="Arial"/>
              <a:cs typeface="Arial"/>
            </a:endParaRPr>
          </a:p>
          <a:p>
            <a:pPr marL="309880">
              <a:lnSpc>
                <a:spcPts val="2750"/>
              </a:lnSpc>
            </a:pPr>
            <a:r>
              <a:rPr sz="2400" b="1" spc="-5" dirty="0">
                <a:latin typeface="Arial"/>
                <a:cs typeface="Arial"/>
              </a:rPr>
              <a:t>/res/animator</a:t>
            </a:r>
            <a:endParaRPr sz="2400" b="1" dirty="0">
              <a:latin typeface="Arial"/>
              <a:cs typeface="Arial"/>
            </a:endParaRPr>
          </a:p>
          <a:p>
            <a:pPr marL="309880" marR="304800" indent="-297180">
              <a:lnSpc>
                <a:spcPts val="2590"/>
              </a:lnSpc>
              <a:spcBef>
                <a:spcPts val="55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Анимации преобразований </a:t>
            </a:r>
            <a:r>
              <a:rPr sz="2400" dirty="0">
                <a:latin typeface="Arial"/>
                <a:cs typeface="Arial"/>
              </a:rPr>
              <a:t>в </a:t>
            </a:r>
            <a:r>
              <a:rPr sz="2400" b="1" spc="-5" dirty="0">
                <a:latin typeface="Arial"/>
                <a:cs typeface="Arial"/>
              </a:rPr>
              <a:t>/res/anim </a:t>
            </a:r>
            <a:r>
              <a:rPr sz="2400" spc="-5" dirty="0">
                <a:latin typeface="Arial"/>
                <a:cs typeface="Arial"/>
              </a:rPr>
              <a:t>можно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  </a:t>
            </a:r>
            <a:r>
              <a:rPr sz="2400" spc="-5" dirty="0">
                <a:latin typeface="Arial"/>
                <a:cs typeface="Arial"/>
              </a:rPr>
              <a:t>animator, но лучше не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путать</a:t>
            </a:r>
            <a:endParaRPr sz="2400" dirty="0">
              <a:latin typeface="Arial"/>
              <a:cs typeface="Arial"/>
            </a:endParaRPr>
          </a:p>
          <a:p>
            <a:pPr marL="309880" marR="5080" indent="-297180">
              <a:lnSpc>
                <a:spcPts val="2590"/>
              </a:lnSpc>
              <a:spcBef>
                <a:spcPts val="52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Arial"/>
                <a:cs typeface="Arial"/>
              </a:rPr>
              <a:t>Задаются </a:t>
            </a:r>
            <a:r>
              <a:rPr sz="2400" spc="-5" dirty="0">
                <a:latin typeface="Arial"/>
                <a:cs typeface="Arial"/>
              </a:rPr>
              <a:t>анимации которые обсуждались раньше  через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теги</a:t>
            </a:r>
          </a:p>
          <a:p>
            <a:pPr marL="843280" lvl="1" indent="-313690">
              <a:spcBef>
                <a:spcPts val="160"/>
              </a:spcBef>
              <a:buChar char="•"/>
              <a:tabLst>
                <a:tab pos="842644" algn="l"/>
                <a:tab pos="843915" algn="l"/>
              </a:tabLst>
            </a:pPr>
            <a:r>
              <a:rPr sz="2200" spc="-5" dirty="0">
                <a:latin typeface="Arial"/>
                <a:cs typeface="Arial"/>
              </a:rPr>
              <a:t>ValueAnimator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&lt;animator&gt;</a:t>
            </a:r>
            <a:endParaRPr sz="2200" dirty="0">
              <a:latin typeface="Arial"/>
              <a:cs typeface="Arial"/>
            </a:endParaRPr>
          </a:p>
          <a:p>
            <a:pPr marL="843280" lvl="1" indent="-313690">
              <a:spcBef>
                <a:spcPts val="210"/>
              </a:spcBef>
              <a:buChar char="•"/>
              <a:tabLst>
                <a:tab pos="842644" algn="l"/>
                <a:tab pos="843915" algn="l"/>
              </a:tabLst>
            </a:pPr>
            <a:r>
              <a:rPr sz="2200" spc="-5" dirty="0">
                <a:latin typeface="Arial"/>
                <a:cs typeface="Arial"/>
              </a:rPr>
              <a:t>ObjectAnimator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&lt;objectAnimator&gt;</a:t>
            </a:r>
            <a:endParaRPr sz="2200" dirty="0">
              <a:latin typeface="Arial"/>
              <a:cs typeface="Arial"/>
            </a:endParaRPr>
          </a:p>
          <a:p>
            <a:pPr marL="843280" lvl="1" indent="-313690">
              <a:spcBef>
                <a:spcPts val="210"/>
              </a:spcBef>
              <a:buChar char="•"/>
              <a:tabLst>
                <a:tab pos="842644" algn="l"/>
                <a:tab pos="843915" algn="l"/>
              </a:tabLst>
            </a:pPr>
            <a:r>
              <a:rPr sz="2200" spc="-5" dirty="0">
                <a:latin typeface="Arial"/>
                <a:cs typeface="Arial"/>
              </a:rPr>
              <a:t>AnimatorSet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&lt;set&gt;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285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3"/>
            <a:ext cx="506222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C1010D"/>
                </a:solidFill>
              </a:rPr>
              <a:t>Пример анимации через</a:t>
            </a:r>
            <a:r>
              <a:rPr sz="2800" b="1" spc="-45" dirty="0">
                <a:solidFill>
                  <a:srgbClr val="C1010D"/>
                </a:solidFill>
              </a:rPr>
              <a:t> </a:t>
            </a:r>
            <a:r>
              <a:rPr sz="2800" b="1" dirty="0">
                <a:solidFill>
                  <a:srgbClr val="C1010D"/>
                </a:solidFill>
              </a:rPr>
              <a:t>xml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65514" y="827314"/>
            <a:ext cx="7749245" cy="420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7686" y="4336716"/>
            <a:ext cx="6991129" cy="2139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114664" y="6112355"/>
            <a:ext cx="683339" cy="223138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/>
          <a:p>
            <a:pPr marL="31750">
              <a:spcBef>
                <a:spcPts val="60"/>
              </a:spcBef>
            </a:pPr>
            <a:fld id="{81D60167-4931-47E6-BA6A-407CBD079E47}" type="slidenum">
              <a:rPr dirty="0"/>
              <a:pPr marL="31750">
                <a:spcBef>
                  <a:spcPts val="60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97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646239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dirty="0">
                <a:solidFill>
                  <a:srgbClr val="92D050"/>
                </a:solidFill>
                <a:latin typeface="Arial"/>
                <a:cs typeface="Arial"/>
              </a:rPr>
              <a:t>Настройка анимации </a:t>
            </a:r>
            <a:r>
              <a:rPr sz="2800" spc="-5" dirty="0">
                <a:solidFill>
                  <a:srgbClr val="92D050"/>
                </a:solidFill>
                <a:latin typeface="Arial"/>
                <a:cs typeface="Arial"/>
              </a:rPr>
              <a:t>View </a:t>
            </a:r>
            <a:r>
              <a:rPr sz="2800" dirty="0">
                <a:solidFill>
                  <a:srgbClr val="92D050"/>
                </a:solidFill>
                <a:latin typeface="Arial"/>
                <a:cs typeface="Arial"/>
              </a:rPr>
              <a:t>через</a:t>
            </a:r>
            <a:r>
              <a:rPr sz="2800" spc="-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2D050"/>
                </a:solidFill>
                <a:latin typeface="Arial"/>
                <a:cs typeface="Arial"/>
              </a:rPr>
              <a:t>xml</a:t>
            </a:r>
          </a:p>
        </p:txBody>
      </p:sp>
      <p:sp>
        <p:nvSpPr>
          <p:cNvPr id="3" name="object 3"/>
          <p:cNvSpPr/>
          <p:nvPr/>
        </p:nvSpPr>
        <p:spPr>
          <a:xfrm>
            <a:off x="1889172" y="1143000"/>
            <a:ext cx="6939142" cy="5323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1113" y="2701975"/>
            <a:ext cx="3640454" cy="17818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9880" marR="5080" indent="-297180">
              <a:lnSpc>
                <a:spcPts val="2620"/>
              </a:lnSpc>
              <a:spcBef>
                <a:spcPts val="40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Arial"/>
                <a:cs typeface="Arial"/>
              </a:rPr>
              <a:t>хранятся в </a:t>
            </a:r>
            <a:r>
              <a:rPr sz="2400" spc="-5" dirty="0">
                <a:latin typeface="Arial"/>
                <a:cs typeface="Arial"/>
              </a:rPr>
              <a:t>ресурсах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по  пути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/res/anim</a:t>
            </a:r>
            <a:endParaRPr sz="2400" dirty="0">
              <a:latin typeface="Arial"/>
              <a:cs typeface="Arial"/>
            </a:endParaRPr>
          </a:p>
          <a:p>
            <a:pPr marL="309880" marR="97790" indent="-297180">
              <a:lnSpc>
                <a:spcPct val="90600"/>
              </a:lnSpc>
              <a:spcBef>
                <a:spcPts val="459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при загрузке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получаем  </a:t>
            </a:r>
            <a:r>
              <a:rPr sz="2400" dirty="0">
                <a:latin typeface="Arial"/>
                <a:cs typeface="Arial"/>
              </a:rPr>
              <a:t>ссылку </a:t>
            </a:r>
            <a:r>
              <a:rPr sz="2400" spc="-5" dirty="0">
                <a:latin typeface="Arial"/>
                <a:cs typeface="Arial"/>
              </a:rPr>
              <a:t>на объект  Animation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191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241236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spc="-254" dirty="0">
                <a:solidFill>
                  <a:srgbClr val="92D050"/>
                </a:solidFill>
                <a:latin typeface="Verdana"/>
                <a:cs typeface="Verdana"/>
              </a:rPr>
              <a:t>Transition</a:t>
            </a:r>
            <a:r>
              <a:rPr sz="2800" spc="-270" dirty="0">
                <a:solidFill>
                  <a:srgbClr val="92D050"/>
                </a:solidFill>
                <a:latin typeface="Verdana"/>
                <a:cs typeface="Verdana"/>
              </a:rPr>
              <a:t> </a:t>
            </a:r>
            <a:r>
              <a:rPr sz="2800" spc="-380" dirty="0">
                <a:solidFill>
                  <a:srgbClr val="92D050"/>
                </a:solidFill>
                <a:latin typeface="Verdana"/>
                <a:cs typeface="Verdana"/>
              </a:rPr>
              <a:t>API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3280" y="1518478"/>
            <a:ext cx="3411854" cy="43881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1310" marR="615315" indent="-308610">
              <a:lnSpc>
                <a:spcPts val="1950"/>
              </a:lnSpc>
              <a:spcBef>
                <a:spcPts val="340"/>
              </a:spcBef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Анимация изменений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в  </a:t>
            </a:r>
            <a:r>
              <a:rPr spc="-5" dirty="0">
                <a:latin typeface="Arial"/>
                <a:cs typeface="Arial"/>
              </a:rPr>
              <a:t>layout</a:t>
            </a:r>
            <a:endParaRPr dirty="0">
              <a:latin typeface="Arial"/>
              <a:cs typeface="Arial"/>
            </a:endParaRPr>
          </a:p>
          <a:p>
            <a:pPr marL="321310" indent="-308610">
              <a:spcBef>
                <a:spcPts val="120"/>
              </a:spcBef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Добавлена </a:t>
            </a:r>
            <a:r>
              <a:rPr dirty="0">
                <a:latin typeface="Arial"/>
                <a:cs typeface="Arial"/>
              </a:rPr>
              <a:t>в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4.4</a:t>
            </a:r>
            <a:endParaRPr dirty="0">
              <a:latin typeface="Arial"/>
              <a:cs typeface="Arial"/>
            </a:endParaRPr>
          </a:p>
          <a:p>
            <a:pPr marL="321310" marR="5080" indent="-308610">
              <a:lnSpc>
                <a:spcPct val="90600"/>
              </a:lnSpc>
              <a:spcBef>
                <a:spcPts val="365"/>
              </a:spcBef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Начиная </a:t>
            </a:r>
            <a:r>
              <a:rPr dirty="0">
                <a:latin typeface="Arial"/>
                <a:cs typeface="Arial"/>
              </a:rPr>
              <a:t>с </a:t>
            </a:r>
            <a:r>
              <a:rPr spc="-5" dirty="0">
                <a:latin typeface="Arial"/>
                <a:cs typeface="Arial"/>
              </a:rPr>
              <a:t>4.0 добавился  флаг animateLayoutChange </a:t>
            </a:r>
            <a:r>
              <a:rPr dirty="0">
                <a:latin typeface="Arial"/>
                <a:cs typeface="Arial"/>
              </a:rPr>
              <a:t>в  </a:t>
            </a:r>
            <a:r>
              <a:rPr spc="-5" dirty="0">
                <a:latin typeface="Arial"/>
                <a:cs typeface="Arial"/>
              </a:rPr>
              <a:t>ViewGroup</a:t>
            </a:r>
            <a:endParaRPr dirty="0">
              <a:latin typeface="Arial"/>
              <a:cs typeface="Arial"/>
            </a:endParaRPr>
          </a:p>
          <a:p>
            <a:pPr marL="321310" indent="-308610">
              <a:spcBef>
                <a:spcPts val="150"/>
              </a:spcBef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Основные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понятия</a:t>
            </a:r>
            <a:endParaRPr dirty="0">
              <a:latin typeface="Arial"/>
              <a:cs typeface="Arial"/>
            </a:endParaRPr>
          </a:p>
          <a:p>
            <a:pPr marL="854710" marR="783590" lvl="1" indent="-321310">
              <a:lnSpc>
                <a:spcPts val="1960"/>
              </a:lnSpc>
              <a:spcBef>
                <a:spcPts val="400"/>
              </a:spcBef>
              <a:buChar char="•"/>
              <a:tabLst>
                <a:tab pos="854075" algn="l"/>
                <a:tab pos="855344" algn="l"/>
              </a:tabLst>
            </a:pPr>
            <a:r>
              <a:rPr b="1" spc="-5" dirty="0">
                <a:latin typeface="Arial"/>
                <a:cs typeface="Arial"/>
              </a:rPr>
              <a:t>Scene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– сцена,  состояние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layout</a:t>
            </a:r>
            <a:endParaRPr dirty="0">
              <a:latin typeface="Arial"/>
              <a:cs typeface="Arial"/>
            </a:endParaRPr>
          </a:p>
          <a:p>
            <a:pPr marL="854710" marR="417195" lvl="1" indent="-321310">
              <a:lnSpc>
                <a:spcPts val="1960"/>
              </a:lnSpc>
              <a:spcBef>
                <a:spcPts val="355"/>
              </a:spcBef>
              <a:buChar char="•"/>
              <a:tabLst>
                <a:tab pos="854075" algn="l"/>
                <a:tab pos="855344" algn="l"/>
              </a:tabLst>
            </a:pPr>
            <a:r>
              <a:rPr b="1" spc="-5" dirty="0">
                <a:latin typeface="Arial"/>
                <a:cs typeface="Arial"/>
              </a:rPr>
              <a:t>Transition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переход  между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сценами</a:t>
            </a:r>
          </a:p>
          <a:p>
            <a:pPr marL="854710" marR="210185" lvl="1" indent="-321310">
              <a:lnSpc>
                <a:spcPct val="90600"/>
              </a:lnSpc>
              <a:spcBef>
                <a:spcPts val="325"/>
              </a:spcBef>
              <a:buChar char="•"/>
              <a:tabLst>
                <a:tab pos="854075" algn="l"/>
                <a:tab pos="855344" algn="l"/>
              </a:tabLst>
            </a:pPr>
            <a:r>
              <a:rPr b="1" spc="-5" dirty="0">
                <a:latin typeface="Arial"/>
                <a:cs typeface="Arial"/>
              </a:rPr>
              <a:t>Scene </a:t>
            </a:r>
            <a:r>
              <a:rPr b="1" dirty="0">
                <a:latin typeface="Arial"/>
                <a:cs typeface="Arial"/>
              </a:rPr>
              <a:t>root </a:t>
            </a:r>
            <a:r>
              <a:rPr dirty="0">
                <a:latin typeface="Arial"/>
                <a:cs typeface="Arial"/>
              </a:rPr>
              <a:t>–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корневой  layout </a:t>
            </a:r>
            <a:r>
              <a:rPr dirty="0">
                <a:latin typeface="Arial"/>
                <a:cs typeface="Arial"/>
              </a:rPr>
              <a:t>в </a:t>
            </a:r>
            <a:r>
              <a:rPr spc="-5" dirty="0">
                <a:latin typeface="Arial"/>
                <a:cs typeface="Arial"/>
              </a:rPr>
              <a:t>котором  меняются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сцены</a:t>
            </a:r>
          </a:p>
        </p:txBody>
      </p:sp>
      <p:sp>
        <p:nvSpPr>
          <p:cNvPr id="4" name="object 4"/>
          <p:cNvSpPr/>
          <p:nvPr/>
        </p:nvSpPr>
        <p:spPr>
          <a:xfrm>
            <a:off x="4919048" y="1518478"/>
            <a:ext cx="5944895" cy="41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77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30" y="430451"/>
            <a:ext cx="295719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spc="-210" dirty="0">
                <a:solidFill>
                  <a:srgbClr val="92D050"/>
                </a:solidFill>
                <a:latin typeface="Verdana"/>
                <a:cs typeface="Verdana"/>
              </a:rPr>
              <a:t>Простой</a:t>
            </a:r>
            <a:r>
              <a:rPr sz="2800" spc="-225" dirty="0">
                <a:solidFill>
                  <a:srgbClr val="92D050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92D050"/>
                </a:solidFill>
                <a:latin typeface="Verdana"/>
                <a:cs typeface="Verdana"/>
              </a:rPr>
              <a:t>пример</a:t>
            </a:r>
            <a:endParaRPr sz="2800" dirty="0">
              <a:solidFill>
                <a:srgbClr val="92D05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560" y="1112577"/>
            <a:ext cx="8496754" cy="4999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5335" y="983731"/>
            <a:ext cx="2730594" cy="2717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5335" y="983731"/>
            <a:ext cx="2740660" cy="2727325"/>
          </a:xfrm>
          <a:custGeom>
            <a:avLst/>
            <a:gdLst/>
            <a:ahLst/>
            <a:cxnLst/>
            <a:rect l="l" t="t" r="r" b="b"/>
            <a:pathLst>
              <a:path w="2740659" h="2727325">
                <a:moveTo>
                  <a:pt x="0" y="0"/>
                </a:moveTo>
                <a:lnTo>
                  <a:pt x="2740119" y="0"/>
                </a:lnTo>
                <a:lnTo>
                  <a:pt x="2740119" y="2727222"/>
                </a:lnTo>
                <a:lnTo>
                  <a:pt x="0" y="272722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114664" y="6112355"/>
            <a:ext cx="683339" cy="223138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/>
          <a:p>
            <a:pPr marL="31750">
              <a:spcBef>
                <a:spcPts val="60"/>
              </a:spcBef>
            </a:pPr>
            <a:fld id="{81D60167-4931-47E6-BA6A-407CBD079E47}" type="slidenum">
              <a:rPr dirty="0"/>
              <a:pPr marL="31750">
                <a:spcBef>
                  <a:spcPts val="60"/>
                </a:spcBef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524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280098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Типы</a:t>
            </a:r>
            <a:r>
              <a:rPr sz="2800" b="1" spc="-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Transition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5203" y="1758937"/>
            <a:ext cx="7317105" cy="393492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9880" marR="375285" indent="-297180">
              <a:lnSpc>
                <a:spcPts val="2620"/>
              </a:lnSpc>
              <a:spcBef>
                <a:spcPts val="4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Arial"/>
                <a:cs typeface="Arial"/>
              </a:rPr>
              <a:t>ChangeBounds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это Transition, который  отвечает за изменение координат View внутри  layout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его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размеров.</a:t>
            </a:r>
            <a:endParaRPr sz="2400" dirty="0">
              <a:latin typeface="Arial"/>
              <a:cs typeface="Arial"/>
            </a:endParaRPr>
          </a:p>
          <a:p>
            <a:pPr marL="309880" marR="589280" indent="-297180">
              <a:lnSpc>
                <a:spcPts val="2590"/>
              </a:lnSpc>
              <a:spcBef>
                <a:spcPts val="5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Arial"/>
                <a:cs typeface="Arial"/>
              </a:rPr>
              <a:t>Fade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объединяет </a:t>
            </a:r>
            <a:r>
              <a:rPr sz="2400" dirty="0">
                <a:latin typeface="Arial"/>
                <a:cs typeface="Arial"/>
              </a:rPr>
              <a:t>в себе </a:t>
            </a:r>
            <a:r>
              <a:rPr sz="2400" spc="-5" dirty="0">
                <a:latin typeface="Arial"/>
                <a:cs typeface="Arial"/>
              </a:rPr>
              <a:t>анимации fade in </a:t>
            </a:r>
            <a:r>
              <a:rPr sz="2400" dirty="0">
                <a:latin typeface="Arial"/>
                <a:cs typeface="Arial"/>
              </a:rPr>
              <a:t>и  </a:t>
            </a:r>
            <a:r>
              <a:rPr sz="2400" spc="-5" dirty="0">
                <a:latin typeface="Arial"/>
                <a:cs typeface="Arial"/>
              </a:rPr>
              <a:t>fade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out.</a:t>
            </a:r>
            <a:endParaRPr sz="2400" dirty="0">
              <a:latin typeface="Arial"/>
              <a:cs typeface="Arial"/>
            </a:endParaRPr>
          </a:p>
          <a:p>
            <a:pPr marL="309880" marR="5080" indent="-297180">
              <a:lnSpc>
                <a:spcPct val="90800"/>
              </a:lnSpc>
              <a:spcBef>
                <a:spcPts val="45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Arial"/>
                <a:cs typeface="Arial"/>
              </a:rPr>
              <a:t>TransitionSet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представляет из </a:t>
            </a:r>
            <a:r>
              <a:rPr sz="2400" dirty="0">
                <a:latin typeface="Arial"/>
                <a:cs typeface="Arial"/>
              </a:rPr>
              <a:t>себя </a:t>
            </a:r>
            <a:r>
              <a:rPr sz="2400" spc="-5" dirty="0">
                <a:latin typeface="Arial"/>
                <a:cs typeface="Arial"/>
              </a:rPr>
              <a:t>всего лишь  набор какого-либо количества других Transition,  которые выполняются по очереди или  одновременно.</a:t>
            </a:r>
            <a:endParaRPr sz="2400" dirty="0">
              <a:latin typeface="Arial"/>
              <a:cs typeface="Arial"/>
            </a:endParaRPr>
          </a:p>
          <a:p>
            <a:pPr marL="309880" marR="846455" indent="-29718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Arial"/>
                <a:cs typeface="Arial"/>
              </a:rPr>
              <a:t>AutoTransition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выполняется, когда мы не  </a:t>
            </a:r>
            <a:r>
              <a:rPr sz="2400" dirty="0">
                <a:latin typeface="Arial"/>
                <a:cs typeface="Arial"/>
              </a:rPr>
              <a:t>указали </a:t>
            </a:r>
            <a:r>
              <a:rPr sz="2400" spc="-5" dirty="0">
                <a:latin typeface="Arial"/>
                <a:cs typeface="Arial"/>
              </a:rPr>
              <a:t>никакого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конкретного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598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452183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C1010D"/>
                </a:solidFill>
                <a:latin typeface="Arial"/>
                <a:cs typeface="Arial"/>
              </a:rPr>
              <a:t>Пример </a:t>
            </a:r>
            <a:r>
              <a:rPr sz="2800" b="1" spc="5" dirty="0">
                <a:solidFill>
                  <a:srgbClr val="C1010D"/>
                </a:solidFill>
                <a:latin typeface="Arial"/>
                <a:cs typeface="Arial"/>
              </a:rPr>
              <a:t>с </a:t>
            </a:r>
            <a:r>
              <a:rPr sz="2800" b="1" dirty="0">
                <a:solidFill>
                  <a:srgbClr val="C1010D"/>
                </a:solidFill>
                <a:latin typeface="Arial"/>
                <a:cs typeface="Arial"/>
              </a:rPr>
              <a:t>двумя</a:t>
            </a:r>
            <a:r>
              <a:rPr sz="2800" b="1" spc="-60" dirty="0">
                <a:solidFill>
                  <a:srgbClr val="C1010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1010D"/>
                </a:solidFill>
                <a:latin typeface="Arial"/>
                <a:cs typeface="Arial"/>
              </a:rPr>
              <a:t>сценами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629" y="1023257"/>
            <a:ext cx="5682342" cy="409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0640" y="1482311"/>
            <a:ext cx="5521246" cy="4918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24000" y="0"/>
            <a:ext cx="0" cy="56169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750">
              <a:spcBef>
                <a:spcPts val="60"/>
              </a:spcBef>
            </a:pPr>
            <a:fld id="{81D60167-4931-47E6-BA6A-407CBD079E47}" type="slidenum">
              <a:rPr dirty="0"/>
              <a:pPr marL="31750">
                <a:spcBef>
                  <a:spcPts val="60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47622" y="5116286"/>
            <a:ext cx="3043555" cy="13912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</a:pPr>
            <a:r>
              <a:rPr sz="2400" spc="-5" dirty="0">
                <a:latin typeface="Arial"/>
                <a:cs typeface="Arial"/>
              </a:rPr>
              <a:t>Во второй </a:t>
            </a:r>
            <a:r>
              <a:rPr sz="2400" dirty="0">
                <a:latin typeface="Arial"/>
                <a:cs typeface="Arial"/>
              </a:rPr>
              <a:t>сцене  </a:t>
            </a:r>
            <a:r>
              <a:rPr sz="2400" spc="-5" dirty="0">
                <a:latin typeface="Arial"/>
                <a:cs typeface="Arial"/>
              </a:rPr>
              <a:t>добавили </a:t>
            </a:r>
            <a:r>
              <a:rPr sz="2400" dirty="0">
                <a:latin typeface="Arial"/>
                <a:cs typeface="Arial"/>
              </a:rPr>
              <a:t>текст и  </a:t>
            </a:r>
            <a:r>
              <a:rPr sz="2400" spc="-5" dirty="0">
                <a:latin typeface="Arial"/>
                <a:cs typeface="Arial"/>
              </a:rPr>
              <a:t>изменили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положение  квадрата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4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0915" y="1486658"/>
            <a:ext cx="8283197" cy="537134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spcBef>
                <a:spcPts val="325"/>
              </a:spcBef>
              <a:tabLst>
                <a:tab pos="309245" algn="l"/>
                <a:tab pos="310515" algn="l"/>
              </a:tabLst>
            </a:pPr>
            <a:r>
              <a:rPr lang="ru-RU" sz="3200" spc="-5" dirty="0">
                <a:latin typeface="Arial"/>
                <a:cs typeface="Arial"/>
              </a:rPr>
              <a:t>На </a:t>
            </a:r>
            <a:r>
              <a:rPr lang="en-US" sz="3200" b="1" spc="-5" dirty="0">
                <a:latin typeface="Arial"/>
                <a:cs typeface="Arial"/>
              </a:rPr>
              <a:t>canvas</a:t>
            </a:r>
            <a:r>
              <a:rPr lang="ru-RU" sz="3200" spc="-5" dirty="0">
                <a:latin typeface="Arial"/>
                <a:cs typeface="Arial"/>
              </a:rPr>
              <a:t>, который приходит в </a:t>
            </a:r>
            <a:r>
              <a:rPr lang="en-US" sz="3200" b="1" spc="-5" dirty="0" err="1">
                <a:latin typeface="Arial"/>
                <a:cs typeface="Arial"/>
              </a:rPr>
              <a:t>onDraw</a:t>
            </a:r>
            <a:r>
              <a:rPr lang="en-US" sz="3200" b="1" spc="-5" dirty="0">
                <a:latin typeface="Arial"/>
                <a:cs typeface="Arial"/>
              </a:rPr>
              <a:t>()</a:t>
            </a:r>
          </a:p>
          <a:p>
            <a:pPr marL="12700">
              <a:spcBef>
                <a:spcPts val="325"/>
              </a:spcBef>
              <a:tabLst>
                <a:tab pos="309245" algn="l"/>
                <a:tab pos="310515" algn="l"/>
              </a:tabLst>
            </a:pPr>
            <a:endParaRPr lang="en-US" sz="3200" spc="-5" dirty="0">
              <a:latin typeface="Arial"/>
              <a:cs typeface="Arial"/>
            </a:endParaRPr>
          </a:p>
          <a:p>
            <a:pPr marL="309880" indent="-297180">
              <a:spcBef>
                <a:spcPts val="325"/>
              </a:spcBef>
              <a:buChar char="•"/>
              <a:tabLst>
                <a:tab pos="309245" algn="l"/>
                <a:tab pos="310515" algn="l"/>
              </a:tabLst>
            </a:pPr>
            <a:r>
              <a:rPr sz="3200" spc="-5" dirty="0" err="1">
                <a:latin typeface="Arial"/>
                <a:cs typeface="Arial"/>
              </a:rPr>
              <a:t>Текст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lang="ru-RU" sz="3200" spc="-5" dirty="0">
                <a:latin typeface="Arial"/>
                <a:cs typeface="Arial"/>
              </a:rPr>
              <a:t>выводится </a:t>
            </a:r>
            <a:r>
              <a:rPr sz="3200" dirty="0">
                <a:latin typeface="Arial"/>
                <a:cs typeface="Arial"/>
              </a:rPr>
              <a:t>с </a:t>
            </a:r>
            <a:r>
              <a:rPr sz="3200" spc="-5" dirty="0">
                <a:latin typeface="Arial"/>
                <a:cs typeface="Arial"/>
              </a:rPr>
              <a:t>помощью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drawText</a:t>
            </a:r>
            <a:endParaRPr sz="3200" dirty="0">
              <a:latin typeface="Arial"/>
              <a:cs typeface="Arial"/>
            </a:endParaRPr>
          </a:p>
          <a:p>
            <a:pPr marL="309880" indent="-297180">
              <a:spcBef>
                <a:spcPts val="225"/>
              </a:spcBef>
              <a:buChar char="•"/>
              <a:tabLst>
                <a:tab pos="309245" algn="l"/>
                <a:tab pos="310515" algn="l"/>
              </a:tabLst>
            </a:pPr>
            <a:r>
              <a:rPr sz="3200" spc="-5" dirty="0" err="1">
                <a:latin typeface="Arial"/>
                <a:cs typeface="Arial"/>
              </a:rPr>
              <a:t>Примитивы</a:t>
            </a:r>
            <a:endParaRPr sz="3200" dirty="0">
              <a:latin typeface="Arial"/>
              <a:cs typeface="Arial"/>
            </a:endParaRPr>
          </a:p>
          <a:p>
            <a:pPr marL="843280" lvl="1" indent="-313690">
              <a:spcBef>
                <a:spcPts val="160"/>
              </a:spcBef>
              <a:buChar char="•"/>
              <a:tabLst>
                <a:tab pos="842644" algn="l"/>
                <a:tab pos="843915" algn="l"/>
              </a:tabLst>
            </a:pPr>
            <a:r>
              <a:rPr sz="2800" b="1" spc="-5" dirty="0" err="1">
                <a:latin typeface="Arial"/>
                <a:cs typeface="Arial"/>
              </a:rPr>
              <a:t>drawRect</a:t>
            </a:r>
            <a:r>
              <a:rPr lang="en-US" sz="2800" b="1" spc="-5" dirty="0">
                <a:latin typeface="Arial"/>
                <a:cs typeface="Arial"/>
              </a:rPr>
              <a:t>()</a:t>
            </a:r>
            <a:endParaRPr sz="2800" b="1" dirty="0">
              <a:latin typeface="Arial"/>
              <a:cs typeface="Arial"/>
            </a:endParaRPr>
          </a:p>
          <a:p>
            <a:pPr marL="843280" lvl="1" indent="-313690">
              <a:spcBef>
                <a:spcPts val="210"/>
              </a:spcBef>
              <a:buChar char="•"/>
              <a:tabLst>
                <a:tab pos="842644" algn="l"/>
                <a:tab pos="843915" algn="l"/>
              </a:tabLst>
            </a:pPr>
            <a:r>
              <a:rPr sz="2800" b="1" spc="-5" dirty="0" err="1">
                <a:latin typeface="Arial"/>
                <a:cs typeface="Arial"/>
              </a:rPr>
              <a:t>drawOval</a:t>
            </a:r>
            <a:r>
              <a:rPr lang="en-US" sz="2800" b="1" spc="-5" dirty="0">
                <a:latin typeface="Arial"/>
                <a:cs typeface="Arial"/>
              </a:rPr>
              <a:t>()</a:t>
            </a:r>
          </a:p>
          <a:p>
            <a:pPr marL="843280" lvl="1" indent="-313690">
              <a:spcBef>
                <a:spcPts val="210"/>
              </a:spcBef>
              <a:buChar char="•"/>
              <a:tabLst>
                <a:tab pos="842644" algn="l"/>
                <a:tab pos="843915" algn="l"/>
              </a:tabLst>
            </a:pPr>
            <a:r>
              <a:rPr lang="en-US" sz="2800" b="1" spc="-5" dirty="0" err="1">
                <a:latin typeface="Arial"/>
                <a:cs typeface="Arial"/>
              </a:rPr>
              <a:t>drawCircle</a:t>
            </a:r>
            <a:r>
              <a:rPr lang="en-US" sz="2800" b="1" spc="-5" dirty="0">
                <a:latin typeface="Arial"/>
                <a:cs typeface="Arial"/>
              </a:rPr>
              <a:t>()</a:t>
            </a:r>
            <a:endParaRPr sz="2800" b="1" dirty="0">
              <a:latin typeface="Arial"/>
              <a:cs typeface="Arial"/>
            </a:endParaRPr>
          </a:p>
          <a:p>
            <a:pPr marL="843280" lvl="1" indent="-313690">
              <a:spcBef>
                <a:spcPts val="210"/>
              </a:spcBef>
              <a:buChar char="•"/>
              <a:tabLst>
                <a:tab pos="842644" algn="l"/>
                <a:tab pos="843915" algn="l"/>
              </a:tabLst>
            </a:pPr>
            <a:r>
              <a:rPr sz="2800" b="1" spc="-5" dirty="0" err="1">
                <a:latin typeface="Arial"/>
                <a:cs typeface="Arial"/>
              </a:rPr>
              <a:t>drawArc</a:t>
            </a:r>
            <a:r>
              <a:rPr lang="en-US" sz="2800" b="1" spc="-5" dirty="0">
                <a:latin typeface="Arial"/>
                <a:cs typeface="Arial"/>
              </a:rPr>
              <a:t>()</a:t>
            </a:r>
            <a:endParaRPr sz="2800" b="1" dirty="0">
              <a:latin typeface="Arial"/>
              <a:cs typeface="Arial"/>
            </a:endParaRPr>
          </a:p>
          <a:p>
            <a:pPr marL="843280" lvl="1" indent="-313690">
              <a:spcBef>
                <a:spcPts val="210"/>
              </a:spcBef>
              <a:buChar char="•"/>
              <a:tabLst>
                <a:tab pos="842644" algn="l"/>
                <a:tab pos="843915" algn="l"/>
              </a:tabLst>
            </a:pPr>
            <a:r>
              <a:rPr sz="2800" b="1" spc="-5" dirty="0" err="1">
                <a:latin typeface="Arial"/>
                <a:cs typeface="Arial"/>
              </a:rPr>
              <a:t>drawLine</a:t>
            </a:r>
            <a:r>
              <a:rPr lang="en-US" sz="2800" b="1" spc="-5" dirty="0">
                <a:latin typeface="Arial"/>
                <a:cs typeface="Arial"/>
              </a:rPr>
              <a:t>()</a:t>
            </a:r>
            <a:endParaRPr sz="2800" b="1" dirty="0">
              <a:latin typeface="Arial"/>
              <a:cs typeface="Arial"/>
            </a:endParaRPr>
          </a:p>
          <a:p>
            <a:pPr marL="843280" lvl="1" indent="-313690">
              <a:spcBef>
                <a:spcPts val="210"/>
              </a:spcBef>
              <a:buChar char="•"/>
              <a:tabLst>
                <a:tab pos="842644" algn="l"/>
                <a:tab pos="843915" algn="l"/>
              </a:tabLst>
            </a:pPr>
            <a:r>
              <a:rPr sz="2800" b="1" spc="-5" dirty="0" err="1">
                <a:latin typeface="Arial"/>
                <a:cs typeface="Arial"/>
              </a:rPr>
              <a:t>drawPoints</a:t>
            </a:r>
            <a:r>
              <a:rPr lang="en-US" sz="2800" b="1" spc="-5" dirty="0">
                <a:latin typeface="Arial"/>
                <a:cs typeface="Arial"/>
              </a:rPr>
              <a:t>()</a:t>
            </a:r>
            <a:endParaRPr sz="2800" b="1" dirty="0">
              <a:latin typeface="Arial"/>
              <a:cs typeface="Arial"/>
            </a:endParaRPr>
          </a:p>
          <a:p>
            <a:pPr marL="309880" indent="-297180">
              <a:spcBef>
                <a:spcPts val="244"/>
              </a:spcBef>
              <a:buChar char="•"/>
              <a:tabLst>
                <a:tab pos="309245" algn="l"/>
                <a:tab pos="310515" algn="l"/>
              </a:tabLst>
            </a:pPr>
            <a:r>
              <a:rPr sz="3200" spc="-5" dirty="0">
                <a:latin typeface="Arial"/>
                <a:cs typeface="Arial"/>
              </a:rPr>
              <a:t>Картинки </a:t>
            </a:r>
            <a:r>
              <a:rPr sz="3200" dirty="0">
                <a:latin typeface="Arial"/>
                <a:cs typeface="Arial"/>
              </a:rPr>
              <a:t>с </a:t>
            </a:r>
            <a:r>
              <a:rPr sz="3200" spc="-5" dirty="0" err="1">
                <a:latin typeface="Arial"/>
                <a:cs typeface="Arial"/>
              </a:rPr>
              <a:t>помощью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b="1" spc="-5" dirty="0" err="1">
                <a:latin typeface="Arial"/>
                <a:cs typeface="Arial"/>
              </a:rPr>
              <a:t>drawBitmap</a:t>
            </a:r>
            <a:r>
              <a:rPr lang="en-US" sz="3200" b="1" spc="-5" dirty="0">
                <a:latin typeface="Arial"/>
                <a:cs typeface="Arial"/>
              </a:rPr>
              <a:t>()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80F45EB-AE27-4623-BC6E-D9993FBD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Отрисовка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420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452183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C1010D"/>
                </a:solidFill>
              </a:rPr>
              <a:t>Пример </a:t>
            </a:r>
            <a:r>
              <a:rPr sz="2800" b="1" spc="5" dirty="0">
                <a:solidFill>
                  <a:srgbClr val="C1010D"/>
                </a:solidFill>
              </a:rPr>
              <a:t>с </a:t>
            </a:r>
            <a:r>
              <a:rPr sz="2800" b="1" dirty="0">
                <a:solidFill>
                  <a:srgbClr val="C1010D"/>
                </a:solidFill>
              </a:rPr>
              <a:t>двумя</a:t>
            </a:r>
            <a:r>
              <a:rPr sz="2800" b="1" spc="-60" dirty="0">
                <a:solidFill>
                  <a:srgbClr val="C1010D"/>
                </a:solidFill>
              </a:rPr>
              <a:t> </a:t>
            </a:r>
            <a:r>
              <a:rPr sz="2800" b="1" dirty="0">
                <a:solidFill>
                  <a:srgbClr val="C1010D"/>
                </a:solidFill>
              </a:rPr>
              <a:t>сценами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74914" y="1132114"/>
            <a:ext cx="7467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0959" y="3329684"/>
            <a:ext cx="3848092" cy="2819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0959" y="3329684"/>
            <a:ext cx="3857625" cy="2828925"/>
          </a:xfrm>
          <a:custGeom>
            <a:avLst/>
            <a:gdLst/>
            <a:ahLst/>
            <a:cxnLst/>
            <a:rect l="l" t="t" r="r" b="b"/>
            <a:pathLst>
              <a:path w="3857625" h="2828925">
                <a:moveTo>
                  <a:pt x="0" y="0"/>
                </a:moveTo>
                <a:lnTo>
                  <a:pt x="3857617" y="0"/>
                </a:lnTo>
                <a:lnTo>
                  <a:pt x="3857617" y="2828619"/>
                </a:lnTo>
                <a:lnTo>
                  <a:pt x="0" y="2828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114664" y="6112355"/>
            <a:ext cx="683339" cy="223138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/>
          <a:p>
            <a:pPr marL="31750">
              <a:spcBef>
                <a:spcPts val="60"/>
              </a:spcBef>
            </a:pPr>
            <a:fld id="{81D60167-4931-47E6-BA6A-407CBD079E47}" type="slidenum">
              <a:rPr dirty="0"/>
              <a:pPr marL="31750">
                <a:spcBef>
                  <a:spcPts val="60"/>
                </a:spcBef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788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3"/>
            <a:ext cx="344170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dirty="0">
                <a:solidFill>
                  <a:srgbClr val="92D050"/>
                </a:solidFill>
                <a:latin typeface="Arial"/>
                <a:cs typeface="Arial"/>
              </a:rPr>
              <a:t>Анимации</a:t>
            </a:r>
            <a:r>
              <a:rPr sz="2800" spc="-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2D050"/>
                </a:solidFill>
                <a:latin typeface="Arial"/>
                <a:cs typeface="Arial"/>
              </a:rPr>
              <a:t>кадрами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555" y="1670878"/>
            <a:ext cx="6196965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8610">
              <a:lnSpc>
                <a:spcPts val="2055"/>
              </a:lnSpc>
              <a:spcBef>
                <a:spcPts val="100"/>
              </a:spcBef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Описываются </a:t>
            </a:r>
            <a:r>
              <a:rPr dirty="0">
                <a:latin typeface="Arial"/>
                <a:cs typeface="Arial"/>
              </a:rPr>
              <a:t>в xml </a:t>
            </a:r>
            <a:r>
              <a:rPr spc="-5" dirty="0">
                <a:latin typeface="Arial"/>
                <a:cs typeface="Arial"/>
              </a:rPr>
              <a:t>файле </a:t>
            </a:r>
            <a:r>
              <a:rPr dirty="0">
                <a:latin typeface="Arial"/>
                <a:cs typeface="Arial"/>
              </a:rPr>
              <a:t>– </a:t>
            </a:r>
            <a:r>
              <a:rPr spc="-5" dirty="0">
                <a:latin typeface="Arial"/>
                <a:cs typeface="Arial"/>
              </a:rPr>
              <a:t>объект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AnimationDrawable</a:t>
            </a:r>
            <a:endParaRPr>
              <a:latin typeface="Arial"/>
              <a:cs typeface="Arial"/>
            </a:endParaRPr>
          </a:p>
          <a:p>
            <a:pPr marL="321310" indent="-308610">
              <a:lnSpc>
                <a:spcPts val="1950"/>
              </a:lnSpc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Лежит </a:t>
            </a:r>
            <a:r>
              <a:rPr dirty="0">
                <a:latin typeface="Arial"/>
                <a:cs typeface="Arial"/>
              </a:rPr>
              <a:t>в </a:t>
            </a:r>
            <a:r>
              <a:rPr spc="-5" dirty="0">
                <a:latin typeface="Arial"/>
                <a:cs typeface="Arial"/>
              </a:rPr>
              <a:t>папке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/res/anim</a:t>
            </a:r>
            <a:endParaRPr>
              <a:latin typeface="Arial"/>
              <a:cs typeface="Arial"/>
            </a:endParaRPr>
          </a:p>
          <a:p>
            <a:pPr marL="321310" indent="-308610">
              <a:lnSpc>
                <a:spcPts val="1950"/>
              </a:lnSpc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Корневой объект </a:t>
            </a:r>
            <a:r>
              <a:rPr dirty="0">
                <a:latin typeface="Arial"/>
                <a:cs typeface="Arial"/>
              </a:rPr>
              <a:t>-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&lt;animation-list&gt;</a:t>
            </a:r>
            <a:endParaRPr>
              <a:latin typeface="Arial"/>
              <a:cs typeface="Arial"/>
            </a:endParaRPr>
          </a:p>
          <a:p>
            <a:pPr marL="321310" indent="-308610">
              <a:lnSpc>
                <a:spcPts val="2055"/>
              </a:lnSpc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latin typeface="Arial"/>
                <a:cs typeface="Arial"/>
              </a:rPr>
              <a:t>Описываются кадры </a:t>
            </a:r>
            <a:r>
              <a:rPr dirty="0">
                <a:latin typeface="Arial"/>
                <a:cs typeface="Arial"/>
              </a:rPr>
              <a:t>и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длительность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5804" y="2912713"/>
            <a:ext cx="8390710" cy="3335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2289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3"/>
            <a:ext cx="247269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dirty="0">
                <a:solidFill>
                  <a:srgbClr val="92D050"/>
                </a:solidFill>
                <a:latin typeface="Arial"/>
                <a:cs typeface="Arial"/>
              </a:rPr>
              <a:t>GIF</a:t>
            </a:r>
            <a:r>
              <a:rPr sz="2800" spc="-7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2D050"/>
                </a:solidFill>
                <a:latin typeface="Arial"/>
                <a:cs typeface="Arial"/>
              </a:rPr>
              <a:t>анимации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24000" y="0"/>
            <a:ext cx="0" cy="56169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750">
              <a:spcBef>
                <a:spcPts val="60"/>
              </a:spcBef>
            </a:pPr>
            <a:fld id="{81D60167-4931-47E6-BA6A-407CBD079E47}" type="slidenum">
              <a:rPr dirty="0"/>
              <a:pPr marL="31750">
                <a:spcBef>
                  <a:spcPts val="60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78144" y="1656676"/>
            <a:ext cx="7566599" cy="230383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550"/>
              </a:spcBef>
              <a:tabLst>
                <a:tab pos="309245" algn="l"/>
                <a:tab pos="310515" algn="l"/>
              </a:tabLst>
            </a:pPr>
            <a:r>
              <a:rPr sz="2400" spc="-5" dirty="0" err="1">
                <a:latin typeface="Arial"/>
                <a:cs typeface="Arial"/>
              </a:rPr>
              <a:t>По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умолчанию </a:t>
            </a:r>
            <a:r>
              <a:rPr sz="2400" spc="-5" dirty="0">
                <a:latin typeface="Arial"/>
                <a:cs typeface="Arial"/>
              </a:rPr>
              <a:t>GIF поддерживается как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статическая</a:t>
            </a:r>
            <a:r>
              <a:rPr sz="2400" dirty="0">
                <a:latin typeface="Arial"/>
                <a:cs typeface="Arial"/>
              </a:rPr>
              <a:t>  </a:t>
            </a:r>
            <a:r>
              <a:rPr sz="2400" spc="-5" dirty="0" err="1">
                <a:latin typeface="Arial"/>
                <a:cs typeface="Arial"/>
              </a:rPr>
              <a:t>картинка</a:t>
            </a: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550"/>
              </a:spcBef>
              <a:tabLst>
                <a:tab pos="309245" algn="l"/>
                <a:tab pos="310515" algn="l"/>
              </a:tabLst>
            </a:pPr>
            <a:endParaRPr sz="2400" dirty="0">
              <a:latin typeface="Arial"/>
              <a:cs typeface="Arial"/>
            </a:endParaRPr>
          </a:p>
          <a:p>
            <a:pPr marL="309880" indent="-297180">
              <a:spcBef>
                <a:spcPts val="195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Arial"/>
                <a:cs typeface="Arial"/>
              </a:rPr>
              <a:t>Можно </a:t>
            </a:r>
            <a:r>
              <a:rPr sz="2400" spc="-5" dirty="0">
                <a:latin typeface="Arial"/>
                <a:cs typeface="Arial"/>
              </a:rPr>
              <a:t>использовать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Movie</a:t>
            </a:r>
          </a:p>
          <a:p>
            <a:pPr marL="309880" indent="-297180">
              <a:spcBef>
                <a:spcPts val="195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Arial"/>
                <a:cs typeface="Arial"/>
              </a:rPr>
              <a:t>Можно </a:t>
            </a:r>
            <a:r>
              <a:rPr sz="2400" spc="-5" dirty="0">
                <a:latin typeface="Arial"/>
                <a:cs typeface="Arial"/>
              </a:rPr>
              <a:t>вытаскивать из GIF покадрово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Bitmap</a:t>
            </a:r>
            <a:endParaRPr sz="2400" dirty="0">
              <a:latin typeface="Arial"/>
              <a:cs typeface="Arial"/>
            </a:endParaRPr>
          </a:p>
          <a:p>
            <a:pPr marL="309880" indent="-297180">
              <a:spcBef>
                <a:spcPts val="195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Arial"/>
                <a:cs typeface="Arial"/>
              </a:rPr>
              <a:t>Можно </a:t>
            </a:r>
            <a:r>
              <a:rPr sz="2400" spc="-5" dirty="0" err="1">
                <a:latin typeface="Arial"/>
                <a:cs typeface="Arial"/>
              </a:rPr>
              <a:t>использовать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WebView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5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0300" y="1785665"/>
            <a:ext cx="5933440" cy="21300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4640" indent="-281940">
              <a:spcBef>
                <a:spcPts val="250"/>
              </a:spcBef>
              <a:buChar char="•"/>
              <a:tabLst>
                <a:tab pos="294640" algn="l"/>
              </a:tabLst>
            </a:pPr>
            <a:r>
              <a:rPr sz="3200" spc="-5" dirty="0" err="1">
                <a:latin typeface="Arial"/>
                <a:cs typeface="Arial"/>
              </a:rPr>
              <a:t>Анимации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свойств</a:t>
            </a:r>
          </a:p>
          <a:p>
            <a:pPr marL="294640" indent="-281940">
              <a:spcBef>
                <a:spcPts val="284"/>
              </a:spcBef>
              <a:buChar char="•"/>
              <a:tabLst>
                <a:tab pos="294640" algn="l"/>
              </a:tabLst>
            </a:pPr>
            <a:r>
              <a:rPr sz="3200" spc="-5" dirty="0">
                <a:latin typeface="Arial"/>
                <a:cs typeface="Arial"/>
              </a:rPr>
              <a:t>Анимации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View</a:t>
            </a:r>
            <a:endParaRPr sz="3200" dirty="0">
              <a:latin typeface="Trebuchet MS"/>
              <a:cs typeface="Trebuchet MS"/>
            </a:endParaRPr>
          </a:p>
          <a:p>
            <a:pPr marL="294640" indent="-281940">
              <a:spcBef>
                <a:spcPts val="284"/>
              </a:spcBef>
              <a:buChar char="•"/>
              <a:tabLst>
                <a:tab pos="294640" algn="l"/>
              </a:tabLst>
            </a:pPr>
            <a:r>
              <a:rPr sz="3200" spc="-5" dirty="0">
                <a:latin typeface="Arial"/>
                <a:cs typeface="Arial"/>
              </a:rPr>
              <a:t>Анимации через </a:t>
            </a:r>
            <a:r>
              <a:rPr sz="3200" spc="-130" dirty="0">
                <a:latin typeface="Trebuchet MS"/>
                <a:cs typeface="Trebuchet MS"/>
              </a:rPr>
              <a:t>Transitions</a:t>
            </a:r>
            <a:r>
              <a:rPr sz="3200" spc="-62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API</a:t>
            </a:r>
            <a:endParaRPr sz="3200" dirty="0">
              <a:latin typeface="Trebuchet MS"/>
              <a:cs typeface="Trebuchet MS"/>
            </a:endParaRPr>
          </a:p>
          <a:p>
            <a:pPr marL="294640" indent="-281940">
              <a:spcBef>
                <a:spcPts val="284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55" dirty="0">
                <a:latin typeface="Trebuchet MS"/>
                <a:cs typeface="Trebuchet MS"/>
              </a:rPr>
              <a:t>GIF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Arial"/>
                <a:cs typeface="Arial"/>
              </a:rPr>
              <a:t>анимации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1839595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Анимации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51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44109"/>
            <a:ext cx="3386454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Анимации</a:t>
            </a:r>
            <a:r>
              <a:rPr sz="2800" b="1" spc="-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свойств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5088" y="2263760"/>
            <a:ext cx="8130798" cy="275524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09880" indent="-297180">
              <a:spcBef>
                <a:spcPts val="325"/>
              </a:spcBef>
              <a:buChar char="•"/>
              <a:tabLst>
                <a:tab pos="309245" algn="l"/>
                <a:tab pos="310515" algn="l"/>
              </a:tabLst>
            </a:pPr>
            <a:r>
              <a:rPr sz="2800" spc="-5" dirty="0">
                <a:latin typeface="Arial"/>
                <a:cs typeface="Arial"/>
              </a:rPr>
              <a:t>Продолжительность</a:t>
            </a:r>
            <a:endParaRPr sz="2800" dirty="0">
              <a:latin typeface="Arial"/>
              <a:cs typeface="Arial"/>
            </a:endParaRPr>
          </a:p>
          <a:p>
            <a:pPr marL="309880" indent="-297180">
              <a:spcBef>
                <a:spcPts val="225"/>
              </a:spcBef>
              <a:buChar char="•"/>
              <a:tabLst>
                <a:tab pos="309245" algn="l"/>
                <a:tab pos="310515" algn="l"/>
              </a:tabLst>
            </a:pPr>
            <a:r>
              <a:rPr sz="2800" spc="-5" dirty="0">
                <a:latin typeface="Arial"/>
                <a:cs typeface="Arial"/>
              </a:rPr>
              <a:t>Управление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интерполяцией</a:t>
            </a:r>
            <a:endParaRPr sz="2800" dirty="0">
              <a:latin typeface="Arial"/>
              <a:cs typeface="Arial"/>
            </a:endParaRPr>
          </a:p>
          <a:p>
            <a:pPr marL="309880" indent="-297180">
              <a:spcBef>
                <a:spcPts val="195"/>
              </a:spcBef>
              <a:buChar char="•"/>
              <a:tabLst>
                <a:tab pos="309245" algn="l"/>
                <a:tab pos="310515" algn="l"/>
              </a:tabLst>
            </a:pPr>
            <a:r>
              <a:rPr sz="2800" spc="-5" dirty="0">
                <a:latin typeface="Arial"/>
                <a:cs typeface="Arial"/>
              </a:rPr>
              <a:t>Повтор </a:t>
            </a:r>
            <a:r>
              <a:rPr sz="2800" dirty="0">
                <a:latin typeface="Arial"/>
                <a:cs typeface="Arial"/>
              </a:rPr>
              <a:t>и </a:t>
            </a:r>
            <a:r>
              <a:rPr sz="2800" spc="-5" dirty="0">
                <a:latin typeface="Arial"/>
                <a:cs typeface="Arial"/>
              </a:rPr>
              <a:t>поведение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повтора</a:t>
            </a:r>
            <a:endParaRPr sz="2800" dirty="0">
              <a:latin typeface="Arial"/>
              <a:cs typeface="Arial"/>
            </a:endParaRPr>
          </a:p>
          <a:p>
            <a:pPr marL="309880" indent="-297180">
              <a:spcBef>
                <a:spcPts val="195"/>
              </a:spcBef>
              <a:buChar char="•"/>
              <a:tabLst>
                <a:tab pos="309245" algn="l"/>
                <a:tab pos="310515" algn="l"/>
              </a:tabLst>
            </a:pPr>
            <a:r>
              <a:rPr sz="2800" spc="-5" dirty="0">
                <a:latin typeface="Arial"/>
                <a:cs typeface="Arial"/>
              </a:rPr>
              <a:t>Наборы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анимации</a:t>
            </a:r>
            <a:endParaRPr sz="2800" dirty="0">
              <a:latin typeface="Arial"/>
              <a:cs typeface="Arial"/>
            </a:endParaRPr>
          </a:p>
          <a:p>
            <a:pPr marL="309880" indent="-297180">
              <a:spcBef>
                <a:spcPts val="195"/>
              </a:spcBef>
              <a:buChar char="•"/>
              <a:tabLst>
                <a:tab pos="309245" algn="l"/>
                <a:tab pos="310515" algn="l"/>
              </a:tabLst>
            </a:pPr>
            <a:r>
              <a:rPr sz="2800" spc="-5" dirty="0">
                <a:latin typeface="Arial"/>
                <a:cs typeface="Arial"/>
              </a:rPr>
              <a:t>Время обновления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фрейма</a:t>
            </a:r>
            <a:endParaRPr sz="2800" dirty="0">
              <a:latin typeface="Arial"/>
              <a:cs typeface="Arial"/>
            </a:endParaRPr>
          </a:p>
          <a:p>
            <a:pPr marL="309880" indent="-297180">
              <a:spcBef>
                <a:spcPts val="195"/>
              </a:spcBef>
              <a:buChar char="•"/>
              <a:tabLst>
                <a:tab pos="309245" algn="l"/>
                <a:tab pos="310515" algn="l"/>
              </a:tabLst>
            </a:pPr>
            <a:r>
              <a:rPr sz="2800" dirty="0">
                <a:latin typeface="Arial"/>
                <a:cs typeface="Arial"/>
              </a:rPr>
              <a:t>Можно </a:t>
            </a:r>
            <a:r>
              <a:rPr sz="2800" spc="-5" dirty="0">
                <a:latin typeface="Arial"/>
                <a:cs typeface="Arial"/>
              </a:rPr>
              <a:t>анимировать не </a:t>
            </a:r>
            <a:r>
              <a:rPr sz="2800" dirty="0">
                <a:latin typeface="Arial"/>
                <a:cs typeface="Arial"/>
              </a:rPr>
              <a:t>только </a:t>
            </a:r>
            <a:r>
              <a:rPr sz="2800" spc="-5" dirty="0">
                <a:latin typeface="Arial"/>
                <a:cs typeface="Arial"/>
              </a:rPr>
              <a:t>элементы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UI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77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3"/>
            <a:ext cx="3423057" cy="44499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Как это</a:t>
            </a:r>
            <a:r>
              <a:rPr sz="2800" b="1" spc="-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работает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808" y="1371321"/>
            <a:ext cx="2070735" cy="186204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9880" marR="355600" indent="-297180">
              <a:lnSpc>
                <a:spcPts val="2620"/>
              </a:lnSpc>
              <a:spcBef>
                <a:spcPts val="40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Линейная  анимация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ts val="259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Нелинейная  анимация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4895" y="897416"/>
            <a:ext cx="7096876" cy="236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1933" y="2842536"/>
            <a:ext cx="7162800" cy="253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6886" y="4188533"/>
            <a:ext cx="6373959" cy="2028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0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29" y="571966"/>
            <a:ext cx="3423057" cy="44499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Как это</a:t>
            </a:r>
            <a:r>
              <a:rPr sz="2800" b="1" spc="-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работает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857" y="1465494"/>
            <a:ext cx="10602685" cy="4761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60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285" y="517538"/>
            <a:ext cx="6046515" cy="44499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ru-RU" sz="2800" b="1" dirty="0">
                <a:solidFill>
                  <a:srgbClr val="92D050"/>
                </a:solidFill>
                <a:latin typeface="Arial"/>
                <a:cs typeface="Arial"/>
              </a:rPr>
              <a:t>Классы анимации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020" y="1220488"/>
            <a:ext cx="8248951" cy="45185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533400" lvl="1" indent="0">
              <a:spcBef>
                <a:spcPts val="75"/>
              </a:spcBef>
              <a:buNone/>
              <a:tabLst>
                <a:tab pos="865505" algn="l"/>
                <a:tab pos="866140" algn="l"/>
              </a:tabLst>
            </a:pPr>
            <a:endParaRPr lang="en-US" sz="3600" spc="-5" dirty="0">
              <a:latin typeface="Arial"/>
              <a:cs typeface="Arial"/>
            </a:endParaRPr>
          </a:p>
          <a:p>
            <a:pPr marL="533400" lvl="1" indent="0">
              <a:spcBef>
                <a:spcPts val="75"/>
              </a:spcBef>
              <a:buNone/>
              <a:tabLst>
                <a:tab pos="865505" algn="l"/>
                <a:tab pos="866140" algn="l"/>
              </a:tabLst>
            </a:pPr>
            <a:r>
              <a:rPr sz="3600" b="1" spc="-5" dirty="0" err="1">
                <a:latin typeface="Arial"/>
                <a:cs typeface="Arial"/>
              </a:rPr>
              <a:t>ValueAnimator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– </a:t>
            </a:r>
            <a:r>
              <a:rPr sz="3600" spc="-5" dirty="0">
                <a:latin typeface="Arial"/>
                <a:cs typeface="Arial"/>
              </a:rPr>
              <a:t>анимации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значений</a:t>
            </a:r>
            <a:endParaRPr sz="3600" dirty="0">
              <a:latin typeface="Arial"/>
              <a:cs typeface="Arial"/>
            </a:endParaRPr>
          </a:p>
          <a:p>
            <a:pPr marL="533400" lvl="1" indent="0">
              <a:spcBef>
                <a:spcPts val="60"/>
              </a:spcBef>
              <a:buNone/>
              <a:tabLst>
                <a:tab pos="865505" algn="l"/>
                <a:tab pos="866140" algn="l"/>
              </a:tabLst>
            </a:pPr>
            <a:endParaRPr lang="en-US" sz="3600" spc="-5" dirty="0">
              <a:latin typeface="Arial"/>
              <a:cs typeface="Arial"/>
            </a:endParaRPr>
          </a:p>
          <a:p>
            <a:pPr marL="533400" lvl="1" indent="0">
              <a:spcBef>
                <a:spcPts val="60"/>
              </a:spcBef>
              <a:buNone/>
              <a:tabLst>
                <a:tab pos="865505" algn="l"/>
                <a:tab pos="866140" algn="l"/>
              </a:tabLst>
            </a:pPr>
            <a:r>
              <a:rPr sz="3600" b="1" spc="-5" dirty="0" err="1">
                <a:latin typeface="Arial"/>
                <a:cs typeface="Arial"/>
              </a:rPr>
              <a:t>ObjectAnimator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– </a:t>
            </a:r>
            <a:r>
              <a:rPr sz="3600" spc="-5" dirty="0">
                <a:latin typeface="Arial"/>
                <a:cs typeface="Arial"/>
              </a:rPr>
              <a:t>анимации параметров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объекта</a:t>
            </a:r>
            <a:endParaRPr sz="3600" dirty="0">
              <a:latin typeface="Arial"/>
              <a:cs typeface="Arial"/>
            </a:endParaRPr>
          </a:p>
          <a:p>
            <a:pPr marL="533400" lvl="1" indent="0">
              <a:spcBef>
                <a:spcPts val="60"/>
              </a:spcBef>
              <a:buNone/>
              <a:tabLst>
                <a:tab pos="865505" algn="l"/>
                <a:tab pos="866140" algn="l"/>
              </a:tabLst>
            </a:pPr>
            <a:endParaRPr lang="en-US" sz="3600" spc="-5" dirty="0">
              <a:latin typeface="Arial"/>
              <a:cs typeface="Arial"/>
            </a:endParaRPr>
          </a:p>
          <a:p>
            <a:pPr marL="533400" lvl="1" indent="0">
              <a:spcBef>
                <a:spcPts val="60"/>
              </a:spcBef>
              <a:buNone/>
              <a:tabLst>
                <a:tab pos="865505" algn="l"/>
                <a:tab pos="866140" algn="l"/>
              </a:tabLst>
            </a:pPr>
            <a:r>
              <a:rPr sz="3600" b="1" spc="-5" dirty="0" err="1">
                <a:latin typeface="Arial"/>
                <a:cs typeface="Arial"/>
              </a:rPr>
              <a:t>AnimatorSet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– </a:t>
            </a:r>
            <a:r>
              <a:rPr sz="3600" spc="-5" dirty="0" err="1">
                <a:latin typeface="Arial"/>
                <a:cs typeface="Arial"/>
              </a:rPr>
              <a:t>набор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 err="1">
                <a:latin typeface="Arial"/>
                <a:cs typeface="Arial"/>
              </a:rPr>
              <a:t>анимаций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73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460AB-8D5A-4D85-AC5B-12EBF3B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ValueAnimator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0BEA44-2384-4A16-B0AF-AD263036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52600"/>
            <a:ext cx="10568135" cy="41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529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4496</TotalTime>
  <Words>531</Words>
  <Application>Microsoft Office PowerPoint</Application>
  <PresentationFormat>Широкоэкранный</PresentationFormat>
  <Paragraphs>149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Verdana</vt:lpstr>
      <vt:lpstr>Wingdings 3</vt:lpstr>
      <vt:lpstr>Аспект</vt:lpstr>
      <vt:lpstr>Лекция 11.  Material Design</vt:lpstr>
      <vt:lpstr>Своя отрисовка</vt:lpstr>
      <vt:lpstr>Отрисовка View</vt:lpstr>
      <vt:lpstr>Анимации</vt:lpstr>
      <vt:lpstr>Анимации свойств</vt:lpstr>
      <vt:lpstr>Как это работает</vt:lpstr>
      <vt:lpstr>Как это работает</vt:lpstr>
      <vt:lpstr>Классы анимации</vt:lpstr>
      <vt:lpstr>ValueAnimator</vt:lpstr>
      <vt:lpstr>ValueAnimator</vt:lpstr>
      <vt:lpstr>Классы анимации </vt:lpstr>
      <vt:lpstr>Evaluator</vt:lpstr>
      <vt:lpstr>Интерполятор</vt:lpstr>
      <vt:lpstr>Интерполяторы</vt:lpstr>
      <vt:lpstr>Интерполяторы</vt:lpstr>
      <vt:lpstr>Интерполяторы</vt:lpstr>
      <vt:lpstr>ObjectAnimator</vt:lpstr>
      <vt:lpstr>AnimatorSet</vt:lpstr>
      <vt:lpstr>Animation Listeners</vt:lpstr>
      <vt:lpstr>Собственный интерполятор</vt:lpstr>
      <vt:lpstr>Анимации View</vt:lpstr>
      <vt:lpstr>ViewPropertyAnimation</vt:lpstr>
      <vt:lpstr>Настройка анимации через xml</vt:lpstr>
      <vt:lpstr>Пример анимации через xml</vt:lpstr>
      <vt:lpstr>Настройка анимации View через xml</vt:lpstr>
      <vt:lpstr>Transition API</vt:lpstr>
      <vt:lpstr>Простой пример</vt:lpstr>
      <vt:lpstr>Типы Transition</vt:lpstr>
      <vt:lpstr>Пример с двумя сценами</vt:lpstr>
      <vt:lpstr>Пример с двумя сценами</vt:lpstr>
      <vt:lpstr>Анимации кадрами</vt:lpstr>
      <vt:lpstr>GIF анимации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61</cp:revision>
  <dcterms:created xsi:type="dcterms:W3CDTF">2017-12-30T09:17:57Z</dcterms:created>
  <dcterms:modified xsi:type="dcterms:W3CDTF">2018-01-16T18:15:37Z</dcterms:modified>
</cp:coreProperties>
</file>