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321" r:id="rId10"/>
    <p:sldId id="318" r:id="rId11"/>
    <p:sldId id="319" r:id="rId12"/>
    <p:sldId id="320" r:id="rId13"/>
    <p:sldId id="317" r:id="rId14"/>
    <p:sldId id="322" r:id="rId15"/>
    <p:sldId id="323" r:id="rId16"/>
    <p:sldId id="324" r:id="rId17"/>
    <p:sldId id="267" r:id="rId18"/>
    <p:sldId id="268" r:id="rId19"/>
    <p:sldId id="269" r:id="rId20"/>
    <p:sldId id="270" r:id="rId21"/>
    <p:sldId id="316" r:id="rId22"/>
    <p:sldId id="325" r:id="rId23"/>
    <p:sldId id="271" r:id="rId24"/>
    <p:sldId id="272" r:id="rId25"/>
    <p:sldId id="315" r:id="rId26"/>
    <p:sldId id="326" r:id="rId27"/>
    <p:sldId id="313" r:id="rId28"/>
    <p:sldId id="314" r:id="rId29"/>
    <p:sldId id="277" r:id="rId30"/>
    <p:sldId id="278" r:id="rId31"/>
    <p:sldId id="279" r:id="rId32"/>
    <p:sldId id="280" r:id="rId33"/>
    <p:sldId id="285" r:id="rId34"/>
    <p:sldId id="286" r:id="rId35"/>
    <p:sldId id="287" r:id="rId36"/>
    <p:sldId id="288" r:id="rId37"/>
    <p:sldId id="289" r:id="rId38"/>
    <p:sldId id="295" r:id="rId39"/>
    <p:sldId id="308" r:id="rId40"/>
    <p:sldId id="309" r:id="rId41"/>
    <p:sldId id="310" r:id="rId42"/>
    <p:sldId id="311" r:id="rId43"/>
    <p:sldId id="31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45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1983-467D-4060-A705-8C2B373965CE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D52B-7CCB-4EC4-ACB9-D93470695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A005-270E-4F2F-8264-43F11523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575" y="3504914"/>
            <a:ext cx="8383693" cy="1646302"/>
          </a:xfrm>
        </p:spPr>
        <p:txBody>
          <a:bodyPr/>
          <a:lstStyle/>
          <a:p>
            <a:r>
              <a:rPr lang="ru-RU" dirty="0"/>
              <a:t>Лекция 7. Паттерны проектирования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EADF5E-4A4B-493A-B5EF-AE78D80E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383692" cy="1298407"/>
          </a:xfrm>
        </p:spPr>
        <p:txBody>
          <a:bodyPr>
            <a:normAutofit/>
          </a:bodyPr>
          <a:lstStyle/>
          <a:p>
            <a:br>
              <a:rPr lang="ru-RU" dirty="0"/>
            </a:br>
            <a:r>
              <a:rPr lang="ru-RU" dirty="0"/>
              <a:t>Принципы написания хорошего кода</a:t>
            </a:r>
          </a:p>
        </p:txBody>
      </p:sp>
    </p:spTree>
    <p:extLst>
      <p:ext uri="{BB962C8B-B14F-4D97-AF65-F5344CB8AC3E}">
        <p14:creationId xmlns:p14="http://schemas.microsoft.com/office/powerpoint/2010/main" val="7001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5725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OLID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B6E014-FFA4-4C7A-AC1C-5D37014B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48" y="2467632"/>
            <a:ext cx="6970597" cy="14515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C9E71-635F-4739-AF11-2E1D033E4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77478"/>
            <a:ext cx="3391594" cy="59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5725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5400" b="1" dirty="0">
                <a:latin typeface="Arial" pitchFamily="34" charset="0"/>
                <a:cs typeface="Arial" pitchFamily="34" charset="0"/>
              </a:rPr>
              <a:t>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76092E-9142-4557-AC51-A12AA911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678853"/>
            <a:ext cx="10514550" cy="14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1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5725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SO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880173-9D33-4ACA-A92B-4A6CA030C49A}"/>
              </a:ext>
            </a:extLst>
          </p:cNvPr>
          <p:cNvSpPr/>
          <p:nvPr/>
        </p:nvSpPr>
        <p:spPr>
          <a:xfrm>
            <a:off x="1566042" y="2322786"/>
            <a:ext cx="79983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>
                <a:solidFill>
                  <a:srgbClr val="222222"/>
                </a:solidFill>
                <a:latin typeface="Arial" panose="020B0604020202020204" pitchFamily="34" charset="0"/>
              </a:rPr>
              <a:t>Функции, которые используют ссылки на базовые классы, должны иметь возможность использовать объекты производных классов, не зная об этом.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9748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5725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SOL</a:t>
            </a:r>
            <a:r>
              <a:rPr lang="en-US" sz="54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CDA15B-AAC4-4379-8D50-13CF2F7279D4}"/>
              </a:ext>
            </a:extLst>
          </p:cNvPr>
          <p:cNvSpPr/>
          <p:nvPr/>
        </p:nvSpPr>
        <p:spPr>
          <a:xfrm>
            <a:off x="1981200" y="2259725"/>
            <a:ext cx="777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>
                <a:solidFill>
                  <a:srgbClr val="222222"/>
                </a:solidFill>
                <a:latin typeface="Arial" panose="020B0604020202020204" pitchFamily="34" charset="0"/>
              </a:rPr>
              <a:t>Клиенты не должны зависеть от методов, которые они не используют.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6143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5725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SOLI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8E59748-59CD-4008-8E26-7D4164ECD8EE}"/>
              </a:ext>
            </a:extLst>
          </p:cNvPr>
          <p:cNvSpPr/>
          <p:nvPr/>
        </p:nvSpPr>
        <p:spPr>
          <a:xfrm>
            <a:off x="2060028" y="1891862"/>
            <a:ext cx="70839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222222"/>
                </a:solidFill>
                <a:latin typeface="Arial" panose="020B0604020202020204" pitchFamily="34" charset="0"/>
              </a:rPr>
              <a:t>Модули верхних уровней не должны зависеть от модулей нижних уровней. Оба типа модулей должны зависеть от абстракций.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222222"/>
                </a:solidFill>
                <a:latin typeface="Arial" panose="020B0604020202020204" pitchFamily="34" charset="0"/>
              </a:rPr>
              <a:t>Абстракции не должны зависеть от деталей. Детали должны зависеть от абстракций.</a:t>
            </a:r>
            <a:endParaRPr lang="ru-RU" sz="2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6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6A22E-AB27-4763-8B0C-D221E78D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Обозначения на диаграммах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ECBF18-100F-4FAF-B351-7188F25E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90" y="1634523"/>
            <a:ext cx="67056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5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6A22E-AB27-4763-8B0C-D221E78D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Обозначения на диаграммах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DB2768-C625-4FA9-B660-64E90E89B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0" y="1930400"/>
            <a:ext cx="8290906" cy="28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4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Паттерны проектирования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4561" y="2308920"/>
            <a:ext cx="790287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>
                <a:latin typeface="Arial" pitchFamily="34" charset="0"/>
                <a:cs typeface="Arial" pitchFamily="34" charset="0"/>
              </a:rPr>
              <a:t>Паттерн проектирования — повторимая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</a:p>
        </p:txBody>
      </p:sp>
    </p:spTree>
    <p:extLst>
      <p:ext uri="{BB962C8B-B14F-4D97-AF65-F5344CB8AC3E}">
        <p14:creationId xmlns:p14="http://schemas.microsoft.com/office/powerpoint/2010/main" val="324556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5725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Классификация паттернов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5640" y="2298224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Порождающие 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(Creational)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Структурные (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Structural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Поведенческие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(Behavioral) </a:t>
            </a:r>
            <a:r>
              <a:rPr lang="en-US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7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13029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Порождающие паттерны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9556" y="2132856"/>
            <a:ext cx="7884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Arial" pitchFamily="34" charset="0"/>
                <a:cs typeface="Arial" pitchFamily="34" charset="0"/>
              </a:rPr>
              <a:t>Порождающие паттерны — паттерны проектирования, которые абстрагируют процесс </a:t>
            </a:r>
            <a:r>
              <a:rPr lang="ru-RU" sz="2400" b="1" dirty="0" err="1">
                <a:latin typeface="Arial" pitchFamily="34" charset="0"/>
                <a:cs typeface="Arial" pitchFamily="34" charset="0"/>
              </a:rPr>
              <a:t>инстанцирования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. Они позволяют сделать систему независимой от способа создания, композиции и представления объектов.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400" b="1" dirty="0">
                <a:latin typeface="Arial" pitchFamily="34" charset="0"/>
                <a:cs typeface="Arial" pitchFamily="34" charset="0"/>
              </a:rPr>
              <a:t>Паттерн, порождающий объекты, делегирует </a:t>
            </a:r>
            <a:r>
              <a:rPr lang="ru-RU" sz="2400" b="1" dirty="0" err="1">
                <a:latin typeface="Arial" pitchFamily="34" charset="0"/>
                <a:cs typeface="Arial" pitchFamily="34" charset="0"/>
              </a:rPr>
              <a:t>инстанцирование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 другому объекту.</a:t>
            </a:r>
          </a:p>
        </p:txBody>
      </p:sp>
    </p:spTree>
    <p:extLst>
      <p:ext uri="{BB962C8B-B14F-4D97-AF65-F5344CB8AC3E}">
        <p14:creationId xmlns:p14="http://schemas.microsoft.com/office/powerpoint/2010/main" val="118106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83343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Признаки плохого кода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7766" y="2132856"/>
            <a:ext cx="6016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дублирование кода;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длинный метод;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большой класс;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длинный список параметров;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избыточные временные переменные;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 err="1">
                <a:latin typeface="Arial" pitchFamily="34" charset="0"/>
                <a:cs typeface="Arial" pitchFamily="34" charset="0"/>
              </a:rPr>
              <a:t>несгруппированные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793293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6679" y="1124744"/>
            <a:ext cx="8229600" cy="1143000"/>
          </a:xfrm>
        </p:spPr>
        <p:txBody>
          <a:bodyPr>
            <a:no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Виды порождающих паттернов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8611" y="2267744"/>
            <a:ext cx="7245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Фабричный метод (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Factory Method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Абстрактная фабрика (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Abstract Factory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Строитель (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Builder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Прототип (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Prototype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Одиночка (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Singleton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0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Фабричный метод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1EBDAA-5FBE-4F88-8A35-3BA280240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85" y="2074206"/>
            <a:ext cx="7908249" cy="37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5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Фабричный метод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DA6D04-A1AC-4054-898B-9F883B3C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117672"/>
            <a:ext cx="6750454" cy="33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27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Абстрактная фабрика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2276873"/>
            <a:ext cx="792088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>
                <a:latin typeface="Arial" pitchFamily="34" charset="0"/>
                <a:cs typeface="Arial" pitchFamily="34" charset="0"/>
              </a:rPr>
              <a:t>Абстрактная фабрика — паттерн, порождающий объекты. Предоставляет интерфейс для создания семейств взаимосвязанных или взаимозависимых объектов не специфицируя их конкретных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20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3338" y="426710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Абстрактная фабрика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588126-06AA-4B33-B2B4-E2E32B30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52" y="1650825"/>
            <a:ext cx="8920086" cy="42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3338" y="426710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Абстрактная фабрика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9AA5D5-7501-4DB9-9135-C032AFE5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34" y="1751979"/>
            <a:ext cx="6722834" cy="47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5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Строитель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BA1AC1-17C7-4C8B-B82A-D76CA588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2" y="1979653"/>
            <a:ext cx="6015644" cy="428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99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5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Строитель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6B9EF2-5F0B-4C1D-960E-2F79BDFD5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2211184"/>
            <a:ext cx="4341505" cy="39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59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158" y="59491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Прототип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AC1607-7329-4537-8AB2-DECE4E4A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26" y="1737914"/>
            <a:ext cx="7638208" cy="445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1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28269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Структурные паттерны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9576" y="2464336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>
                <a:latin typeface="Arial" pitchFamily="34" charset="0"/>
                <a:cs typeface="Arial" pitchFamily="34" charset="0"/>
              </a:rPr>
              <a:t>Структурные паттерны — паттерны проектирования, в которых рассматривается вопрос о том, как из классов и объектов образуются более крупные 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112256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000" y="1052736"/>
            <a:ext cx="8229600" cy="1143000"/>
          </a:xfrm>
        </p:spPr>
        <p:txBody>
          <a:bodyPr>
            <a:no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Причины возникновения</a:t>
            </a:r>
            <a:br>
              <a:rPr lang="ru-RU" b="1" dirty="0">
                <a:latin typeface="Arial" pitchFamily="34" charset="0"/>
                <a:cs typeface="Arial" pitchFamily="34" charset="0"/>
              </a:rPr>
            </a:br>
            <a:r>
              <a:rPr lang="ru-RU" b="1" dirty="0">
                <a:latin typeface="Arial" pitchFamily="34" charset="0"/>
                <a:cs typeface="Arial" pitchFamily="34" charset="0"/>
              </a:rPr>
              <a:t>плохого кода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3592" y="2780929"/>
            <a:ext cx="773071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Частые изменения в требованиях, противоречащие исходной архитектуре;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недостаточно времени сделать работу качественно;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2144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Виды структурных паттернов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0830" y="2132856"/>
            <a:ext cx="453650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Адаптер 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Adapter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Мост 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Bridge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Компоновщик 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Composite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Декоратор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(Decorator)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Фасад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(Facade)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Приспособленец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(Flyweight)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Заместитель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(Proxy)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19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77383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Компоновщик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204864"/>
            <a:ext cx="777686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>
                <a:latin typeface="Arial" pitchFamily="34" charset="0"/>
                <a:cs typeface="Arial" pitchFamily="34" charset="0"/>
              </a:rPr>
              <a:t>Компоновщик — паттерн проектирования, относится к структурным паттернам, объединяет объекты в древовидную структуру для представления иерархии от частного к целому. Компоновщик позволяет клиентам обращаться к отдельным объектам и к группам объектов одинаково.</a:t>
            </a:r>
          </a:p>
        </p:txBody>
      </p:sp>
    </p:spTree>
    <p:extLst>
      <p:ext uri="{BB962C8B-B14F-4D97-AF65-F5344CB8AC3E}">
        <p14:creationId xmlns:p14="http://schemas.microsoft.com/office/powerpoint/2010/main" val="2791048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Компоновщик</a:t>
            </a:r>
          </a:p>
        </p:txBody>
      </p:sp>
      <p:pic>
        <p:nvPicPr>
          <p:cNvPr id="11266" name="Picture 2" descr="http://www.exciton.cs.rice.edu/javaresources/designpatterns/book/hires/Pictures/compo07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45" y="1797269"/>
            <a:ext cx="8744933" cy="39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21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Плюсы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42044" y="2132856"/>
            <a:ext cx="74703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Определяет иерархии классов, состоящие из примитивных и составных объектов;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упрощает архитектуру клиента;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облегчает добавление новых видов компонентов;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способствует созданию общего дизайна.</a:t>
            </a:r>
          </a:p>
        </p:txBody>
      </p:sp>
    </p:spTree>
    <p:extLst>
      <p:ext uri="{BB962C8B-B14F-4D97-AF65-F5344CB8AC3E}">
        <p14:creationId xmlns:p14="http://schemas.microsoft.com/office/powerpoint/2010/main" val="1379790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Поведенческие паттерны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2486432"/>
            <a:ext cx="7920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>
                <a:latin typeface="Arial" pitchFamily="34" charset="0"/>
                <a:cs typeface="Arial" pitchFamily="34" charset="0"/>
              </a:rPr>
              <a:t>Поведенческие паттерны — паттерны проектирования, определяющие алгоритмы и способы реализации взаимодействия различных объектов и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565742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Виды поведенческих паттернов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9173" y="2276873"/>
            <a:ext cx="739882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Цепочка обязанностей 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Chain of Responsibility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Команда 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Command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Интерпретатор 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Interpreter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Итератор 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Iterator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Посредник 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Mediator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Хранитель 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Memento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Наблюдатель 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Observer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Состояние 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State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Стратегия 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Strategy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Шаблонный метод 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Template Method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Посетитель (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Visitor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3829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Наблюдатель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8838" y="2256210"/>
            <a:ext cx="79928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>
                <a:latin typeface="Arial" pitchFamily="34" charset="0"/>
                <a:cs typeface="Arial" pitchFamily="34" charset="0"/>
              </a:rPr>
              <a:t>Наблюдатель — поведенческий шаблон проектирования. 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1111855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Наблюдатель</a:t>
            </a:r>
          </a:p>
        </p:txBody>
      </p:sp>
      <p:pic>
        <p:nvPicPr>
          <p:cNvPr id="16386" name="Picture 2" descr="http://www.dofactory.com/Patterns/Diagrams/obser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52" y="1678567"/>
            <a:ext cx="6527410" cy="48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18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5725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Плюсы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91544" y="2360960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Абстрактная связанность субъекта и наблюдателя;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поддержка широковещательных коммуникаций;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неожиданные обновления.</a:t>
            </a:r>
          </a:p>
        </p:txBody>
      </p:sp>
    </p:spTree>
    <p:extLst>
      <p:ext uri="{BB962C8B-B14F-4D97-AF65-F5344CB8AC3E}">
        <p14:creationId xmlns:p14="http://schemas.microsoft.com/office/powerpoint/2010/main" val="2529217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Вывод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299869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Arial" pitchFamily="34" charset="0"/>
                <a:cs typeface="Arial" pitchFamily="34" charset="0"/>
              </a:rPr>
              <a:t>Применяйте 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12375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628" y="794188"/>
            <a:ext cx="8229600" cy="2067694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Arial" pitchFamily="34" charset="0"/>
                <a:cs typeface="Arial" pitchFamily="34" charset="0"/>
              </a:rPr>
              <a:t>Настоящие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 </a:t>
            </a:r>
            <a:br>
              <a:rPr lang="ru-RU" sz="4000" b="1" dirty="0">
                <a:latin typeface="Arial" pitchFamily="34" charset="0"/>
                <a:cs typeface="Arial" pitchFamily="34" charset="0"/>
              </a:rPr>
            </a:br>
            <a:r>
              <a:rPr lang="ru-RU" sz="4000" b="1" dirty="0">
                <a:latin typeface="Arial" pitchFamily="34" charset="0"/>
                <a:cs typeface="Arial" pitchFamily="34" charset="0"/>
              </a:rPr>
              <a:t>причины возникновения</a:t>
            </a:r>
            <a:br>
              <a:rPr lang="ru-RU" sz="4000" b="1" dirty="0">
                <a:latin typeface="Arial" pitchFamily="34" charset="0"/>
                <a:cs typeface="Arial" pitchFamily="34" charset="0"/>
              </a:rPr>
            </a:br>
            <a:r>
              <a:rPr lang="ru-RU" sz="4000" b="1" dirty="0">
                <a:latin typeface="Arial" pitchFamily="34" charset="0"/>
                <a:cs typeface="Arial" pitchFamily="34" charset="0"/>
              </a:rPr>
              <a:t>плохого кода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2119" y="3645025"/>
            <a:ext cx="4004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Непрофессионализм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Лень</a:t>
            </a:r>
          </a:p>
        </p:txBody>
      </p:sp>
    </p:spTree>
    <p:extLst>
      <p:ext uri="{BB962C8B-B14F-4D97-AF65-F5344CB8AC3E}">
        <p14:creationId xmlns:p14="http://schemas.microsoft.com/office/powerpoint/2010/main" val="1865325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7890" y="8366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Заблуждение №1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584" y="2477215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Arial" pitchFamily="34" charset="0"/>
                <a:cs typeface="Arial" pitchFamily="34" charset="0"/>
              </a:rPr>
              <a:t>Паттерны гарантируют возможность повторного использования программного обеспечения, повышение производительности, отсутствие разногласий и т.д.</a:t>
            </a:r>
          </a:p>
        </p:txBody>
      </p:sp>
    </p:spTree>
    <p:extLst>
      <p:ext uri="{BB962C8B-B14F-4D97-AF65-F5344CB8AC3E}">
        <p14:creationId xmlns:p14="http://schemas.microsoft.com/office/powerpoint/2010/main" val="657301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Заблуждение №2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99656" y="2762926"/>
            <a:ext cx="6048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Arial" pitchFamily="34" charset="0"/>
                <a:cs typeface="Arial" pitchFamily="34" charset="0"/>
              </a:rPr>
              <a:t>Паттерны предоставляют готовые архитектурные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852435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0856" y="8366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Заблуждение №3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584" y="2708921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Arial" pitchFamily="34" charset="0"/>
                <a:cs typeface="Arial" pitchFamily="34" charset="0"/>
              </a:rPr>
              <a:t>Паттерны предназначены для </a:t>
            </a:r>
          </a:p>
          <a:p>
            <a:pPr algn="ctr"/>
            <a:r>
              <a:rPr lang="ru-RU" sz="2800" b="1" dirty="0">
                <a:latin typeface="Arial" pitchFamily="34" charset="0"/>
                <a:cs typeface="Arial" pitchFamily="34" charset="0"/>
              </a:rPr>
              <a:t>объектно-ориентированного </a:t>
            </a:r>
          </a:p>
          <a:p>
            <a:pPr algn="ctr"/>
            <a:r>
              <a:rPr lang="ru-RU" sz="2800" b="1" dirty="0">
                <a:latin typeface="Arial" pitchFamily="34" charset="0"/>
                <a:cs typeface="Arial" pitchFamily="34" charset="0"/>
              </a:rPr>
              <a:t>проектирования и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810719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4852" y="1052736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Преимущества паттернов проектирования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7548" y="2780929"/>
            <a:ext cx="8136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500" b="1" dirty="0">
                <a:latin typeface="Arial" pitchFamily="34" charset="0"/>
                <a:cs typeface="Arial" pitchFamily="34" charset="0"/>
              </a:rPr>
              <a:t>Использование предыдущего опыта экспертов.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500" b="1" dirty="0">
                <a:latin typeface="Arial" pitchFamily="34" charset="0"/>
                <a:cs typeface="Arial" pitchFamily="34" charset="0"/>
              </a:rPr>
              <a:t>Улучшение взаимопонимания разработчиков.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500" b="1" dirty="0">
                <a:latin typeface="Arial" pitchFamily="34" charset="0"/>
                <a:cs typeface="Arial" pitchFamily="34" charset="0"/>
              </a:rPr>
              <a:t>Альтернатива документации приложений.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500" b="1" dirty="0">
                <a:latin typeface="Arial" pitchFamily="34" charset="0"/>
                <a:cs typeface="Arial" pitchFamily="34" charset="0"/>
              </a:rPr>
              <a:t>Упрощение реструктуризации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71408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7548" y="290780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000" b="1" dirty="0">
                <a:latin typeface="Arial" pitchFamily="34" charset="0"/>
                <a:ea typeface="+mj-ea"/>
                <a:cs typeface="Arial" pitchFamily="34" charset="0"/>
              </a:rPr>
              <a:t>«Потом равносильно никогда»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0BD71C1-16D1-48D1-BD1C-50CCC768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4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62080" y="836613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Приемы чистого кода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07" y="2161430"/>
            <a:ext cx="5886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именование переменных;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правильная работа с функциями;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комментирование кода;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форматирование;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обработка ошибок;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07718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1052736"/>
            <a:ext cx="8229600" cy="1143000"/>
          </a:xfrm>
        </p:spPr>
        <p:txBody>
          <a:bodyPr>
            <a:no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Объектно-ориентированное проектирование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3855" y="2798820"/>
            <a:ext cx="820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>
                <a:latin typeface="Arial" pitchFamily="34" charset="0"/>
                <a:cs typeface="Arial" pitchFamily="34" charset="0"/>
              </a:rPr>
              <a:t>Проектирование объектно-ориентированных программ – нелегкое дело, а если их нужно использовать повторно, то все становится еще сложнее.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1957" y="4694925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Эрих Гамма</a:t>
            </a:r>
          </a:p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Автор книги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Design Patterns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7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5725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Правильный дизайн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1564" y="2372325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>
                <a:latin typeface="Arial" pitchFamily="34" charset="0"/>
                <a:cs typeface="Arial" pitchFamily="34" charset="0"/>
              </a:rPr>
              <a:t>Правильный дизайн – это гибкий и пригодный для повторного использования дизайн.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Он должен, с одной стороны, соответствовать решаемой задаче, с другой — быть общим, чтобы учесть все требования, которые могут возникнуть в будущем.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endParaRPr lang="ru-RU" sz="25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3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85725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SOLID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46AAD3-1908-4F93-A969-B2740986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3" y="2231101"/>
            <a:ext cx="8914912" cy="32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9940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4696</TotalTime>
  <Words>622</Words>
  <Application>Microsoft Office PowerPoint</Application>
  <PresentationFormat>Широкоэкранный</PresentationFormat>
  <Paragraphs>121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Trebuchet MS</vt:lpstr>
      <vt:lpstr>Wingdings 3</vt:lpstr>
      <vt:lpstr>Аспект</vt:lpstr>
      <vt:lpstr>Лекция 7. Паттерны проектирования </vt:lpstr>
      <vt:lpstr>Признаки плохого кода</vt:lpstr>
      <vt:lpstr>Причины возникновения плохого кода</vt:lpstr>
      <vt:lpstr>Настоящие  причины возникновения плохого кода</vt:lpstr>
      <vt:lpstr>Презентация PowerPoint</vt:lpstr>
      <vt:lpstr>Приемы чистого кода</vt:lpstr>
      <vt:lpstr>Объектно-ориентированное проектирование</vt:lpstr>
      <vt:lpstr>Правильный дизайн</vt:lpstr>
      <vt:lpstr>SOLID</vt:lpstr>
      <vt:lpstr>SOLID</vt:lpstr>
      <vt:lpstr>SOLID</vt:lpstr>
      <vt:lpstr>SOLID</vt:lpstr>
      <vt:lpstr>SOLID</vt:lpstr>
      <vt:lpstr>SOLID</vt:lpstr>
      <vt:lpstr>Обозначения на диаграммах</vt:lpstr>
      <vt:lpstr>Обозначения на диаграммах</vt:lpstr>
      <vt:lpstr>Паттерны проектирования</vt:lpstr>
      <vt:lpstr>Классификация паттернов</vt:lpstr>
      <vt:lpstr>Порождающие паттерны</vt:lpstr>
      <vt:lpstr>Виды порождающих паттернов</vt:lpstr>
      <vt:lpstr>Фабричный метод</vt:lpstr>
      <vt:lpstr>Фабричный метод</vt:lpstr>
      <vt:lpstr>Абстрактная фабрика</vt:lpstr>
      <vt:lpstr>Абстрактная фабрика</vt:lpstr>
      <vt:lpstr>Абстрактная фабрика</vt:lpstr>
      <vt:lpstr>Строитель</vt:lpstr>
      <vt:lpstr>Строитель</vt:lpstr>
      <vt:lpstr>Прототип</vt:lpstr>
      <vt:lpstr>Структурные паттерны</vt:lpstr>
      <vt:lpstr>Виды структурных паттернов</vt:lpstr>
      <vt:lpstr>Компоновщик</vt:lpstr>
      <vt:lpstr>Компоновщик</vt:lpstr>
      <vt:lpstr>Плюсы</vt:lpstr>
      <vt:lpstr>Поведенческие паттерны</vt:lpstr>
      <vt:lpstr>Виды поведенческих паттернов</vt:lpstr>
      <vt:lpstr>Наблюдатель</vt:lpstr>
      <vt:lpstr>Наблюдатель</vt:lpstr>
      <vt:lpstr>Плюсы</vt:lpstr>
      <vt:lpstr>Вывод</vt:lpstr>
      <vt:lpstr>Заблуждение №1</vt:lpstr>
      <vt:lpstr>Заблуждение №2</vt:lpstr>
      <vt:lpstr>Заблуждение №3</vt:lpstr>
      <vt:lpstr>Преимущества паттернов проектирования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Базовый синтаксис Java</dc:title>
  <dc:creator>Ильин Владимир</dc:creator>
  <cp:lastModifiedBy>Ильин Владимир</cp:lastModifiedBy>
  <cp:revision>72</cp:revision>
  <dcterms:created xsi:type="dcterms:W3CDTF">2017-12-30T10:18:25Z</dcterms:created>
  <dcterms:modified xsi:type="dcterms:W3CDTF">2018-01-13T07:34:52Z</dcterms:modified>
</cp:coreProperties>
</file>