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08" r:id="rId10"/>
    <p:sldId id="310" r:id="rId11"/>
    <p:sldId id="291" r:id="rId12"/>
    <p:sldId id="304" r:id="rId13"/>
    <p:sldId id="311" r:id="rId14"/>
    <p:sldId id="305" r:id="rId15"/>
    <p:sldId id="309" r:id="rId16"/>
    <p:sldId id="307" r:id="rId17"/>
    <p:sldId id="259" r:id="rId18"/>
    <p:sldId id="260" r:id="rId19"/>
    <p:sldId id="295" r:id="rId20"/>
    <p:sldId id="262" r:id="rId21"/>
    <p:sldId id="263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14.01.2018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2BBD1-8064-4C0D-A205-CEDC1677B181}"/>
              </a:ext>
            </a:extLst>
          </p:cNvPr>
          <p:cNvCxnSpPr/>
          <p:nvPr userDrawn="1"/>
        </p:nvCxnSpPr>
        <p:spPr>
          <a:xfrm>
            <a:off x="213784" y="3997325"/>
            <a:ext cx="11758083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24366" y="1600200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224366" y="4161215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C4E75C50-89D7-41D6-B6D7-4A52F57E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245BB-BA3A-4FD2-84B5-1AB335B9E3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?hl=ru" TargetMode="External"/><Relationship Id="rId2" Type="http://schemas.openxmlformats.org/officeDocument/2006/relationships/hyperlink" Target="https://developer.android.com/reference/android/app/Activity.html?hl=r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services.html#ExtendingServi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about/versions/oreo/background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rgbClr val="FFFFFF"/>
                </a:solidFill>
              </a:rPr>
              <a:t>Лекция 7. Сервисы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1430" y="3879009"/>
            <a:ext cx="6112077" cy="1186108"/>
          </a:xfrm>
        </p:spPr>
        <p:txBody>
          <a:bodyPr>
            <a:normAutofit/>
          </a:bodyPr>
          <a:lstStyle/>
          <a:p>
            <a:r>
              <a:rPr lang="ru-RU" dirty="0"/>
              <a:t>Работа с сервисами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BCFE-5D1E-4D5C-AAB3-8841D6F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runOnUIThread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AB7D7-8F7D-4AD1-A68F-5B4B50C94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10772986" cy="27079165"/>
          </a:xfrm>
        </p:spPr>
        <p:txBody>
          <a:bodyPr/>
          <a:lstStyle/>
          <a:p>
            <a:r>
              <a:rPr lang="ru-RU" dirty="0"/>
              <a:t>Принимает </a:t>
            </a:r>
            <a:r>
              <a:rPr lang="en-US" dirty="0"/>
              <a:t>Runnable</a:t>
            </a:r>
            <a:r>
              <a:rPr lang="ru-RU" dirty="0"/>
              <a:t> выполняет в </a:t>
            </a:r>
            <a:r>
              <a:rPr lang="en-US" dirty="0"/>
              <a:t>UI </a:t>
            </a:r>
            <a:r>
              <a:rPr lang="ru-RU" dirty="0"/>
              <a:t>потоке</a:t>
            </a:r>
          </a:p>
          <a:p>
            <a:r>
              <a:rPr lang="ru-RU" dirty="0"/>
              <a:t>Пример: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388BA-0136-4839-BC1B-70E9ADA0D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B2E93-8C8F-4DAF-BD25-7602CBF9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AD8343-3D68-42A7-960A-7CEC890B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9" y="3168622"/>
            <a:ext cx="5719119" cy="33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9113295B-1840-4D81-86DA-3CB62DD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7633"/>
            <a:ext cx="8012113" cy="9175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cs typeface="+mj-cs"/>
              </a:rPr>
              <a:t>AsyncTask</a:t>
            </a:r>
            <a:r>
              <a:rPr lang="en-US" dirty="0">
                <a:cs typeface="+mj-cs"/>
              </a:rPr>
              <a:t>&lt;</a:t>
            </a:r>
            <a:r>
              <a:rPr lang="en-US" dirty="0" err="1">
                <a:cs typeface="+mj-cs"/>
              </a:rPr>
              <a:t>Params</a:t>
            </a:r>
            <a:r>
              <a:rPr lang="en-US" dirty="0">
                <a:cs typeface="+mj-cs"/>
              </a:rPr>
              <a:t>, Progress, Result&gt;</a:t>
            </a:r>
            <a:endParaRPr lang="ru-RU" dirty="0">
              <a:cs typeface="+mj-cs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C1008A5-86DF-491E-86C4-1E5B56F7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10143066" cy="5506719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Основная задача – выполнить задачу в </a:t>
            </a:r>
            <a:r>
              <a:rPr lang="en-US" altLang="ru-RU" sz="2400" dirty="0"/>
              <a:t>background </a:t>
            </a:r>
            <a:r>
              <a:rPr lang="ru-RU" altLang="ru-RU" sz="2400" dirty="0"/>
              <a:t>и </a:t>
            </a:r>
            <a:r>
              <a:rPr lang="ru-RU" altLang="ru-RU" sz="2400" dirty="0" err="1"/>
              <a:t>запостить</a:t>
            </a:r>
            <a:r>
              <a:rPr lang="ru-RU" altLang="ru-RU" sz="2400" dirty="0"/>
              <a:t> результат в </a:t>
            </a:r>
            <a:r>
              <a:rPr lang="en-US" altLang="ru-RU" sz="2400" dirty="0"/>
              <a:t>UI thread</a:t>
            </a:r>
          </a:p>
          <a:p>
            <a:r>
              <a:rPr lang="ru-RU" altLang="ru-RU" sz="2400" dirty="0"/>
              <a:t>Делает работу очень простой</a:t>
            </a:r>
            <a:endParaRPr lang="en-US" altLang="ru-RU" sz="2400" dirty="0"/>
          </a:p>
          <a:p>
            <a:r>
              <a:rPr lang="ru-RU" altLang="ru-RU" sz="3200" dirty="0">
                <a:solidFill>
                  <a:srgbClr val="92D050"/>
                </a:solidFill>
              </a:rPr>
              <a:t>Три метода:</a:t>
            </a:r>
            <a:endParaRPr lang="en-US" altLang="ru-RU" sz="3200" dirty="0">
              <a:solidFill>
                <a:srgbClr val="92D050"/>
              </a:solidFill>
            </a:endParaRPr>
          </a:p>
          <a:p>
            <a:pPr lvl="1"/>
            <a:r>
              <a:rPr kumimoji="0" lang="en-US" altLang="ru-RU" sz="3200" dirty="0" err="1"/>
              <a:t>doInBackground</a:t>
            </a:r>
            <a:r>
              <a:rPr kumimoji="0" lang="en-US" altLang="ru-RU" sz="3200" dirty="0"/>
              <a:t>(</a:t>
            </a:r>
            <a:r>
              <a:rPr kumimoji="0" lang="en-US" altLang="ru-RU" sz="3200" dirty="0" err="1"/>
              <a:t>Params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p) </a:t>
            </a:r>
            <a:r>
              <a:rPr kumimoji="0" lang="ru-RU" altLang="ru-RU" sz="3200" dirty="0"/>
              <a:t>возвращает</a:t>
            </a:r>
            <a:r>
              <a:rPr kumimoji="0" lang="en-US" altLang="ru-RU" sz="3200" dirty="0"/>
              <a:t> Result </a:t>
            </a:r>
          </a:p>
          <a:p>
            <a:pPr lvl="1"/>
            <a:r>
              <a:rPr kumimoji="0" lang="en-US" altLang="ru-RU" sz="3200" dirty="0" err="1"/>
              <a:t>onProgressUpdate</a:t>
            </a:r>
            <a:r>
              <a:rPr kumimoji="0" lang="en-US" altLang="ru-RU" sz="3200" dirty="0"/>
              <a:t>(Progress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</a:t>
            </a:r>
            <a:r>
              <a:rPr kumimoji="0" lang="en-US" altLang="ru-RU" sz="3200" dirty="0" err="1"/>
              <a:t>pr</a:t>
            </a:r>
            <a:r>
              <a:rPr kumimoji="0" lang="en-US" altLang="ru-RU" sz="3200" dirty="0"/>
              <a:t>)</a:t>
            </a:r>
          </a:p>
          <a:p>
            <a:pPr lvl="1"/>
            <a:r>
              <a:rPr kumimoji="0" lang="en-US" altLang="ru-RU" sz="3200" dirty="0" err="1"/>
              <a:t>onPostExecute</a:t>
            </a:r>
            <a:r>
              <a:rPr kumimoji="0" lang="en-US" altLang="ru-RU" sz="3200" dirty="0"/>
              <a:t>(Result)</a:t>
            </a:r>
          </a:p>
          <a:p>
            <a:r>
              <a:rPr lang="ru-RU" altLang="ru-RU" sz="3200" dirty="0">
                <a:solidFill>
                  <a:srgbClr val="92D050"/>
                </a:solidFill>
              </a:rPr>
              <a:t>Запуск</a:t>
            </a:r>
            <a:br>
              <a:rPr lang="ru-RU" altLang="ru-RU" sz="3200" dirty="0"/>
            </a:br>
            <a:r>
              <a:rPr lang="en-US" altLang="ru-RU" sz="3200" dirty="0"/>
              <a:t>new </a:t>
            </a:r>
            <a:r>
              <a:rPr lang="en-US" altLang="ru-RU" sz="3200" dirty="0" err="1"/>
              <a:t>AsyncTaskExample</a:t>
            </a:r>
            <a:r>
              <a:rPr lang="en-US" altLang="ru-RU" sz="3200" dirty="0"/>
              <a:t>().execute(</a:t>
            </a:r>
            <a:r>
              <a:rPr lang="en-US" altLang="ru-RU" sz="3200" dirty="0" err="1"/>
              <a:t>Params</a:t>
            </a:r>
            <a:r>
              <a:rPr lang="en-US" altLang="ru-RU" sz="3200" dirty="0"/>
              <a:t>)</a:t>
            </a:r>
          </a:p>
          <a:p>
            <a:pPr lvl="1"/>
            <a:endParaRPr kumimoji="0"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sp>
        <p:nvSpPr>
          <p:cNvPr id="20483" name="Номер слайда 3">
            <a:extLst>
              <a:ext uri="{FF2B5EF4-FFF2-40B4-BE49-F238E27FC236}">
                <a16:creationId xmlns:a16="http://schemas.microsoft.com/office/drawing/2014/main" id="{6AA5B616-9669-4D31-8672-D1F78FF5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B6D9D9D1-B9F1-4F1F-8A07-743672788C3C}" type="slidenum">
              <a:rPr kumimoji="0" lang="ru-RU" altLang="ru-RU"/>
              <a:pPr/>
              <a:t>11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693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71C7C3BA-8E8D-47A5-A080-22759DF7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err="1"/>
              <a:t>AsyncTask</a:t>
            </a:r>
            <a:endParaRPr lang="ru-RU" altLang="ru-RU" sz="3200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ACA1BFD-5D13-4B23-8E3D-DE73892A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21146" cy="3880773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Нельзя запустить один и тот же </a:t>
            </a:r>
            <a:r>
              <a:rPr lang="en-US" altLang="ru-RU" sz="2800" dirty="0" err="1"/>
              <a:t>AsyncTask</a:t>
            </a:r>
            <a:r>
              <a:rPr lang="en-US" altLang="ru-RU" sz="2800" dirty="0"/>
              <a:t> </a:t>
            </a:r>
            <a:r>
              <a:rPr lang="ru-RU" altLang="ru-RU" sz="2800" dirty="0"/>
              <a:t>больше одного раза</a:t>
            </a:r>
          </a:p>
          <a:p>
            <a:r>
              <a:rPr lang="ru-RU" altLang="ru-RU" sz="2800" dirty="0"/>
              <a:t>Вызов </a:t>
            </a:r>
            <a:r>
              <a:rPr lang="en-US" altLang="ru-RU" sz="2800" dirty="0"/>
              <a:t>cancel </a:t>
            </a:r>
            <a:r>
              <a:rPr lang="ru-RU" altLang="ru-RU" sz="2800" dirty="0"/>
              <a:t>не остановит выполнение </a:t>
            </a:r>
            <a:r>
              <a:rPr lang="en-US" altLang="ru-RU" sz="2800" dirty="0" err="1"/>
              <a:t>doInBackground</a:t>
            </a:r>
            <a:r>
              <a:rPr lang="en-US" altLang="ru-RU" sz="2800" dirty="0"/>
              <a:t> </a:t>
            </a:r>
            <a:r>
              <a:rPr lang="ru-RU" altLang="ru-RU" sz="2800" dirty="0"/>
              <a:t>–</a:t>
            </a:r>
            <a:r>
              <a:rPr lang="en-US" altLang="ru-RU" sz="2800" dirty="0"/>
              <a:t> </a:t>
            </a:r>
            <a:r>
              <a:rPr lang="ru-RU" altLang="ru-RU" sz="2800" dirty="0"/>
              <a:t>вместо </a:t>
            </a:r>
            <a:r>
              <a:rPr lang="en-US" altLang="ru-RU" sz="2800" dirty="0" err="1"/>
              <a:t>onPostExecute</a:t>
            </a:r>
            <a:r>
              <a:rPr lang="en-US" altLang="ru-RU" sz="2800" dirty="0"/>
              <a:t> </a:t>
            </a:r>
            <a:r>
              <a:rPr lang="ru-RU" altLang="ru-RU" sz="2800" dirty="0"/>
              <a:t>будет вызван </a:t>
            </a:r>
            <a:r>
              <a:rPr lang="en-US" altLang="ru-RU" sz="2800" dirty="0" err="1"/>
              <a:t>onCancelled</a:t>
            </a:r>
            <a:endParaRPr lang="en-US" altLang="ru-RU" sz="2800" dirty="0"/>
          </a:p>
          <a:p>
            <a:r>
              <a:rPr lang="ru-RU" altLang="ru-RU" sz="2800" dirty="0"/>
              <a:t>Все </a:t>
            </a:r>
            <a:r>
              <a:rPr lang="en-US" altLang="ru-RU" sz="2800" dirty="0" err="1"/>
              <a:t>AsyncTasks</a:t>
            </a:r>
            <a:r>
              <a:rPr lang="en-US" altLang="ru-RU" sz="2800" dirty="0"/>
              <a:t> </a:t>
            </a:r>
            <a:r>
              <a:rPr lang="ru-RU" altLang="ru-RU" sz="2800" dirty="0"/>
              <a:t>в приложении запускаются в одном потоке подряд</a:t>
            </a:r>
            <a:endParaRPr lang="en-US" altLang="ru-RU" sz="2800" dirty="0"/>
          </a:p>
        </p:txBody>
      </p:sp>
      <p:sp>
        <p:nvSpPr>
          <p:cNvPr id="21507" name="Номер слайда 3">
            <a:extLst>
              <a:ext uri="{FF2B5EF4-FFF2-40B4-BE49-F238E27FC236}">
                <a16:creationId xmlns:a16="http://schemas.microsoft.com/office/drawing/2014/main" id="{CC5DA011-8E3F-4999-A0F6-8D5D1BA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FC84DFB4-8F04-44C1-A211-4809D91732FA}" type="slidenum">
              <a:rPr kumimoji="0" lang="ru-RU" altLang="ru-RU"/>
              <a:pPr/>
              <a:t>12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19216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B0881-7D09-4525-894B-D281B854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4" y="619760"/>
            <a:ext cx="8596668" cy="1320800"/>
          </a:xfrm>
        </p:spPr>
        <p:txBody>
          <a:bodyPr/>
          <a:lstStyle/>
          <a:p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A7A9AD-D46E-424C-AC4C-C5EC97915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1"/>
            <a:ext cx="10935546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URL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BitmapFactory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.decodeStream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1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1E54-7BCB-4668-B0C1-A963937C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654585-65E7-4007-8ABC-E68849577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6368" y="1930400"/>
            <a:ext cx="7027629" cy="1847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650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dirty="0"/>
              <a:t>имеются для любых операций </a:t>
            </a:r>
            <a:r>
              <a:rPr lang="ru-RU" altLang="ru-RU" dirty="0" err="1">
                <a:hlinkClick r:id="rId2"/>
              </a:rPr>
              <a:t>Activity</a:t>
            </a:r>
            <a:r>
              <a:rPr lang="ru-RU" altLang="ru-RU" dirty="0"/>
              <a:t> и фрагментов </a:t>
            </a:r>
            <a:r>
              <a:rPr lang="ru-RU" altLang="ru-RU" dirty="0" err="1">
                <a:hlinkClick r:id="rId3"/>
              </a:rPr>
              <a:t>Fragment</a:t>
            </a:r>
            <a:endParaRPr lang="en-US" altLang="ru-R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altLang="ru-R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dirty="0"/>
              <a:t>обеспечивают асинхронную загрузку данных</a:t>
            </a:r>
            <a:endParaRPr lang="en-US" altLang="ru-R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altLang="ru-RU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ru-RU" dirty="0"/>
              <a:t>отслеживают источник своих данных и выдают</a:t>
            </a:r>
            <a:br>
              <a:rPr lang="en-US" altLang="ru-RU" dirty="0"/>
            </a:br>
            <a:r>
              <a:rPr lang="ru-RU" altLang="ru-RU" dirty="0"/>
              <a:t>новые результаты при изменении контента.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C126E-AE5C-4EE1-AAD8-51FDB886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454" y="3911600"/>
            <a:ext cx="8596668" cy="1320800"/>
          </a:xfrm>
        </p:spPr>
        <p:txBody>
          <a:bodyPr/>
          <a:lstStyle/>
          <a:p>
            <a:r>
              <a:rPr lang="ru-RU" dirty="0"/>
              <a:t>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5301F-1CE5-4778-A907-6D895DD1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Название 1">
            <a:extLst>
              <a:ext uri="{FF2B5EF4-FFF2-40B4-BE49-F238E27FC236}">
                <a16:creationId xmlns:a16="http://schemas.microsoft.com/office/drawing/2014/main" id="{1F2E745D-DC71-475A-ABA7-04465A66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Процессы</a:t>
            </a:r>
          </a:p>
        </p:txBody>
      </p:sp>
      <p:sp>
        <p:nvSpPr>
          <p:cNvPr id="23554" name="Номер слайда 2">
            <a:extLst>
              <a:ext uri="{FF2B5EF4-FFF2-40B4-BE49-F238E27FC236}">
                <a16:creationId xmlns:a16="http://schemas.microsoft.com/office/drawing/2014/main" id="{980FEFC7-8C26-4A91-BA05-435C179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8A24664D-822C-472B-8150-6259094EBFCE}" type="slidenum">
              <a:rPr kumimoji="0" lang="ru-RU" altLang="ru-RU"/>
              <a:pPr/>
              <a:t>16</a:t>
            </a:fld>
            <a:endParaRPr kumimoji="0" lang="ru-RU" altLang="ru-RU"/>
          </a:p>
        </p:txBody>
      </p:sp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C530EFB2-0C22-4549-A411-97093139E5B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422854" y="1556432"/>
            <a:ext cx="8843963" cy="22320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ru-RU" sz="2400" dirty="0"/>
              <a:t>Android </a:t>
            </a:r>
            <a:r>
              <a:rPr lang="ru-RU" altLang="ru-RU" sz="2400" dirty="0"/>
              <a:t>ставит насколько можно высокий приоритет</a:t>
            </a:r>
            <a:r>
              <a:rPr lang="en-US" altLang="ru-RU" sz="2400" dirty="0"/>
              <a:t> </a:t>
            </a:r>
            <a:r>
              <a:rPr lang="ru-RU" altLang="ru-RU" sz="2400" dirty="0"/>
              <a:t>сервисам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400" dirty="0"/>
              <a:t>Практическое применение: т.к. Процесс с сервисом приоритетнее чем с </a:t>
            </a:r>
            <a:r>
              <a:rPr lang="en-US" altLang="ru-RU" sz="2400" dirty="0"/>
              <a:t>background activity</a:t>
            </a:r>
            <a:r>
              <a:rPr lang="ru-RU" altLang="ru-RU" sz="2400" dirty="0"/>
              <a:t>, то если требуется выполнить операцию надо создать сервис, </a:t>
            </a:r>
            <a:br>
              <a:rPr lang="en-US" altLang="ru-RU" sz="2400" dirty="0"/>
            </a:br>
            <a:r>
              <a:rPr lang="ru-RU" altLang="ru-RU" sz="2400" dirty="0"/>
              <a:t>а не просто отдельный поток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ru-RU" altLang="ru-RU" sz="2400" dirty="0"/>
          </a:p>
          <a:p>
            <a:pPr marL="457200" indent="-457200">
              <a:lnSpc>
                <a:spcPct val="90000"/>
              </a:lnSpc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2270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96586" cy="1320800"/>
          </a:xfrm>
        </p:spPr>
        <p:txBody>
          <a:bodyPr/>
          <a:lstStyle/>
          <a:p>
            <a:r>
              <a:rPr lang="ru-RU" dirty="0"/>
              <a:t>Основные элементы </a:t>
            </a:r>
            <a:r>
              <a:rPr lang="en-US" dirty="0"/>
              <a:t>Android-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361"/>
            <a:ext cx="9096586" cy="4876799"/>
          </a:xfrm>
        </p:spPr>
        <p:txBody>
          <a:bodyPr>
            <a:normAutofit lnSpcReduction="10000"/>
          </a:bodyPr>
          <a:lstStyle/>
          <a:p>
            <a:pPr lvl="1"/>
            <a:r>
              <a:rPr lang="ru-RU" dirty="0"/>
              <a:t>«</a:t>
            </a:r>
            <a:r>
              <a:rPr lang="en-US" sz="2400" dirty="0"/>
              <a:t>Activity</a:t>
            </a:r>
            <a:r>
              <a:rPr lang="ru-RU" sz="2400" dirty="0"/>
              <a:t>» или «</a:t>
            </a:r>
            <a:r>
              <a:rPr lang="en-US" sz="2400" dirty="0"/>
              <a:t>fragment</a:t>
            </a:r>
            <a:r>
              <a:rPr lang="ru-RU" sz="2400" dirty="0"/>
              <a:t>»</a:t>
            </a:r>
            <a:endParaRPr lang="en-US" sz="2400" dirty="0"/>
          </a:p>
          <a:p>
            <a:pPr lvl="2"/>
            <a:r>
              <a:rPr lang="ru-RU" sz="2000" dirty="0"/>
              <a:t>Подразумевает использования экрана, на котором пользователь взаимодействует с ним.</a:t>
            </a:r>
            <a:endParaRPr lang="en-US" sz="2000" dirty="0"/>
          </a:p>
          <a:p>
            <a:pPr lvl="1"/>
            <a:r>
              <a:rPr lang="ru-RU" sz="2400" dirty="0"/>
              <a:t>«</a:t>
            </a:r>
            <a:r>
              <a:rPr lang="en-US" sz="2400" b="1" dirty="0"/>
              <a:t>Service</a:t>
            </a:r>
            <a:r>
              <a:rPr lang="ru-RU" sz="2400" dirty="0"/>
              <a:t>»</a:t>
            </a:r>
            <a:endParaRPr lang="en-US" sz="2400" dirty="0"/>
          </a:p>
          <a:p>
            <a:pPr lvl="2"/>
            <a:r>
              <a:rPr lang="ru-RU" sz="2000" dirty="0"/>
              <a:t>Компонент приложения, который может выполнять длительные операции в фоновом режиме без интерфейса пользователя</a:t>
            </a:r>
          </a:p>
          <a:p>
            <a:pPr lvl="1"/>
            <a:r>
              <a:rPr lang="ru-RU" sz="2400" dirty="0"/>
              <a:t>«</a:t>
            </a:r>
            <a:r>
              <a:rPr lang="en-US" sz="2400" dirty="0" err="1"/>
              <a:t>BroadcastReceiver</a:t>
            </a:r>
            <a:r>
              <a:rPr lang="ru-RU" sz="2400" dirty="0"/>
              <a:t>»</a:t>
            </a:r>
            <a:endParaRPr lang="en-US" sz="2400" dirty="0"/>
          </a:p>
          <a:p>
            <a:pPr lvl="2"/>
            <a:r>
              <a:rPr lang="ru-RU" sz="2000" dirty="0"/>
              <a:t>Данный вид предназначен для получения информации от других приложений  и ОС</a:t>
            </a:r>
            <a:endParaRPr lang="en-US" sz="2000" dirty="0"/>
          </a:p>
          <a:p>
            <a:pPr lvl="1"/>
            <a:r>
              <a:rPr lang="ru-RU" sz="2400" dirty="0"/>
              <a:t>«</a:t>
            </a:r>
            <a:r>
              <a:rPr lang="en-US" sz="2400" dirty="0" err="1"/>
              <a:t>ContentProvider</a:t>
            </a:r>
            <a:r>
              <a:rPr lang="ru-RU" sz="2400" dirty="0"/>
              <a:t>»</a:t>
            </a:r>
            <a:endParaRPr lang="en-US" sz="2400" dirty="0"/>
          </a:p>
          <a:p>
            <a:pPr lvl="2"/>
            <a:r>
              <a:rPr lang="ru-RU" sz="2000" dirty="0"/>
              <a:t>Ваше приложение предоставляет информацию другому приложению и самому себе через инкапсулированную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0815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629833"/>
          </a:xfrm>
        </p:spPr>
        <p:txBody>
          <a:bodyPr>
            <a:normAutofit/>
          </a:bodyPr>
          <a:lstStyle/>
          <a:p>
            <a:r>
              <a:rPr lang="ru-RU" sz="3200" dirty="0"/>
              <a:t>Сервис НЕ</a:t>
            </a:r>
          </a:p>
          <a:p>
            <a:pPr lvl="1"/>
            <a:r>
              <a:rPr lang="ru-RU" sz="2800" dirty="0"/>
              <a:t>«</a:t>
            </a:r>
            <a:r>
              <a:rPr lang="en-US" sz="2800" dirty="0"/>
              <a:t>Service</a:t>
            </a:r>
            <a:r>
              <a:rPr lang="ru-RU" sz="2800" dirty="0"/>
              <a:t>» </a:t>
            </a:r>
            <a:r>
              <a:rPr lang="ru-RU" sz="2800" b="1" dirty="0"/>
              <a:t>не является</a:t>
            </a:r>
            <a:r>
              <a:rPr lang="ru-RU" sz="2800" dirty="0"/>
              <a:t> отдельным процессом. </a:t>
            </a:r>
          </a:p>
          <a:p>
            <a:pPr lvl="1"/>
            <a:r>
              <a:rPr lang="ru-RU" sz="2800" dirty="0"/>
              <a:t>«</a:t>
            </a:r>
            <a:r>
              <a:rPr lang="en-US" sz="2800" dirty="0"/>
              <a:t>Service</a:t>
            </a:r>
            <a:r>
              <a:rPr lang="ru-RU" sz="2800" dirty="0"/>
              <a:t>» </a:t>
            </a:r>
            <a:r>
              <a:rPr lang="ru-RU" sz="2800" b="1" dirty="0"/>
              <a:t>не является </a:t>
            </a:r>
            <a:r>
              <a:rPr lang="ru-RU" sz="2800" dirty="0"/>
              <a:t>потоком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Название 1">
            <a:extLst>
              <a:ext uri="{FF2B5EF4-FFF2-40B4-BE49-F238E27FC236}">
                <a16:creationId xmlns:a16="http://schemas.microsoft.com/office/drawing/2014/main" id="{1F2E745D-DC71-475A-ABA7-04465A66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Processes</a:t>
            </a:r>
            <a:endParaRPr lang="ru-RU" altLang="ru-RU"/>
          </a:p>
        </p:txBody>
      </p:sp>
      <p:sp>
        <p:nvSpPr>
          <p:cNvPr id="23554" name="Номер слайда 2">
            <a:extLst>
              <a:ext uri="{FF2B5EF4-FFF2-40B4-BE49-F238E27FC236}">
                <a16:creationId xmlns:a16="http://schemas.microsoft.com/office/drawing/2014/main" id="{980FEFC7-8C26-4A91-BA05-435C179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8A24664D-822C-472B-8150-6259094EBFCE}" type="slidenum">
              <a:rPr kumimoji="0" lang="ru-RU" altLang="ru-RU"/>
              <a:pPr/>
              <a:t>19</a:t>
            </a:fld>
            <a:endParaRPr kumimoji="0" lang="ru-RU" altLang="ru-RU"/>
          </a:p>
        </p:txBody>
      </p:sp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C530EFB2-0C22-4549-A411-97093139E5B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422855" y="1556432"/>
            <a:ext cx="8686346" cy="419412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ru-RU" sz="3000" dirty="0"/>
              <a:t>Android </a:t>
            </a:r>
            <a:r>
              <a:rPr lang="ru-RU" altLang="ru-RU" sz="3000" dirty="0"/>
              <a:t>ставит насколько можно высокий приоритет</a:t>
            </a:r>
            <a:r>
              <a:rPr lang="en-US" altLang="ru-RU" sz="3000" dirty="0"/>
              <a:t> </a:t>
            </a:r>
            <a:r>
              <a:rPr lang="ru-RU" altLang="ru-RU" sz="3000" dirty="0"/>
              <a:t>сервисам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3000" dirty="0"/>
              <a:t>Практическое применение: т.к. Процесс с сервисом приоритетнее чем с </a:t>
            </a:r>
            <a:r>
              <a:rPr lang="en-US" altLang="ru-RU" sz="3000" dirty="0"/>
              <a:t>background activity</a:t>
            </a:r>
            <a:r>
              <a:rPr lang="ru-RU" altLang="ru-RU" sz="3000" dirty="0"/>
              <a:t>, то если требуется выполнить операцию надо создать сервис, </a:t>
            </a:r>
            <a:br>
              <a:rPr lang="en-US" altLang="ru-RU" sz="3000" dirty="0"/>
            </a:br>
            <a:r>
              <a:rPr lang="ru-RU" altLang="ru-RU" sz="3000" dirty="0"/>
              <a:t>а не просто отдельный поток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ru-RU" altLang="ru-RU" sz="2400" dirty="0"/>
          </a:p>
          <a:p>
            <a:pPr marL="457200" indent="-457200">
              <a:lnSpc>
                <a:spcPct val="90000"/>
              </a:lnSpc>
            </a:pP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16554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Название 1">
            <a:extLst>
              <a:ext uri="{FF2B5EF4-FFF2-40B4-BE49-F238E27FC236}">
                <a16:creationId xmlns:a16="http://schemas.microsoft.com/office/drawing/2014/main" id="{949B086E-349C-4AB2-A883-A863484A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Потоки в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2290" name="Номер слайда 2">
            <a:extLst>
              <a:ext uri="{FF2B5EF4-FFF2-40B4-BE49-F238E27FC236}">
                <a16:creationId xmlns:a16="http://schemas.microsoft.com/office/drawing/2014/main" id="{0F3AA9A1-9BF1-4019-ADB5-FABECB3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9DED201A-7D01-4B9B-808E-6C9318017A82}" type="slidenum">
              <a:rPr kumimoji="0" lang="ru-RU" altLang="ru-RU"/>
              <a:pPr/>
              <a:t>2</a:t>
            </a:fld>
            <a:endParaRPr kumimoji="0" lang="ru-RU" altLang="ru-RU"/>
          </a:p>
        </p:txBody>
      </p:sp>
      <p:pic>
        <p:nvPicPr>
          <p:cNvPr id="12292" name="Изображение 5" descr="Multithreading_ThreadLifeCycle.gif">
            <a:extLst>
              <a:ext uri="{FF2B5EF4-FFF2-40B4-BE49-F238E27FC236}">
                <a16:creationId xmlns:a16="http://schemas.microsoft.com/office/drawing/2014/main" id="{55228E3D-DBFB-4CDC-B865-04850BB5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1" y="1335535"/>
            <a:ext cx="9201947" cy="359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D6CD8AC3-F271-4DE6-AF58-E76ED022D25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692276" y="4160839"/>
            <a:ext cx="8843963" cy="2232025"/>
          </a:xfrm>
        </p:spPr>
        <p:txBody>
          <a:bodyPr rtlCol="0">
            <a:normAutofit/>
          </a:bodyPr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Thread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Runnable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ru-RU" dirty="0"/>
              <a:t>о</a:t>
            </a:r>
            <a:r>
              <a:rPr lang="en-US" dirty="0" err="1">
                <a:cs typeface="+mn-cs"/>
              </a:rPr>
              <a:t>oin</a:t>
            </a:r>
            <a:r>
              <a:rPr lang="en-US" dirty="0">
                <a:cs typeface="+mn-cs"/>
              </a:rPr>
              <a:t>, sleep, wait, notify</a:t>
            </a:r>
            <a:endParaRPr lang="ru-RU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Например:</a:t>
            </a:r>
            <a:endParaRPr lang="en-US" sz="2400" dirty="0"/>
          </a:p>
          <a:p>
            <a:pPr lvl="1"/>
            <a:r>
              <a:rPr lang="ru-RU" sz="2000" dirty="0"/>
              <a:t>Нажатие на картинку подразумевает дальнейшую загрузку ее из интернета в вашу галерею. </a:t>
            </a:r>
          </a:p>
          <a:p>
            <a:pPr lvl="1"/>
            <a:r>
              <a:rPr lang="ru-RU" sz="2000" dirty="0"/>
              <a:t>Приложение начинает процесс загрузки, а пользователь продолжает работать</a:t>
            </a:r>
          </a:p>
          <a:p>
            <a:pPr lvl="1"/>
            <a:r>
              <a:rPr lang="en-US" sz="2000" dirty="0"/>
              <a:t>Service </a:t>
            </a:r>
            <a:r>
              <a:rPr lang="ru-RU" sz="2000" dirty="0"/>
              <a:t>загружает картинку</a:t>
            </a:r>
            <a:r>
              <a:rPr lang="en-US" sz="2000" dirty="0"/>
              <a:t> </a:t>
            </a:r>
            <a:r>
              <a:rPr lang="ru-RU" sz="2000" dirty="0"/>
              <a:t>и помещает ее в галерею</a:t>
            </a:r>
            <a:r>
              <a:rPr lang="en-US" sz="2000" dirty="0"/>
              <a:t>  </a:t>
            </a:r>
          </a:p>
          <a:p>
            <a:pPr lvl="2"/>
            <a:r>
              <a:rPr lang="ru-RU" sz="1800" dirty="0"/>
              <a:t>И создается уведомление, оповещающее об успешной (или провальной) загрузке картинки. Пользователь может нажать на уведомление, чтобы открыть загруженную картинку (используя приложение «Галерея»)</a:t>
            </a:r>
          </a:p>
        </p:txBody>
      </p:sp>
    </p:spTree>
    <p:extLst>
      <p:ext uri="{BB962C8B-B14F-4D97-AF65-F5344CB8AC3E}">
        <p14:creationId xmlns:p14="http://schemas.microsoft.com/office/powerpoint/2010/main" val="28913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2999"/>
          </a:xfrm>
        </p:spPr>
        <p:txBody>
          <a:bodyPr>
            <a:normAutofit/>
          </a:bodyPr>
          <a:lstStyle/>
          <a:p>
            <a:r>
              <a:rPr lang="ru-RU" dirty="0"/>
              <a:t>Запуск</a:t>
            </a:r>
            <a:r>
              <a:rPr lang="en-US" dirty="0"/>
              <a:t> </a:t>
            </a:r>
            <a:r>
              <a:rPr lang="ru-RU" dirty="0"/>
              <a:t>Сервиса</a:t>
            </a:r>
          </a:p>
          <a:p>
            <a:pPr lvl="1"/>
            <a:r>
              <a:rPr lang="en-US" dirty="0" err="1"/>
              <a:t>startService</a:t>
            </a:r>
            <a:r>
              <a:rPr lang="ru-RU" dirty="0"/>
              <a:t>(). «</a:t>
            </a:r>
            <a:r>
              <a:rPr lang="en-US" dirty="0"/>
              <a:t>Service</a:t>
            </a:r>
            <a:r>
              <a:rPr lang="ru-RU" dirty="0"/>
              <a:t>» будет запущена в фоновом режиме. </a:t>
            </a:r>
          </a:p>
          <a:p>
            <a:pPr lvl="1"/>
            <a:r>
              <a:rPr lang="ru-RU" dirty="0"/>
              <a:t>Вы можете в любой момент остановить ее. </a:t>
            </a:r>
            <a:endParaRPr lang="en-US" dirty="0"/>
          </a:p>
          <a:p>
            <a:pPr lvl="2"/>
            <a:r>
              <a:rPr lang="ru-RU" dirty="0"/>
              <a:t>Используйте</a:t>
            </a:r>
            <a:r>
              <a:rPr lang="en-US" dirty="0"/>
              <a:t> </a:t>
            </a:r>
            <a:r>
              <a:rPr lang="en-US" dirty="0" err="1"/>
              <a:t>stopself</a:t>
            </a:r>
            <a:r>
              <a:rPr lang="en-US" dirty="0"/>
              <a:t>() (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)  </a:t>
            </a:r>
            <a:r>
              <a:rPr lang="ru-RU" dirty="0"/>
              <a:t>или </a:t>
            </a:r>
            <a:r>
              <a:rPr lang="en-US" dirty="0"/>
              <a:t> </a:t>
            </a:r>
            <a:r>
              <a:rPr lang="en-US" dirty="0" err="1"/>
              <a:t>stopService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. </a:t>
            </a:r>
          </a:p>
          <a:p>
            <a:r>
              <a:rPr lang="ru-RU" dirty="0"/>
              <a:t>Перевод «</a:t>
            </a:r>
            <a:r>
              <a:rPr lang="en-US" dirty="0"/>
              <a:t>Service</a:t>
            </a:r>
            <a:r>
              <a:rPr lang="ru-RU" dirty="0"/>
              <a:t>» в спящий режим</a:t>
            </a:r>
            <a:endParaRPr lang="en-US" dirty="0"/>
          </a:p>
          <a:p>
            <a:pPr lvl="1"/>
            <a:r>
              <a:rPr lang="ru-RU" dirty="0"/>
              <a:t>Ваше приложение связано с 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и оно запущено</a:t>
            </a:r>
            <a:r>
              <a:rPr lang="en-US" dirty="0"/>
              <a:t>), </a:t>
            </a:r>
            <a:r>
              <a:rPr lang="ru-RU" dirty="0"/>
              <a:t>обычно с </a:t>
            </a:r>
            <a:r>
              <a:rPr lang="en-US" dirty="0"/>
              <a:t>RPC,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en-US" dirty="0" err="1"/>
              <a:t>bindService</a:t>
            </a:r>
            <a:endParaRPr lang="en-US" dirty="0"/>
          </a:p>
          <a:p>
            <a:pPr lvl="2"/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 возвращается к </a:t>
            </a:r>
            <a:r>
              <a:rPr lang="en-US" dirty="0" err="1"/>
              <a:t>iBinder</a:t>
            </a:r>
            <a:r>
              <a:rPr lang="en-US" dirty="0"/>
              <a:t> </a:t>
            </a:r>
            <a:r>
              <a:rPr lang="ru-RU" dirty="0"/>
              <a:t>методу, который позволяет приложению осуществлять связь напрямую с «</a:t>
            </a:r>
            <a:r>
              <a:rPr lang="en-US" dirty="0"/>
              <a:t>Service</a:t>
            </a:r>
            <a:r>
              <a:rPr lang="ru-RU" dirty="0"/>
              <a:t>» </a:t>
            </a:r>
          </a:p>
          <a:p>
            <a:pPr lvl="2"/>
            <a:r>
              <a:rPr lang="ru-RU" dirty="0"/>
              <a:t>Если «</a:t>
            </a:r>
            <a:r>
              <a:rPr lang="en-US" dirty="0"/>
              <a:t>Service</a:t>
            </a:r>
            <a:r>
              <a:rPr lang="ru-RU" dirty="0"/>
              <a:t>» не позволяет выполнять </a:t>
            </a:r>
            <a:r>
              <a:rPr lang="en-US" dirty="0"/>
              <a:t>Blinding, </a:t>
            </a:r>
            <a:r>
              <a:rPr lang="ru-RU" dirty="0"/>
              <a:t>тогда </a:t>
            </a:r>
            <a:r>
              <a:rPr lang="en-US" dirty="0" err="1"/>
              <a:t>iBlinder</a:t>
            </a:r>
            <a:r>
              <a:rPr lang="en-US" dirty="0"/>
              <a:t> </a:t>
            </a:r>
            <a:r>
              <a:rPr lang="ru-RU" dirty="0"/>
              <a:t>возвращается к </a:t>
            </a:r>
            <a:r>
              <a:rPr lang="en-US" dirty="0"/>
              <a:t>null.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сервисов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Это основной класс для всех видов «</a:t>
            </a:r>
            <a:r>
              <a:rPr lang="en-US" dirty="0"/>
              <a:t>Service</a:t>
            </a:r>
            <a:r>
              <a:rPr lang="ru-RU" dirty="0"/>
              <a:t>». Важно – создать новый поток</a:t>
            </a:r>
          </a:p>
          <a:p>
            <a:r>
              <a:rPr lang="ru-RU" dirty="0"/>
              <a:t>«</a:t>
            </a:r>
            <a:r>
              <a:rPr lang="en-US" dirty="0" err="1"/>
              <a:t>IntentService</a:t>
            </a:r>
            <a:r>
              <a:rPr lang="ru-RU" dirty="0"/>
              <a:t>»</a:t>
            </a:r>
            <a:r>
              <a:rPr lang="en-US" dirty="0"/>
              <a:t> - </a:t>
            </a:r>
            <a:r>
              <a:rPr lang="ru-RU" dirty="0"/>
              <a:t>на следующей лекции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5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 err="1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myIntentService</a:t>
            </a:r>
            <a:r>
              <a:rPr lang="en-US" dirty="0"/>
              <a:t> extends </a:t>
            </a:r>
            <a:r>
              <a:rPr lang="en-US" dirty="0" err="1"/>
              <a:t>IntentService</a:t>
            </a:r>
            <a:r>
              <a:rPr lang="en-US" dirty="0"/>
              <a:t> {</a:t>
            </a:r>
          </a:p>
          <a:p>
            <a:r>
              <a:rPr lang="en-US" dirty="0"/>
              <a:t>required constructor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myIntentService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super(“</a:t>
            </a:r>
            <a:r>
              <a:rPr lang="en-US" dirty="0" err="1"/>
              <a:t>myIntentService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r>
              <a:rPr lang="en-US" dirty="0"/>
              <a:t>Where we do the work.</a:t>
            </a:r>
          </a:p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  protected void </a:t>
            </a:r>
            <a:r>
              <a:rPr lang="en-US" dirty="0" err="1"/>
              <a:t>onHandleIntent</a:t>
            </a:r>
            <a:r>
              <a:rPr lang="en-US" dirty="0"/>
              <a:t>(Intent intent) {</a:t>
            </a:r>
          </a:p>
          <a:p>
            <a:pPr marL="0" indent="0">
              <a:buNone/>
            </a:pPr>
            <a:r>
              <a:rPr lang="en-US" dirty="0"/>
              <a:t>	Bundle extras = </a:t>
            </a:r>
            <a:r>
              <a:rPr lang="en-US" dirty="0" err="1"/>
              <a:t>intent.getExtras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ru-RU" dirty="0"/>
              <a:t>получаете информацию, которая вам необходима в будущем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45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</a:t>
            </a:r>
            <a:r>
              <a:rPr lang="en-US" dirty="0" err="1"/>
              <a:t>IntentService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 помощью приложения создаем «</a:t>
            </a:r>
            <a:r>
              <a:rPr lang="en-US" dirty="0"/>
              <a:t>Intent</a:t>
            </a:r>
            <a:r>
              <a:rPr lang="ru-RU" dirty="0"/>
              <a:t>» и затем запускаем «</a:t>
            </a:r>
            <a:r>
              <a:rPr lang="en-US" dirty="0"/>
              <a:t>Service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Пример «</a:t>
            </a:r>
            <a:r>
              <a:rPr lang="en-US" dirty="0"/>
              <a:t>Service</a:t>
            </a:r>
            <a:r>
              <a:rPr lang="ru-RU" dirty="0"/>
              <a:t>» «возвращает» </a:t>
            </a:r>
            <a:r>
              <a:rPr lang="en-US" dirty="0"/>
              <a:t>X </a:t>
            </a:r>
            <a:r>
              <a:rPr lang="ru-RU" dirty="0"/>
              <a:t>число из случайных чисел, основанных на «</a:t>
            </a:r>
            <a:r>
              <a:rPr lang="en-US" dirty="0"/>
              <a:t>Intent</a:t>
            </a:r>
            <a:r>
              <a:rPr lang="ru-RU" dirty="0"/>
              <a:t>», таким образом:</a:t>
            </a:r>
          </a:p>
          <a:p>
            <a:pPr marL="914400" lvl="2" indent="0">
              <a:buNone/>
            </a:pPr>
            <a:r>
              <a:rPr lang="en-US" sz="2200" dirty="0"/>
              <a:t>Intent number5 = new Intent(</a:t>
            </a:r>
            <a:r>
              <a:rPr lang="en-US" sz="2200" dirty="0" err="1"/>
              <a:t>getBaseContext</a:t>
            </a:r>
            <a:r>
              <a:rPr lang="en-US" sz="2200" dirty="0"/>
              <a:t>(), </a:t>
            </a:r>
            <a:r>
              <a:rPr lang="en-US" sz="2200" dirty="0" err="1"/>
              <a:t>myIntentService.class</a:t>
            </a:r>
            <a:r>
              <a:rPr lang="en-US" sz="2200" dirty="0"/>
              <a:t>);</a:t>
            </a:r>
          </a:p>
          <a:p>
            <a:pPr marL="914400" lvl="2" indent="0">
              <a:buNone/>
            </a:pPr>
            <a:r>
              <a:rPr lang="en-US" sz="2600" dirty="0"/>
              <a:t>number5.putExtra("times", 5);  //5 </a:t>
            </a:r>
            <a:r>
              <a:rPr lang="ru-RU" sz="2600" dirty="0"/>
              <a:t>случайных чисел</a:t>
            </a:r>
            <a:endParaRPr lang="en-US" sz="2600" dirty="0"/>
          </a:p>
          <a:p>
            <a:pPr lvl="1"/>
            <a:r>
              <a:rPr lang="ru-RU" dirty="0"/>
              <a:t>И если мы хотим отправить сообщение назад через отправителя (</a:t>
            </a:r>
            <a:r>
              <a:rPr lang="en-US" dirty="0"/>
              <a:t>handler)</a:t>
            </a:r>
            <a:r>
              <a:rPr lang="ru-RU" dirty="0"/>
              <a:t>:</a:t>
            </a:r>
          </a:p>
          <a:p>
            <a:pPr marL="914400" lvl="2" indent="0">
              <a:buNone/>
            </a:pPr>
            <a:r>
              <a:rPr lang="en-US" sz="2200" dirty="0"/>
              <a:t>Messenger </a:t>
            </a:r>
            <a:r>
              <a:rPr lang="en-US" sz="2200" dirty="0" err="1"/>
              <a:t>messenger</a:t>
            </a:r>
            <a:r>
              <a:rPr lang="en-US" sz="2200" dirty="0"/>
              <a:t> = new Messenger(handler);</a:t>
            </a:r>
          </a:p>
          <a:p>
            <a:pPr marL="914400" lvl="2" indent="0">
              <a:buNone/>
            </a:pPr>
            <a:r>
              <a:rPr lang="en-US" sz="2200" dirty="0"/>
              <a:t>number5.putExtra("MESSENGER", messenger);</a:t>
            </a:r>
          </a:p>
          <a:p>
            <a:pPr lvl="2"/>
            <a:r>
              <a:rPr lang="en-US" dirty="0"/>
              <a:t>As note, If there is no MESSENGER key, then the service will use notifications.</a:t>
            </a:r>
          </a:p>
          <a:p>
            <a:pPr lvl="1"/>
            <a:r>
              <a:rPr lang="ru-RU" dirty="0"/>
              <a:t>В заключение запускаем «</a:t>
            </a:r>
            <a:r>
              <a:rPr lang="en-US" dirty="0"/>
              <a:t>Service</a:t>
            </a:r>
            <a:r>
              <a:rPr lang="ru-RU" dirty="0"/>
              <a:t>», используя </a:t>
            </a:r>
            <a:r>
              <a:rPr lang="en-US" dirty="0"/>
              <a:t>Intent</a:t>
            </a:r>
            <a:r>
              <a:rPr lang="ru-RU" dirty="0"/>
              <a:t>, которое было создано до этого. </a:t>
            </a:r>
          </a:p>
          <a:p>
            <a:pPr marL="914400" lvl="2" indent="0">
              <a:buNone/>
            </a:pPr>
            <a:r>
              <a:rPr lang="en-US" dirty="0" err="1"/>
              <a:t>startService</a:t>
            </a:r>
            <a:r>
              <a:rPr lang="en-US" dirty="0"/>
              <a:t>(number5);</a:t>
            </a:r>
          </a:p>
        </p:txBody>
      </p:sp>
    </p:spTree>
    <p:extLst>
      <p:ext uri="{BB962C8B-B14F-4D97-AF65-F5344CB8AC3E}">
        <p14:creationId xmlns:p14="http://schemas.microsoft.com/office/powerpoint/2010/main" val="276750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4801"/>
            <a:ext cx="8944186" cy="44665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ru-RU" dirty="0"/>
              <a:t>Необходимо создать собственный поток</a:t>
            </a:r>
            <a:endParaRPr lang="en-US" dirty="0"/>
          </a:p>
          <a:p>
            <a:pPr lvl="1"/>
            <a:r>
              <a:rPr lang="en-US" dirty="0" err="1"/>
              <a:t>serviceHandler</a:t>
            </a:r>
            <a:r>
              <a:rPr lang="en-US" dirty="0"/>
              <a:t> </a:t>
            </a:r>
            <a:r>
              <a:rPr lang="ru-RU" dirty="0"/>
              <a:t>также необходимо создать</a:t>
            </a:r>
            <a:endParaRPr lang="en-US" dirty="0"/>
          </a:p>
          <a:p>
            <a:pPr lvl="1"/>
            <a:r>
              <a:rPr lang="en-US" dirty="0" err="1"/>
              <a:t>Onstartcommand</a:t>
            </a:r>
            <a:r>
              <a:rPr lang="ru-RU" dirty="0"/>
              <a:t> , которая будет получать «</a:t>
            </a:r>
            <a:r>
              <a:rPr lang="en-US" dirty="0"/>
              <a:t>Intent</a:t>
            </a:r>
            <a:r>
              <a:rPr lang="ru-RU" dirty="0"/>
              <a:t>», а затем отправлять информацию к </a:t>
            </a:r>
            <a:r>
              <a:rPr lang="en-US" dirty="0" err="1"/>
              <a:t>servicehandler</a:t>
            </a:r>
            <a:r>
              <a:rPr lang="en-US" dirty="0"/>
              <a:t> </a:t>
            </a:r>
            <a:r>
              <a:rPr lang="ru-RU" dirty="0"/>
              <a:t>(через отправителя), на его собственном потоке</a:t>
            </a:r>
          </a:p>
          <a:p>
            <a:pPr lvl="1"/>
            <a:r>
              <a:rPr lang="ru-RU" dirty="0"/>
              <a:t>Также вы можете установить </a:t>
            </a:r>
            <a:r>
              <a:rPr lang="en-US" dirty="0" err="1"/>
              <a:t>IBlinder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Давайте взглянем на шаблон для следующего служебного кода.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5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myService</a:t>
            </a:r>
            <a:r>
              <a:rPr lang="en-US" dirty="0"/>
              <a:t> extends Service {</a:t>
            </a:r>
            <a:br>
              <a:rPr lang="en-US" dirty="0"/>
            </a:br>
            <a:r>
              <a:rPr lang="en-US" dirty="0"/>
              <a:t>  private </a:t>
            </a:r>
            <a:r>
              <a:rPr lang="en-US" dirty="0" err="1"/>
              <a:t>Looper</a:t>
            </a:r>
            <a:r>
              <a:rPr lang="en-US" dirty="0"/>
              <a:t> </a:t>
            </a:r>
            <a:r>
              <a:rPr lang="en-US" dirty="0" err="1"/>
              <a:t>mServiceLooper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private </a:t>
            </a:r>
            <a:r>
              <a:rPr lang="en-US" dirty="0" err="1"/>
              <a:t>ServiceHandler</a:t>
            </a:r>
            <a:r>
              <a:rPr lang="en-US" dirty="0"/>
              <a:t> </a:t>
            </a:r>
            <a:r>
              <a:rPr lang="en-US" dirty="0" err="1"/>
              <a:t>mServiceHandler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//our global variables here.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// Handler </a:t>
            </a:r>
            <a:r>
              <a:rPr lang="ru-RU" dirty="0"/>
              <a:t>который получает сообщения от потока</a:t>
            </a:r>
            <a:br>
              <a:rPr lang="en-US" dirty="0"/>
            </a:br>
            <a:r>
              <a:rPr lang="en-US" dirty="0"/>
              <a:t>  private final class </a:t>
            </a:r>
            <a:r>
              <a:rPr lang="en-US" dirty="0" err="1"/>
              <a:t>ServiceHandler</a:t>
            </a:r>
            <a:r>
              <a:rPr lang="en-US" dirty="0"/>
              <a:t> extends Handler {</a:t>
            </a:r>
            <a:br>
              <a:rPr lang="en-US" dirty="0"/>
            </a:br>
            <a:r>
              <a:rPr lang="en-US" dirty="0"/>
              <a:t>      public </a:t>
            </a:r>
            <a:r>
              <a:rPr lang="en-US" dirty="0" err="1"/>
              <a:t>ServiceHandler</a:t>
            </a:r>
            <a:r>
              <a:rPr lang="en-US" dirty="0"/>
              <a:t>(</a:t>
            </a:r>
            <a:r>
              <a:rPr lang="en-US" dirty="0" err="1"/>
              <a:t>Looper</a:t>
            </a:r>
            <a:r>
              <a:rPr lang="en-US" dirty="0"/>
              <a:t> </a:t>
            </a:r>
            <a:r>
              <a:rPr lang="en-US" dirty="0" err="1"/>
              <a:t>looper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      super(</a:t>
            </a:r>
            <a:r>
              <a:rPr lang="en-US" dirty="0" err="1"/>
              <a:t>looper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  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   @Override</a:t>
            </a:r>
            <a:br>
              <a:rPr lang="en-US" dirty="0"/>
            </a:br>
            <a:r>
              <a:rPr lang="en-US" dirty="0"/>
              <a:t>      public void </a:t>
            </a:r>
            <a:r>
              <a:rPr lang="en-US" dirty="0" err="1"/>
              <a:t>handleMessage</a:t>
            </a:r>
            <a:r>
              <a:rPr lang="en-US" dirty="0"/>
              <a:t>(Message </a:t>
            </a:r>
            <a:r>
              <a:rPr lang="en-US" dirty="0" err="1"/>
              <a:t>msg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      </a:t>
            </a:r>
          </a:p>
          <a:p>
            <a:pPr marL="0" indent="0">
              <a:buNone/>
            </a:pPr>
            <a:r>
              <a:rPr lang="en-US" dirty="0"/>
              <a:t>          </a:t>
            </a:r>
            <a:r>
              <a:rPr lang="en-US" dirty="0" err="1"/>
              <a:t>stopSelf</a:t>
            </a:r>
            <a:r>
              <a:rPr lang="en-US" dirty="0"/>
              <a:t>(msg.arg1);</a:t>
            </a:r>
            <a:br>
              <a:rPr lang="en-US" dirty="0"/>
            </a:br>
            <a:r>
              <a:rPr lang="en-US" dirty="0"/>
              <a:t>      }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5994590" cy="3955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  @Override</a:t>
            </a:r>
            <a:br>
              <a:rPr lang="en-US" dirty="0"/>
            </a:br>
            <a:r>
              <a:rPr lang="en-US" dirty="0"/>
              <a:t>  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HandlerThread</a:t>
            </a:r>
            <a:r>
              <a:rPr lang="en-US" dirty="0"/>
              <a:t> thread = new </a:t>
            </a:r>
            <a:r>
              <a:rPr lang="en-US" dirty="0" err="1"/>
              <a:t>HandlerThread</a:t>
            </a:r>
            <a:r>
              <a:rPr lang="en-US" dirty="0"/>
              <a:t>("</a:t>
            </a:r>
            <a:r>
              <a:rPr lang="en-US" dirty="0" err="1"/>
              <a:t>ServiceStartArguments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          </a:t>
            </a:r>
            <a:r>
              <a:rPr lang="en-US" dirty="0" err="1"/>
              <a:t>Process.THREAD_PRIORITY_BACKGROUND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thread.start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// </a:t>
            </a:r>
            <a:r>
              <a:rPr lang="ru-RU" dirty="0"/>
              <a:t>Получить </a:t>
            </a:r>
            <a:r>
              <a:rPr lang="en-US" dirty="0" err="1"/>
              <a:t>HandlerThread's</a:t>
            </a:r>
            <a:r>
              <a:rPr lang="en-US" dirty="0"/>
              <a:t> </a:t>
            </a:r>
            <a:r>
              <a:rPr lang="en-US" dirty="0" err="1"/>
              <a:t>Looper</a:t>
            </a:r>
            <a:r>
              <a:rPr lang="en-US" dirty="0"/>
              <a:t> </a:t>
            </a:r>
            <a:r>
              <a:rPr lang="ru-RU" dirty="0"/>
              <a:t>и использовать его для</a:t>
            </a:r>
            <a:r>
              <a:rPr lang="en-US" dirty="0"/>
              <a:t> Handler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mServiceLooper</a:t>
            </a:r>
            <a:r>
              <a:rPr lang="en-US" dirty="0"/>
              <a:t> = </a:t>
            </a:r>
            <a:r>
              <a:rPr lang="en-US" dirty="0" err="1"/>
              <a:t>thread.getLooper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mServiceHandler</a:t>
            </a:r>
            <a:r>
              <a:rPr lang="en-US" dirty="0"/>
              <a:t> = new </a:t>
            </a:r>
            <a:r>
              <a:rPr lang="en-US" dirty="0" err="1"/>
              <a:t>ServiceHandler</a:t>
            </a:r>
            <a:r>
              <a:rPr lang="en-US" dirty="0"/>
              <a:t>(</a:t>
            </a:r>
            <a:r>
              <a:rPr lang="en-US" dirty="0" err="1"/>
              <a:t>mServiceLooper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0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 @Override</a:t>
            </a:r>
            <a:br>
              <a:rPr lang="en-US" dirty="0"/>
            </a:br>
            <a:r>
              <a:rPr lang="en-US" dirty="0"/>
              <a:t> 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onStartCommand</a:t>
            </a:r>
            <a:r>
              <a:rPr lang="en-US" dirty="0"/>
              <a:t>(Intent </a:t>
            </a:r>
            <a:r>
              <a:rPr lang="en-US" dirty="0" err="1"/>
              <a:t>intent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flags,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startId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err="1"/>
              <a:t>Toast.makeText</a:t>
            </a:r>
            <a:r>
              <a:rPr lang="en-US" dirty="0"/>
              <a:t>(this, "service starting", </a:t>
            </a:r>
            <a:r>
              <a:rPr lang="en-US" dirty="0" err="1"/>
              <a:t>Toast.LENGTH_SHORT</a:t>
            </a:r>
            <a:r>
              <a:rPr lang="en-US" dirty="0"/>
              <a:t>).show();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// </a:t>
            </a:r>
            <a:r>
              <a:rPr lang="ru-RU" dirty="0"/>
              <a:t>Для каждого запроса запуска, отправьте сообщение о начале работы и получите</a:t>
            </a:r>
          </a:p>
          <a:p>
            <a:pPr marL="0" indent="0">
              <a:buNone/>
            </a:pPr>
            <a:r>
              <a:rPr lang="en-US" dirty="0"/>
              <a:t>      // </a:t>
            </a:r>
            <a:r>
              <a:rPr lang="ru-RU" dirty="0"/>
              <a:t>начальное </a:t>
            </a:r>
            <a:r>
              <a:rPr lang="en-US" dirty="0"/>
              <a:t>ID </a:t>
            </a:r>
            <a:r>
              <a:rPr lang="ru-RU" dirty="0"/>
              <a:t> для того, что мы могли знать, какой запрос мы останавливаем, когда завершаем процесс</a:t>
            </a:r>
            <a:br>
              <a:rPr lang="en-US" dirty="0"/>
            </a:br>
            <a:r>
              <a:rPr lang="en-US" dirty="0"/>
              <a:t>      Message </a:t>
            </a:r>
            <a:r>
              <a:rPr lang="en-US" dirty="0" err="1"/>
              <a:t>msg</a:t>
            </a:r>
            <a:r>
              <a:rPr lang="en-US" dirty="0"/>
              <a:t> = </a:t>
            </a:r>
            <a:r>
              <a:rPr lang="en-US" dirty="0" err="1"/>
              <a:t>mServiceHandler.obtainMessage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     msg.arg1 = </a:t>
            </a:r>
            <a:r>
              <a:rPr lang="en-US" dirty="0" err="1"/>
              <a:t>startId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    </a:t>
            </a:r>
            <a:r>
              <a:rPr lang="en-US" dirty="0" err="1"/>
              <a:t>mServiceHandler.sendMessage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// </a:t>
            </a:r>
            <a:r>
              <a:rPr lang="ru-RU" dirty="0"/>
              <a:t>Если процесс прервался</a:t>
            </a:r>
            <a:r>
              <a:rPr lang="en-US" dirty="0"/>
              <a:t>, </a:t>
            </a:r>
            <a:r>
              <a:rPr lang="ru-RU" dirty="0"/>
              <a:t>не перезапускайте</a:t>
            </a:r>
            <a:r>
              <a:rPr lang="en-US" dirty="0"/>
              <a:t>, </a:t>
            </a:r>
            <a:r>
              <a:rPr lang="ru-RU" dirty="0"/>
              <a:t>подождите </a:t>
            </a:r>
            <a:r>
              <a:rPr lang="en-US" dirty="0" err="1"/>
              <a:t>startservice</a:t>
            </a:r>
            <a:r>
              <a:rPr lang="en-US" dirty="0"/>
              <a:t>() </a:t>
            </a:r>
            <a:r>
              <a:rPr lang="ru-RU" dirty="0"/>
              <a:t>и затем запустите снова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     return START_NOT_STICKY;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  @Override</a:t>
            </a:r>
            <a:br>
              <a:rPr lang="en-US" dirty="0"/>
            </a:br>
            <a:r>
              <a:rPr lang="en-US" dirty="0"/>
              <a:t>  public </a:t>
            </a:r>
            <a:r>
              <a:rPr lang="en-US" dirty="0" err="1"/>
              <a:t>IBinder</a:t>
            </a:r>
            <a:r>
              <a:rPr lang="en-US" dirty="0"/>
              <a:t> </a:t>
            </a:r>
            <a:r>
              <a:rPr lang="en-US" dirty="0" err="1"/>
              <a:t>onBind</a:t>
            </a:r>
            <a:r>
              <a:rPr lang="en-US" dirty="0"/>
              <a:t>(Intent intent) {</a:t>
            </a:r>
            <a:br>
              <a:rPr lang="en-US" dirty="0"/>
            </a:br>
            <a:r>
              <a:rPr lang="en-US" dirty="0"/>
              <a:t>      //</a:t>
            </a:r>
            <a:r>
              <a:rPr lang="ru-RU" dirty="0"/>
              <a:t>Мы не создаем </a:t>
            </a:r>
            <a:r>
              <a:rPr lang="en-US" dirty="0"/>
              <a:t>binding, </a:t>
            </a:r>
            <a:r>
              <a:rPr lang="ru-RU" dirty="0"/>
              <a:t>поэтому </a:t>
            </a:r>
            <a:r>
              <a:rPr lang="ru-RU" dirty="0" err="1"/>
              <a:t>возвращем</a:t>
            </a:r>
            <a:r>
              <a:rPr lang="en-US" dirty="0"/>
              <a:t> null</a:t>
            </a:r>
            <a:br>
              <a:rPr lang="en-US" dirty="0"/>
            </a:br>
            <a:r>
              <a:rPr lang="en-US" dirty="0"/>
              <a:t>      return null;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@Override</a:t>
            </a:r>
            <a:br>
              <a:rPr lang="en-US" dirty="0"/>
            </a:br>
            <a:r>
              <a:rPr lang="en-US" dirty="0"/>
              <a:t>  public void </a:t>
            </a:r>
            <a:r>
              <a:rPr lang="en-US" dirty="0" err="1"/>
              <a:t>onDestroy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Toast.makeText</a:t>
            </a:r>
            <a:r>
              <a:rPr lang="en-US" dirty="0"/>
              <a:t>(this, "service done", </a:t>
            </a:r>
            <a:r>
              <a:rPr lang="en-US" dirty="0" err="1"/>
              <a:t>Toast.LENGTH_SHORT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44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code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приложении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Intent </a:t>
            </a:r>
            <a:r>
              <a:rPr lang="en-US" dirty="0" err="1"/>
              <a:t>intent</a:t>
            </a:r>
            <a:r>
              <a:rPr lang="en-US" dirty="0"/>
              <a:t> = new Intent(this, </a:t>
            </a:r>
            <a:r>
              <a:rPr lang="en-US" dirty="0" err="1"/>
              <a:t>myService.class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startService</a:t>
            </a:r>
            <a:r>
              <a:rPr lang="en-US" dirty="0"/>
              <a:t>(intent);</a:t>
            </a:r>
          </a:p>
          <a:p>
            <a:pPr lvl="1"/>
            <a:r>
              <a:rPr lang="en-US" dirty="0" err="1"/>
              <a:t>startService</a:t>
            </a:r>
            <a:r>
              <a:rPr lang="en-US" dirty="0"/>
              <a:t>()</a:t>
            </a:r>
            <a:r>
              <a:rPr lang="ru-RU" dirty="0"/>
              <a:t> метод возвращается незамедлительно и ОС </a:t>
            </a:r>
            <a:r>
              <a:rPr lang="ru-RU" dirty="0" err="1"/>
              <a:t>Андроид</a:t>
            </a:r>
            <a:r>
              <a:rPr lang="ru-RU" dirty="0"/>
              <a:t> запрашивает «</a:t>
            </a:r>
            <a:r>
              <a:rPr lang="en-US" dirty="0"/>
              <a:t>service</a:t>
            </a:r>
            <a:r>
              <a:rPr lang="ru-RU" dirty="0"/>
              <a:t>» </a:t>
            </a:r>
            <a:r>
              <a:rPr lang="en-US" dirty="0" err="1"/>
              <a:t>onStartCommand</a:t>
            </a:r>
            <a:r>
              <a:rPr lang="en-US" dirty="0"/>
              <a:t>() method. </a:t>
            </a:r>
          </a:p>
          <a:p>
            <a:pPr lvl="1"/>
            <a:r>
              <a:rPr lang="ru-RU" dirty="0"/>
              <a:t>Если «</a:t>
            </a:r>
            <a:r>
              <a:rPr lang="en-US" dirty="0"/>
              <a:t>service</a:t>
            </a:r>
            <a:r>
              <a:rPr lang="ru-RU" dirty="0"/>
              <a:t>» уже не работает, система запрашивает </a:t>
            </a:r>
            <a:r>
              <a:rPr lang="en-US" dirty="0" err="1"/>
              <a:t>onCreate</a:t>
            </a:r>
            <a:r>
              <a:rPr lang="en-US" dirty="0"/>
              <a:t>()</a:t>
            </a:r>
            <a:r>
              <a:rPr lang="ru-RU" dirty="0"/>
              <a:t>, а затем </a:t>
            </a:r>
            <a:r>
              <a:rPr lang="en-US" dirty="0" err="1"/>
              <a:t>onStartCommand</a:t>
            </a:r>
            <a:r>
              <a:rPr lang="en-US" dirty="0"/>
              <a:t>()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53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Service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использую код шаблона и добавляю к нему, где указано в красном тексте</a:t>
            </a:r>
          </a:p>
          <a:p>
            <a:pPr lvl="1"/>
            <a:r>
              <a:rPr lang="ru-RU" dirty="0"/>
              <a:t>Я скопировал код с сайта разработчика</a:t>
            </a:r>
          </a:p>
          <a:p>
            <a:pPr lvl="1"/>
            <a:r>
              <a:rPr lang="en-US" dirty="0">
                <a:hlinkClick r:id="rId2"/>
              </a:rPr>
              <a:t>http://developer.android.com/guide/components/services.html#ExtendingService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Возможно, вам придется инициализировать некоторые моменты в </a:t>
            </a:r>
            <a:r>
              <a:rPr lang="en-US" dirty="0" err="1"/>
              <a:t>OnCreate</a:t>
            </a:r>
            <a:r>
              <a:rPr lang="en-US" dirty="0"/>
              <a:t>() </a:t>
            </a:r>
            <a:r>
              <a:rPr lang="ru-RU" dirty="0"/>
              <a:t>и</a:t>
            </a:r>
            <a:r>
              <a:rPr lang="en-US" dirty="0"/>
              <a:t>/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OnStartCommand</a:t>
            </a:r>
            <a:r>
              <a:rPr lang="en-US" dirty="0"/>
              <a:t>(…) </a:t>
            </a:r>
            <a:r>
              <a:rPr lang="ru-RU" dirty="0"/>
              <a:t>также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6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Название 1">
            <a:extLst>
              <a:ext uri="{FF2B5EF4-FFF2-40B4-BE49-F238E27FC236}">
                <a16:creationId xmlns:a16="http://schemas.microsoft.com/office/drawing/2014/main" id="{CBA23FC0-7E6F-4185-B316-7E7D5CD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ABE378E-2901-41CC-992B-EBC9207E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4" y="1737360"/>
            <a:ext cx="5897245" cy="479393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/>
              <a:t>Присоединяет </a:t>
            </a:r>
            <a:r>
              <a:rPr lang="en-US" altLang="ru-RU" sz="2600" dirty="0" err="1"/>
              <a:t>MessageQueue</a:t>
            </a:r>
            <a:r>
              <a:rPr lang="en-US" altLang="ru-RU" sz="2600" dirty="0"/>
              <a:t> </a:t>
            </a:r>
            <a:r>
              <a:rPr lang="ru-RU" altLang="ru-RU" sz="2600" dirty="0"/>
              <a:t>к потоку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 err="1"/>
              <a:t>Управляеточередью</a:t>
            </a:r>
            <a:endParaRPr lang="ru-RU" altLang="ru-RU" sz="2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/>
              <a:t>Handler </a:t>
            </a:r>
            <a:r>
              <a:rPr lang="ru-RU" altLang="ru-RU" sz="2600" dirty="0"/>
              <a:t>отправляет в очередь сообщения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 err="1"/>
              <a:t>java.lang.RuntimeException</a:t>
            </a:r>
            <a:r>
              <a:rPr lang="en-US" altLang="ru-RU" sz="2600" dirty="0"/>
              <a:t>: </a:t>
            </a:r>
            <a:r>
              <a:rPr lang="en-US" altLang="ru-RU" sz="2600" u="sng" dirty="0"/>
              <a:t>Can't create handler inside thread that has not called </a:t>
            </a:r>
            <a:r>
              <a:rPr lang="en-US" altLang="ru-RU" sz="2600" u="sng" dirty="0" err="1"/>
              <a:t>Looper.prepare</a:t>
            </a:r>
            <a:r>
              <a:rPr lang="en-US" altLang="ru-RU" sz="2600" u="sng" dirty="0"/>
              <a:t>()</a:t>
            </a:r>
            <a:endParaRPr lang="ru-RU" altLang="ru-RU" sz="2600" dirty="0"/>
          </a:p>
        </p:txBody>
      </p:sp>
      <p:sp>
        <p:nvSpPr>
          <p:cNvPr id="14339" name="Номер слайда 4">
            <a:extLst>
              <a:ext uri="{FF2B5EF4-FFF2-40B4-BE49-F238E27FC236}">
                <a16:creationId xmlns:a16="http://schemas.microsoft.com/office/drawing/2014/main" id="{01BB6BC7-9F00-47C1-91BD-C732FA045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2EC51C46-C37E-493A-84B8-4A27A70D91A2}" type="slidenum">
              <a:rPr kumimoji="0" lang="ru-RU" altLang="ru-RU"/>
              <a:pPr/>
              <a:t>3</a:t>
            </a:fld>
            <a:endParaRPr kumimoji="0" lang="ru-RU" altLang="ru-RU"/>
          </a:p>
        </p:txBody>
      </p:sp>
      <p:pic>
        <p:nvPicPr>
          <p:cNvPr id="14340" name="Изображение 5" descr="a95baa5df98a11639c7052cd6e921737.png">
            <a:extLst>
              <a:ext uri="{FF2B5EF4-FFF2-40B4-BE49-F238E27FC236}">
                <a16:creationId xmlns:a16="http://schemas.microsoft.com/office/drawing/2014/main" id="{11FC31CC-1885-4BFC-89EC-28839BBB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19" y="889924"/>
            <a:ext cx="39346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6799"/>
          </a:xfrm>
        </p:spPr>
        <p:txBody>
          <a:bodyPr>
            <a:normAutofit/>
          </a:bodyPr>
          <a:lstStyle/>
          <a:p>
            <a:r>
              <a:rPr lang="ru-RU" dirty="0"/>
              <a:t>Запомните 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похоже на «</a:t>
            </a:r>
            <a:r>
              <a:rPr lang="en-US" dirty="0"/>
              <a:t>Activity</a:t>
            </a:r>
            <a:r>
              <a:rPr lang="ru-RU" dirty="0"/>
              <a:t>», за исключением активного экрана. </a:t>
            </a:r>
            <a:endParaRPr lang="en-US" dirty="0"/>
          </a:p>
          <a:p>
            <a:pPr lvl="1"/>
            <a:r>
              <a:rPr lang="ru-RU" dirty="0"/>
              <a:t>Таким образом, большая часть </a:t>
            </a:r>
            <a:r>
              <a:rPr lang="ru-RU" dirty="0" err="1"/>
              <a:t>демо</a:t>
            </a:r>
            <a:r>
              <a:rPr lang="ru-RU" dirty="0"/>
              <a:t>-кода загружает файлы и использует файловый ввод-вывод и систему уведомлений</a:t>
            </a:r>
          </a:p>
          <a:p>
            <a:pPr lvl="2"/>
            <a:r>
              <a:rPr lang="ru-RU" dirty="0"/>
              <a:t>На данный момент ничего удивительного</a:t>
            </a:r>
            <a:endParaRPr lang="en-US" dirty="0"/>
          </a:p>
          <a:p>
            <a:pPr lvl="1"/>
            <a:r>
              <a:rPr lang="ru-RU" dirty="0"/>
              <a:t>Когда вам нужна создать «</a:t>
            </a:r>
            <a:r>
              <a:rPr lang="en-US" dirty="0"/>
              <a:t>Service</a:t>
            </a:r>
            <a:r>
              <a:rPr lang="ru-RU" dirty="0"/>
              <a:t>», вы начинаете написание кода с создания «</a:t>
            </a:r>
            <a:r>
              <a:rPr lang="en-US" dirty="0"/>
              <a:t>intent</a:t>
            </a:r>
            <a:r>
              <a:rPr lang="ru-RU" dirty="0"/>
              <a:t>» и </a:t>
            </a:r>
            <a:r>
              <a:rPr lang="en-US" dirty="0" err="1"/>
              <a:t>startService</a:t>
            </a:r>
            <a:r>
              <a:rPr lang="en-US" dirty="0"/>
              <a:t>(intent)</a:t>
            </a:r>
            <a:r>
              <a:rPr lang="ru-RU" dirty="0"/>
              <a:t> команды</a:t>
            </a:r>
          </a:p>
          <a:p>
            <a:pPr lvl="2"/>
            <a:r>
              <a:rPr lang="ru-RU" dirty="0"/>
              <a:t>Точно так же, как вы делаете в </a:t>
            </a:r>
            <a:r>
              <a:rPr lang="en-US" dirty="0"/>
              <a:t>activity</a:t>
            </a:r>
          </a:p>
          <a:p>
            <a:pPr lvl="2"/>
            <a:r>
              <a:rPr lang="en-US" dirty="0"/>
              <a:t>Service </a:t>
            </a:r>
            <a:r>
              <a:rPr lang="ru-RU" dirty="0"/>
              <a:t>заканчивает, когда он выполняет свою функцию и ожидает следующего запроса.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2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26+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services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Background Execution limits</a:t>
            </a:r>
            <a:endParaRPr lang="en-US" dirty="0"/>
          </a:p>
          <a:p>
            <a:pPr lvl="1"/>
            <a:r>
              <a:rPr lang="ru-RU" dirty="0"/>
              <a:t>Фоновые «</a:t>
            </a:r>
            <a:r>
              <a:rPr lang="en-US" dirty="0"/>
              <a:t>Services</a:t>
            </a:r>
            <a:r>
              <a:rPr lang="ru-RU" dirty="0"/>
              <a:t>» теперь ограничены</a:t>
            </a:r>
            <a:r>
              <a:rPr lang="en-US" dirty="0"/>
              <a:t>.</a:t>
            </a:r>
          </a:p>
          <a:p>
            <a:pPr lvl="2"/>
            <a:r>
              <a:rPr lang="ru-RU" dirty="0"/>
              <a:t>Разрешена любая фоновая «</a:t>
            </a:r>
            <a:r>
              <a:rPr lang="en-US" dirty="0"/>
              <a:t>Service</a:t>
            </a:r>
            <a:r>
              <a:rPr lang="ru-RU" dirty="0"/>
              <a:t>» с запущенной «</a:t>
            </a:r>
            <a:r>
              <a:rPr lang="en-US" dirty="0"/>
              <a:t>Activity</a:t>
            </a:r>
            <a:r>
              <a:rPr lang="ru-RU" dirty="0"/>
              <a:t>»</a:t>
            </a:r>
            <a:endParaRPr lang="en-US" dirty="0"/>
          </a:p>
          <a:p>
            <a:pPr lvl="3"/>
            <a:r>
              <a:rPr lang="ru-RU" dirty="0"/>
              <a:t>Когда </a:t>
            </a:r>
            <a:r>
              <a:rPr lang="en-US" dirty="0"/>
              <a:t>Activity </a:t>
            </a:r>
            <a:r>
              <a:rPr lang="ru-RU" dirty="0"/>
              <a:t>заканчивает свою работу, или выведено в фоновый режим, </a:t>
            </a:r>
            <a:r>
              <a:rPr lang="en-US" dirty="0"/>
              <a:t>service </a:t>
            </a:r>
            <a:r>
              <a:rPr lang="ru-RU" dirty="0"/>
              <a:t>прерывается</a:t>
            </a:r>
          </a:p>
          <a:p>
            <a:pPr lvl="2"/>
            <a:r>
              <a:rPr lang="ru-RU" dirty="0"/>
              <a:t>Разрешен любой</a:t>
            </a:r>
            <a:r>
              <a:rPr lang="en-US" dirty="0"/>
              <a:t> "foreground</a:t>
            </a:r>
            <a:r>
              <a:rPr lang="ru-RU" dirty="0"/>
              <a:t> (передний план)</a:t>
            </a:r>
            <a:r>
              <a:rPr lang="en-US" dirty="0"/>
              <a:t>" service. </a:t>
            </a:r>
          </a:p>
          <a:p>
            <a:pPr lvl="3"/>
            <a:r>
              <a:rPr lang="ru-RU" dirty="0"/>
              <a:t>Начинается на переднем плане и имеет постоянное прикрепленное к нему уведомление</a:t>
            </a:r>
          </a:p>
          <a:p>
            <a:pPr lvl="2"/>
            <a:r>
              <a:rPr lang="ru-RU" dirty="0"/>
              <a:t>Высокий приоритет имеет</a:t>
            </a:r>
            <a:r>
              <a:rPr lang="en-US" dirty="0"/>
              <a:t> Firebase Cloud Messages (</a:t>
            </a:r>
            <a:r>
              <a:rPr lang="ru-RU" dirty="0"/>
              <a:t>не нормальный приоритет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Разрешено осуществление «</a:t>
            </a:r>
            <a:r>
              <a:rPr lang="en-US" dirty="0" err="1"/>
              <a:t>pentingItent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 уведомлений</a:t>
            </a:r>
          </a:p>
          <a:p>
            <a:pPr lvl="2"/>
            <a:r>
              <a:rPr lang="en-US" dirty="0"/>
              <a:t>Executing of a </a:t>
            </a:r>
            <a:r>
              <a:rPr lang="en-US" dirty="0" err="1"/>
              <a:t>pentingItent</a:t>
            </a:r>
            <a:r>
              <a:rPr lang="en-US" dirty="0"/>
              <a:t> from a notification is allowed</a:t>
            </a:r>
          </a:p>
          <a:p>
            <a:pPr lvl="3"/>
            <a:r>
              <a:rPr lang="ru-RU" dirty="0"/>
              <a:t>На короткий период времени</a:t>
            </a:r>
            <a:r>
              <a:rPr lang="en-US" dirty="0"/>
              <a:t>, </a:t>
            </a:r>
            <a:r>
              <a:rPr lang="ru-RU" dirty="0"/>
              <a:t>в среднем 5 секунд</a:t>
            </a:r>
            <a:r>
              <a:rPr lang="en-US" dirty="0"/>
              <a:t>.</a:t>
            </a:r>
          </a:p>
          <a:p>
            <a:pPr lvl="2"/>
            <a:r>
              <a:rPr lang="ru-RU" dirty="0"/>
              <a:t>Используйте </a:t>
            </a:r>
            <a:r>
              <a:rPr lang="en-US" dirty="0" err="1"/>
              <a:t>JobSchedulers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836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Начиная с </a:t>
            </a:r>
            <a:r>
              <a:rPr lang="en-US" dirty="0"/>
              <a:t>activity/receiver (API 26+ </a:t>
            </a:r>
            <a:r>
              <a:rPr lang="ru-RU" dirty="0"/>
              <a:t>метод</a:t>
            </a:r>
            <a:r>
              <a:rPr lang="en-US" dirty="0"/>
              <a:t>)</a:t>
            </a:r>
            <a:r>
              <a:rPr lang="ru-RU" dirty="0"/>
              <a:t> используйте:</a:t>
            </a:r>
            <a:endParaRPr lang="en-US" dirty="0"/>
          </a:p>
          <a:p>
            <a:pPr lvl="1"/>
            <a:r>
              <a:rPr lang="en-US" dirty="0" err="1"/>
              <a:t>startForegroundService</a:t>
            </a:r>
            <a:r>
              <a:rPr lang="en-US" dirty="0"/>
              <a:t>(Intent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ru-RU" dirty="0"/>
              <a:t>У вас есть несколько секунд в «</a:t>
            </a:r>
            <a:r>
              <a:rPr lang="en-US" dirty="0"/>
              <a:t>Service</a:t>
            </a:r>
            <a:r>
              <a:rPr lang="ru-RU" dirty="0"/>
              <a:t>», чтобы сделать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Сделайте это в первую очередь</a:t>
            </a:r>
            <a:r>
              <a:rPr lang="en-US" dirty="0"/>
              <a:t>.</a:t>
            </a:r>
          </a:p>
          <a:p>
            <a:pPr lvl="2"/>
            <a:r>
              <a:rPr lang="ru-RU" dirty="0"/>
              <a:t>Сделайте постоянное уведомление </a:t>
            </a:r>
            <a:r>
              <a:rPr lang="en-US" dirty="0"/>
              <a:t>(</a:t>
            </a:r>
            <a:r>
              <a:rPr lang="ru-RU" dirty="0"/>
              <a:t>не отправляйте его</a:t>
            </a:r>
            <a:r>
              <a:rPr lang="en-US" dirty="0"/>
              <a:t>).</a:t>
            </a:r>
          </a:p>
          <a:p>
            <a:pPr lvl="2"/>
            <a:r>
              <a:rPr lang="en-US" dirty="0" err="1"/>
              <a:t>startForeground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ID, notification);  </a:t>
            </a:r>
          </a:p>
        </p:txBody>
      </p:sp>
    </p:spTree>
    <p:extLst>
      <p:ext uri="{BB962C8B-B14F-4D97-AF65-F5344CB8AC3E}">
        <p14:creationId xmlns:p14="http://schemas.microsoft.com/office/powerpoint/2010/main" val="3992919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en-US" dirty="0"/>
              <a:t>Bound service</a:t>
            </a:r>
            <a:r>
              <a:rPr lang="ru-RU" dirty="0"/>
              <a:t>» («Привязанная служба»)</a:t>
            </a:r>
            <a:r>
              <a:rPr lang="en-US" dirty="0"/>
              <a:t> – </a:t>
            </a:r>
            <a:r>
              <a:rPr lang="ru-RU" dirty="0"/>
              <a:t>это сервер в интерфейсе клиент-сервер</a:t>
            </a:r>
            <a:r>
              <a:rPr lang="en-US" dirty="0"/>
              <a:t>.</a:t>
            </a:r>
            <a:r>
              <a:rPr lang="ru-RU" dirty="0"/>
              <a:t> Привязанная служба позволяет компонентам (таким как «</a:t>
            </a:r>
            <a:r>
              <a:rPr lang="en-US" dirty="0"/>
              <a:t>Activity</a:t>
            </a:r>
            <a:r>
              <a:rPr lang="ru-RU" dirty="0"/>
              <a:t>») связываться с сервисом, отправлять запросы, получать ответы и даже выполнять </a:t>
            </a:r>
            <a:r>
              <a:rPr lang="ru-RU" dirty="0" err="1"/>
              <a:t>межпроцессную</a:t>
            </a:r>
            <a:r>
              <a:rPr lang="ru-RU" dirty="0"/>
              <a:t> связь (</a:t>
            </a:r>
            <a:r>
              <a:rPr lang="en-US" dirty="0"/>
              <a:t>IPC)</a:t>
            </a:r>
          </a:p>
          <a:p>
            <a:pPr lvl="1"/>
            <a:r>
              <a:rPr lang="ru-RU" dirty="0"/>
              <a:t>Вам необходимо реализовать метод </a:t>
            </a:r>
            <a:r>
              <a:rPr lang="en-US" dirty="0" err="1"/>
              <a:t>onBLind</a:t>
            </a:r>
            <a:r>
              <a:rPr lang="ru-RU" dirty="0"/>
              <a:t>() и вернуть </a:t>
            </a:r>
            <a:r>
              <a:rPr lang="en-US" dirty="0" err="1"/>
              <a:t>IBlinder</a:t>
            </a:r>
            <a:r>
              <a:rPr lang="en-US" dirty="0"/>
              <a:t> </a:t>
            </a:r>
            <a:r>
              <a:rPr lang="ru-RU" dirty="0"/>
              <a:t>объект </a:t>
            </a:r>
            <a:r>
              <a:rPr lang="en-US" dirty="0" err="1"/>
              <a:t>IBlinder</a:t>
            </a:r>
            <a:endParaRPr lang="en-US" dirty="0"/>
          </a:p>
          <a:p>
            <a:pPr lvl="1"/>
            <a:r>
              <a:rPr lang="ru-RU" dirty="0"/>
              <a:t>«</a:t>
            </a:r>
            <a:r>
              <a:rPr lang="en-US" dirty="0"/>
              <a:t>Activity</a:t>
            </a:r>
            <a:r>
              <a:rPr lang="ru-RU" dirty="0"/>
              <a:t>» использует объект для вызова «</a:t>
            </a:r>
            <a:r>
              <a:rPr lang="en-US" dirty="0"/>
              <a:t>Service</a:t>
            </a:r>
            <a:r>
              <a:rPr lang="ru-RU" dirty="0"/>
              <a:t>»</a:t>
            </a:r>
            <a:endParaRPr lang="en-US" dirty="0"/>
          </a:p>
          <a:p>
            <a:pPr lvl="2"/>
            <a:r>
              <a:rPr lang="ru-RU" dirty="0"/>
              <a:t>Или приобретите «</a:t>
            </a:r>
            <a:r>
              <a:rPr lang="en-US" dirty="0"/>
              <a:t>handler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отправьте сообщение 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/>
              <a:t>service</a:t>
            </a:r>
            <a:r>
              <a:rPr lang="ru-RU" dirty="0"/>
              <a:t>»</a:t>
            </a:r>
            <a:r>
              <a:rPr lang="en-US" dirty="0"/>
              <a:t>.</a:t>
            </a:r>
          </a:p>
          <a:p>
            <a:pPr lvl="2"/>
            <a:r>
              <a:rPr lang="ru-RU" dirty="0"/>
              <a:t>Вы также можете использовать </a:t>
            </a:r>
            <a:r>
              <a:rPr lang="en-US" dirty="0"/>
              <a:t>AIDL</a:t>
            </a:r>
          </a:p>
        </p:txBody>
      </p:sp>
    </p:spTree>
    <p:extLst>
      <p:ext uri="{BB962C8B-B14F-4D97-AF65-F5344CB8AC3E}">
        <p14:creationId xmlns:p14="http://schemas.microsoft.com/office/powerpoint/2010/main" val="44405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данной простейшей формы вы позволяете «</a:t>
            </a:r>
            <a:r>
              <a:rPr lang="en-US" dirty="0"/>
              <a:t>Activity</a:t>
            </a:r>
            <a:r>
              <a:rPr lang="ru-RU" dirty="0"/>
              <a:t>» вызывать методы в запущенной «</a:t>
            </a:r>
            <a:r>
              <a:rPr lang="en-US" dirty="0"/>
              <a:t>Service</a:t>
            </a:r>
            <a:r>
              <a:rPr lang="ru-RU" dirty="0"/>
              <a:t>» через сервис «</a:t>
            </a:r>
            <a:r>
              <a:rPr lang="en-US" dirty="0" err="1"/>
              <a:t>Biinder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Вместе </a:t>
            </a:r>
            <a:r>
              <a:rPr lang="en-US" dirty="0" err="1"/>
              <a:t>startService</a:t>
            </a:r>
            <a:endParaRPr lang="en-US" dirty="0"/>
          </a:p>
          <a:p>
            <a:pPr lvl="2"/>
            <a:r>
              <a:rPr lang="en-US" dirty="0" err="1"/>
              <a:t>BindService</a:t>
            </a:r>
            <a:r>
              <a:rPr lang="en-US" dirty="0"/>
              <a:t>(intent, </a:t>
            </a:r>
            <a:r>
              <a:rPr lang="en-US" dirty="0" err="1"/>
              <a:t>ServiceConnection</a:t>
            </a:r>
            <a:r>
              <a:rPr lang="en-US" dirty="0"/>
              <a:t>, flags)</a:t>
            </a:r>
          </a:p>
          <a:p>
            <a:pPr lvl="2"/>
            <a:r>
              <a:rPr lang="ru-RU" dirty="0"/>
              <a:t>Теперь вы используете </a:t>
            </a:r>
            <a:r>
              <a:rPr lang="en-US" dirty="0"/>
              <a:t>the </a:t>
            </a:r>
            <a:r>
              <a:rPr lang="en-US" dirty="0" err="1"/>
              <a:t>ServiceConnection</a:t>
            </a:r>
            <a:r>
              <a:rPr lang="en-US" dirty="0"/>
              <a:t> </a:t>
            </a:r>
            <a:r>
              <a:rPr lang="ru-RU" dirty="0"/>
              <a:t>переменную для вызова </a:t>
            </a:r>
            <a:r>
              <a:rPr lang="en-US" dirty="0"/>
              <a:t>Service </a:t>
            </a:r>
            <a:r>
              <a:rPr lang="ru-RU" dirty="0"/>
              <a:t>для получения данных или запрограммировать </a:t>
            </a:r>
            <a:r>
              <a:rPr lang="en-US" dirty="0"/>
              <a:t>Service </a:t>
            </a:r>
            <a:r>
              <a:rPr lang="ru-RU" dirty="0"/>
              <a:t>что-то делать.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1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Binder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852746" cy="4578322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В вашем </a:t>
            </a:r>
            <a:r>
              <a:rPr lang="en-US" sz="1900" dirty="0"/>
              <a:t>Service, </a:t>
            </a:r>
            <a:r>
              <a:rPr lang="ru-RU" sz="1900" dirty="0"/>
              <a:t>создайте пример </a:t>
            </a:r>
            <a:r>
              <a:rPr lang="en-US" sz="1900" dirty="0"/>
              <a:t>Binder </a:t>
            </a:r>
            <a:r>
              <a:rPr lang="ru-RU" sz="1900" dirty="0"/>
              <a:t>который:</a:t>
            </a:r>
          </a:p>
          <a:p>
            <a:pPr lvl="1"/>
            <a:r>
              <a:rPr lang="ru-RU" sz="1900" dirty="0"/>
              <a:t>Содержит общедоступные методы, которые клиент может вызвать</a:t>
            </a:r>
            <a:endParaRPr lang="en-US" sz="1900" dirty="0"/>
          </a:p>
          <a:p>
            <a:pPr lvl="1"/>
            <a:r>
              <a:rPr lang="ru-RU" sz="1900" dirty="0"/>
              <a:t>Возвращает текущий экземпляр </a:t>
            </a:r>
            <a:r>
              <a:rPr lang="en-US" sz="1900" dirty="0"/>
              <a:t>Service</a:t>
            </a:r>
            <a:r>
              <a:rPr lang="ru-RU" sz="1900" dirty="0"/>
              <a:t>, имеющий общедоступные методы, которые клиент может вызвать</a:t>
            </a:r>
            <a:endParaRPr lang="en-US" sz="1900" dirty="0"/>
          </a:p>
          <a:p>
            <a:pPr lvl="1"/>
            <a:r>
              <a:rPr lang="ru-RU" sz="1900" dirty="0"/>
              <a:t>Или возвращает экземпляр другого класса, размещенного </a:t>
            </a:r>
            <a:r>
              <a:rPr lang="en-US" sz="1900" dirty="0"/>
              <a:t>Service</a:t>
            </a:r>
            <a:r>
              <a:rPr lang="ru-RU" sz="1900" dirty="0"/>
              <a:t>, с общедоступными методами, который клиент может вызвать.</a:t>
            </a:r>
            <a:endParaRPr lang="en-US" sz="1900" dirty="0"/>
          </a:p>
          <a:p>
            <a:r>
              <a:rPr lang="ru-RU" sz="1900" dirty="0"/>
              <a:t>Верните этот экземпляр </a:t>
            </a:r>
            <a:r>
              <a:rPr lang="en-US" sz="1900" dirty="0"/>
              <a:t>Binder </a:t>
            </a:r>
            <a:r>
              <a:rPr lang="ru-RU" sz="1900" dirty="0"/>
              <a:t>из метода обратного вызова </a:t>
            </a:r>
            <a:r>
              <a:rPr lang="en-US" sz="1900" dirty="0" err="1"/>
              <a:t>onBlind</a:t>
            </a:r>
            <a:r>
              <a:rPr lang="en-US" sz="1900" dirty="0"/>
              <a:t> </a:t>
            </a:r>
          </a:p>
          <a:p>
            <a:r>
              <a:rPr lang="ru-RU" sz="1900" dirty="0"/>
              <a:t>В </a:t>
            </a:r>
            <a:r>
              <a:rPr lang="en-US" sz="1900" dirty="0"/>
              <a:t>Activity/Fragment/ </a:t>
            </a:r>
            <a:r>
              <a:rPr lang="ru-RU" sz="1900" dirty="0"/>
              <a:t>где угодно, получите </a:t>
            </a:r>
            <a:r>
              <a:rPr lang="en-US" sz="1900" dirty="0"/>
              <a:t>Blinder </a:t>
            </a:r>
            <a:r>
              <a:rPr lang="ru-RU" sz="1900" dirty="0"/>
              <a:t>из метода обратного вызова </a:t>
            </a:r>
            <a:r>
              <a:rPr lang="en-US" sz="1900" dirty="0" err="1"/>
              <a:t>onServiceConnected</a:t>
            </a:r>
            <a:r>
              <a:rPr lang="en-US" sz="1900" dirty="0"/>
              <a:t>() </a:t>
            </a:r>
            <a:r>
              <a:rPr lang="ru-RU" sz="1900" dirty="0"/>
              <a:t> и запросите </a:t>
            </a:r>
            <a:r>
              <a:rPr lang="en-US" sz="1900" dirty="0"/>
              <a:t>bound service (</a:t>
            </a:r>
            <a:r>
              <a:rPr lang="ru-RU" sz="1900" dirty="0"/>
              <a:t>привязанные службы), используя представленные методы</a:t>
            </a:r>
            <a:endParaRPr lang="en-US" sz="1900" dirty="0"/>
          </a:p>
          <a:p>
            <a:endParaRPr lang="en-US" sz="1900" dirty="0"/>
          </a:p>
          <a:p>
            <a:pPr lvl="1"/>
            <a:r>
              <a:rPr lang="ru-RU" sz="1900" dirty="0"/>
              <a:t>Посмотрите на пример кода, чтобы понять как части взаимодействуют вместе:</a:t>
            </a:r>
          </a:p>
          <a:p>
            <a:pPr lvl="2"/>
            <a:r>
              <a:rPr lang="en-US" sz="1600" dirty="0" err="1"/>
              <a:t>ServiceDemoIPC</a:t>
            </a:r>
            <a:r>
              <a:rPr lang="en-US" sz="1600" dirty="0"/>
              <a:t> </a:t>
            </a:r>
            <a:r>
              <a:rPr lang="ru-RU" sz="1600" dirty="0"/>
              <a:t> использует </a:t>
            </a:r>
            <a:r>
              <a:rPr lang="en-US" sz="1600" dirty="0"/>
              <a:t>blinder</a:t>
            </a:r>
            <a:r>
              <a:rPr lang="ru-RU" sz="1600" dirty="0"/>
              <a:t>, поэтому </a:t>
            </a:r>
            <a:r>
              <a:rPr lang="en-US" sz="1600" dirty="0"/>
              <a:t>activity </a:t>
            </a:r>
            <a:r>
              <a:rPr lang="ru-RU" sz="1600" dirty="0"/>
              <a:t>может использовать данные методы</a:t>
            </a:r>
          </a:p>
          <a:p>
            <a:pPr lvl="2"/>
            <a:r>
              <a:rPr lang="en-US" sz="1600" dirty="0" err="1"/>
              <a:t>ServiceDemoMSG</a:t>
            </a:r>
            <a:r>
              <a:rPr lang="en-US" sz="1600" dirty="0"/>
              <a:t> </a:t>
            </a:r>
            <a:r>
              <a:rPr lang="ru-RU" sz="1600" dirty="0"/>
              <a:t>используйте </a:t>
            </a:r>
            <a:r>
              <a:rPr lang="en-US" sz="1600" dirty="0"/>
              <a:t>binder </a:t>
            </a:r>
            <a:r>
              <a:rPr lang="ru-RU" sz="1600" dirty="0"/>
              <a:t>чтобы установить </a:t>
            </a:r>
            <a:r>
              <a:rPr lang="en-US" sz="1600" dirty="0"/>
              <a:t>handler </a:t>
            </a:r>
            <a:r>
              <a:rPr lang="ru-RU" sz="1600" dirty="0"/>
              <a:t>чтобы отправлять сообщения к </a:t>
            </a:r>
            <a:r>
              <a:rPr lang="en-US" sz="1600" dirty="0"/>
              <a:t>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49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манифеста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 все остальное </a:t>
            </a:r>
            <a:r>
              <a:rPr lang="en-US" dirty="0"/>
              <a:t>Services </a:t>
            </a:r>
            <a:r>
              <a:rPr lang="ru-RU" dirty="0"/>
              <a:t>должны быть зарегистрированы в  </a:t>
            </a:r>
            <a:r>
              <a:rPr lang="en-US" dirty="0"/>
              <a:t>AndroidManifest.xml</a:t>
            </a:r>
          </a:p>
          <a:p>
            <a:pPr lvl="1"/>
            <a:r>
              <a:rPr lang="ru-RU" sz="3200" dirty="0"/>
              <a:t>Пример</a:t>
            </a:r>
            <a:r>
              <a:rPr lang="en-US" sz="3200" dirty="0"/>
              <a:t>:</a:t>
            </a:r>
          </a:p>
          <a:p>
            <a:pPr marL="457200" lvl="1" indent="0">
              <a:buNone/>
            </a:pPr>
            <a:r>
              <a:rPr lang="en-US" sz="3200" dirty="0"/>
              <a:t>&lt;service </a:t>
            </a:r>
            <a:r>
              <a:rPr lang="en-US" sz="3200" dirty="0" err="1"/>
              <a:t>android:name</a:t>
            </a:r>
            <a:r>
              <a:rPr lang="en-US" sz="3200" dirty="0"/>
              <a:t>=".</a:t>
            </a:r>
            <a:r>
              <a:rPr lang="en-US" sz="3200" dirty="0" err="1"/>
              <a:t>myIntentService</a:t>
            </a:r>
            <a:r>
              <a:rPr lang="en-US" sz="3200" dirty="0"/>
              <a:t>“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android:enabled</a:t>
            </a:r>
            <a:r>
              <a:rPr lang="en-US" sz="3200" dirty="0"/>
              <a:t>="true"</a:t>
            </a:r>
          </a:p>
          <a:p>
            <a:pPr marL="457200" lvl="1" indent="0">
              <a:buNone/>
            </a:pPr>
            <a:r>
              <a:rPr lang="en-US" sz="3200" dirty="0"/>
              <a:t>      </a:t>
            </a:r>
            <a:r>
              <a:rPr lang="en-US" sz="3200" dirty="0" err="1"/>
              <a:t>android:exported</a:t>
            </a:r>
            <a:r>
              <a:rPr lang="en-US" sz="3200" dirty="0"/>
              <a:t>="true"&gt;</a:t>
            </a:r>
          </a:p>
          <a:p>
            <a:pPr marL="457200" lvl="1" indent="0">
              <a:buNone/>
            </a:pPr>
            <a:r>
              <a:rPr lang="en-US" sz="3200" dirty="0"/>
              <a:t>&lt;/service&gt;</a:t>
            </a:r>
          </a:p>
        </p:txBody>
      </p:sp>
    </p:spTree>
    <p:extLst>
      <p:ext uri="{BB962C8B-B14F-4D97-AF65-F5344CB8AC3E}">
        <p14:creationId xmlns:p14="http://schemas.microsoft.com/office/powerpoint/2010/main" val="418810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Название 1">
            <a:extLst>
              <a:ext uri="{FF2B5EF4-FFF2-40B4-BE49-F238E27FC236}">
                <a16:creationId xmlns:a16="http://schemas.microsoft.com/office/drawing/2014/main" id="{CEC7BECC-6E2D-468A-92CA-8A1A3CA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026" name="Номер слайда 2">
            <a:extLst>
              <a:ext uri="{FF2B5EF4-FFF2-40B4-BE49-F238E27FC236}">
                <a16:creationId xmlns:a16="http://schemas.microsoft.com/office/drawing/2014/main" id="{7014602A-6269-4400-A2AF-B06D4163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0836F0A-50B1-4DFD-A58A-210AAD864C49}" type="slidenum">
              <a:rPr kumimoji="0" lang="ru-RU" altLang="ru-RU"/>
              <a:pPr/>
              <a:t>4</a:t>
            </a:fld>
            <a:endParaRPr kumimoji="0" lang="ru-RU" altLang="ru-RU"/>
          </a:p>
        </p:txBody>
      </p:sp>
      <p:pic>
        <p:nvPicPr>
          <p:cNvPr id="1027" name="Изображение 3" descr="Looper.jpg">
            <a:extLst>
              <a:ext uri="{FF2B5EF4-FFF2-40B4-BE49-F238E27FC236}">
                <a16:creationId xmlns:a16="http://schemas.microsoft.com/office/drawing/2014/main" id="{811D8196-FA82-4064-ACC1-E8429234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07" y="1680030"/>
            <a:ext cx="81295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>
            <a:extLst>
              <a:ext uri="{FF2B5EF4-FFF2-40B4-BE49-F238E27FC236}">
                <a16:creationId xmlns:a16="http://schemas.microsoft.com/office/drawing/2014/main" id="{AC034D87-5CDD-4F5A-8F9C-53D2D4A8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5362" name="Номер слайда 2">
            <a:extLst>
              <a:ext uri="{FF2B5EF4-FFF2-40B4-BE49-F238E27FC236}">
                <a16:creationId xmlns:a16="http://schemas.microsoft.com/office/drawing/2014/main" id="{9A495F8A-EC5F-4922-AA05-B4E35BCAD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AF38A347-8343-4119-B814-192EC2A7C9C7}" type="slidenum">
              <a:rPr kumimoji="0" lang="ru-RU" altLang="ru-RU"/>
              <a:pPr/>
              <a:t>5</a:t>
            </a:fld>
            <a:endParaRPr kumimoji="0" lang="ru-RU" altLang="ru-RU"/>
          </a:p>
        </p:txBody>
      </p:sp>
      <p:pic>
        <p:nvPicPr>
          <p:cNvPr id="15363" name="Изображение 3" descr="Снимок экрана 2013-09-27 в 20.09.32.png">
            <a:extLst>
              <a:ext uri="{FF2B5EF4-FFF2-40B4-BE49-F238E27FC236}">
                <a16:creationId xmlns:a16="http://schemas.microsoft.com/office/drawing/2014/main" id="{9DEB92BE-0FB1-4B70-8484-E31FFF58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51466"/>
            <a:ext cx="10478614" cy="44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азвание 1">
            <a:extLst>
              <a:ext uri="{FF2B5EF4-FFF2-40B4-BE49-F238E27FC236}">
                <a16:creationId xmlns:a16="http://schemas.microsoft.com/office/drawing/2014/main" id="{C5A5A980-2C2F-45B6-9925-A02E3673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6386" name="Номер слайда 2">
            <a:extLst>
              <a:ext uri="{FF2B5EF4-FFF2-40B4-BE49-F238E27FC236}">
                <a16:creationId xmlns:a16="http://schemas.microsoft.com/office/drawing/2014/main" id="{B69E5280-62B7-48D9-BF9C-3A8812835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DE0023CA-2471-4805-9321-6305EC100AA3}" type="slidenum">
              <a:rPr kumimoji="0" lang="ru-RU" altLang="ru-RU"/>
              <a:pPr/>
              <a:t>6</a:t>
            </a:fld>
            <a:endParaRPr kumimoji="0" lang="ru-RU" altLang="ru-RU"/>
          </a:p>
        </p:txBody>
      </p:sp>
      <p:pic>
        <p:nvPicPr>
          <p:cNvPr id="16387" name="Изображение 3" descr="Снимок экрана 2013-09-27 в 20.10.44.png">
            <a:extLst>
              <a:ext uri="{FF2B5EF4-FFF2-40B4-BE49-F238E27FC236}">
                <a16:creationId xmlns:a16="http://schemas.microsoft.com/office/drawing/2014/main" id="{BB491B26-875C-4DD2-83C2-81E0040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55" y="1452562"/>
            <a:ext cx="8516594" cy="477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азвание 1">
            <a:extLst>
              <a:ext uri="{FF2B5EF4-FFF2-40B4-BE49-F238E27FC236}">
                <a16:creationId xmlns:a16="http://schemas.microsoft.com/office/drawing/2014/main" id="{813CA7B4-47A1-4912-B87A-48EC417F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create</a:t>
            </a:r>
            <a:endParaRPr lang="ru-RU" altLang="ru-RU"/>
          </a:p>
        </p:txBody>
      </p:sp>
      <p:sp>
        <p:nvSpPr>
          <p:cNvPr id="17410" name="Номер слайда 2">
            <a:extLst>
              <a:ext uri="{FF2B5EF4-FFF2-40B4-BE49-F238E27FC236}">
                <a16:creationId xmlns:a16="http://schemas.microsoft.com/office/drawing/2014/main" id="{0574B395-F068-4148-A9A6-12635B630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117881-6620-4579-BE39-26AEFE25AB01}" type="slidenum">
              <a:rPr kumimoji="0" lang="ru-RU" altLang="ru-RU"/>
              <a:pPr/>
              <a:t>7</a:t>
            </a:fld>
            <a:endParaRPr kumimoji="0" lang="ru-RU" altLang="ru-RU"/>
          </a:p>
        </p:txBody>
      </p:sp>
      <p:pic>
        <p:nvPicPr>
          <p:cNvPr id="17411" name="Изображение 3" descr="Снимок экрана 2013-09-27 в 20.18.17.png">
            <a:extLst>
              <a:ext uri="{FF2B5EF4-FFF2-40B4-BE49-F238E27FC236}">
                <a16:creationId xmlns:a16="http://schemas.microsoft.com/office/drawing/2014/main" id="{C865AEDA-F181-4DFF-B67D-FF92A30A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381760"/>
            <a:ext cx="7082084" cy="513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Handler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1E8F611-1B52-4B30-A917-BF12B9E9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124" y="1604964"/>
            <a:ext cx="7638878" cy="40855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 err="1"/>
              <a:t>Постит</a:t>
            </a:r>
            <a:r>
              <a:rPr lang="ru-RU" altLang="ru-RU" sz="2800" dirty="0"/>
              <a:t> </a:t>
            </a:r>
            <a:r>
              <a:rPr lang="en-US" altLang="ru-RU" sz="2800" dirty="0" err="1"/>
              <a:t>Runnables</a:t>
            </a:r>
            <a:r>
              <a:rPr lang="en-US" altLang="ru-RU" sz="2800" dirty="0"/>
              <a:t> </a:t>
            </a:r>
            <a:r>
              <a:rPr lang="ru-RU" altLang="ru-RU" sz="2800" dirty="0"/>
              <a:t>в </a:t>
            </a:r>
            <a:r>
              <a:rPr lang="en-US" altLang="ru-RU" sz="2800" dirty="0"/>
              <a:t>Looper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Привязан к потоку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Сам может быть обработчиком сообщения, которое послал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Отложенное по времени выполнение кода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Выполнение кода не в своем потоке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8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715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Handler</a:t>
            </a:r>
            <a:r>
              <a:rPr lang="ru-RU" altLang="ru-RU" dirty="0"/>
              <a:t> пример</a:t>
            </a:r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9</a:t>
            </a:fld>
            <a:endParaRPr kumimoji="0" lang="ru-RU" alt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279801-B5DB-4FE8-8F96-F4A4DD247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439312-288C-41C8-8552-A50DB408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80" y="1740333"/>
            <a:ext cx="8462520" cy="4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2605</TotalTime>
  <Words>1396</Words>
  <Application>Microsoft Office PowerPoint</Application>
  <PresentationFormat>Широкоэкранный</PresentationFormat>
  <Paragraphs>208</Paragraphs>
  <Slides>36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PF Isotext Pro</vt:lpstr>
      <vt:lpstr>Trebuchet MS</vt:lpstr>
      <vt:lpstr>Wingdings</vt:lpstr>
      <vt:lpstr>Wingdings 3</vt:lpstr>
      <vt:lpstr>Аспект</vt:lpstr>
      <vt:lpstr>Лекция 7. Сервисы</vt:lpstr>
      <vt:lpstr>Потоки в Java</vt:lpstr>
      <vt:lpstr>Looper</vt:lpstr>
      <vt:lpstr>Looper Life Cycle</vt:lpstr>
      <vt:lpstr>Looper Life Cycle</vt:lpstr>
      <vt:lpstr>Looper Life Cycle</vt:lpstr>
      <vt:lpstr>Looper create</vt:lpstr>
      <vt:lpstr>Handler</vt:lpstr>
      <vt:lpstr>Handler пример</vt:lpstr>
      <vt:lpstr>runOnUIThread()</vt:lpstr>
      <vt:lpstr>AsyncTask&lt;Params, Progress, Result&gt;</vt:lpstr>
      <vt:lpstr>AsyncTask</vt:lpstr>
      <vt:lpstr>HttpURLConnection пример</vt:lpstr>
      <vt:lpstr>Loader</vt:lpstr>
      <vt:lpstr>Сервисы</vt:lpstr>
      <vt:lpstr>Процессы</vt:lpstr>
      <vt:lpstr>Основные элементы Android-приложения</vt:lpstr>
      <vt:lpstr>Что такое «service»?</vt:lpstr>
      <vt:lpstr>Processes</vt:lpstr>
      <vt:lpstr>Что такое «service»? </vt:lpstr>
      <vt:lpstr>Работа с сервисами</vt:lpstr>
      <vt:lpstr>Виды сервисов</vt:lpstr>
      <vt:lpstr>Пример IntentService</vt:lpstr>
      <vt:lpstr>Запрос IntentService</vt:lpstr>
      <vt:lpstr>Service</vt:lpstr>
      <vt:lpstr>Service code</vt:lpstr>
      <vt:lpstr>Service code (2)</vt:lpstr>
      <vt:lpstr>Service code (3)</vt:lpstr>
      <vt:lpstr>Пример Service code</vt:lpstr>
      <vt:lpstr>ServiceDemo</vt:lpstr>
      <vt:lpstr>API 26+ и «services».</vt:lpstr>
      <vt:lpstr>Foreground services</vt:lpstr>
      <vt:lpstr>Bound Services</vt:lpstr>
      <vt:lpstr>Binder</vt:lpstr>
      <vt:lpstr>Запуск Binder</vt:lpstr>
      <vt:lpstr>Файлы манифеста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45</cp:revision>
  <dcterms:created xsi:type="dcterms:W3CDTF">2017-12-30T09:17:57Z</dcterms:created>
  <dcterms:modified xsi:type="dcterms:W3CDTF">2018-01-14T14:27:08Z</dcterms:modified>
</cp:coreProperties>
</file>