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0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2351" autoAdjust="0"/>
  </p:normalViewPr>
  <p:slideViewPr>
    <p:cSldViewPr snapToGrid="0">
      <p:cViewPr varScale="1">
        <p:scale>
          <a:sx n="51" d="100"/>
          <a:sy n="51" d="100"/>
        </p:scale>
        <p:origin x="5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ru-RU" sz="5600" dirty="0">
                <a:solidFill>
                  <a:srgbClr val="FFFFFF"/>
                </a:solidFill>
              </a:rPr>
              <a:t>Лекция 8. </a:t>
            </a:r>
            <a:br>
              <a:rPr lang="ru-RU" sz="5600" dirty="0">
                <a:solidFill>
                  <a:srgbClr val="FFFFFF"/>
                </a:solidFill>
              </a:rPr>
            </a:br>
            <a:r>
              <a:rPr lang="en-US" sz="5600" dirty="0" err="1">
                <a:solidFill>
                  <a:srgbClr val="FFFFFF"/>
                </a:solidFill>
              </a:rPr>
              <a:t>BroadcastReceiver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ru-RU" sz="5600" dirty="0">
                <a:solidFill>
                  <a:srgbClr val="FFFFFF"/>
                </a:solidFill>
              </a:rPr>
              <a:t>Нотификации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Широковещательная посылка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720"/>
            <a:ext cx="8964506" cy="4632959"/>
          </a:xfrm>
        </p:spPr>
        <p:txBody>
          <a:bodyPr>
            <a:normAutofit/>
          </a:bodyPr>
          <a:lstStyle/>
          <a:p>
            <a:r>
              <a:rPr lang="ru-RU" sz="2400" dirty="0"/>
              <a:t>Создаем </a:t>
            </a:r>
            <a:r>
              <a:rPr lang="en-US" sz="2400" dirty="0"/>
              <a:t>intent</a:t>
            </a:r>
          </a:p>
          <a:p>
            <a:pPr marL="0" indent="0">
              <a:buNone/>
            </a:pPr>
            <a:r>
              <a:rPr lang="en-US" sz="2400" dirty="0"/>
              <a:t>Intent </a:t>
            </a:r>
            <a:r>
              <a:rPr lang="en-US" sz="2400" dirty="0" err="1"/>
              <a:t>i</a:t>
            </a:r>
            <a:r>
              <a:rPr lang="en-US" sz="2400" dirty="0"/>
              <a:t> = new Intent("SOME_ACTION");</a:t>
            </a:r>
          </a:p>
          <a:p>
            <a:r>
              <a:rPr lang="ru-RU" sz="2400" dirty="0"/>
              <a:t>И посылаем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sendBroadcast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pPr lvl="1"/>
            <a:r>
              <a:rPr lang="en-US" sz="2000" dirty="0" err="1"/>
              <a:t>getActivity</a:t>
            </a:r>
            <a:r>
              <a:rPr lang="en-US" sz="2000" dirty="0"/>
              <a:t>().</a:t>
            </a:r>
            <a:r>
              <a:rPr lang="en-US" sz="2000" dirty="0" err="1"/>
              <a:t>sendBroadcast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 lvl="1"/>
            <a:r>
              <a:rPr lang="ru-RU" sz="2000" dirty="0"/>
              <a:t>или</a:t>
            </a:r>
            <a:endParaRPr lang="en-US" sz="2000" dirty="0"/>
          </a:p>
          <a:p>
            <a:pPr lvl="1"/>
            <a:r>
              <a:rPr lang="en-US" sz="2000" dirty="0" err="1"/>
              <a:t>LocalBroadcastManager.getInstance</a:t>
            </a:r>
            <a:r>
              <a:rPr lang="en-US" sz="2000" dirty="0"/>
              <a:t>(</a:t>
            </a:r>
            <a:r>
              <a:rPr lang="en-US" sz="2000" dirty="0" err="1"/>
              <a:t>getContext</a:t>
            </a:r>
            <a:r>
              <a:rPr lang="en-US" sz="2000" dirty="0"/>
              <a:t>()).</a:t>
            </a:r>
            <a:r>
              <a:rPr lang="en-US" sz="2000" dirty="0" err="1"/>
              <a:t>sendBroadcast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ru-RU" sz="2400" dirty="0"/>
              <a:t>В </a:t>
            </a:r>
            <a:r>
              <a:rPr lang="en-US" sz="2400" dirty="0"/>
              <a:t>intent </a:t>
            </a:r>
            <a:r>
              <a:rPr lang="ru-RU" sz="2400" dirty="0"/>
              <a:t>можно добавить дополнительные данные.</a:t>
            </a:r>
            <a:endParaRPr lang="en-US" sz="2400" dirty="0"/>
          </a:p>
          <a:p>
            <a:r>
              <a:rPr lang="ru-RU" sz="2400" dirty="0"/>
              <a:t>Невозможно посылать системные сообщения</a:t>
            </a:r>
            <a:r>
              <a:rPr lang="en-US" sz="2400" dirty="0"/>
              <a:t>, </a:t>
            </a:r>
            <a:r>
              <a:rPr lang="ru-RU" sz="2400" dirty="0"/>
              <a:t>например, </a:t>
            </a:r>
            <a:r>
              <a:rPr lang="en-US" sz="2400" dirty="0" err="1"/>
              <a:t>boot_completed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80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системного сообщения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640"/>
            <a:ext cx="8596668" cy="4937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/>
              <a:t>@Override</a:t>
            </a:r>
          </a:p>
          <a:p>
            <a:pPr marL="0" indent="0">
              <a:buNone/>
            </a:pPr>
            <a:r>
              <a:rPr lang="en-US" sz="2600" dirty="0"/>
              <a:t>public void </a:t>
            </a:r>
            <a:r>
              <a:rPr lang="en-US" sz="2600" dirty="0" err="1"/>
              <a:t>onResume</a:t>
            </a:r>
            <a:r>
              <a:rPr lang="en-US" sz="2600" dirty="0"/>
              <a:t>() {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super.onResume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  // Register </a:t>
            </a:r>
            <a:r>
              <a:rPr lang="en-US" sz="2600" dirty="0" err="1"/>
              <a:t>mReceiver</a:t>
            </a:r>
            <a:r>
              <a:rPr lang="en-US" sz="2600" dirty="0"/>
              <a:t> to receive messages.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getBaseContext</a:t>
            </a:r>
            <a:r>
              <a:rPr lang="en-US" sz="2600" dirty="0"/>
              <a:t>().</a:t>
            </a:r>
            <a:r>
              <a:rPr lang="en-US" sz="2600" dirty="0" err="1"/>
              <a:t>registerReceiver</a:t>
            </a:r>
            <a:r>
              <a:rPr lang="en-US" sz="2600" dirty="0"/>
              <a:t>(</a:t>
            </a:r>
            <a:r>
              <a:rPr lang="en-US" sz="2600" dirty="0" err="1"/>
              <a:t>mReceiver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dirty="0"/>
              <a:t>      new </a:t>
            </a:r>
            <a:r>
              <a:rPr lang="en-US" sz="2600" dirty="0" err="1"/>
              <a:t>IntentFilter</a:t>
            </a:r>
            <a:r>
              <a:rPr lang="en-US" sz="2600" dirty="0"/>
              <a:t>(</a:t>
            </a:r>
            <a:r>
              <a:rPr lang="en-US" sz="2600" dirty="0" err="1"/>
              <a:t>Intent.ACTION_BATTERY_LOW</a:t>
            </a:r>
            <a:r>
              <a:rPr lang="en-US" sz="2600" dirty="0"/>
              <a:t>));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>@Override</a:t>
            </a:r>
          </a:p>
          <a:p>
            <a:pPr marL="0" indent="0">
              <a:buNone/>
            </a:pPr>
            <a:r>
              <a:rPr lang="en-US" sz="2600" dirty="0"/>
              <a:t>protected void </a:t>
            </a:r>
            <a:r>
              <a:rPr lang="en-US" sz="2600" dirty="0" err="1"/>
              <a:t>onPause</a:t>
            </a:r>
            <a:r>
              <a:rPr lang="en-US" sz="2600" dirty="0"/>
              <a:t>() {  //or </a:t>
            </a:r>
            <a:r>
              <a:rPr lang="en-US" sz="2600" dirty="0" err="1"/>
              <a:t>onDestory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getBaseContext</a:t>
            </a:r>
            <a:r>
              <a:rPr lang="en-US" sz="2600" dirty="0"/>
              <a:t>()</a:t>
            </a:r>
            <a:r>
              <a:rPr lang="ru-RU" sz="2600" dirty="0"/>
              <a:t>.</a:t>
            </a:r>
            <a:r>
              <a:rPr lang="en-US" sz="2600" dirty="0" err="1"/>
              <a:t>unregisterReceiver</a:t>
            </a:r>
            <a:r>
              <a:rPr lang="en-US" sz="2600" dirty="0"/>
              <a:t>(</a:t>
            </a:r>
            <a:r>
              <a:rPr lang="en-US" sz="2600" dirty="0" err="1"/>
              <a:t>mReceiver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super.onPause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6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692" y="1981200"/>
            <a:ext cx="10972800" cy="4525963"/>
          </a:xfrm>
        </p:spPr>
        <p:txBody>
          <a:bodyPr>
            <a:normAutofit/>
          </a:bodyPr>
          <a:lstStyle/>
          <a:p>
            <a:r>
              <a:rPr lang="ru-RU" sz="3200" dirty="0"/>
              <a:t>Теперь ваше сообщение может реагировать на широковещательные сообщения</a:t>
            </a:r>
            <a:r>
              <a:rPr lang="en-US" sz="3200" dirty="0"/>
              <a:t>.</a:t>
            </a:r>
          </a:p>
          <a:p>
            <a:pPr lvl="1"/>
            <a:r>
              <a:rPr lang="ru-RU" sz="2800" dirty="0"/>
              <a:t>Например, запустить активность</a:t>
            </a:r>
            <a:endParaRPr lang="en-US" sz="2800" dirty="0"/>
          </a:p>
          <a:p>
            <a:pPr lvl="1"/>
            <a:r>
              <a:rPr lang="ru-RU" sz="2800" dirty="0"/>
              <a:t>Стартовать сервис</a:t>
            </a:r>
            <a:endParaRPr lang="en-US" sz="2800" dirty="0"/>
          </a:p>
          <a:p>
            <a:pPr lvl="1"/>
            <a:r>
              <a:rPr lang="ru-RU" sz="2800" dirty="0"/>
              <a:t>Или просто что-то сделать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52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</a:t>
            </a:r>
            <a:r>
              <a:rPr lang="ru-RU" dirty="0" err="1"/>
              <a:t>броадкасты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Для явных </a:t>
            </a:r>
            <a:r>
              <a:rPr lang="en-US" sz="3200" dirty="0"/>
              <a:t>broadcast-</a:t>
            </a:r>
            <a:r>
              <a:rPr lang="ru-RU" sz="3200" dirty="0" err="1"/>
              <a:t>ов</a:t>
            </a:r>
            <a:r>
              <a:rPr lang="ru-RU" sz="3200" dirty="0"/>
              <a:t> нужно указывать пакет, например,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Intent </a:t>
            </a:r>
            <a:r>
              <a:rPr lang="en-US" sz="3200" dirty="0" err="1"/>
              <a:t>i</a:t>
            </a:r>
            <a:r>
              <a:rPr lang="en-US" sz="3200" dirty="0"/>
              <a:t> = new Intent(MainActivity.ACTION1);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i.setPackage</a:t>
            </a:r>
            <a:r>
              <a:rPr lang="en-US" sz="3200" dirty="0"/>
              <a:t>("edu.cs4730.broadcastdemo1"); //explicit</a:t>
            </a:r>
          </a:p>
          <a:p>
            <a:pPr marL="0" indent="0">
              <a:buNone/>
            </a:pPr>
            <a:r>
              <a:rPr lang="en-US" sz="3200" dirty="0" err="1"/>
              <a:t>getActivity</a:t>
            </a:r>
            <a:r>
              <a:rPr lang="en-US" sz="3200" dirty="0"/>
              <a:t>().</a:t>
            </a:r>
            <a:r>
              <a:rPr lang="en-US" sz="3200" dirty="0" err="1"/>
              <a:t>sendBroadcast</a:t>
            </a:r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408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BF2D5-2181-4A58-BC02-F5709F9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54" y="3810000"/>
            <a:ext cx="3356186" cy="995680"/>
          </a:xfrm>
        </p:spPr>
        <p:txBody>
          <a:bodyPr/>
          <a:lstStyle/>
          <a:p>
            <a:r>
              <a:rPr lang="ru-RU" dirty="0"/>
              <a:t>Нотификации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D46BC-7BFA-4A93-ADA9-94F8DA92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42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Уведомления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8852807" cy="4830764"/>
          </a:xfrm>
        </p:spPr>
        <p:txBody>
          <a:bodyPr>
            <a:normAutofit/>
          </a:bodyPr>
          <a:lstStyle/>
          <a:p>
            <a:r>
              <a:rPr lang="ru-RU" sz="2400" dirty="0"/>
              <a:t>Существует несколько способов оповещения пользователей смартфонов, не отвлекая их от повседневной деятельности. </a:t>
            </a:r>
          </a:p>
          <a:p>
            <a:r>
              <a:rPr lang="ru-RU" sz="2400" dirty="0"/>
              <a:t>Первый способ называется «</a:t>
            </a:r>
            <a:r>
              <a:rPr lang="en-US" sz="2400" dirty="0"/>
              <a:t>Toast Notification</a:t>
            </a:r>
            <a:r>
              <a:rPr lang="ru-RU" sz="2400" dirty="0"/>
              <a:t>»,или «Всплывающие уведомление». Данный способ основан на фабричном методе.</a:t>
            </a:r>
            <a:endParaRPr lang="en-US" sz="2400" dirty="0"/>
          </a:p>
          <a:p>
            <a:pPr lvl="3"/>
            <a:r>
              <a:rPr lang="ru-RU" sz="1600" dirty="0"/>
              <a:t>«Всплывающее уведомление» может использоваться практически любым приложением, даже с заблокированным экраном</a:t>
            </a:r>
            <a:r>
              <a:rPr lang="en-US" sz="1600" dirty="0"/>
              <a:t>.</a:t>
            </a:r>
          </a:p>
          <a:p>
            <a:pPr lvl="1"/>
            <a:r>
              <a:rPr lang="en-US" sz="2000" dirty="0" err="1"/>
              <a:t>Toast.makeText</a:t>
            </a:r>
            <a:r>
              <a:rPr lang="en-US" sz="2000" dirty="0"/>
              <a:t>(</a:t>
            </a:r>
            <a:r>
              <a:rPr lang="en-US" sz="2000" dirty="0" err="1"/>
              <a:t>getBaseContext</a:t>
            </a:r>
            <a:r>
              <a:rPr lang="en-US" sz="2000" dirty="0"/>
              <a:t>(), </a:t>
            </a:r>
            <a:r>
              <a:rPr lang="ru-RU" sz="2000" dirty="0"/>
              <a:t>"Текст для отображения пользователю</a:t>
            </a:r>
            <a:r>
              <a:rPr lang="en-US" sz="2000" dirty="0"/>
              <a:t>", </a:t>
            </a:r>
            <a:r>
              <a:rPr lang="en-US" sz="2000" dirty="0" err="1"/>
              <a:t>Toast.LENGTH_SHORT</a:t>
            </a:r>
            <a:r>
              <a:rPr lang="en-US" sz="2000" dirty="0"/>
              <a:t>).show();</a:t>
            </a:r>
          </a:p>
          <a:p>
            <a:pPr lvl="3"/>
            <a:r>
              <a:rPr lang="en-US" sz="1600" dirty="0" err="1"/>
              <a:t>getBaseContext</a:t>
            </a:r>
            <a:r>
              <a:rPr lang="en-US" sz="1600" dirty="0"/>
              <a:t>() or </a:t>
            </a:r>
            <a:r>
              <a:rPr lang="en-US" sz="1600" dirty="0" err="1"/>
              <a:t>getContext</a:t>
            </a:r>
            <a:r>
              <a:rPr lang="en-US" sz="1600" dirty="0"/>
              <a:t>()</a:t>
            </a:r>
          </a:p>
          <a:p>
            <a:pPr lvl="2"/>
            <a:r>
              <a:rPr lang="en-US" sz="1800" dirty="0" err="1"/>
              <a:t>Toast.LENGTH_SHORT</a:t>
            </a:r>
            <a:r>
              <a:rPr lang="en-US" sz="1800" dirty="0"/>
              <a:t>  or </a:t>
            </a:r>
            <a:r>
              <a:rPr lang="en-US" sz="1800" dirty="0" err="1"/>
              <a:t>Toast.LENGTH_LONG</a:t>
            </a:r>
            <a:r>
              <a:rPr lang="en-US" sz="1800" dirty="0"/>
              <a:t> </a:t>
            </a:r>
            <a:r>
              <a:rPr lang="ru-RU" sz="1800" dirty="0"/>
              <a:t>– на протяжении какого времени данное уведомление будет видно пользователю</a:t>
            </a:r>
            <a:r>
              <a:rPr lang="en-US" sz="18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1503" y="1168930"/>
            <a:ext cx="3164840" cy="90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017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Уведомления на «Статус баре»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953000" cy="4525963"/>
          </a:xfrm>
        </p:spPr>
        <p:txBody>
          <a:bodyPr>
            <a:normAutofit/>
          </a:bodyPr>
          <a:lstStyle/>
          <a:p>
            <a:r>
              <a:rPr lang="ru-RU" dirty="0"/>
              <a:t>Уведомление в «статус баре» телефона сопровождается значком, который отображается на линейке состояния системы, и полное сообщение, которое можно раскрыть в окне «Уведомления»</a:t>
            </a:r>
          </a:p>
          <a:p>
            <a:pPr lvl="1"/>
            <a:r>
              <a:rPr lang="ru-RU" dirty="0"/>
              <a:t>Также на телефоне с ОС </a:t>
            </a:r>
            <a:r>
              <a:rPr lang="ru-RU" dirty="0" err="1"/>
              <a:t>Андроид</a:t>
            </a:r>
            <a:r>
              <a:rPr lang="ru-RU" dirty="0"/>
              <a:t> возможно настроить уведомления таким образом, чтобы они  сопровождались звуком, вибрацией и вспышкой предупреждений. </a:t>
            </a:r>
          </a:p>
          <a:p>
            <a:pPr lvl="1"/>
            <a:r>
              <a:rPr lang="ru-RU" dirty="0"/>
              <a:t>Когда пользователь раскрывает полное сообщение, ОС </a:t>
            </a:r>
            <a:r>
              <a:rPr lang="ru-RU" dirty="0" err="1"/>
              <a:t>Андроид</a:t>
            </a:r>
            <a:r>
              <a:rPr lang="ru-RU" dirty="0"/>
              <a:t> запускается «</a:t>
            </a:r>
            <a:r>
              <a:rPr lang="en-US" dirty="0"/>
              <a:t>Intent</a:t>
            </a:r>
            <a:r>
              <a:rPr lang="ru-RU" dirty="0"/>
              <a:t>», работа которого определяется пунктом уведомлений (обычно, запустить «</a:t>
            </a:r>
            <a:r>
              <a:rPr lang="en-US" dirty="0"/>
              <a:t>Activity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057400"/>
            <a:ext cx="3352800" cy="3110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91400" y="1905000"/>
            <a:ext cx="381000" cy="4634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38066" y="1476976"/>
            <a:ext cx="15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Уведомление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7"/>
          </p:cNvCxnSpPr>
          <p:nvPr/>
        </p:nvCxnSpPr>
        <p:spPr>
          <a:xfrm flipH="1">
            <a:off x="7716604" y="1914995"/>
            <a:ext cx="932096" cy="578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77" y="3431001"/>
            <a:ext cx="4220323" cy="231899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8610600" y="1905000"/>
            <a:ext cx="76200" cy="2895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3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уведомлений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280"/>
            <a:ext cx="8596668" cy="5242559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ru-RU" sz="3600" dirty="0"/>
              <a:t>1.</a:t>
            </a:r>
            <a:r>
              <a:rPr lang="ru-RU" sz="2000" dirty="0"/>
              <a:t> Получите ссылку</a:t>
            </a:r>
            <a:r>
              <a:rPr lang="en-US" sz="2000" dirty="0"/>
              <a:t> </a:t>
            </a:r>
            <a:r>
              <a:rPr lang="ru-RU" sz="2000" dirty="0"/>
              <a:t>на</a:t>
            </a:r>
            <a:r>
              <a:rPr lang="en-US" sz="2000" dirty="0"/>
              <a:t> </a:t>
            </a:r>
            <a:r>
              <a:rPr lang="ru-RU" sz="2000" dirty="0"/>
              <a:t>«</a:t>
            </a:r>
            <a:r>
              <a:rPr lang="en-US" sz="2000" dirty="0" err="1"/>
              <a:t>NotificationManager</a:t>
            </a:r>
            <a:r>
              <a:rPr lang="ru-RU" sz="2000" dirty="0"/>
              <a:t>» с помощью</a:t>
            </a:r>
            <a:r>
              <a:rPr lang="en-US" sz="2000" dirty="0"/>
              <a:t> </a:t>
            </a:r>
            <a:r>
              <a:rPr lang="en-US" sz="2000" dirty="0" err="1"/>
              <a:t>getSystemService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r>
              <a:rPr lang="ru-RU" sz="3200" dirty="0"/>
              <a:t>2.</a:t>
            </a:r>
            <a:r>
              <a:rPr lang="ru-RU" sz="2000" dirty="0"/>
              <a:t> Создайте объект уведомления</a:t>
            </a:r>
            <a:endParaRPr lang="en-US" sz="2000" dirty="0"/>
          </a:p>
          <a:p>
            <a:pPr lvl="1"/>
            <a:r>
              <a:rPr lang="ru-RU" sz="2000" dirty="0"/>
              <a:t>Минимальные требования – значок, текст, длительность уведомления</a:t>
            </a:r>
          </a:p>
          <a:p>
            <a:pPr lvl="2"/>
            <a:r>
              <a:rPr lang="ru-RU" sz="2000" dirty="0"/>
              <a:t>Важно: Длительность уведомления складывается из настоящего и прошлого времени. для «будущих» уведомлений нам необходимо использовать  таймер, суть работы которого будет описана позже</a:t>
            </a:r>
          </a:p>
          <a:p>
            <a:pPr marL="0" indent="0">
              <a:buNone/>
            </a:pPr>
            <a:r>
              <a:rPr lang="ru-RU" sz="3500" dirty="0"/>
              <a:t>3.</a:t>
            </a:r>
            <a:r>
              <a:rPr lang="ru-RU" sz="2000" dirty="0"/>
              <a:t> Запустите уведомление через «</a:t>
            </a:r>
            <a:r>
              <a:rPr lang="en-US" sz="2000" dirty="0"/>
              <a:t>Notification manager</a:t>
            </a:r>
            <a:r>
              <a:rPr lang="ru-RU" sz="2000" dirty="0"/>
              <a:t>»</a:t>
            </a:r>
          </a:p>
          <a:p>
            <a:pPr lvl="1"/>
            <a:r>
              <a:rPr lang="ru-RU" sz="1800" dirty="0"/>
              <a:t>Номер используется вашим приложением, однако если вы хотите создать больше чем один объект, данный номер должен быть уникальным. 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ru-RU" sz="2200" dirty="0"/>
              <a:t>Система отобразит ваше уведомление в строке статус бара и пользователь обратит на него внимание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4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991" y="142240"/>
            <a:ext cx="8596668" cy="1320800"/>
          </a:xfrm>
        </p:spPr>
        <p:txBody>
          <a:bodyPr/>
          <a:lstStyle/>
          <a:p>
            <a:r>
              <a:rPr lang="ru-RU" dirty="0"/>
              <a:t>Создание простого уведомления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88" y="1230086"/>
            <a:ext cx="12236026" cy="5775233"/>
          </a:xfrm>
        </p:spPr>
        <p:txBody>
          <a:bodyPr>
            <a:normAutofit fontScale="25000" lnSpcReduction="20000"/>
          </a:bodyPr>
          <a:lstStyle/>
          <a:p>
            <a:r>
              <a:rPr lang="ru-RU" sz="8000" b="1" dirty="0"/>
              <a:t>Установка системы «</a:t>
            </a:r>
            <a:r>
              <a:rPr lang="en-US" sz="8000" b="1" dirty="0"/>
              <a:t>Notification Manager</a:t>
            </a:r>
            <a:r>
              <a:rPr lang="ru-RU" sz="8000" b="1" dirty="0"/>
              <a:t>»</a:t>
            </a:r>
            <a:r>
              <a:rPr lang="en-US" sz="8000" dirty="0"/>
              <a:t> </a:t>
            </a:r>
          </a:p>
          <a:p>
            <a:pPr marL="0" indent="0">
              <a:buNone/>
            </a:pPr>
            <a:r>
              <a:rPr lang="en-US" sz="8000" dirty="0" err="1"/>
              <a:t>NotificationManager</a:t>
            </a:r>
            <a:r>
              <a:rPr lang="en-US" sz="8000" dirty="0"/>
              <a:t> </a:t>
            </a:r>
            <a:r>
              <a:rPr lang="en-US" sz="8000" dirty="0" err="1"/>
              <a:t>mNotificationManager</a:t>
            </a:r>
            <a:r>
              <a:rPr lang="en-US" sz="8000" dirty="0"/>
              <a:t> =  (</a:t>
            </a:r>
            <a:r>
              <a:rPr lang="en-US" sz="8000" dirty="0" err="1"/>
              <a:t>NotificationManager</a:t>
            </a:r>
            <a:r>
              <a:rPr lang="en-US" sz="8000" dirty="0"/>
              <a:t>) </a:t>
            </a:r>
            <a:r>
              <a:rPr lang="en-US" sz="8000" dirty="0" err="1"/>
              <a:t>getSystemService</a:t>
            </a:r>
            <a:r>
              <a:rPr lang="en-US" sz="8000" dirty="0"/>
              <a:t>(NOTIFICATION_SERVICE);</a:t>
            </a:r>
          </a:p>
          <a:p>
            <a:r>
              <a:rPr lang="ru-RU" sz="8000" b="1" dirty="0"/>
              <a:t>Создание «</a:t>
            </a:r>
            <a:r>
              <a:rPr lang="en-US" sz="8000" b="1" dirty="0"/>
              <a:t>Intent</a:t>
            </a:r>
            <a:r>
              <a:rPr lang="ru-RU" sz="8000" b="1" dirty="0"/>
              <a:t>»</a:t>
            </a:r>
            <a:r>
              <a:rPr lang="en-US" sz="8000" b="1" dirty="0"/>
              <a:t>  </a:t>
            </a:r>
            <a:r>
              <a:rPr lang="ru-RU" sz="8000" b="1" dirty="0"/>
              <a:t>или намерения </a:t>
            </a:r>
            <a:r>
              <a:rPr lang="en-US" sz="8000" b="1" dirty="0"/>
              <a:t>(</a:t>
            </a:r>
            <a:r>
              <a:rPr lang="ru-RU" sz="8000" b="1" dirty="0"/>
              <a:t>когда пользователь нажимает на уведомление)</a:t>
            </a:r>
            <a:endParaRPr lang="en-US" sz="8000" b="1" dirty="0"/>
          </a:p>
          <a:p>
            <a:pPr marL="0" indent="0">
              <a:buNone/>
            </a:pPr>
            <a:r>
              <a:rPr lang="en-US" sz="8000" dirty="0"/>
              <a:t>Intent </a:t>
            </a:r>
            <a:r>
              <a:rPr lang="en-US" sz="8000" dirty="0" err="1"/>
              <a:t>notificationIntent</a:t>
            </a:r>
            <a:r>
              <a:rPr lang="en-US" sz="8000" dirty="0"/>
              <a:t> = new Intent(</a:t>
            </a:r>
            <a:r>
              <a:rPr lang="en-US" sz="8000" dirty="0" err="1"/>
              <a:t>getApplicationContext</a:t>
            </a:r>
            <a:r>
              <a:rPr lang="en-US" sz="8000" dirty="0"/>
              <a:t>(), </a:t>
            </a:r>
            <a:r>
              <a:rPr lang="en-US" sz="8000" dirty="0" err="1"/>
              <a:t>receiveActivity.class</a:t>
            </a:r>
            <a:r>
              <a:rPr lang="en-US" sz="8000" dirty="0"/>
              <a:t>);</a:t>
            </a:r>
          </a:p>
          <a:p>
            <a:r>
              <a:rPr lang="ru-RU" sz="8000" b="1" dirty="0"/>
              <a:t>Создание уведомления</a:t>
            </a:r>
            <a:endParaRPr lang="en-US" sz="8000" b="1" dirty="0"/>
          </a:p>
          <a:p>
            <a:pPr marL="0" indent="0">
              <a:buNone/>
            </a:pPr>
            <a:r>
              <a:rPr lang="en-US" sz="8000" dirty="0"/>
              <a:t> Notification </a:t>
            </a:r>
            <a:r>
              <a:rPr lang="en-US" sz="8000" dirty="0" err="1"/>
              <a:t>noti</a:t>
            </a:r>
            <a:r>
              <a:rPr lang="en-US" sz="8000" dirty="0"/>
              <a:t> = new </a:t>
            </a:r>
            <a:r>
              <a:rPr lang="en-US" sz="8000" dirty="0" err="1"/>
              <a:t>NotificationCompat.Builder</a:t>
            </a:r>
            <a:r>
              <a:rPr lang="en-US" sz="8000" dirty="0"/>
              <a:t>(</a:t>
            </a:r>
            <a:r>
              <a:rPr lang="en-US" sz="8000" dirty="0" err="1"/>
              <a:t>getApplicationContext</a:t>
            </a:r>
            <a:r>
              <a:rPr lang="en-US" sz="8000" dirty="0"/>
              <a:t>())</a:t>
            </a:r>
          </a:p>
          <a:p>
            <a:pPr marL="0" indent="0">
              <a:buNone/>
            </a:pPr>
            <a:r>
              <a:rPr lang="en-US" sz="8000" dirty="0"/>
              <a:t>               </a:t>
            </a:r>
            <a:r>
              <a:rPr lang="ru-RU" sz="8000" dirty="0"/>
              <a:t> </a:t>
            </a:r>
            <a:r>
              <a:rPr lang="en-US" sz="8000" dirty="0"/>
              <a:t>.</a:t>
            </a:r>
            <a:r>
              <a:rPr lang="en-US" sz="8000" dirty="0" err="1"/>
              <a:t>setSmallIcon</a:t>
            </a:r>
            <a:r>
              <a:rPr lang="en-US" sz="8000" dirty="0"/>
              <a:t>(R.drawable.ic_announcement_black_24dp)</a:t>
            </a:r>
          </a:p>
          <a:p>
            <a:pPr marL="0" indent="0">
              <a:buNone/>
            </a:pPr>
            <a:r>
              <a:rPr lang="en-US" sz="8000" dirty="0"/>
              <a:t>	</a:t>
            </a:r>
            <a:r>
              <a:rPr lang="ru-RU" sz="8000" dirty="0"/>
              <a:t>	   </a:t>
            </a:r>
            <a:r>
              <a:rPr lang="en-US" sz="8000" dirty="0"/>
              <a:t>.</a:t>
            </a:r>
            <a:r>
              <a:rPr lang="en-US" sz="8000" dirty="0" err="1"/>
              <a:t>setWhen</a:t>
            </a:r>
            <a:r>
              <a:rPr lang="en-US" sz="8000" dirty="0"/>
              <a:t>(</a:t>
            </a:r>
            <a:r>
              <a:rPr lang="en-US" sz="8000" dirty="0" err="1"/>
              <a:t>System.currentTimeMillis</a:t>
            </a:r>
            <a:r>
              <a:rPr lang="en-US" sz="8000" dirty="0"/>
              <a:t>())  //</a:t>
            </a:r>
            <a:r>
              <a:rPr lang="ru-RU" sz="8000" dirty="0"/>
              <a:t>Когда уведомление появляется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         .</a:t>
            </a:r>
            <a:r>
              <a:rPr lang="en-US" sz="8000" dirty="0" err="1"/>
              <a:t>setContentTitle</a:t>
            </a:r>
            <a:r>
              <a:rPr lang="en-US" sz="8000" dirty="0"/>
              <a:t>("Marquee or Title")   //</a:t>
            </a:r>
            <a:r>
              <a:rPr lang="ru-RU" sz="8000" dirty="0"/>
              <a:t>Заголовок сообщения вверху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         .</a:t>
            </a:r>
            <a:r>
              <a:rPr lang="en-US" sz="8000" dirty="0" err="1"/>
              <a:t>setContentText</a:t>
            </a:r>
            <a:r>
              <a:rPr lang="en-US" sz="8000" dirty="0"/>
              <a:t>("Message, this has only a small icon.")  //</a:t>
            </a:r>
            <a:r>
              <a:rPr lang="ru-RU" sz="8000" dirty="0"/>
              <a:t>Сообщение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         .</a:t>
            </a:r>
            <a:r>
              <a:rPr lang="en-US" sz="8000" dirty="0" err="1"/>
              <a:t>setContentIntent</a:t>
            </a:r>
            <a:r>
              <a:rPr lang="en-US" sz="8000" dirty="0"/>
              <a:t>(</a:t>
            </a:r>
            <a:r>
              <a:rPr lang="en-US" sz="8000" dirty="0" err="1"/>
              <a:t>contentIntent</a:t>
            </a:r>
            <a:r>
              <a:rPr lang="en-US" sz="8000" dirty="0"/>
              <a:t>)  //</a:t>
            </a:r>
            <a:r>
              <a:rPr lang="ru-RU" sz="8000" dirty="0"/>
              <a:t>Какое приложение откроется</a:t>
            </a:r>
            <a:r>
              <a:rPr lang="en-US" sz="8000" dirty="0"/>
              <a:t>.</a:t>
            </a:r>
          </a:p>
          <a:p>
            <a:pPr marL="0" indent="0">
              <a:buNone/>
            </a:pPr>
            <a:r>
              <a:rPr lang="en-US" sz="8000" dirty="0"/>
              <a:t>                .</a:t>
            </a:r>
            <a:r>
              <a:rPr lang="en-US" sz="8000" dirty="0" err="1"/>
              <a:t>setAutoCancel</a:t>
            </a:r>
            <a:r>
              <a:rPr lang="en-US" sz="8000" dirty="0"/>
              <a:t>(true)   //</a:t>
            </a:r>
            <a:r>
              <a:rPr lang="ru-RU" sz="8000" dirty="0"/>
              <a:t>Разрешить автоматическое отключение при нажатии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         .build();  //</a:t>
            </a:r>
            <a:r>
              <a:rPr lang="ru-RU" sz="8000" dirty="0"/>
              <a:t>Создать и вывести уведомление</a:t>
            </a:r>
            <a:endParaRPr lang="en-US" sz="80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962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простого уведомления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4887"/>
            <a:ext cx="8760580" cy="4506476"/>
          </a:xfrm>
        </p:spPr>
        <p:txBody>
          <a:bodyPr>
            <a:normAutofit/>
          </a:bodyPr>
          <a:lstStyle/>
          <a:p>
            <a:r>
              <a:rPr lang="ru-RU" sz="2800" dirty="0"/>
              <a:t>добавьте в диспетчер уведомлений, чтобы он показывал следующее:</a:t>
            </a:r>
          </a:p>
          <a:p>
            <a:pPr marL="0" indent="0">
              <a:buNone/>
            </a:pPr>
            <a:r>
              <a:rPr lang="en-US" sz="2800" dirty="0" err="1"/>
              <a:t>mNotificationManager.notify</a:t>
            </a:r>
            <a:r>
              <a:rPr lang="en-US" sz="2800" dirty="0"/>
              <a:t>(</a:t>
            </a:r>
            <a:r>
              <a:rPr lang="en-US" sz="2800" dirty="0" err="1"/>
              <a:t>NotID</a:t>
            </a:r>
            <a:r>
              <a:rPr lang="en-US" sz="2800" dirty="0"/>
              <a:t>, </a:t>
            </a:r>
            <a:r>
              <a:rPr lang="en-US" sz="2800" dirty="0" err="1"/>
              <a:t>noti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 err="1"/>
              <a:t>NotID</a:t>
            </a:r>
            <a:r>
              <a:rPr lang="en-US" sz="2800" dirty="0"/>
              <a:t>++;</a:t>
            </a:r>
          </a:p>
          <a:p>
            <a:pPr lvl="1"/>
            <a:r>
              <a:rPr lang="en-US" sz="2400" dirty="0" err="1"/>
              <a:t>NotID</a:t>
            </a:r>
            <a:r>
              <a:rPr lang="ru-RU" sz="2400" dirty="0"/>
              <a:t> дает каждому уведомлению свой уникальный номер, данное действие может быть отменено позже. Так же можно обновить существующее уведомление, используя его идентификационный номер.</a:t>
            </a:r>
          </a:p>
        </p:txBody>
      </p:sp>
    </p:spTree>
    <p:extLst>
      <p:ext uri="{BB962C8B-B14F-4D97-AF65-F5344CB8AC3E}">
        <p14:creationId xmlns:p14="http://schemas.microsoft.com/office/powerpoint/2010/main" val="12983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Широковещательный слушатель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ru-RU" sz="3200" dirty="0"/>
              <a:t>Компонент приложения, получающий системные события</a:t>
            </a:r>
            <a:endParaRPr lang="en-US" sz="3200" dirty="0"/>
          </a:p>
          <a:p>
            <a:pPr lvl="1"/>
            <a:r>
              <a:rPr lang="ru-RU" sz="3200" dirty="0"/>
              <a:t>В принципе обычный слушатель, но для особых сообщений.</a:t>
            </a:r>
            <a:endParaRPr lang="en-US" sz="3200" dirty="0"/>
          </a:p>
          <a:p>
            <a:pPr lvl="2"/>
            <a:r>
              <a:rPr lang="ru-RU" sz="2800" dirty="0"/>
              <a:t>Например, о том, что пришла </a:t>
            </a:r>
            <a:r>
              <a:rPr lang="en-US" sz="2800" dirty="0" err="1"/>
              <a:t>sms</a:t>
            </a:r>
            <a:r>
              <a:rPr lang="en-US" sz="2800" dirty="0"/>
              <a:t>.</a:t>
            </a:r>
            <a:endParaRPr lang="ru-RU" sz="2800" dirty="0"/>
          </a:p>
          <a:p>
            <a:pPr lvl="2"/>
            <a:r>
              <a:rPr lang="ru-RU" sz="2800" dirty="0"/>
              <a:t>Возможно получать и свои события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859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отмены уведомления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1343"/>
            <a:ext cx="8596668" cy="4550019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Для того, чтобы отменить особенное уведомление:</a:t>
            </a:r>
            <a:endParaRPr lang="en-US" sz="2800" dirty="0"/>
          </a:p>
          <a:p>
            <a:pPr>
              <a:buNone/>
            </a:pPr>
            <a:r>
              <a:rPr lang="en-US" sz="2800" dirty="0" err="1"/>
              <a:t>mNotificationManager.cancel</a:t>
            </a:r>
            <a:r>
              <a:rPr lang="en-US" sz="2800" dirty="0"/>
              <a:t>(</a:t>
            </a:r>
            <a:r>
              <a:rPr lang="en-US" sz="2800" dirty="0" err="1"/>
              <a:t>ID_number</a:t>
            </a:r>
            <a:r>
              <a:rPr lang="en-US" sz="2800" dirty="0"/>
              <a:t>);</a:t>
            </a:r>
          </a:p>
          <a:p>
            <a:r>
              <a:rPr lang="ru-RU" sz="2800" dirty="0"/>
              <a:t>Чтобы отменить все уведомления :</a:t>
            </a:r>
            <a:endParaRPr lang="en-US" sz="2800" dirty="0"/>
          </a:p>
          <a:p>
            <a:pPr>
              <a:buNone/>
            </a:pPr>
            <a:r>
              <a:rPr lang="en-US" sz="2800" dirty="0" err="1"/>
              <a:t>mNotificationManager.cancelAll</a:t>
            </a:r>
            <a:r>
              <a:rPr lang="en-US" sz="2800" dirty="0"/>
              <a:t>();</a:t>
            </a:r>
          </a:p>
          <a:p>
            <a:r>
              <a:rPr lang="ru-RU" sz="2800" dirty="0"/>
              <a:t>Также отличным способом является установка авто отмены: </a:t>
            </a:r>
          </a:p>
          <a:p>
            <a:pPr lvl="1"/>
            <a:r>
              <a:rPr lang="en-US" sz="2400" dirty="0"/>
              <a:t>.</a:t>
            </a:r>
            <a:r>
              <a:rPr lang="en-US" sz="2400" dirty="0" err="1"/>
              <a:t>setAutoCancel</a:t>
            </a:r>
            <a:r>
              <a:rPr lang="en-US" sz="2400" dirty="0"/>
              <a:t>(true)</a:t>
            </a:r>
          </a:p>
          <a:p>
            <a:pPr lvl="2"/>
            <a:r>
              <a:rPr lang="ru-RU" sz="2000" dirty="0"/>
              <a:t>Когда пользователь нажимает на это, уведомление удаляется</a:t>
            </a:r>
          </a:p>
        </p:txBody>
      </p:sp>
    </p:spTree>
    <p:extLst>
      <p:ext uri="{BB962C8B-B14F-4D97-AF65-F5344CB8AC3E}">
        <p14:creationId xmlns:p14="http://schemas.microsoft.com/office/powerpoint/2010/main" val="233905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к уведомлениям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029"/>
            <a:ext cx="8847666" cy="461533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Чтобы добавить звук :</a:t>
            </a:r>
          </a:p>
          <a:p>
            <a:pPr lvl="1"/>
            <a:r>
              <a:rPr lang="ru-RU" sz="2400" dirty="0"/>
              <a:t>Стандартный звук</a:t>
            </a:r>
            <a:r>
              <a:rPr lang="en-US" sz="2400" dirty="0"/>
              <a:t>  (</a:t>
            </a:r>
            <a:r>
              <a:rPr lang="ru-RU" sz="2400" dirty="0"/>
              <a:t>и простой звук</a:t>
            </a:r>
            <a:r>
              <a:rPr lang="en-US" sz="2400" dirty="0"/>
              <a:t>)</a:t>
            </a:r>
          </a:p>
          <a:p>
            <a:pPr lvl="2"/>
            <a:r>
              <a:rPr lang="en-US" sz="2100" dirty="0" err="1"/>
              <a:t>builder.setDefaults</a:t>
            </a:r>
            <a:r>
              <a:rPr lang="en-US" sz="2100" dirty="0"/>
              <a:t>(</a:t>
            </a:r>
            <a:r>
              <a:rPr lang="en-US" sz="2100" dirty="0" err="1"/>
              <a:t>Notification.DEFAULT_SOUND</a:t>
            </a:r>
            <a:r>
              <a:rPr lang="en-US" sz="2100" dirty="0"/>
              <a:t>);</a:t>
            </a:r>
          </a:p>
          <a:p>
            <a:pPr lvl="1"/>
            <a:r>
              <a:rPr lang="ru-RU" sz="2400" dirty="0"/>
              <a:t>Чтобы использовать другие звуки для уведомлений, используйте ссылку </a:t>
            </a:r>
            <a:r>
              <a:rPr lang="en-US" sz="2400" dirty="0"/>
              <a:t>Uri </a:t>
            </a:r>
            <a:r>
              <a:rPr lang="ru-RU" sz="2400" dirty="0"/>
              <a:t>в </a:t>
            </a:r>
            <a:r>
              <a:rPr lang="en-US" sz="2400" dirty="0" err="1"/>
              <a:t>SetSound</a:t>
            </a:r>
            <a:r>
              <a:rPr lang="en-US" sz="2400" dirty="0"/>
              <a:t> () </a:t>
            </a:r>
            <a:r>
              <a:rPr lang="ru-RU" sz="2400" dirty="0"/>
              <a:t>способе. Следующий пример подразумевает использование аудиофайла сохраненного на </a:t>
            </a:r>
            <a:r>
              <a:rPr lang="en-US" sz="2400" dirty="0"/>
              <a:t>SD </a:t>
            </a:r>
            <a:r>
              <a:rPr lang="ru-RU" sz="2400" dirty="0"/>
              <a:t>карте смартфона. </a:t>
            </a:r>
          </a:p>
          <a:p>
            <a:pPr lvl="2"/>
            <a:r>
              <a:rPr lang="en-US" sz="2100" dirty="0" err="1"/>
              <a:t>Builder.setSetound</a:t>
            </a:r>
            <a:r>
              <a:rPr lang="en-US" sz="2100" dirty="0"/>
              <a:t>(</a:t>
            </a:r>
            <a:r>
              <a:rPr lang="en-US" sz="2100" dirty="0" err="1"/>
              <a:t>Uri.parse</a:t>
            </a:r>
            <a:r>
              <a:rPr lang="en-US" sz="2100" dirty="0"/>
              <a:t>("file:///sdcard/notification/ringer.mp3") ); </a:t>
            </a:r>
          </a:p>
          <a:p>
            <a:pPr lvl="1"/>
            <a:r>
              <a:rPr lang="ru-RU" sz="2400" dirty="0"/>
              <a:t>Аудиофайл выбирается из внутренних «</a:t>
            </a:r>
            <a:r>
              <a:rPr lang="en-US" sz="2400" dirty="0" err="1"/>
              <a:t>MediaStore's</a:t>
            </a:r>
            <a:r>
              <a:rPr lang="ru-RU" sz="2400" dirty="0"/>
              <a:t>»</a:t>
            </a:r>
            <a:r>
              <a:rPr lang="en-US" sz="2400" dirty="0"/>
              <a:t> </a:t>
            </a:r>
            <a:r>
              <a:rPr lang="ru-RU" sz="2400" dirty="0"/>
              <a:t>«</a:t>
            </a:r>
            <a:r>
              <a:rPr lang="en-US" sz="2400" dirty="0" err="1"/>
              <a:t>ContentProvider</a:t>
            </a:r>
            <a:r>
              <a:rPr lang="ru-RU" sz="2400" dirty="0"/>
              <a:t>»</a:t>
            </a:r>
          </a:p>
          <a:p>
            <a:pPr lvl="2"/>
            <a:r>
              <a:rPr lang="en-US" sz="2100" dirty="0" err="1"/>
              <a:t>Builder.setSound</a:t>
            </a:r>
            <a:r>
              <a:rPr lang="en-US" sz="2100" dirty="0"/>
              <a:t>(</a:t>
            </a:r>
            <a:r>
              <a:rPr lang="en-US" sz="2100" dirty="0" err="1"/>
              <a:t>Uri.withAppendedPath</a:t>
            </a:r>
            <a:r>
              <a:rPr lang="en-US" sz="2100" dirty="0"/>
              <a:t>( </a:t>
            </a:r>
            <a:r>
              <a:rPr lang="en-US" sz="2100" dirty="0" err="1"/>
              <a:t>Audio.Media.INTERNAL_CONTENT_URI</a:t>
            </a:r>
            <a:r>
              <a:rPr lang="en-US" sz="2100" dirty="0"/>
              <a:t>, "6")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 уведомлениям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3371"/>
            <a:ext cx="8596668" cy="4647991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Добавление вибрации</a:t>
            </a:r>
            <a:endParaRPr lang="en-US" sz="2800" dirty="0"/>
          </a:p>
          <a:p>
            <a:pPr lvl="1"/>
            <a:r>
              <a:rPr lang="ru-RU" sz="2400" dirty="0"/>
              <a:t>Чтобы использовать шаблон по умолчанию:</a:t>
            </a:r>
            <a:endParaRPr lang="en-US" sz="2400" dirty="0"/>
          </a:p>
          <a:p>
            <a:pPr lvl="2"/>
            <a:r>
              <a:rPr lang="en-US" sz="2000" dirty="0" err="1"/>
              <a:t>builder.setDefaults</a:t>
            </a:r>
            <a:r>
              <a:rPr lang="en-US" sz="2000" dirty="0"/>
              <a:t>(</a:t>
            </a:r>
            <a:r>
              <a:rPr lang="en-US" sz="2000" dirty="0" err="1"/>
              <a:t>Notification.DEFAULT_VIBRATE</a:t>
            </a:r>
            <a:r>
              <a:rPr lang="en-US" sz="2000" dirty="0"/>
              <a:t>);</a:t>
            </a:r>
          </a:p>
          <a:p>
            <a:pPr lvl="3"/>
            <a:r>
              <a:rPr lang="ru-RU" sz="1800" dirty="0"/>
              <a:t>Для звука и вибрации</a:t>
            </a:r>
            <a:r>
              <a:rPr lang="en-US" sz="1800" dirty="0"/>
              <a:t>  </a:t>
            </a:r>
            <a:r>
              <a:rPr lang="en-US" sz="1800" dirty="0" err="1"/>
              <a:t>builder.setDefaults</a:t>
            </a:r>
            <a:r>
              <a:rPr lang="en-US" sz="1800" dirty="0"/>
              <a:t>(</a:t>
            </a:r>
            <a:r>
              <a:rPr lang="en-US" sz="1800" dirty="0" err="1"/>
              <a:t>Notification.DEFAULT_VIBRATE</a:t>
            </a:r>
            <a:r>
              <a:rPr lang="en-US" sz="1800" dirty="0"/>
              <a:t> | </a:t>
            </a:r>
            <a:r>
              <a:rPr lang="en-US" sz="1800" dirty="0" err="1"/>
              <a:t>Notification.DEFAULT_SOUND</a:t>
            </a:r>
            <a:r>
              <a:rPr lang="en-US" sz="1800" dirty="0"/>
              <a:t>);</a:t>
            </a:r>
          </a:p>
          <a:p>
            <a:pPr lvl="1"/>
            <a:r>
              <a:rPr lang="ru-RU" sz="2400" dirty="0"/>
              <a:t>Для того, чтобы создать собственный тип вибрации, передайте массив значений для поля вибраций.</a:t>
            </a:r>
          </a:p>
          <a:p>
            <a:pPr lvl="2"/>
            <a:r>
              <a:rPr lang="en-US" sz="2000" dirty="0"/>
              <a:t>long[] pattern = {0,100,200,300}; //wait to turn on, on length, off length, on length, …</a:t>
            </a:r>
          </a:p>
          <a:p>
            <a:pPr lvl="2"/>
            <a:r>
              <a:rPr lang="en-US" sz="2000" dirty="0" err="1"/>
              <a:t>builder.setVibrate</a:t>
            </a:r>
            <a:r>
              <a:rPr lang="en-US" sz="2000" dirty="0"/>
              <a:t>(pattern);</a:t>
            </a:r>
          </a:p>
          <a:p>
            <a:pPr lvl="1"/>
            <a:r>
              <a:rPr lang="ru-RU" sz="2400" dirty="0"/>
              <a:t>Нужно добавить:</a:t>
            </a:r>
            <a:r>
              <a:rPr lang="en-US" sz="2400" dirty="0"/>
              <a:t>&lt;uses-permission </a:t>
            </a:r>
            <a:r>
              <a:rPr lang="en-US" sz="2400" dirty="0" err="1"/>
              <a:t>android:name</a:t>
            </a:r>
            <a:r>
              <a:rPr lang="en-US" sz="2400" dirty="0"/>
              <a:t>="</a:t>
            </a:r>
            <a:r>
              <a:rPr lang="en-US" sz="2400" dirty="0" err="1"/>
              <a:t>android.permission.VIBRATE</a:t>
            </a:r>
            <a:r>
              <a:rPr lang="en-US" sz="2400" dirty="0"/>
              <a:t>"/&gt; </a:t>
            </a:r>
            <a:r>
              <a:rPr lang="ru-RU" sz="2400" dirty="0"/>
              <a:t>в </a:t>
            </a:r>
            <a:r>
              <a:rPr lang="en-US" sz="2400" dirty="0"/>
              <a:t>AndroidManifest.xml </a:t>
            </a:r>
          </a:p>
        </p:txBody>
      </p:sp>
    </p:spTree>
    <p:extLst>
      <p:ext uri="{BB962C8B-B14F-4D97-AF65-F5344CB8AC3E}">
        <p14:creationId xmlns:p14="http://schemas.microsoft.com/office/powerpoint/2010/main" val="117903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 уведомлениям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3115"/>
            <a:ext cx="8596668" cy="4528248"/>
          </a:xfrm>
        </p:spPr>
        <p:txBody>
          <a:bodyPr>
            <a:normAutofit fontScale="92500"/>
          </a:bodyPr>
          <a:lstStyle/>
          <a:p>
            <a:r>
              <a:rPr lang="ru-RU" sz="3200" dirty="0"/>
              <a:t>Добавление «Вспышки предупреждений»</a:t>
            </a:r>
            <a:endParaRPr lang="en-US" sz="3200" dirty="0"/>
          </a:p>
          <a:p>
            <a:pPr lvl="1"/>
            <a:r>
              <a:rPr lang="ru-RU" sz="2800" dirty="0"/>
              <a:t>Использовать стандартные настройки вспышки:</a:t>
            </a:r>
            <a:endParaRPr lang="en-US" sz="2800" dirty="0"/>
          </a:p>
          <a:p>
            <a:pPr lvl="2"/>
            <a:r>
              <a:rPr lang="en-US" sz="2400" dirty="0" err="1"/>
              <a:t>builder.setDefaults</a:t>
            </a:r>
            <a:r>
              <a:rPr lang="en-US" sz="2400" dirty="0"/>
              <a:t>(</a:t>
            </a:r>
            <a:r>
              <a:rPr lang="en-US" sz="2400" dirty="0" err="1"/>
              <a:t>Notification.DEFAULT_LIGHTS</a:t>
            </a:r>
            <a:r>
              <a:rPr lang="en-US" sz="2400" dirty="0"/>
              <a:t>);  //</a:t>
            </a:r>
            <a:r>
              <a:rPr lang="ru-RU" sz="2400" dirty="0"/>
              <a:t>для всего</a:t>
            </a:r>
            <a:r>
              <a:rPr lang="en-US" sz="2400" dirty="0"/>
              <a:t>, </a:t>
            </a:r>
            <a:r>
              <a:rPr lang="en-US" sz="2400" dirty="0" err="1"/>
              <a:t>Notification.DEFAULT_ALL</a:t>
            </a:r>
            <a:endParaRPr lang="en-US" sz="2400" dirty="0"/>
          </a:p>
          <a:p>
            <a:pPr lvl="1"/>
            <a:r>
              <a:rPr lang="ru-RU" sz="2800" dirty="0"/>
              <a:t>Создать собственный цвет вспышки и шаблон:</a:t>
            </a:r>
            <a:r>
              <a:rPr lang="en-US" sz="2800" dirty="0"/>
              <a:t> </a:t>
            </a:r>
          </a:p>
          <a:p>
            <a:pPr lvl="2"/>
            <a:r>
              <a:rPr lang="en-US" sz="2400" dirty="0" err="1"/>
              <a:t>NotificationCompat.Builder</a:t>
            </a:r>
            <a:r>
              <a:rPr lang="en-US" sz="2400" dirty="0"/>
              <a:t> </a:t>
            </a:r>
            <a:r>
              <a:rPr lang="en-US" sz="2400" dirty="0" err="1"/>
              <a:t>setLights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argb</a:t>
            </a:r>
            <a:r>
              <a:rPr lang="en-US" sz="2400" dirty="0"/>
              <a:t>,  //</a:t>
            </a:r>
            <a:r>
              <a:rPr lang="ru-RU" sz="2400" dirty="0"/>
              <a:t>цвет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onMs</a:t>
            </a:r>
            <a:r>
              <a:rPr lang="en-US" sz="2400" dirty="0"/>
              <a:t>, //</a:t>
            </a:r>
            <a:r>
              <a:rPr lang="ru-RU" sz="2400" dirty="0"/>
              <a:t>длительность начала в миллисекундах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offMs</a:t>
            </a:r>
            <a:r>
              <a:rPr lang="en-US" sz="2400" dirty="0"/>
              <a:t>);  //</a:t>
            </a:r>
            <a:r>
              <a:rPr lang="ru-RU" sz="2400" dirty="0"/>
              <a:t>длительность затухания в миллисекундах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198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 уведомлениям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 отмена, когда пользователь нажимает на уведомление (необходимо заранее установленное </a:t>
            </a:r>
            <a:r>
              <a:rPr lang="en-US" dirty="0"/>
              <a:t>Intent, </a:t>
            </a:r>
            <a:r>
              <a:rPr lang="ru-RU" dirty="0"/>
              <a:t>или намерение)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setAutoCancel</a:t>
            </a:r>
            <a:r>
              <a:rPr lang="en-US" dirty="0"/>
              <a:t>(true)</a:t>
            </a:r>
          </a:p>
          <a:p>
            <a:r>
              <a:rPr lang="ru-RU" dirty="0"/>
              <a:t>Событие </a:t>
            </a:r>
            <a:r>
              <a:rPr lang="en-US" dirty="0"/>
              <a:t>Ongoing , </a:t>
            </a:r>
            <a:r>
              <a:rPr lang="ru-RU" dirty="0"/>
              <a:t>которое не может быть удалено пользователем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setOngoing</a:t>
            </a:r>
            <a:r>
              <a:rPr lang="en-US" dirty="0"/>
              <a:t>(true) </a:t>
            </a:r>
          </a:p>
          <a:p>
            <a:r>
              <a:rPr lang="en-US" dirty="0"/>
              <a:t>INSISTENT </a:t>
            </a:r>
            <a:r>
              <a:rPr lang="ru-RU" dirty="0"/>
              <a:t>оповещение. Уведомление будет сопровождаться звуком и вибрацией до того момента, пока пользователь не откроет уведомление</a:t>
            </a:r>
          </a:p>
          <a:p>
            <a:pPr lvl="1"/>
            <a:r>
              <a:rPr lang="ru-RU" dirty="0"/>
              <a:t>Оповещение должно нести следующую запись: «Ох, подними меня! Открой меня» И данный способ не является фабричным методом  в шаблоне проектирования. Данная особенность должна быть использована, только после того как уведомление будет настроено.</a:t>
            </a:r>
          </a:p>
          <a:p>
            <a:pPr lvl="2"/>
            <a:r>
              <a:rPr lang="en-US" dirty="0"/>
              <a:t>Notification </a:t>
            </a:r>
            <a:r>
              <a:rPr lang="en-US" dirty="0" err="1"/>
              <a:t>noti</a:t>
            </a:r>
            <a:r>
              <a:rPr lang="en-US" dirty="0"/>
              <a:t> = </a:t>
            </a:r>
            <a:r>
              <a:rPr lang="en-US" dirty="0" err="1"/>
              <a:t>builder.build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noti.flags</a:t>
            </a:r>
            <a:r>
              <a:rPr lang="en-US" dirty="0"/>
              <a:t> = </a:t>
            </a:r>
            <a:r>
              <a:rPr lang="en-US" dirty="0" err="1"/>
              <a:t>Notification.</a:t>
            </a:r>
            <a:r>
              <a:rPr lang="en-US" i="1" dirty="0" err="1"/>
              <a:t>FLAG_INSISTENT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54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 эмуляторе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Большинство дополнительных оповещений не взаимодействуют с эмуляторами</a:t>
            </a:r>
          </a:p>
          <a:p>
            <a:pPr lvl="1"/>
            <a:r>
              <a:rPr lang="ru-RU" sz="2800" dirty="0"/>
              <a:t>Не существует никаких стандартных звуков, все оповещения сопровождаются тишиной</a:t>
            </a:r>
          </a:p>
          <a:p>
            <a:pPr lvl="1"/>
            <a:r>
              <a:rPr lang="ru-RU" sz="2800" dirty="0"/>
              <a:t>И, конечно, никаких вспышек предупреждений и вибраций.</a:t>
            </a:r>
          </a:p>
        </p:txBody>
      </p:sp>
    </p:spTree>
    <p:extLst>
      <p:ext uri="{BB962C8B-B14F-4D97-AF65-F5344CB8AC3E}">
        <p14:creationId xmlns:p14="http://schemas.microsoft.com/office/powerpoint/2010/main" val="2478203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уведомлений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/>
          </a:bodyPr>
          <a:lstStyle/>
          <a:p>
            <a:r>
              <a:rPr lang="ru-RU" sz="2400" dirty="0"/>
              <a:t>У уведомлений могут быть активные кнопки</a:t>
            </a:r>
            <a:r>
              <a:rPr lang="en-US" sz="2400" dirty="0"/>
              <a:t> (</a:t>
            </a:r>
            <a:r>
              <a:rPr lang="ru-RU" sz="2400" dirty="0"/>
              <a:t>до 3-ех на каждом</a:t>
            </a:r>
            <a:r>
              <a:rPr lang="en-US" sz="2400" dirty="0"/>
              <a:t>)</a:t>
            </a:r>
          </a:p>
          <a:p>
            <a:r>
              <a:rPr lang="ru-RU" sz="2400" dirty="0"/>
              <a:t>Поле для ответа на сообщение </a:t>
            </a:r>
          </a:p>
          <a:p>
            <a:pPr marL="0" indent="0">
              <a:buNone/>
            </a:pPr>
            <a:r>
              <a:rPr lang="ru-RU" sz="2400" dirty="0"/>
              <a:t>Имеющие различные стили</a:t>
            </a:r>
            <a:r>
              <a:rPr lang="en-US" sz="2400" dirty="0"/>
              <a:t>,</a:t>
            </a:r>
          </a:p>
          <a:p>
            <a:pPr lvl="1"/>
            <a:r>
              <a:rPr lang="ru-RU" sz="2000" dirty="0"/>
              <a:t>Расширенный</a:t>
            </a:r>
            <a:r>
              <a:rPr lang="en-US" sz="2000" dirty="0"/>
              <a:t> (</a:t>
            </a:r>
            <a:r>
              <a:rPr lang="ru-RU" sz="2000" dirty="0"/>
              <a:t>вместо одной строки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pPr lvl="1"/>
            <a:r>
              <a:rPr lang="ru-RU" sz="2000" dirty="0"/>
              <a:t>Стиль «Почтового ящика»</a:t>
            </a:r>
            <a:r>
              <a:rPr lang="en-US" sz="2000" dirty="0"/>
              <a:t>, </a:t>
            </a:r>
            <a:r>
              <a:rPr lang="ru-RU" sz="2000" dirty="0"/>
              <a:t>с несколькими строками</a:t>
            </a:r>
            <a:endParaRPr lang="en-US" sz="2000" dirty="0"/>
          </a:p>
          <a:p>
            <a:pPr lvl="1"/>
            <a:r>
              <a:rPr lang="ru-RU" sz="2000" dirty="0"/>
              <a:t>С полем для картинки или фотографии</a:t>
            </a:r>
            <a:r>
              <a:rPr lang="en-US" sz="2000" dirty="0"/>
              <a:t>.</a:t>
            </a:r>
          </a:p>
          <a:p>
            <a:r>
              <a:rPr lang="ru-RU" sz="2400" dirty="0"/>
              <a:t>Индикатор прогресса</a:t>
            </a:r>
            <a:endParaRPr lang="en-US" sz="2400" dirty="0"/>
          </a:p>
          <a:p>
            <a:r>
              <a:rPr lang="ru-RU" sz="2400" dirty="0"/>
              <a:t>Панель активности</a:t>
            </a:r>
            <a:endParaRPr lang="en-US" sz="2400" dirty="0"/>
          </a:p>
          <a:p>
            <a:r>
              <a:rPr lang="ru-RU" sz="2400" dirty="0"/>
              <a:t>Некоторые особенности не отображаются на версиях 4.1 и ниже</a:t>
            </a:r>
          </a:p>
          <a:p>
            <a:pPr lvl="1"/>
            <a:r>
              <a:rPr lang="ru-RU" sz="2000" dirty="0"/>
              <a:t>Например, активные кнопки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183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Активные кнопки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11125200" cy="4983164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r>
              <a:rPr lang="en-US" sz="2400" dirty="0" err="1"/>
              <a:t>addAction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icon, </a:t>
            </a:r>
            <a:r>
              <a:rPr lang="en-US" sz="2400" dirty="0" err="1"/>
              <a:t>CharSequence</a:t>
            </a:r>
            <a:r>
              <a:rPr lang="en-US" sz="2400" dirty="0"/>
              <a:t> title, </a:t>
            </a:r>
            <a:r>
              <a:rPr lang="en-US" sz="2400" dirty="0" err="1"/>
              <a:t>PendingIntent</a:t>
            </a:r>
            <a:r>
              <a:rPr lang="en-US" sz="2400" dirty="0"/>
              <a:t> intent)</a:t>
            </a:r>
          </a:p>
          <a:p>
            <a:pPr lvl="1"/>
            <a:r>
              <a:rPr lang="ru-RU" sz="2000" dirty="0"/>
              <a:t>Значок и название кнопки</a:t>
            </a:r>
            <a:endParaRPr lang="en-US" sz="2000" dirty="0"/>
          </a:p>
          <a:p>
            <a:pPr lvl="1"/>
            <a:r>
              <a:rPr lang="ru-RU" sz="2000" dirty="0"/>
              <a:t>Кнопки должны иметь различные «</a:t>
            </a:r>
            <a:r>
              <a:rPr lang="en-US" sz="2000" dirty="0"/>
              <a:t>Intent</a:t>
            </a:r>
            <a:r>
              <a:rPr lang="ru-RU" sz="2000" dirty="0"/>
              <a:t>» от </a:t>
            </a:r>
            <a:r>
              <a:rPr lang="en-US" sz="2000" dirty="0" err="1"/>
              <a:t>setContentIntent</a:t>
            </a:r>
            <a:r>
              <a:rPr lang="en-US" sz="2000" dirty="0"/>
              <a:t>(intent)</a:t>
            </a:r>
            <a:r>
              <a:rPr lang="ru-RU" sz="2000" dirty="0"/>
              <a:t>, для того, чтобы было видно на какую из кнопок нажал пользователь.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26861"/>
            <a:ext cx="2276670" cy="179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341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Расширенный текст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457"/>
            <a:ext cx="9163352" cy="4560905"/>
          </a:xfrm>
        </p:spPr>
        <p:txBody>
          <a:bodyPr>
            <a:normAutofit/>
          </a:bodyPr>
          <a:lstStyle/>
          <a:p>
            <a:r>
              <a:rPr lang="ru-RU" sz="2400" dirty="0"/>
              <a:t>Для данного типа нам необходимо поменять стиль уведомлений. </a:t>
            </a:r>
          </a:p>
          <a:p>
            <a:r>
              <a:rPr lang="ru-RU" sz="2400" dirty="0"/>
              <a:t>Во-первых, создать стандартное уведомление, как обычно.</a:t>
            </a:r>
            <a:r>
              <a:rPr lang="en-US" sz="2400" dirty="0"/>
              <a:t> </a:t>
            </a:r>
            <a:r>
              <a:rPr lang="en-US" sz="2400" dirty="0" err="1"/>
              <a:t>NotificationCompat.Builder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builder</a:t>
            </a:r>
            <a:r>
              <a:rPr lang="en-US" sz="2400" dirty="0"/>
              <a:t> = </a:t>
            </a:r>
            <a:r>
              <a:rPr lang="ru-RU" sz="2400" dirty="0"/>
              <a:t>новое </a:t>
            </a:r>
            <a:r>
              <a:rPr lang="en-US" sz="2400" dirty="0" err="1"/>
              <a:t>NotificationCompat.Builder</a:t>
            </a:r>
            <a:r>
              <a:rPr lang="en-US" sz="2400" dirty="0"/>
              <a:t>(</a:t>
            </a:r>
            <a:r>
              <a:rPr lang="en-US" sz="2400" dirty="0" err="1"/>
              <a:t>ge</a:t>
            </a:r>
            <a:r>
              <a:rPr lang="en-US" sz="2400" dirty="0"/>
              <a:t> …;</a:t>
            </a:r>
          </a:p>
          <a:p>
            <a:r>
              <a:rPr lang="ru-RU" sz="2400" dirty="0"/>
              <a:t>Теперь поменяйте на другой стиль и добавьте больше текста:</a:t>
            </a:r>
          </a:p>
          <a:p>
            <a:pPr marL="0" indent="0">
              <a:buNone/>
            </a:pPr>
            <a:r>
              <a:rPr lang="en-US" sz="2400" dirty="0"/>
              <a:t>Notification </a:t>
            </a:r>
            <a:r>
              <a:rPr lang="en-US" sz="2400" dirty="0" err="1"/>
              <a:t>noti</a:t>
            </a:r>
            <a:r>
              <a:rPr lang="en-US" sz="2400" dirty="0"/>
              <a:t> = new </a:t>
            </a:r>
            <a:r>
              <a:rPr lang="en-US" sz="2400" dirty="0" err="1"/>
              <a:t>NotificationCompat.BigTextStyle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builder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.</a:t>
            </a:r>
            <a:r>
              <a:rPr lang="en-US" sz="2400" dirty="0" err="1"/>
              <a:t>bigText</a:t>
            </a:r>
            <a:r>
              <a:rPr lang="en-US" sz="2400" dirty="0"/>
              <a:t>(“…”)  //lots text here.</a:t>
            </a:r>
          </a:p>
          <a:p>
            <a:pPr marL="0" indent="0">
              <a:buNone/>
            </a:pPr>
            <a:r>
              <a:rPr lang="en-US" sz="2400" dirty="0"/>
              <a:t>	.build();</a:t>
            </a:r>
          </a:p>
        </p:txBody>
      </p:sp>
    </p:spTree>
    <p:extLst>
      <p:ext uri="{BB962C8B-B14F-4D97-AF65-F5344CB8AC3E}">
        <p14:creationId xmlns:p14="http://schemas.microsoft.com/office/powerpoint/2010/main" val="201041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Расширенный текст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у нас получится что-то вроде этого: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43200"/>
            <a:ext cx="594804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16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Вы регистрируете те события, которые хотите получать</a:t>
            </a:r>
            <a:endParaRPr lang="en-US" sz="3200" dirty="0"/>
          </a:p>
          <a:p>
            <a:pPr lvl="1"/>
            <a:r>
              <a:rPr lang="ru-RU" sz="2800" dirty="0"/>
              <a:t> Приемник будет получать </a:t>
            </a:r>
            <a:r>
              <a:rPr lang="en-US" sz="2800" dirty="0"/>
              <a:t>intent, </a:t>
            </a:r>
            <a:r>
              <a:rPr lang="ru-RU" sz="2800" dirty="0"/>
              <a:t>когда событие происходит</a:t>
            </a:r>
            <a:endParaRPr lang="en-US" sz="2800" dirty="0"/>
          </a:p>
          <a:p>
            <a:pPr lvl="2"/>
            <a:r>
              <a:rPr lang="ru-RU" sz="2400" dirty="0"/>
              <a:t>Например, </a:t>
            </a:r>
            <a:r>
              <a:rPr lang="en-US" sz="2400" dirty="0"/>
              <a:t>BOOT_COMPLETED</a:t>
            </a:r>
            <a:r>
              <a:rPr lang="ru-RU" sz="2400" dirty="0"/>
              <a:t>, когда происходит загрузка, чтобы стартовать свою службу.</a:t>
            </a:r>
          </a:p>
          <a:p>
            <a:pPr lvl="2"/>
            <a:r>
              <a:rPr lang="ru-RU" sz="2400" dirty="0"/>
              <a:t>Это могут быть обычные текстовые сообщения</a:t>
            </a:r>
          </a:p>
          <a:p>
            <a:pPr lvl="2"/>
            <a:r>
              <a:rPr lang="ru-RU" sz="2400" dirty="0"/>
              <a:t>Или </a:t>
            </a:r>
            <a:r>
              <a:rPr lang="ru-RU" sz="2400" dirty="0" err="1"/>
              <a:t>кастомные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13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Расширенное уведомление с картинкой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Тот же самый код, кроме стиля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Notification </a:t>
            </a:r>
            <a:r>
              <a:rPr lang="en-US" sz="2000" dirty="0" err="1"/>
              <a:t>noti</a:t>
            </a:r>
            <a:r>
              <a:rPr lang="en-US" sz="2000" dirty="0"/>
              <a:t> = new </a:t>
            </a:r>
            <a:r>
              <a:rPr lang="en-US" sz="2000" dirty="0" err="1"/>
              <a:t>NotificationCompat.BigPictureStyle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builder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.</a:t>
            </a:r>
            <a:r>
              <a:rPr lang="en-US" sz="2000" dirty="0" err="1"/>
              <a:t>bigPicture</a:t>
            </a:r>
            <a:r>
              <a:rPr lang="en-US" sz="2000" dirty="0"/>
              <a:t>(</a:t>
            </a:r>
            <a:r>
              <a:rPr lang="en-US" sz="2000" dirty="0" err="1"/>
              <a:t>BitmapFactory.decodeResource</a:t>
            </a:r>
            <a:r>
              <a:rPr lang="en-US" sz="2000" dirty="0"/>
              <a:t>(</a:t>
            </a:r>
            <a:r>
              <a:rPr lang="en-US" sz="2000" dirty="0" err="1"/>
              <a:t>getResources</a:t>
            </a:r>
            <a:r>
              <a:rPr lang="en-US" sz="2000" dirty="0"/>
              <a:t>(), </a:t>
            </a:r>
            <a:r>
              <a:rPr lang="en-US" sz="2000" dirty="0" err="1"/>
              <a:t>R.drawable.jelly_bean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.build();</a:t>
            </a:r>
          </a:p>
          <a:p>
            <a:r>
              <a:rPr lang="ru-RU" sz="2000" dirty="0"/>
              <a:t>Обратите внимания</a:t>
            </a:r>
            <a:r>
              <a:rPr lang="en-US" sz="2000" dirty="0"/>
              <a:t> two </a:t>
            </a:r>
            <a:r>
              <a:rPr lang="en-US" sz="2000" dirty="0" err="1"/>
              <a:t>addAction</a:t>
            </a:r>
            <a:r>
              <a:rPr lang="en-US" sz="2000" dirty="0"/>
              <a:t>(..) </a:t>
            </a:r>
            <a:r>
              <a:rPr lang="ru-RU" sz="2000" dirty="0"/>
              <a:t>методы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были добавлены в шаблон проектирования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1" y="3973286"/>
            <a:ext cx="3790950" cy="257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194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Стиль «Почтового» ящика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/>
          </a:bodyPr>
          <a:lstStyle/>
          <a:p>
            <a:r>
              <a:rPr lang="ru-RU" dirty="0"/>
              <a:t>Для стиля «почтового» ящика используйте</a:t>
            </a:r>
            <a:r>
              <a:rPr lang="en-US" dirty="0"/>
              <a:t> </a:t>
            </a:r>
            <a:r>
              <a:rPr lang="en-US" dirty="0" err="1"/>
              <a:t>addline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setSummaryText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Notification </a:t>
            </a:r>
            <a:r>
              <a:rPr lang="en-US" dirty="0" err="1"/>
              <a:t>noti</a:t>
            </a:r>
            <a:r>
              <a:rPr lang="en-US" dirty="0"/>
              <a:t> = new </a:t>
            </a:r>
            <a:r>
              <a:rPr lang="en-US" dirty="0" err="1"/>
              <a:t>NotificationCompat.InboxStyle</a:t>
            </a:r>
            <a:r>
              <a:rPr lang="en-US" dirty="0"/>
              <a:t>(build)</a:t>
            </a:r>
          </a:p>
          <a:p>
            <a:pPr marL="0" indent="0">
              <a:buNone/>
            </a:pPr>
            <a:r>
              <a:rPr lang="en-US" dirty="0"/>
              <a:t> 	.</a:t>
            </a:r>
            <a:r>
              <a:rPr lang="en-US" dirty="0" err="1"/>
              <a:t>addLine</a:t>
            </a:r>
            <a:r>
              <a:rPr lang="en-US" dirty="0"/>
              <a:t>("Cupcake: Hi, how are you?")</a:t>
            </a:r>
          </a:p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addLine</a:t>
            </a:r>
            <a:r>
              <a:rPr lang="en-US" dirty="0"/>
              <a:t>("Jelly Bean: Yummy")</a:t>
            </a:r>
          </a:p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setSummaryText</a:t>
            </a:r>
            <a:r>
              <a:rPr lang="en-US" dirty="0"/>
              <a:t>("+999 more emails")</a:t>
            </a:r>
          </a:p>
          <a:p>
            <a:pPr marL="0" indent="0">
              <a:buNone/>
            </a:pPr>
            <a:r>
              <a:rPr lang="en-US" dirty="0"/>
              <a:t>	.build();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46291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7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 прогресса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10143066" cy="4604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sz="2600" dirty="0" err="1"/>
              <a:t>setprogress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max, </a:t>
            </a:r>
            <a:r>
              <a:rPr lang="en-US" sz="2600" dirty="0" err="1"/>
              <a:t>int</a:t>
            </a:r>
            <a:r>
              <a:rPr lang="en-US" sz="2600" dirty="0"/>
              <a:t> current, </a:t>
            </a:r>
            <a:r>
              <a:rPr lang="en-US" sz="2600" dirty="0" err="1"/>
              <a:t>boolean</a:t>
            </a:r>
            <a:r>
              <a:rPr lang="en-US" sz="2600" dirty="0"/>
              <a:t> show) </a:t>
            </a:r>
            <a:br>
              <a:rPr lang="en-US" sz="2600" dirty="0"/>
            </a:br>
            <a:br>
              <a:rPr lang="en-US" sz="2600" dirty="0"/>
            </a:br>
            <a:r>
              <a:rPr lang="ru-RU" sz="2600" dirty="0"/>
              <a:t>Необходим поток или </a:t>
            </a:r>
            <a:r>
              <a:rPr lang="ru-RU" sz="2600" dirty="0" err="1"/>
              <a:t>асинхронизация</a:t>
            </a:r>
            <a:r>
              <a:rPr lang="ru-RU" sz="2600" dirty="0"/>
              <a:t> какого-либо типа, поскольку вы создаете код, который обновляет уведомление с индикатором прогресса.</a:t>
            </a:r>
          </a:p>
          <a:p>
            <a:pPr marL="457200" lvl="1" indent="0">
              <a:buNone/>
            </a:pPr>
            <a:r>
              <a:rPr lang="en-US" sz="2200" dirty="0" err="1"/>
              <a:t>NotificationCompat.Builder</a:t>
            </a:r>
            <a:r>
              <a:rPr lang="en-US" sz="2200" dirty="0"/>
              <a:t> </a:t>
            </a:r>
            <a:r>
              <a:rPr lang="en-US" sz="2200" dirty="0" err="1"/>
              <a:t>mBuilder</a:t>
            </a:r>
            <a:r>
              <a:rPr lang="en-US" sz="2200" dirty="0"/>
              <a:t> = new </a:t>
            </a:r>
            <a:r>
              <a:rPr lang="en-US" sz="2200" dirty="0" err="1"/>
              <a:t>NotificationCompat.Builder</a:t>
            </a:r>
            <a:r>
              <a:rPr lang="en-US" sz="2200" dirty="0"/>
              <a:t>(</a:t>
            </a:r>
            <a:r>
              <a:rPr lang="en-US" sz="2200" dirty="0" err="1"/>
              <a:t>getApplicationContext</a:t>
            </a:r>
            <a:r>
              <a:rPr lang="en-US" sz="2200" dirty="0"/>
              <a:t>())</a:t>
            </a:r>
          </a:p>
          <a:p>
            <a:pPr marL="457200" lvl="1" indent="0">
              <a:buNone/>
            </a:pPr>
            <a:r>
              <a:rPr lang="en-US" sz="2200" dirty="0"/>
              <a:t>              .</a:t>
            </a:r>
            <a:r>
              <a:rPr lang="en-US" sz="2200" dirty="0" err="1"/>
              <a:t>setOngoing</a:t>
            </a:r>
            <a:r>
              <a:rPr lang="en-US" sz="2200" dirty="0"/>
              <a:t>(true)  //</a:t>
            </a:r>
            <a:r>
              <a:rPr lang="ru-RU" sz="2200" dirty="0"/>
              <a:t>пользователь не может запомнить уведомление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              .</a:t>
            </a:r>
            <a:r>
              <a:rPr lang="en-US" sz="2200" dirty="0" err="1"/>
              <a:t>setSmallIcon</a:t>
            </a:r>
            <a:r>
              <a:rPr lang="en-US" sz="2200" dirty="0"/>
              <a:t>(R.drawable.ic_announcement_black_24dp)</a:t>
            </a:r>
          </a:p>
          <a:p>
            <a:pPr marL="457200" lvl="1" indent="0">
              <a:buNone/>
            </a:pPr>
            <a:r>
              <a:rPr lang="en-US" sz="2200" dirty="0"/>
              <a:t>               .</a:t>
            </a:r>
            <a:r>
              <a:rPr lang="en-US" sz="2200" dirty="0" err="1"/>
              <a:t>setContentTitle</a:t>
            </a:r>
            <a:r>
              <a:rPr lang="en-US" sz="2200" dirty="0"/>
              <a:t>("Progress Bar")   //</a:t>
            </a:r>
            <a:r>
              <a:rPr lang="ru-RU" sz="2200" dirty="0"/>
              <a:t>Заголовок уведомления сверху, первый ряд.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               .</a:t>
            </a:r>
            <a:r>
              <a:rPr lang="en-US" sz="2200" dirty="0" err="1"/>
              <a:t>setContentText</a:t>
            </a:r>
            <a:r>
              <a:rPr lang="en-US" sz="2200" dirty="0"/>
              <a:t>("making progress I hope"); //</a:t>
            </a:r>
            <a:r>
              <a:rPr lang="ru-RU" sz="2200" dirty="0"/>
              <a:t>сообщение, которое появляется когда смотришь на сообщение, второй ряд.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5333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 прогресса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4515"/>
            <a:ext cx="8596668" cy="5453742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Теперь в </a:t>
            </a:r>
            <a:r>
              <a:rPr lang="en-US" sz="2200" dirty="0"/>
              <a:t>run method </a:t>
            </a:r>
            <a:r>
              <a:rPr lang="ru-RU" sz="2200" dirty="0"/>
              <a:t>потока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for (</a:t>
            </a:r>
            <a:r>
              <a:rPr lang="en-US" sz="2200" dirty="0" err="1"/>
              <a:t>incr</a:t>
            </a:r>
            <a:r>
              <a:rPr lang="en-US" sz="2200" dirty="0"/>
              <a:t> = 0; </a:t>
            </a:r>
            <a:r>
              <a:rPr lang="en-US" sz="2200" dirty="0" err="1"/>
              <a:t>incr</a:t>
            </a:r>
            <a:r>
              <a:rPr lang="en-US" sz="2200" dirty="0"/>
              <a:t> &lt;= 100; </a:t>
            </a:r>
            <a:r>
              <a:rPr lang="en-US" sz="2200" dirty="0" err="1"/>
              <a:t>incr</a:t>
            </a:r>
            <a:r>
              <a:rPr lang="en-US" sz="2200" dirty="0"/>
              <a:t> += 5) {</a:t>
            </a:r>
          </a:p>
          <a:p>
            <a:pPr marL="0" indent="0">
              <a:buNone/>
            </a:pPr>
            <a:r>
              <a:rPr lang="en-US" sz="2200" dirty="0"/>
              <a:t>         //</a:t>
            </a:r>
            <a:r>
              <a:rPr lang="ru-RU" sz="2200" dirty="0"/>
              <a:t>запустить прогресс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</a:t>
            </a:r>
            <a:r>
              <a:rPr lang="en-US" sz="2200" dirty="0" err="1"/>
              <a:t>mBuilder.setProgress</a:t>
            </a:r>
            <a:r>
              <a:rPr lang="en-US" sz="2200" dirty="0"/>
              <a:t>(100, </a:t>
            </a:r>
            <a:r>
              <a:rPr lang="en-US" sz="2200" dirty="0" err="1"/>
              <a:t>incr</a:t>
            </a:r>
            <a:r>
              <a:rPr lang="en-US" sz="2200" dirty="0"/>
              <a:t>, false);</a:t>
            </a:r>
          </a:p>
          <a:p>
            <a:pPr marL="0" indent="0">
              <a:buNone/>
            </a:pPr>
            <a:r>
              <a:rPr lang="en-US" sz="2200" dirty="0"/>
              <a:t>         // </a:t>
            </a:r>
            <a:r>
              <a:rPr lang="ru-RU" sz="2200" dirty="0"/>
              <a:t>показать индикатор прогресса первый раз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</a:t>
            </a:r>
            <a:r>
              <a:rPr lang="en-US" sz="2200" dirty="0" err="1"/>
              <a:t>nm.notify</a:t>
            </a:r>
            <a:r>
              <a:rPr lang="en-US" sz="2200" dirty="0"/>
              <a:t>(</a:t>
            </a:r>
            <a:r>
              <a:rPr lang="en-US" sz="2200" dirty="0" err="1"/>
              <a:t>NotID</a:t>
            </a:r>
            <a:r>
              <a:rPr lang="en-US" sz="2200" dirty="0"/>
              <a:t>, </a:t>
            </a:r>
            <a:r>
              <a:rPr lang="en-US" sz="2200" dirty="0" err="1"/>
              <a:t>mBuilder.build</a:t>
            </a:r>
            <a:r>
              <a:rPr lang="en-US" sz="2200" dirty="0"/>
              <a:t>());</a:t>
            </a:r>
          </a:p>
          <a:p>
            <a:pPr marL="0" indent="0">
              <a:buNone/>
            </a:pPr>
            <a:r>
              <a:rPr lang="en-US" sz="2200" dirty="0"/>
              <a:t>        try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Thread.sleep</a:t>
            </a:r>
            <a:r>
              <a:rPr lang="en-US" sz="2200" dirty="0"/>
              <a:t>(2 * 1000);</a:t>
            </a:r>
          </a:p>
          <a:p>
            <a:pPr marL="0" indent="0">
              <a:buNone/>
            </a:pPr>
            <a:r>
              <a:rPr lang="en-US" sz="2200" dirty="0"/>
              <a:t>           } catch (</a:t>
            </a:r>
            <a:r>
              <a:rPr lang="en-US" sz="2200" dirty="0" err="1"/>
              <a:t>InterruptedException</a:t>
            </a:r>
            <a:r>
              <a:rPr lang="en-US" sz="2200" dirty="0"/>
              <a:t> e) {</a:t>
            </a:r>
          </a:p>
          <a:p>
            <a:pPr marL="0" indent="0">
              <a:buNone/>
            </a:pPr>
            <a:r>
              <a:rPr lang="en-US" sz="2200" dirty="0"/>
              <a:t>                 </a:t>
            </a:r>
            <a:r>
              <a:rPr lang="en-US" sz="2200" dirty="0" err="1"/>
              <a:t>Log.d</a:t>
            </a:r>
            <a:r>
              <a:rPr lang="en-US" sz="2200" dirty="0"/>
              <a:t>(TAG, "sleep failure");</a:t>
            </a:r>
          </a:p>
          <a:p>
            <a:pPr marL="0" indent="0">
              <a:buNone/>
            </a:pPr>
            <a:r>
              <a:rPr lang="en-US" sz="2200" dirty="0"/>
              <a:t>           }</a:t>
            </a:r>
          </a:p>
          <a:p>
            <a:pPr marL="0" indent="0">
              <a:buNone/>
            </a:pPr>
            <a:r>
              <a:rPr lang="en-US" sz="22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659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 прогресса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502228"/>
            <a:ext cx="6940137" cy="4822371"/>
          </a:xfrm>
        </p:spPr>
        <p:txBody>
          <a:bodyPr>
            <a:normAutofit/>
          </a:bodyPr>
          <a:lstStyle/>
          <a:p>
            <a:r>
              <a:rPr lang="ru-RU" sz="2400" dirty="0"/>
              <a:t>В завершении: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mBuilder.setContentText</a:t>
            </a:r>
            <a:r>
              <a:rPr lang="en-US" sz="2400" dirty="0"/>
              <a:t>("Done")</a:t>
            </a:r>
          </a:p>
          <a:p>
            <a:pPr marL="0" indent="0">
              <a:buNone/>
            </a:pPr>
            <a:r>
              <a:rPr lang="en-US" sz="2400" dirty="0"/>
              <a:t>     //</a:t>
            </a:r>
            <a:r>
              <a:rPr lang="ru-RU" sz="2400" dirty="0"/>
              <a:t>позволить пользователю очистить строку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     .</a:t>
            </a:r>
            <a:r>
              <a:rPr lang="en-US" sz="2400" dirty="0" err="1"/>
              <a:t>setOngoing</a:t>
            </a:r>
            <a:r>
              <a:rPr lang="en-US" sz="2400" dirty="0"/>
              <a:t>(false)</a:t>
            </a:r>
          </a:p>
          <a:p>
            <a:pPr marL="0" indent="0">
              <a:buNone/>
            </a:pPr>
            <a:r>
              <a:rPr lang="en-US" sz="2400" dirty="0"/>
              <a:t>     // </a:t>
            </a:r>
            <a:r>
              <a:rPr lang="ru-RU" sz="2400" dirty="0"/>
              <a:t>удаление индикатора прогресса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.</a:t>
            </a:r>
            <a:r>
              <a:rPr lang="en-US" sz="2400" dirty="0" err="1"/>
              <a:t>setProgress</a:t>
            </a:r>
            <a:r>
              <a:rPr lang="en-US" sz="2400" dirty="0"/>
              <a:t>(0, 0, false);</a:t>
            </a:r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ru-RU" sz="2400" dirty="0"/>
              <a:t>обновить уведомление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nm.notify</a:t>
            </a:r>
            <a:r>
              <a:rPr lang="en-US" sz="2400" dirty="0"/>
              <a:t>(</a:t>
            </a:r>
            <a:r>
              <a:rPr lang="en-US" sz="2400" dirty="0" err="1"/>
              <a:t>NotID</a:t>
            </a:r>
            <a:r>
              <a:rPr lang="en-US" sz="2400" dirty="0"/>
              <a:t>, </a:t>
            </a:r>
            <a:r>
              <a:rPr lang="en-US" sz="2400" dirty="0" err="1"/>
              <a:t>mBuilder.build</a:t>
            </a:r>
            <a:r>
              <a:rPr lang="en-US" sz="2400" dirty="0"/>
              <a:t>());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71" y="1393372"/>
            <a:ext cx="2545058" cy="4525963"/>
          </a:xfrm>
        </p:spPr>
      </p:pic>
    </p:spTree>
    <p:extLst>
      <p:ext uri="{BB962C8B-B14F-4D97-AF65-F5344CB8AC3E}">
        <p14:creationId xmlns:p14="http://schemas.microsoft.com/office/powerpoint/2010/main" val="2747053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активности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69571"/>
            <a:ext cx="6213323" cy="4571790"/>
          </a:xfrm>
        </p:spPr>
        <p:txBody>
          <a:bodyPr>
            <a:normAutofit/>
          </a:bodyPr>
          <a:lstStyle/>
          <a:p>
            <a:r>
              <a:rPr lang="ru-RU" sz="2400" dirty="0"/>
              <a:t>Код такой же как и в индикаторе прогресса, но без максимальной и настоящей позиции.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// </a:t>
            </a:r>
            <a:r>
              <a:rPr lang="ru-RU" sz="2400" b="1" dirty="0"/>
              <a:t>Устанавливает индикатор активности </a:t>
            </a:r>
            <a:r>
              <a:rPr lang="en-US" sz="2400" b="1" dirty="0"/>
              <a:t>// </a:t>
            </a:r>
            <a:r>
              <a:rPr lang="ru-RU" sz="2400" b="1" dirty="0"/>
              <a:t>для операции неопределенной длины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mBuilder.setProgress</a:t>
            </a:r>
            <a:r>
              <a:rPr lang="en-US" sz="2400" b="1" dirty="0"/>
              <a:t>(0, 0, true);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ru-RU" sz="2400" dirty="0"/>
              <a:t>По завершении, установите значение «</a:t>
            </a:r>
            <a:r>
              <a:rPr lang="en-US" sz="2400" dirty="0"/>
              <a:t>false</a:t>
            </a:r>
            <a:r>
              <a:rPr lang="ru-RU" sz="2400" dirty="0"/>
              <a:t>»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71" y="1153886"/>
            <a:ext cx="2545058" cy="4525963"/>
          </a:xfrm>
        </p:spPr>
      </p:pic>
    </p:spTree>
    <p:extLst>
      <p:ext uri="{BB962C8B-B14F-4D97-AF65-F5344CB8AC3E}">
        <p14:creationId xmlns:p14="http://schemas.microsoft.com/office/powerpoint/2010/main" val="292656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Heads up </a:t>
            </a:r>
            <a:r>
              <a:rPr lang="ru-RU" dirty="0"/>
              <a:t>уведомления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1802"/>
            <a:ext cx="8880323" cy="4450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	.</a:t>
            </a:r>
            <a:r>
              <a:rPr lang="en-US" sz="2800" dirty="0" err="1"/>
              <a:t>setPriority</a:t>
            </a:r>
            <a:r>
              <a:rPr lang="en-US" sz="2800" dirty="0"/>
              <a:t>(</a:t>
            </a:r>
            <a:r>
              <a:rPr lang="en-US" sz="2800" dirty="0" err="1"/>
              <a:t>Notification.PRIORITY_MAX</a:t>
            </a:r>
            <a:r>
              <a:rPr lang="en-US" sz="2800" dirty="0"/>
              <a:t>)</a:t>
            </a:r>
          </a:p>
          <a:p>
            <a:pPr marL="914400" lvl="2" indent="0">
              <a:buNone/>
            </a:pPr>
            <a:r>
              <a:rPr lang="en-US" sz="2400" dirty="0"/>
              <a:t>.</a:t>
            </a:r>
            <a:r>
              <a:rPr lang="en-US" sz="2400" dirty="0" err="1"/>
              <a:t>setVibrate</a:t>
            </a:r>
            <a:r>
              <a:rPr lang="en-US" sz="2400" dirty="0"/>
              <a:t>(new long[]{1000, 1000, 1000, 1000, 1000})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43" y="3292459"/>
            <a:ext cx="683736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56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8.x Oreo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>
            <a:normAutofit/>
          </a:bodyPr>
          <a:lstStyle/>
          <a:p>
            <a:r>
              <a:rPr lang="ru-RU" sz="2400" dirty="0"/>
              <a:t>Каналы уведомлений </a:t>
            </a:r>
            <a:r>
              <a:rPr lang="en-US" sz="2400" dirty="0"/>
              <a:t>(</a:t>
            </a:r>
            <a:r>
              <a:rPr lang="ru-RU" sz="2400" dirty="0"/>
              <a:t>необходимы в</a:t>
            </a:r>
            <a:r>
              <a:rPr lang="en-US" sz="2400" dirty="0"/>
              <a:t> API 26+)</a:t>
            </a:r>
          </a:p>
          <a:p>
            <a:pPr lvl="1"/>
            <a:r>
              <a:rPr lang="ru-RU" sz="2000" dirty="0"/>
              <a:t>Вы можете создать несколько каналов для уведомлений</a:t>
            </a:r>
          </a:p>
          <a:p>
            <a:pPr lvl="2"/>
            <a:r>
              <a:rPr lang="ru-RU" sz="1800" dirty="0"/>
              <a:t>У каждого канала будет приоритет по сравнению с другими, звук, свет, вибрации, возможность показа на заблокированном экране, и игнорирование функции «Не беспокоить»</a:t>
            </a:r>
          </a:p>
          <a:p>
            <a:pPr lvl="3"/>
            <a:r>
              <a:rPr lang="ru-RU" sz="1600" dirty="0"/>
              <a:t>И у пользователя будет возможность изменить данные настройки в любое время.</a:t>
            </a:r>
            <a:endParaRPr lang="en-US" sz="1600" dirty="0"/>
          </a:p>
          <a:p>
            <a:pPr lvl="1"/>
            <a:r>
              <a:rPr lang="ru-RU" sz="2000" dirty="0"/>
              <a:t>Также пользователь может удалять или изменять эти каналы</a:t>
            </a:r>
            <a:endParaRPr lang="en-US" sz="2000" dirty="0"/>
          </a:p>
          <a:p>
            <a:pPr lvl="1"/>
            <a:r>
              <a:rPr lang="ru-RU" sz="2000" dirty="0"/>
              <a:t>В </a:t>
            </a:r>
            <a:r>
              <a:rPr lang="en-US" sz="2000" dirty="0"/>
              <a:t>builder </a:t>
            </a:r>
            <a:r>
              <a:rPr lang="ru-RU" sz="2000" dirty="0"/>
              <a:t>установить канал </a:t>
            </a:r>
            <a:endParaRPr lang="en-US" sz="2000" dirty="0"/>
          </a:p>
          <a:p>
            <a:pPr marL="914400" lvl="2" indent="0">
              <a:buNone/>
            </a:pPr>
            <a:r>
              <a:rPr lang="en-US" sz="1800" dirty="0"/>
              <a:t>.</a:t>
            </a:r>
            <a:r>
              <a:rPr lang="en-US" sz="1800" dirty="0" err="1"/>
              <a:t>setChannelId</a:t>
            </a:r>
            <a:r>
              <a:rPr lang="en-US" sz="1800" dirty="0"/>
              <a:t>(CHANNEL_ID);</a:t>
            </a:r>
          </a:p>
          <a:p>
            <a:pPr lvl="1"/>
            <a:r>
              <a:rPr lang="ru-RU" sz="2000" dirty="0"/>
              <a:t>Также подразумеваются отдельные сообщения, поскольку большая часть уже установлена.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1588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канала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mNotificationManager</a:t>
            </a:r>
            <a:r>
              <a:rPr lang="en-US" dirty="0"/>
              <a:t> = (</a:t>
            </a:r>
            <a:r>
              <a:rPr lang="en-US" dirty="0" err="1"/>
              <a:t>NotificationManager</a:t>
            </a:r>
            <a:r>
              <a:rPr lang="en-US" dirty="0"/>
              <a:t>) </a:t>
            </a:r>
            <a:r>
              <a:rPr lang="en-US" dirty="0" err="1"/>
              <a:t>getSystemService</a:t>
            </a:r>
            <a:r>
              <a:rPr lang="en-US" dirty="0"/>
              <a:t>(</a:t>
            </a:r>
            <a:r>
              <a:rPr lang="en-US" dirty="0" err="1"/>
              <a:t>Context.NOTIFICATION_SERVICE</a:t>
            </a:r>
            <a:r>
              <a:rPr lang="en-US" dirty="0"/>
              <a:t>);</a:t>
            </a:r>
          </a:p>
          <a:p>
            <a:r>
              <a:rPr lang="ru-RU" dirty="0"/>
              <a:t>Видимое пользователю имя канала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CharSequence</a:t>
            </a:r>
            <a:r>
              <a:rPr lang="en-US" dirty="0"/>
              <a:t> name = </a:t>
            </a:r>
            <a:r>
              <a:rPr lang="en-US" dirty="0" err="1"/>
              <a:t>getString</a:t>
            </a:r>
            <a:r>
              <a:rPr lang="en-US" dirty="0"/>
              <a:t>(</a:t>
            </a:r>
            <a:r>
              <a:rPr lang="en-US" dirty="0" err="1"/>
              <a:t>R.string.channel_name</a:t>
            </a:r>
            <a:r>
              <a:rPr lang="en-US" dirty="0"/>
              <a:t>);</a:t>
            </a:r>
          </a:p>
          <a:p>
            <a:r>
              <a:rPr lang="ru-RU" dirty="0"/>
              <a:t>Видимое пользователю описание канала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description = </a:t>
            </a:r>
            <a:r>
              <a:rPr lang="en-US" dirty="0" err="1"/>
              <a:t>getString</a:t>
            </a:r>
            <a:r>
              <a:rPr lang="en-US" dirty="0"/>
              <a:t>(</a:t>
            </a:r>
            <a:r>
              <a:rPr lang="en-US" dirty="0" err="1"/>
              <a:t>R.string.channel_description</a:t>
            </a:r>
            <a:r>
              <a:rPr lang="en-US" dirty="0"/>
              <a:t>);</a:t>
            </a:r>
          </a:p>
          <a:p>
            <a:r>
              <a:rPr lang="en-US" dirty="0"/>
              <a:t>;  //which is high on the phone.  high is urgent on the phone.  low is medium, so none is low?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importance = </a:t>
            </a:r>
            <a:r>
              <a:rPr lang="en-US" dirty="0" err="1"/>
              <a:t>NotificationManager.IMPORTANCE_DEFAULT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NotificationChannel</a:t>
            </a:r>
            <a:r>
              <a:rPr lang="en-US" dirty="0"/>
              <a:t> </a:t>
            </a:r>
            <a:r>
              <a:rPr lang="en-US" dirty="0" err="1"/>
              <a:t>mChannel</a:t>
            </a:r>
            <a:r>
              <a:rPr lang="en-US" dirty="0"/>
              <a:t> = new </a:t>
            </a:r>
            <a:r>
              <a:rPr lang="en-US" dirty="0" err="1"/>
              <a:t>NotificationChannel</a:t>
            </a:r>
            <a:r>
              <a:rPr lang="en-US" dirty="0"/>
              <a:t>(id, name, importance);</a:t>
            </a:r>
          </a:p>
          <a:p>
            <a:r>
              <a:rPr lang="ru-RU" dirty="0"/>
              <a:t>Настройка канала уведомлений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mChannel.setDescription</a:t>
            </a:r>
            <a:r>
              <a:rPr lang="en-US" dirty="0"/>
              <a:t>(description);</a:t>
            </a:r>
          </a:p>
          <a:p>
            <a:pPr marL="0" indent="0">
              <a:buNone/>
            </a:pPr>
            <a:r>
              <a:rPr lang="en-US" dirty="0" err="1"/>
              <a:t>mChannel.enableLights</a:t>
            </a:r>
            <a:r>
              <a:rPr lang="en-US" dirty="0"/>
              <a:t>(true);</a:t>
            </a:r>
          </a:p>
          <a:p>
            <a:r>
              <a:rPr lang="ru-RU" dirty="0" err="1"/>
              <a:t>Установливает</a:t>
            </a:r>
            <a:r>
              <a:rPr lang="ru-RU" dirty="0"/>
              <a:t> цвет уведомлений, отправляемых на этот канал, если данное устройство поддерживает данную функцию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mChannel.setLightColor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mChannel.enableVibration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 err="1"/>
              <a:t>mChannel.setShowBadge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 err="1"/>
              <a:t>mChannel.setVibrationPattern</a:t>
            </a:r>
            <a:r>
              <a:rPr lang="en-US" dirty="0"/>
              <a:t>(new long[]{100, 200, 300, 400, 500, 400, 300, 200, 400});</a:t>
            </a:r>
          </a:p>
          <a:p>
            <a:r>
              <a:rPr lang="ru-RU" dirty="0"/>
              <a:t>Процесс создания канала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mNotificationManager.createNotificationChannel</a:t>
            </a:r>
            <a:r>
              <a:rPr lang="en-US" dirty="0"/>
              <a:t>(</a:t>
            </a:r>
            <a:r>
              <a:rPr lang="en-US" dirty="0" err="1"/>
              <a:t>mChannel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72936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уведомления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Notification </a:t>
            </a:r>
            <a:r>
              <a:rPr lang="en-US" sz="2400" dirty="0" err="1"/>
              <a:t>noti</a:t>
            </a:r>
            <a:r>
              <a:rPr lang="en-US" sz="2400" dirty="0"/>
              <a:t> = new </a:t>
            </a:r>
            <a:r>
              <a:rPr lang="en-US" sz="2400" dirty="0" err="1"/>
              <a:t>Notification.Builder</a:t>
            </a:r>
            <a:r>
              <a:rPr lang="en-US" sz="2400" dirty="0"/>
              <a:t>(</a:t>
            </a:r>
            <a:r>
              <a:rPr lang="en-US" sz="2400" dirty="0" err="1"/>
              <a:t>getApplicationContext</a:t>
            </a:r>
            <a:r>
              <a:rPr lang="en-US" sz="2400" dirty="0"/>
              <a:t>(), MainActivity.id)</a:t>
            </a:r>
          </a:p>
          <a:p>
            <a:pPr marL="0" indent="0">
              <a:buNone/>
            </a:pPr>
            <a:r>
              <a:rPr lang="en-US" sz="2400" dirty="0"/>
              <a:t>   .</a:t>
            </a:r>
            <a:r>
              <a:rPr lang="en-US" sz="2400" dirty="0" err="1">
                <a:solidFill>
                  <a:srgbClr val="FF0000"/>
                </a:solidFill>
              </a:rPr>
              <a:t>setChannelId</a:t>
            </a:r>
            <a:r>
              <a:rPr lang="en-US" sz="2400" dirty="0">
                <a:solidFill>
                  <a:srgbClr val="FF0000"/>
                </a:solidFill>
              </a:rPr>
              <a:t>(MainActivity.id)</a:t>
            </a:r>
          </a:p>
          <a:p>
            <a:pPr marL="0" indent="0">
              <a:buNone/>
            </a:pPr>
            <a:r>
              <a:rPr lang="en-US" sz="2400" dirty="0"/>
              <a:t>   .</a:t>
            </a:r>
            <a:r>
              <a:rPr lang="en-US" sz="2400" dirty="0" err="1"/>
              <a:t>setContentTitle</a:t>
            </a:r>
            <a:r>
              <a:rPr lang="en-US" sz="2400" dirty="0"/>
              <a:t>(title)   //</a:t>
            </a:r>
            <a:r>
              <a:rPr lang="ru-RU" sz="2400" dirty="0"/>
              <a:t>Заголовок сообщения, первый ряд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.</a:t>
            </a:r>
            <a:r>
              <a:rPr lang="en-US" sz="2400" dirty="0" err="1"/>
              <a:t>setContentText</a:t>
            </a:r>
            <a:r>
              <a:rPr lang="en-US" sz="2400" dirty="0"/>
              <a:t>(message)  //</a:t>
            </a:r>
            <a:r>
              <a:rPr lang="ru-RU" sz="2400" dirty="0"/>
              <a:t>Сообщение, второй ряд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.</a:t>
            </a:r>
            <a:r>
              <a:rPr lang="en-US" sz="2400" dirty="0" err="1"/>
              <a:t>setAutoCancel</a:t>
            </a:r>
            <a:r>
              <a:rPr lang="en-US" sz="2400" dirty="0"/>
              <a:t>(true)   //</a:t>
            </a:r>
            <a:r>
              <a:rPr lang="ru-RU" sz="2400" dirty="0"/>
              <a:t>Разрешить авто отключение при нажатии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  .build();  //</a:t>
            </a:r>
            <a:r>
              <a:rPr lang="ru-RU" sz="2400" dirty="0"/>
              <a:t>создать и вывести уведомление.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083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Broadcasts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969558"/>
              </p:ext>
            </p:extLst>
          </p:nvPr>
        </p:nvGraphicFramePr>
        <p:xfrm>
          <a:off x="1728837" y="2590800"/>
          <a:ext cx="8514619" cy="3840480"/>
        </p:xfrm>
        <a:graphic>
          <a:graphicData uri="http://schemas.openxmlformats.org/drawingml/2006/table">
            <a:tbl>
              <a:tblPr/>
              <a:tblGrid>
                <a:gridCol w="469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Событие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Intent.ACTION_BOOT_COMPLETED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Загрузка устройства завершена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 Требуется 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android.permission.RECEIVE_BOOT_COMPLETED</a:t>
                      </a:r>
                      <a:r>
                        <a:rPr lang="en-US" dirty="0"/>
                        <a:t> permission.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Intent.ACTION_POWER_CONNECTED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Устройство присоединили к сети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Intent.ACTION_POWER_DISCONNECTED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Устройство отсоединили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Intent.ACTION_BATTERY_LOW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Низкий заряд батареи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 Обычно для того, чтобы снизить активность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Intent.ACTION_BATTERY_OKAY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Батарея имеет достаточный заряд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4600" y="1752600"/>
            <a:ext cx="419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Частоиспользуемые</a:t>
            </a:r>
            <a:r>
              <a:rPr lang="ru-RU" dirty="0"/>
              <a:t> системные вещания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2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оповестить пользователя позже?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 существует способа, как это можно сделать только с помощью  уведомлений</a:t>
            </a:r>
          </a:p>
          <a:p>
            <a:endParaRPr lang="en-US" sz="2800" dirty="0"/>
          </a:p>
          <a:p>
            <a:r>
              <a:rPr lang="ru-RU" sz="2800" dirty="0"/>
              <a:t>Необходимо использовать</a:t>
            </a:r>
            <a:r>
              <a:rPr lang="en-US" sz="2800" dirty="0"/>
              <a:t> </a:t>
            </a:r>
            <a:r>
              <a:rPr lang="ru-RU" sz="2800" dirty="0"/>
              <a:t>«</a:t>
            </a:r>
            <a:r>
              <a:rPr lang="en-US" sz="2800" dirty="0" err="1"/>
              <a:t>AlarmManager</a:t>
            </a:r>
            <a:r>
              <a:rPr lang="ru-RU" sz="2800" dirty="0"/>
              <a:t>»</a:t>
            </a:r>
            <a:r>
              <a:rPr lang="en-US" sz="2800" dirty="0"/>
              <a:t> </a:t>
            </a:r>
            <a:r>
              <a:rPr lang="ru-RU" sz="2800" dirty="0"/>
              <a:t>и объект календаря</a:t>
            </a:r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ru-RU" sz="2400" dirty="0"/>
              <a:t>Нужно добавить </a:t>
            </a:r>
            <a:r>
              <a:rPr lang="en-US" sz="2400" dirty="0"/>
              <a:t>Broadcast receiver.</a:t>
            </a:r>
          </a:p>
        </p:txBody>
      </p:sp>
    </p:spTree>
    <p:extLst>
      <p:ext uri="{BB962C8B-B14F-4D97-AF65-F5344CB8AC3E}">
        <p14:creationId xmlns:p14="http://schemas.microsoft.com/office/powerpoint/2010/main" val="203115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Можно зарегистрировать приемник </a:t>
            </a:r>
            <a:r>
              <a:rPr lang="en-US" sz="2800" dirty="0"/>
              <a:t>(</a:t>
            </a:r>
            <a:r>
              <a:rPr lang="ru-RU" sz="2800" dirty="0"/>
              <a:t>статически</a:t>
            </a:r>
            <a:r>
              <a:rPr lang="en-US" sz="2800" dirty="0"/>
              <a:t>) </a:t>
            </a:r>
            <a:r>
              <a:rPr lang="ru-RU" sz="2800" dirty="0"/>
              <a:t>в </a:t>
            </a:r>
            <a:r>
              <a:rPr lang="en-US" sz="2800" dirty="0"/>
              <a:t>AndroidManifest.xml </a:t>
            </a:r>
            <a:r>
              <a:rPr lang="ru-RU" sz="2800" dirty="0"/>
              <a:t>или динамически в коде вызвать</a:t>
            </a:r>
            <a:r>
              <a:rPr lang="en-US" sz="2800" dirty="0"/>
              <a:t> </a:t>
            </a:r>
            <a:r>
              <a:rPr lang="en-US" sz="2800" dirty="0" err="1"/>
              <a:t>context.registerReceiver</a:t>
            </a:r>
            <a:r>
              <a:rPr lang="en-US" sz="2800" dirty="0"/>
              <a:t>() method</a:t>
            </a:r>
          </a:p>
          <a:p>
            <a:r>
              <a:rPr lang="ru-RU" sz="2800" dirty="0"/>
              <a:t>После получения события приемник делает необходимые д</a:t>
            </a:r>
            <a:r>
              <a:rPr lang="en-US" sz="2800" dirty="0"/>
              <a:t>e</a:t>
            </a:r>
            <a:r>
              <a:rPr lang="ru-RU" sz="2800" dirty="0" err="1"/>
              <a:t>йствия</a:t>
            </a:r>
            <a:r>
              <a:rPr lang="ru-RU" sz="2800" dirty="0"/>
              <a:t> и завершает работу</a:t>
            </a:r>
            <a:r>
              <a:rPr lang="en-US" sz="2800" dirty="0"/>
              <a:t>.</a:t>
            </a:r>
          </a:p>
          <a:p>
            <a:pPr lvl="2"/>
            <a:r>
              <a:rPr lang="ru-RU" sz="2000" dirty="0"/>
              <a:t>В</a:t>
            </a:r>
            <a:r>
              <a:rPr lang="en-US" sz="2000" dirty="0"/>
              <a:t> API11+, </a:t>
            </a:r>
            <a:r>
              <a:rPr lang="ru-RU" sz="2000" dirty="0"/>
              <a:t>можно вызвать</a:t>
            </a:r>
            <a:r>
              <a:rPr lang="en-US" sz="2000" dirty="0"/>
              <a:t> </a:t>
            </a:r>
            <a:r>
              <a:rPr lang="en-US" sz="2000" dirty="0" err="1"/>
              <a:t>goAsync</a:t>
            </a:r>
            <a:r>
              <a:rPr lang="en-US" sz="2000" dirty="0"/>
              <a:t>() </a:t>
            </a:r>
            <a:r>
              <a:rPr lang="ru-RU" sz="2000" dirty="0"/>
              <a:t>и оставаться на связи до тех пор, пока не будет вызван</a:t>
            </a:r>
            <a:r>
              <a:rPr lang="en-US" sz="2000" dirty="0"/>
              <a:t> </a:t>
            </a:r>
            <a:r>
              <a:rPr lang="en-US" sz="2000" dirty="0" err="1"/>
              <a:t>PendingResult.finish</a:t>
            </a:r>
            <a:r>
              <a:rPr lang="en-US" sz="20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6493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681"/>
            <a:ext cx="8596668" cy="4791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public class </a:t>
            </a:r>
            <a:r>
              <a:rPr lang="en-US" sz="3000" dirty="0" err="1"/>
              <a:t>MyReceiver</a:t>
            </a:r>
            <a:r>
              <a:rPr lang="en-US" sz="3000" dirty="0"/>
              <a:t> extends </a:t>
            </a:r>
            <a:r>
              <a:rPr lang="en-US" sz="3000" dirty="0" err="1"/>
              <a:t>BroadcastReceiver</a:t>
            </a:r>
            <a:r>
              <a:rPr lang="en-US" sz="3000" dirty="0"/>
              <a:t> {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  @Override</a:t>
            </a:r>
          </a:p>
          <a:p>
            <a:pPr marL="0" indent="0">
              <a:buNone/>
            </a:pPr>
            <a:r>
              <a:rPr lang="en-US" sz="3000" dirty="0"/>
              <a:t>  public void </a:t>
            </a:r>
            <a:r>
              <a:rPr lang="en-US" sz="3000" dirty="0" err="1"/>
              <a:t>onReceive</a:t>
            </a:r>
            <a:r>
              <a:rPr lang="en-US" sz="3000" dirty="0"/>
              <a:t>(Context </a:t>
            </a:r>
            <a:r>
              <a:rPr lang="en-US" sz="3000" dirty="0" err="1"/>
              <a:t>context</a:t>
            </a:r>
            <a:r>
              <a:rPr lang="en-US" sz="3000" dirty="0"/>
              <a:t>, Intent intent) {</a:t>
            </a:r>
          </a:p>
          <a:p>
            <a:pPr marL="457200" lvl="1" indent="0">
              <a:buNone/>
            </a:pPr>
            <a:r>
              <a:rPr lang="en-US" sz="2600" dirty="0"/>
              <a:t>//now do something with the intent.</a:t>
            </a:r>
          </a:p>
          <a:p>
            <a:pPr marL="0" indent="0">
              <a:buNone/>
            </a:pPr>
            <a:r>
              <a:rPr lang="en-US" sz="3000" dirty="0"/>
              <a:t>  }</a:t>
            </a:r>
          </a:p>
          <a:p>
            <a:pPr marL="0" indent="0">
              <a:buNone/>
            </a:pPr>
            <a:r>
              <a:rPr lang="en-US" sz="3000" dirty="0"/>
              <a:t>} </a:t>
            </a:r>
          </a:p>
          <a:p>
            <a:r>
              <a:rPr lang="ru-RU" sz="3600" dirty="0"/>
              <a:t>Информацию о событии можно получить из </a:t>
            </a:r>
            <a:r>
              <a:rPr lang="en-US" sz="3600" dirty="0"/>
              <a:t>Intent</a:t>
            </a:r>
            <a:r>
              <a:rPr lang="ru-RU" sz="3600" dirty="0"/>
              <a:t>-а</a:t>
            </a:r>
            <a:r>
              <a:rPr lang="en-US" sz="3600" dirty="0"/>
              <a:t> </a:t>
            </a:r>
            <a:r>
              <a:rPr lang="ru-RU" sz="3600" dirty="0"/>
              <a:t>функцией </a:t>
            </a:r>
            <a:r>
              <a:rPr lang="en-US" sz="3600" dirty="0" err="1"/>
              <a:t>getAction</a:t>
            </a:r>
            <a:r>
              <a:rPr lang="en-US" sz="3600" dirty="0"/>
              <a:t>(</a:t>
            </a:r>
            <a:r>
              <a:rPr lang="ru-RU" sz="3600" dirty="0"/>
              <a:t>)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1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слушателя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Statically in the AndroidManifest.xml</a:t>
            </a:r>
          </a:p>
          <a:p>
            <a:pPr marL="0" indent="0">
              <a:buNone/>
            </a:pPr>
            <a:r>
              <a:rPr lang="en-US" dirty="0"/>
              <a:t> &lt;application …&gt;</a:t>
            </a:r>
          </a:p>
          <a:p>
            <a:pPr marL="0" indent="0">
              <a:buNone/>
            </a:pPr>
            <a:r>
              <a:rPr lang="en-US" dirty="0"/>
              <a:t>           &lt;activity…&gt; …        &lt;/activity&gt;</a:t>
            </a:r>
          </a:p>
          <a:p>
            <a:pPr marL="0" indent="0">
              <a:buNone/>
            </a:pPr>
            <a:r>
              <a:rPr lang="en-US" dirty="0"/>
              <a:t>           &lt;receiver </a:t>
            </a:r>
            <a:r>
              <a:rPr lang="en-US" dirty="0" err="1"/>
              <a:t>android:name</a:t>
            </a:r>
            <a:r>
              <a:rPr lang="en-US" dirty="0"/>
              <a:t>=“</a:t>
            </a:r>
            <a:r>
              <a:rPr lang="en-US" dirty="0" err="1"/>
              <a:t>myReceiver</a:t>
            </a:r>
            <a:r>
              <a:rPr lang="en-US" dirty="0"/>
              <a:t>" &gt;</a:t>
            </a:r>
          </a:p>
          <a:p>
            <a:pPr marL="0" indent="0">
              <a:buNone/>
            </a:pPr>
            <a:r>
              <a:rPr lang="en-US" dirty="0"/>
              <a:t>            &lt;intent-filter&gt;</a:t>
            </a:r>
          </a:p>
          <a:p>
            <a:pPr marL="0" indent="0">
              <a:buNone/>
            </a:pPr>
            <a:r>
              <a:rPr lang="en-US" dirty="0"/>
              <a:t>                &lt;action </a:t>
            </a:r>
            <a:r>
              <a:rPr lang="en-US" dirty="0" err="1">
                <a:solidFill>
                  <a:srgbClr val="FF0000"/>
                </a:solidFill>
              </a:rPr>
              <a:t>android:name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android.intent.action.BATTERY_LOW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&lt;/action&gt;</a:t>
            </a:r>
          </a:p>
          <a:p>
            <a:pPr marL="0" indent="0">
              <a:buNone/>
            </a:pPr>
            <a:r>
              <a:rPr lang="en-US" dirty="0"/>
              <a:t>            &lt;/intent-filter&gt;</a:t>
            </a:r>
          </a:p>
          <a:p>
            <a:pPr marL="0" indent="0">
              <a:buNone/>
            </a:pPr>
            <a:r>
              <a:rPr lang="en-US" dirty="0"/>
              <a:t>        &lt;/receiver&gt;</a:t>
            </a:r>
          </a:p>
          <a:p>
            <a:pPr marL="0" indent="0">
              <a:buNone/>
            </a:pPr>
            <a:r>
              <a:rPr lang="en-US" dirty="0"/>
              <a:t>    &lt;/application&gt;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5029201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  <a:r>
              <a:rPr lang="ru-RU" dirty="0"/>
              <a:t>, который хотим получить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7172960" y="4338320"/>
            <a:ext cx="370840" cy="690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слушателя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50437" cy="3880773"/>
          </a:xfrm>
        </p:spPr>
        <p:txBody>
          <a:bodyPr>
            <a:normAutofit/>
          </a:bodyPr>
          <a:lstStyle/>
          <a:p>
            <a:r>
              <a:rPr lang="ru-RU" sz="3600" dirty="0"/>
              <a:t>Обычно в </a:t>
            </a:r>
            <a:r>
              <a:rPr lang="en-US" sz="3600" dirty="0" err="1"/>
              <a:t>onResume</a:t>
            </a:r>
            <a:r>
              <a:rPr lang="en-US" sz="3600" dirty="0"/>
              <a:t>() and </a:t>
            </a:r>
            <a:r>
              <a:rPr lang="en-US" sz="3600" dirty="0" err="1"/>
              <a:t>onPause</a:t>
            </a:r>
            <a:r>
              <a:rPr lang="en-US" sz="3600" dirty="0"/>
              <a:t>()</a:t>
            </a:r>
          </a:p>
          <a:p>
            <a:pPr lvl="2"/>
            <a:r>
              <a:rPr lang="ru-RU" sz="2800" dirty="0"/>
              <a:t>Если забыть </a:t>
            </a:r>
            <a:r>
              <a:rPr lang="ru-RU" sz="2800" dirty="0" err="1"/>
              <a:t>разрегистрировать</a:t>
            </a:r>
            <a:r>
              <a:rPr lang="ru-RU" sz="2800" dirty="0"/>
              <a:t> (попытаться зарегистрировать дважды</a:t>
            </a:r>
            <a:r>
              <a:rPr lang="en-US" sz="2800" dirty="0"/>
              <a:t>)</a:t>
            </a:r>
            <a:r>
              <a:rPr lang="ru-RU" sz="2800" dirty="0"/>
              <a:t>, то получим </a:t>
            </a:r>
            <a:r>
              <a:rPr lang="en-US" sz="2800" dirty="0"/>
              <a:t>leaked broadcast receiver error.</a:t>
            </a:r>
          </a:p>
          <a:p>
            <a:r>
              <a:rPr lang="ru-RU" sz="3600" dirty="0"/>
              <a:t>Можно прослушивать только свои события, посылаемые вашим приложением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853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в коде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241"/>
            <a:ext cx="8596668" cy="46291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/>
              <a:t>@Override</a:t>
            </a:r>
          </a:p>
          <a:p>
            <a:pPr marL="0" indent="0">
              <a:buNone/>
            </a:pPr>
            <a:r>
              <a:rPr lang="en-US" sz="2600" dirty="0"/>
              <a:t>public void </a:t>
            </a:r>
            <a:r>
              <a:rPr lang="en-US" sz="2600" dirty="0" err="1"/>
              <a:t>onResume</a:t>
            </a:r>
            <a:r>
              <a:rPr lang="en-US" sz="2600" dirty="0"/>
              <a:t>() {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super.onResume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  // Register </a:t>
            </a:r>
            <a:r>
              <a:rPr lang="en-US" sz="2600" dirty="0" err="1"/>
              <a:t>mReceiver</a:t>
            </a:r>
            <a:r>
              <a:rPr lang="en-US" sz="2600" dirty="0"/>
              <a:t> to receive messages.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LocalBroadcastManager.getInstance</a:t>
            </a:r>
            <a:r>
              <a:rPr lang="en-US" sz="2600" dirty="0"/>
              <a:t>(this).</a:t>
            </a:r>
            <a:r>
              <a:rPr lang="en-US" sz="2600" dirty="0" err="1"/>
              <a:t>registerReceiver</a:t>
            </a:r>
            <a:r>
              <a:rPr lang="en-US" sz="2600" dirty="0"/>
              <a:t>(</a:t>
            </a:r>
            <a:r>
              <a:rPr lang="en-US" sz="2600" dirty="0" err="1"/>
              <a:t>mReceiver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dirty="0"/>
              <a:t>      new </a:t>
            </a:r>
            <a:r>
              <a:rPr lang="en-US" sz="2600" dirty="0" err="1"/>
              <a:t>IntentFilter</a:t>
            </a:r>
            <a:r>
              <a:rPr lang="en-US" sz="2600" dirty="0"/>
              <a:t>("CUSTOM_EVENT"));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>@Override</a:t>
            </a:r>
          </a:p>
          <a:p>
            <a:pPr marL="0" indent="0">
              <a:buNone/>
            </a:pPr>
            <a:r>
              <a:rPr lang="en-US" sz="2600" dirty="0"/>
              <a:t>protected void </a:t>
            </a:r>
            <a:r>
              <a:rPr lang="en-US" sz="2600" dirty="0" err="1"/>
              <a:t>onPause</a:t>
            </a:r>
            <a:r>
              <a:rPr lang="en-US" sz="2600" dirty="0"/>
              <a:t>() {  //or </a:t>
            </a:r>
            <a:r>
              <a:rPr lang="en-US" sz="2600" dirty="0" err="1"/>
              <a:t>onDestory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// Unregister since the activity is not visible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LocalBroadcastManager.getInstance</a:t>
            </a:r>
            <a:r>
              <a:rPr lang="en-US" sz="2600" dirty="0"/>
              <a:t>(this).</a:t>
            </a:r>
            <a:r>
              <a:rPr lang="en-US" sz="2600" dirty="0" err="1"/>
              <a:t>unregisterReceiver</a:t>
            </a:r>
            <a:r>
              <a:rPr lang="en-US" sz="2600" dirty="0"/>
              <a:t>(</a:t>
            </a:r>
            <a:r>
              <a:rPr lang="en-US" sz="2600" dirty="0" err="1"/>
              <a:t>mReceiver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super.onPause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5887177"/>
            <a:ext cx="737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посылки нужно использовать </a:t>
            </a:r>
            <a:br>
              <a:rPr lang="en-US" dirty="0"/>
            </a:br>
            <a:r>
              <a:rPr lang="en-US" dirty="0" err="1"/>
              <a:t>LocalBroadcastManager.getInstance</a:t>
            </a:r>
            <a:r>
              <a:rPr lang="en-US" dirty="0"/>
              <a:t>(</a:t>
            </a:r>
            <a:r>
              <a:rPr lang="en-US" dirty="0" err="1"/>
              <a:t>getContext</a:t>
            </a:r>
            <a:r>
              <a:rPr lang="en-US" dirty="0"/>
              <a:t>()).</a:t>
            </a:r>
            <a:r>
              <a:rPr lang="en-US" dirty="0" err="1"/>
              <a:t>sendBroadcast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6644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4181</TotalTime>
  <Words>2302</Words>
  <Application>Microsoft Office PowerPoint</Application>
  <PresentationFormat>Широкоэкранный</PresentationFormat>
  <Paragraphs>308</Paragraphs>
  <Slides>40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Trebuchet MS</vt:lpstr>
      <vt:lpstr>Wingdings 3</vt:lpstr>
      <vt:lpstr>Аспект</vt:lpstr>
      <vt:lpstr>Лекция 8.  BroadcastReceiver Нотификации</vt:lpstr>
      <vt:lpstr>Широковещательный слушатель</vt:lpstr>
      <vt:lpstr>Как работает</vt:lpstr>
      <vt:lpstr>System Broadcasts</vt:lpstr>
      <vt:lpstr>Основы</vt:lpstr>
      <vt:lpstr>Объявление</vt:lpstr>
      <vt:lpstr>Регистрация слушателя</vt:lpstr>
      <vt:lpstr>Регистрация слушателя</vt:lpstr>
      <vt:lpstr>Подключение в коде</vt:lpstr>
      <vt:lpstr>Широковещательная посылка</vt:lpstr>
      <vt:lpstr>Получение системного сообщения</vt:lpstr>
      <vt:lpstr>Что получилось?</vt:lpstr>
      <vt:lpstr>Явные броадкасты</vt:lpstr>
      <vt:lpstr>Нотификации</vt:lpstr>
      <vt:lpstr>Уведомления</vt:lpstr>
      <vt:lpstr>Уведомления на «Статус баре»</vt:lpstr>
      <vt:lpstr>Основы уведомлений</vt:lpstr>
      <vt:lpstr>Создание простого уведомления</vt:lpstr>
      <vt:lpstr>Создание простого уведомления</vt:lpstr>
      <vt:lpstr>Процесс отмены уведомления</vt:lpstr>
      <vt:lpstr>Добавление к уведомлениям</vt:lpstr>
      <vt:lpstr>Добавление к уведомлениям</vt:lpstr>
      <vt:lpstr>Добавление к уведомлениям</vt:lpstr>
      <vt:lpstr>Добавление к уведомлениям</vt:lpstr>
      <vt:lpstr>На  эмуляторе</vt:lpstr>
      <vt:lpstr>Другие типы уведомлений</vt:lpstr>
      <vt:lpstr>Активные кнопки</vt:lpstr>
      <vt:lpstr>Расширенный текст</vt:lpstr>
      <vt:lpstr>Расширенный текст(2)</vt:lpstr>
      <vt:lpstr>Расширенное уведомление с картинкой</vt:lpstr>
      <vt:lpstr>Стиль «Почтового» ящика</vt:lpstr>
      <vt:lpstr>Индикатор прогресса</vt:lpstr>
      <vt:lpstr>Индикатор прогресса</vt:lpstr>
      <vt:lpstr>Индикатор прогресса</vt:lpstr>
      <vt:lpstr>Панель активности</vt:lpstr>
      <vt:lpstr>Heads up уведомления</vt:lpstr>
      <vt:lpstr>Android 8.x Oreo</vt:lpstr>
      <vt:lpstr>Создание канала</vt:lpstr>
      <vt:lpstr>Создание уведомления</vt:lpstr>
      <vt:lpstr>Как оповестить пользователя позже?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48</cp:revision>
  <dcterms:created xsi:type="dcterms:W3CDTF">2017-12-30T09:17:57Z</dcterms:created>
  <dcterms:modified xsi:type="dcterms:W3CDTF">2018-01-14T14:02:32Z</dcterms:modified>
</cp:coreProperties>
</file>