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309" r:id="rId3"/>
    <p:sldId id="310" r:id="rId4"/>
    <p:sldId id="311" r:id="rId5"/>
    <p:sldId id="312" r:id="rId6"/>
    <p:sldId id="313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14" r:id="rId25"/>
    <p:sldId id="315" r:id="rId26"/>
    <p:sldId id="275" r:id="rId27"/>
    <p:sldId id="286" r:id="rId28"/>
    <p:sldId id="287" r:id="rId29"/>
    <p:sldId id="289" r:id="rId30"/>
    <p:sldId id="308" r:id="rId31"/>
    <p:sldId id="292" r:id="rId32"/>
    <p:sldId id="296" r:id="rId33"/>
    <p:sldId id="297" r:id="rId34"/>
    <p:sldId id="303" r:id="rId35"/>
    <p:sldId id="304" r:id="rId36"/>
    <p:sldId id="305" r:id="rId37"/>
    <p:sldId id="30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50" d="100"/>
          <a:sy n="50" d="100"/>
        </p:scale>
        <p:origin x="3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93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687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21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14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428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204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017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59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14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95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8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43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828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353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454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23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ru-RU" sz="5600" dirty="0">
                <a:solidFill>
                  <a:srgbClr val="FFFFFF"/>
                </a:solidFill>
              </a:rPr>
              <a:t>Лекция 8. </a:t>
            </a:r>
            <a:br>
              <a:rPr lang="ru-RU" sz="5600" dirty="0">
                <a:solidFill>
                  <a:srgbClr val="FFFFFF"/>
                </a:solidFill>
              </a:rPr>
            </a:br>
            <a:r>
              <a:rPr lang="en-US" sz="5600" dirty="0">
                <a:solidFill>
                  <a:srgbClr val="FFFFFF"/>
                </a:solidFill>
              </a:rPr>
              <a:t>Android</a:t>
            </a:r>
            <a:r>
              <a:rPr lang="ru-RU" sz="5600" dirty="0">
                <a:solidFill>
                  <a:srgbClr val="FFFFFF"/>
                </a:solidFill>
              </a:rPr>
              <a:t> </a:t>
            </a:r>
            <a:r>
              <a:rPr lang="en-US" sz="5600" dirty="0">
                <a:solidFill>
                  <a:srgbClr val="FFFFFF"/>
                </a:solidFill>
              </a:rPr>
              <a:t>MySQL</a:t>
            </a:r>
            <a:endParaRPr lang="ru-RU" sz="56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72093-2AD6-4F0C-8B0D-26A1F339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rgbClr val="FFFFFF">
                    <a:alpha val="70000"/>
                  </a:srgbClr>
                </a:solidFill>
              </a:rPr>
              <a:t>Работа с </a:t>
            </a:r>
            <a:r>
              <a:rPr lang="en-US" sz="1400" dirty="0">
                <a:solidFill>
                  <a:srgbClr val="FFFFFF">
                    <a:alpha val="70000"/>
                  </a:srgbClr>
                </a:solidFill>
              </a:rPr>
              <a:t>MySQL</a:t>
            </a:r>
            <a:endParaRPr lang="ru-RU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таблицы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ru-RU" sz="3200" dirty="0"/>
              <a:t>Синтаксис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DROP TABLE </a:t>
            </a:r>
            <a:r>
              <a:rPr lang="ru-RU" sz="2800" dirty="0"/>
              <a:t>название таблицы</a:t>
            </a:r>
            <a:r>
              <a:rPr lang="en-US" sz="2800" dirty="0"/>
              <a:t>;</a:t>
            </a:r>
          </a:p>
          <a:p>
            <a:r>
              <a:rPr lang="ru-RU" sz="3200" dirty="0"/>
              <a:t>Например</a:t>
            </a:r>
            <a:endParaRPr lang="en-US" sz="3200" dirty="0"/>
          </a:p>
          <a:p>
            <a:pPr lvl="1"/>
            <a:r>
              <a:rPr lang="en-US" sz="2800" dirty="0"/>
              <a:t>DROP TABLE company;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05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(</a:t>
            </a:r>
            <a:r>
              <a:rPr lang="en-US" dirty="0"/>
              <a:t>Insert)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Syntax:</a:t>
            </a:r>
          </a:p>
          <a:p>
            <a:pPr lvl="1"/>
            <a:r>
              <a:rPr lang="en-US" sz="2400" dirty="0"/>
              <a:t>INSERT INTO TABLE_NAME (column1, column2, column3,...</a:t>
            </a:r>
            <a:r>
              <a:rPr lang="en-US" sz="2400" dirty="0" err="1"/>
              <a:t>columnN</a:t>
            </a:r>
            <a:r>
              <a:rPr lang="en-US" sz="2400" dirty="0"/>
              <a:t>)]  VALUES (value1, value2, value3,...</a:t>
            </a:r>
            <a:r>
              <a:rPr lang="en-US" sz="2400" dirty="0" err="1"/>
              <a:t>valueN</a:t>
            </a:r>
            <a:r>
              <a:rPr lang="en-US" sz="2400" dirty="0"/>
              <a:t>);</a:t>
            </a:r>
          </a:p>
          <a:p>
            <a:r>
              <a:rPr lang="ru-RU" sz="2800" dirty="0"/>
              <a:t>Например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INSERT INTO COMPANY (NAME,AGE,ADDRESS, SALARY) VALUES ('Paul', 32, 'California', 20000.00 );</a:t>
            </a:r>
          </a:p>
        </p:txBody>
      </p:sp>
    </p:spTree>
    <p:extLst>
      <p:ext uri="{BB962C8B-B14F-4D97-AF65-F5344CB8AC3E}">
        <p14:creationId xmlns:p14="http://schemas.microsoft.com/office/powerpoint/2010/main" val="209856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64229"/>
            <a:ext cx="8510209" cy="3777133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Long insert(String TABLE_NAME, String </a:t>
            </a:r>
            <a:r>
              <a:rPr lang="en-US" sz="3600" dirty="0" err="1"/>
              <a:t>nullColumanHack</a:t>
            </a:r>
            <a:r>
              <a:rPr lang="en-US" sz="3600" dirty="0"/>
              <a:t>, </a:t>
            </a:r>
            <a:r>
              <a:rPr lang="en-US" sz="3600" dirty="0" err="1"/>
              <a:t>ContentValues</a:t>
            </a:r>
            <a:r>
              <a:rPr lang="en-US" sz="3600" dirty="0"/>
              <a:t> values);</a:t>
            </a:r>
          </a:p>
          <a:p>
            <a:pPr lvl="1"/>
            <a:r>
              <a:rPr lang="ru-RU" sz="3200" dirty="0"/>
              <a:t>Где </a:t>
            </a:r>
            <a:r>
              <a:rPr lang="en-US" sz="3200" dirty="0" err="1"/>
              <a:t>ContentValues</a:t>
            </a:r>
            <a:r>
              <a:rPr lang="en-US" sz="3200" dirty="0"/>
              <a:t> </a:t>
            </a:r>
            <a:r>
              <a:rPr lang="ru-RU" sz="3200" dirty="0"/>
              <a:t>– </a:t>
            </a:r>
            <a:r>
              <a:rPr lang="en-US" sz="3200" dirty="0"/>
              <a:t>map </a:t>
            </a:r>
            <a:r>
              <a:rPr lang="ru-RU" sz="3200" dirty="0"/>
              <a:t>со столбцом в качестве ключа, а значения </a:t>
            </a:r>
            <a:r>
              <a:rPr lang="en-US" sz="3200" dirty="0"/>
              <a:t>–</a:t>
            </a:r>
            <a:r>
              <a:rPr lang="ru-RU" sz="3200" dirty="0"/>
              <a:t> данные</a:t>
            </a:r>
            <a:br>
              <a:rPr lang="en-US" sz="3200" dirty="0"/>
            </a:br>
            <a:endParaRPr lang="en-US" sz="3200" dirty="0"/>
          </a:p>
          <a:p>
            <a:pPr lvl="1"/>
            <a:r>
              <a:rPr lang="ru-RU" sz="3200" dirty="0"/>
              <a:t>Вероятно, что</a:t>
            </a:r>
            <a:r>
              <a:rPr lang="en-US" sz="3200" dirty="0"/>
              <a:t> </a:t>
            </a:r>
            <a:r>
              <a:rPr lang="en-US" sz="3200" dirty="0" err="1"/>
              <a:t>nullColumnHack</a:t>
            </a:r>
            <a:r>
              <a:rPr lang="en-US" sz="3200" dirty="0"/>
              <a:t> </a:t>
            </a:r>
            <a:r>
              <a:rPr lang="ru-RU" sz="3200" dirty="0"/>
              <a:t>будет </a:t>
            </a:r>
            <a:r>
              <a:rPr lang="en-US" sz="3200" dirty="0"/>
              <a:t>null</a:t>
            </a:r>
            <a:r>
              <a:rPr lang="ru-RU" sz="3200" dirty="0"/>
              <a:t> </a:t>
            </a:r>
            <a:r>
              <a:rPr lang="en-US" sz="320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4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4" y="1594531"/>
            <a:ext cx="8672868" cy="4414383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Основная версия, которая возвращает все строки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SELECT column1, column2....</a:t>
            </a:r>
            <a:r>
              <a:rPr lang="en-US" sz="2400" dirty="0" err="1"/>
              <a:t>columnN</a:t>
            </a:r>
            <a:r>
              <a:rPr lang="en-US" sz="2400" dirty="0"/>
              <a:t> FROM </a:t>
            </a:r>
            <a:r>
              <a:rPr lang="en-US" sz="2400" dirty="0" err="1"/>
              <a:t>table_name</a:t>
            </a:r>
            <a:r>
              <a:rPr lang="en-US" sz="2400" dirty="0"/>
              <a:t>;  //</a:t>
            </a:r>
            <a:r>
              <a:rPr lang="ru-RU" sz="2400" dirty="0"/>
              <a:t>возвращает только перечисленные столбцы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SELECT * FROM </a:t>
            </a:r>
            <a:r>
              <a:rPr lang="en-US" sz="2400" dirty="0" err="1"/>
              <a:t>table_name</a:t>
            </a:r>
            <a:r>
              <a:rPr lang="en-US" sz="2400" dirty="0"/>
              <a:t>;  //</a:t>
            </a:r>
            <a:r>
              <a:rPr lang="ru-RU" sz="2400" dirty="0"/>
              <a:t>все столбцы</a:t>
            </a:r>
            <a:endParaRPr lang="en-US" sz="2400" dirty="0"/>
          </a:p>
          <a:p>
            <a:pPr lvl="3"/>
            <a:r>
              <a:rPr lang="ru-RU" sz="1800" dirty="0"/>
              <a:t>Перечислит все строки в таблице компании </a:t>
            </a:r>
            <a:endParaRPr lang="en-US" sz="2400" dirty="0"/>
          </a:p>
          <a:p>
            <a:pPr lvl="1"/>
            <a:r>
              <a:rPr lang="ru-RU" sz="2400" dirty="0"/>
              <a:t>Все таблицы в базе данных с помощью</a:t>
            </a:r>
            <a:r>
              <a:rPr lang="en-US" sz="2400" dirty="0"/>
              <a:t> </a:t>
            </a:r>
            <a:endParaRPr lang="ru-RU" sz="2400" dirty="0"/>
          </a:p>
          <a:p>
            <a:pPr lvl="1"/>
            <a:r>
              <a:rPr lang="en-US" sz="2400" dirty="0"/>
              <a:t>SELECT </a:t>
            </a:r>
            <a:r>
              <a:rPr lang="en-US" sz="2400" dirty="0" err="1"/>
              <a:t>tbl_name</a:t>
            </a:r>
            <a:r>
              <a:rPr lang="en-US" sz="2400" dirty="0"/>
              <a:t> FROM </a:t>
            </a:r>
            <a:r>
              <a:rPr lang="en-US" sz="2400" dirty="0" err="1"/>
              <a:t>sqlite_master</a:t>
            </a:r>
            <a:r>
              <a:rPr lang="en-US" sz="2400" dirty="0"/>
              <a:t> WHERE type = 'table';</a:t>
            </a:r>
          </a:p>
        </p:txBody>
      </p:sp>
    </p:spTree>
    <p:extLst>
      <p:ext uri="{BB962C8B-B14F-4D97-AF65-F5344CB8AC3E}">
        <p14:creationId xmlns:p14="http://schemas.microsoft.com/office/powerpoint/2010/main" val="273097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2400"/>
            <a:ext cx="9043609" cy="5054599"/>
          </a:xfrm>
        </p:spPr>
        <p:txBody>
          <a:bodyPr>
            <a:normAutofit fontScale="85000" lnSpcReduction="10000"/>
          </a:bodyPr>
          <a:lstStyle/>
          <a:p>
            <a:pPr lvl="1"/>
            <a:endParaRPr lang="en-US" dirty="0"/>
          </a:p>
          <a:p>
            <a:pPr lvl="1"/>
            <a:r>
              <a:rPr lang="en-US" sz="3000" dirty="0"/>
              <a:t>SELECT * FROM </a:t>
            </a:r>
            <a:r>
              <a:rPr lang="en-US" sz="3000" dirty="0" err="1"/>
              <a:t>table_Name</a:t>
            </a:r>
            <a:r>
              <a:rPr lang="en-US" sz="3000" dirty="0"/>
              <a:t> WHERE  [condition];</a:t>
            </a:r>
          </a:p>
          <a:p>
            <a:pPr lvl="1"/>
            <a:r>
              <a:rPr lang="en-US" sz="3000" dirty="0"/>
              <a:t>SELECT * FROM company WHERE age &gt;=25;</a:t>
            </a:r>
          </a:p>
          <a:p>
            <a:pPr lvl="2"/>
            <a:r>
              <a:rPr lang="ru-RU" sz="2600" dirty="0"/>
              <a:t>Знаки</a:t>
            </a:r>
            <a:r>
              <a:rPr lang="en-US" sz="2600" dirty="0"/>
              <a:t>==, = (same as ==), !=, &lt;&gt; ( same as !=), &lt;, &gt;, &gt;=, &lt;=, !&gt;, !&lt;</a:t>
            </a:r>
          </a:p>
          <a:p>
            <a:pPr lvl="2"/>
            <a:r>
              <a:rPr lang="ru-RU" sz="2600" dirty="0"/>
              <a:t>Знаки</a:t>
            </a:r>
            <a:r>
              <a:rPr lang="en-US" sz="2600" dirty="0"/>
              <a:t>+, -, *, / % (modulus) </a:t>
            </a:r>
            <a:r>
              <a:rPr lang="ru-RU" sz="2600" dirty="0"/>
              <a:t>могут быть также использованы </a:t>
            </a:r>
            <a:endParaRPr lang="en-US" sz="2600" dirty="0"/>
          </a:p>
          <a:p>
            <a:pPr lvl="2"/>
            <a:r>
              <a:rPr lang="en-US" sz="2600" dirty="0"/>
              <a:t> </a:t>
            </a:r>
            <a:r>
              <a:rPr lang="ru-RU" sz="2600" dirty="0"/>
              <a:t>Знаки логической операции также могут быть использованы</a:t>
            </a:r>
            <a:r>
              <a:rPr lang="en-US" sz="2600" dirty="0"/>
              <a:t>.</a:t>
            </a:r>
          </a:p>
          <a:p>
            <a:pPr lvl="1"/>
            <a:r>
              <a:rPr lang="en-US" sz="3000" dirty="0"/>
              <a:t>SELECT * FROM company WHERE age &gt;=25 AND salary &lt;= 50000;</a:t>
            </a:r>
          </a:p>
          <a:p>
            <a:pPr lvl="1"/>
            <a:r>
              <a:rPr lang="en-US" sz="3000" dirty="0"/>
              <a:t>SELECT * FROM COMPANY WHERE NAME LIKE ‘Ji%';</a:t>
            </a:r>
          </a:p>
          <a:p>
            <a:pPr lvl="1"/>
            <a:r>
              <a:rPr lang="en-US" sz="3000" dirty="0"/>
              <a:t>SELECT * FROM COMPANY WHERE AGE IS NOT NULL;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2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229600" cy="960438"/>
          </a:xfrm>
        </p:spPr>
        <p:txBody>
          <a:bodyPr/>
          <a:lstStyle/>
          <a:p>
            <a:r>
              <a:rPr lang="ru-RU" dirty="0"/>
              <a:t>Знаки логических операций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765825"/>
              </p:ext>
            </p:extLst>
          </p:nvPr>
        </p:nvGraphicFramePr>
        <p:xfrm>
          <a:off x="685800" y="1129661"/>
          <a:ext cx="8866414" cy="532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09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15">
                <a:tc>
                  <a:txBody>
                    <a:bodyPr/>
                    <a:lstStyle/>
                    <a:p>
                      <a:r>
                        <a:rPr lang="en-US" sz="11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AND допускает существование множества условий в предложении WHERE оператора SQL.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96">
                <a:tc>
                  <a:txBody>
                    <a:bodyPr/>
                    <a:lstStyle/>
                    <a:p>
                      <a:r>
                        <a:rPr lang="en-US" sz="1100" dirty="0"/>
                        <a:t>BETWEEN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BETWEEN используется для поиска значений, находящихся в пределах набора значений, с учетом минимального и максимального значения.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396">
                <a:tc>
                  <a:txBody>
                    <a:bodyPr/>
                    <a:lstStyle/>
                    <a:p>
                      <a:r>
                        <a:rPr lang="en-US" sz="1100" dirty="0"/>
                        <a:t>EXISTS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EXISTS используется для поиска наличия строки в указанной таблице, соответствующей определенным критериям.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396">
                <a:tc>
                  <a:txBody>
                    <a:bodyPr/>
                    <a:lstStyle/>
                    <a:p>
                      <a:r>
                        <a:rPr lang="en-US" sz="1100" dirty="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IN используется для сравнения значения со списком литеральных значений, которые были указаны.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396">
                <a:tc>
                  <a:txBody>
                    <a:bodyPr/>
                    <a:lstStyle/>
                    <a:p>
                      <a:r>
                        <a:rPr lang="en-US" sz="1100" dirty="0"/>
                        <a:t>NOT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Отрицание оператора IN, которое используется для сравнения значения со списком значений буквального значения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915">
                <a:tc>
                  <a:txBody>
                    <a:bodyPr/>
                    <a:lstStyle/>
                    <a:p>
                      <a:r>
                        <a:rPr lang="en-US" sz="1100" dirty="0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LIKE используется для сравнения значения с аналогичными значениями с помощью подстановки</a:t>
                      </a:r>
                      <a:r>
                        <a:rPr lang="ru-RU" sz="1100" baseline="0" dirty="0"/>
                        <a:t> 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396">
                <a:tc>
                  <a:txBody>
                    <a:bodyPr/>
                    <a:lstStyle/>
                    <a:p>
                      <a:r>
                        <a:rPr lang="en-US" sz="1100" dirty="0"/>
                        <a:t>GLOB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GLOB используется для сравнения значения с аналогичными значениями с помощью подстановки</a:t>
                      </a:r>
                      <a:r>
                        <a:rPr lang="ru-RU" sz="1100" baseline="0" dirty="0"/>
                        <a:t> </a:t>
                      </a:r>
                      <a:r>
                        <a:rPr lang="ru-RU" sz="1100" dirty="0"/>
                        <a:t>операторов. Кроме того, GLOB чувствителен к регистру, в отличие от LIKE.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396">
                <a:tc>
                  <a:txBody>
                    <a:bodyPr/>
                    <a:lstStyle/>
                    <a:p>
                      <a:r>
                        <a:rPr lang="en-US" sz="1100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NOT меняет смысл логического оператора, с которым он используется. Например. НЕ СУЩЕСТВУЕТ, НЕ МЕЖДУ, НЕ ВХОДИТ и т. Д. Это отрицательный оператор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915">
                <a:tc>
                  <a:txBody>
                    <a:bodyPr/>
                    <a:lstStyle/>
                    <a:p>
                      <a:r>
                        <a:rPr lang="en-US" sz="11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OR используется для объединения нескольких условий в предложение WHERE оператора SQL.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915">
                <a:tc>
                  <a:txBody>
                    <a:bodyPr/>
                    <a:lstStyle/>
                    <a:p>
                      <a:r>
                        <a:rPr lang="en-US" sz="1100" dirty="0"/>
                        <a:t>IS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NULL используется для сравнения значения со значением NULL (0)</a:t>
                      </a:r>
                      <a:r>
                        <a:rPr lang="en-US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915">
                <a:tc>
                  <a:txBody>
                    <a:bodyPr/>
                    <a:lstStyle/>
                    <a:p>
                      <a:r>
                        <a:rPr lang="en-US" sz="1100" dirty="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</a:t>
                      </a:r>
                      <a:r>
                        <a:rPr lang="en-US" sz="1100" dirty="0"/>
                        <a:t>IS </a:t>
                      </a:r>
                      <a:r>
                        <a:rPr lang="ru-RU" sz="1100" dirty="0"/>
                        <a:t>работает как знак</a:t>
                      </a:r>
                      <a:r>
                        <a:rPr lang="ru-RU" sz="1100" baseline="0" dirty="0"/>
                        <a:t> ровно =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915">
                <a:tc>
                  <a:txBody>
                    <a:bodyPr/>
                    <a:lstStyle/>
                    <a:p>
                      <a:r>
                        <a:rPr lang="en-US" sz="1100" dirty="0"/>
                        <a:t>IS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</a:t>
                      </a:r>
                      <a:r>
                        <a:rPr lang="en-US" sz="1100" dirty="0"/>
                        <a:t>IS NOT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работает как знак не ровно !=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915">
                <a:tc>
                  <a:txBody>
                    <a:bodyPr/>
                    <a:lstStyle/>
                    <a:p>
                      <a:r>
                        <a:rPr lang="en-US" sz="1100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Добавляет две разные строки и создает новую.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915">
                <a:tc>
                  <a:txBody>
                    <a:bodyPr/>
                    <a:lstStyle/>
                    <a:p>
                      <a:r>
                        <a:rPr lang="en-US" sz="1100" dirty="0"/>
                        <a:t>UNIQUE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Оператор </a:t>
                      </a:r>
                      <a:r>
                        <a:rPr lang="en-US" sz="1100" dirty="0"/>
                        <a:t>UNIQUE </a:t>
                      </a:r>
                      <a:r>
                        <a:rPr lang="ru-RU" sz="1100" dirty="0"/>
                        <a:t>выполняет поиск каждой уникальной</a:t>
                      </a:r>
                      <a:r>
                        <a:rPr lang="ru-RU" sz="1100" baseline="0" dirty="0"/>
                        <a:t> указанной строки (без повторений)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01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query(String  table, String[]  columns, String  selection, String[]  </a:t>
            </a:r>
            <a:r>
              <a:rPr lang="en-US" sz="2800" dirty="0" err="1"/>
              <a:t>selectionArgs</a:t>
            </a:r>
            <a:r>
              <a:rPr lang="en-US" sz="2800" dirty="0"/>
              <a:t>, String  </a:t>
            </a:r>
            <a:r>
              <a:rPr lang="en-US" sz="2800" dirty="0" err="1"/>
              <a:t>groupBy</a:t>
            </a:r>
            <a:r>
              <a:rPr lang="en-US" sz="2800" dirty="0"/>
              <a:t>, String  having, String  </a:t>
            </a:r>
            <a:r>
              <a:rPr lang="en-US" sz="2800" dirty="0" err="1"/>
              <a:t>orderBy</a:t>
            </a:r>
            <a:r>
              <a:rPr lang="en-US" sz="2800" dirty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2" indent="-342900"/>
            <a:r>
              <a:rPr lang="en-US" sz="2400" dirty="0" err="1"/>
              <a:t>GroupBy</a:t>
            </a:r>
            <a:r>
              <a:rPr lang="en-US" sz="2400" dirty="0"/>
              <a:t>, having, and </a:t>
            </a:r>
            <a:r>
              <a:rPr lang="en-US" sz="2400" dirty="0" err="1"/>
              <a:t>OrderBy</a:t>
            </a:r>
            <a:r>
              <a:rPr lang="en-US" sz="2400" dirty="0"/>
              <a:t> </a:t>
            </a:r>
            <a:r>
              <a:rPr lang="ru-RU" sz="2400" dirty="0"/>
              <a:t>будут рассмотрены позже</a:t>
            </a:r>
            <a:endParaRPr lang="en-US" sz="2400" dirty="0"/>
          </a:p>
          <a:p>
            <a:pPr marL="742950" lvl="2" indent="-342900"/>
            <a:endParaRPr lang="en-US" sz="2400" dirty="0"/>
          </a:p>
          <a:p>
            <a:pPr marL="742950" lvl="2" indent="-342900"/>
            <a:r>
              <a:rPr lang="en-US" sz="2400" dirty="0"/>
              <a:t>Cursor </a:t>
            </a:r>
            <a:r>
              <a:rPr lang="en-US" sz="2400" dirty="0" err="1"/>
              <a:t>rawQuery</a:t>
            </a:r>
            <a:r>
              <a:rPr lang="en-US" sz="2400" dirty="0"/>
              <a:t> (String </a:t>
            </a:r>
            <a:r>
              <a:rPr lang="en-US" sz="2400" dirty="0" err="1"/>
              <a:t>sql</a:t>
            </a:r>
            <a:r>
              <a:rPr lang="en-US" sz="2400" dirty="0"/>
              <a:t>, String[] </a:t>
            </a:r>
            <a:r>
              <a:rPr lang="en-US" sz="2400" dirty="0" err="1"/>
              <a:t>selectionArgs</a:t>
            </a:r>
            <a:r>
              <a:rPr lang="en-US" sz="2400" dirty="0"/>
              <a:t>)</a:t>
            </a:r>
          </a:p>
          <a:p>
            <a:pPr marL="742950" lvl="2" indent="-342900"/>
            <a:r>
              <a:rPr lang="ru-RU" sz="2400" dirty="0"/>
              <a:t>В качестве </a:t>
            </a:r>
            <a:r>
              <a:rPr lang="en-US" sz="2400" dirty="0" err="1"/>
              <a:t>selectionArgs</a:t>
            </a:r>
            <a:r>
              <a:rPr lang="en-US" sz="2400" dirty="0"/>
              <a:t> </a:t>
            </a:r>
            <a:r>
              <a:rPr lang="ru-RU" sz="2400" dirty="0"/>
              <a:t>можно передать </a:t>
            </a:r>
            <a:r>
              <a:rPr lang="en-US" sz="2400" dirty="0"/>
              <a:t>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4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Syntax</a:t>
            </a:r>
          </a:p>
          <a:p>
            <a:pPr lvl="1"/>
            <a:r>
              <a:rPr lang="en-US" sz="2400" dirty="0"/>
              <a:t>UPDATE </a:t>
            </a:r>
            <a:r>
              <a:rPr lang="en-US" sz="2400" dirty="0" err="1"/>
              <a:t>table_name</a:t>
            </a:r>
            <a:r>
              <a:rPr lang="en-US" sz="2400" dirty="0"/>
              <a:t> SET column1 = value1, column2 = value2...., </a:t>
            </a:r>
            <a:r>
              <a:rPr lang="en-US" sz="2400" dirty="0" err="1"/>
              <a:t>columnN</a:t>
            </a:r>
            <a:r>
              <a:rPr lang="en-US" sz="2400" dirty="0"/>
              <a:t> = </a:t>
            </a:r>
            <a:r>
              <a:rPr lang="en-US" sz="2400" dirty="0" err="1"/>
              <a:t>valueN</a:t>
            </a:r>
            <a:r>
              <a:rPr lang="en-US" sz="2400" dirty="0"/>
              <a:t> WHERE [condition];</a:t>
            </a:r>
          </a:p>
          <a:p>
            <a:r>
              <a:rPr lang="ru-RU" sz="2800" dirty="0"/>
              <a:t>Например</a:t>
            </a:r>
            <a:endParaRPr lang="en-US" sz="2800" dirty="0"/>
          </a:p>
          <a:p>
            <a:pPr lvl="1"/>
            <a:r>
              <a:rPr lang="en-US" sz="2400" dirty="0"/>
              <a:t>UPDATE COMPANY SET address = 'Texas' WHERE id = 6;</a:t>
            </a:r>
          </a:p>
          <a:p>
            <a:r>
              <a:rPr lang="ru-RU" sz="2800" dirty="0"/>
              <a:t>Примечание: если вы не укажите условие, то каждая строка будет обновлена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34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	update(String table, </a:t>
            </a:r>
            <a:r>
              <a:rPr lang="en-US" sz="3200" dirty="0" err="1"/>
              <a:t>ContentValues</a:t>
            </a:r>
            <a:r>
              <a:rPr lang="en-US" sz="3200" dirty="0"/>
              <a:t> values, String </a:t>
            </a:r>
            <a:r>
              <a:rPr lang="en-US" sz="3200" dirty="0" err="1"/>
              <a:t>whereClause</a:t>
            </a:r>
            <a:r>
              <a:rPr lang="en-US" sz="3200" dirty="0"/>
              <a:t>, String[] </a:t>
            </a:r>
            <a:r>
              <a:rPr lang="en-US" sz="3200" dirty="0" err="1"/>
              <a:t>whereArgs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05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3841"/>
            <a:ext cx="8596668" cy="4527522"/>
          </a:xfrm>
        </p:spPr>
        <p:txBody>
          <a:bodyPr>
            <a:normAutofit/>
          </a:bodyPr>
          <a:lstStyle/>
          <a:p>
            <a:r>
              <a:rPr lang="en-US" sz="2800" dirty="0"/>
              <a:t>Syntax</a:t>
            </a:r>
          </a:p>
          <a:p>
            <a:pPr lvl="1"/>
            <a:r>
              <a:rPr lang="en-US" sz="2400" dirty="0"/>
              <a:t>DELETE FROM </a:t>
            </a:r>
            <a:r>
              <a:rPr lang="en-US" sz="2400" dirty="0" err="1"/>
              <a:t>table_name</a:t>
            </a:r>
            <a:r>
              <a:rPr lang="en-US" sz="2400" dirty="0"/>
              <a:t> WHERE [condition];</a:t>
            </a:r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DELETE FROM company WHERE id = 7;</a:t>
            </a:r>
          </a:p>
          <a:p>
            <a:pPr lvl="1"/>
            <a:endParaRPr lang="en-US" sz="2400" dirty="0"/>
          </a:p>
          <a:p>
            <a:r>
              <a:rPr lang="ru-RU" sz="2800" dirty="0"/>
              <a:t>Примечание: если не указать условие, то все строки будут удалены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671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</a:p>
        </p:txBody>
      </p:sp>
      <p:sp>
        <p:nvSpPr>
          <p:cNvPr id="221" name="Shape 221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AU" sz="3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Синтаксис</a:t>
            </a:r>
            <a:r>
              <a:rPr lang="en-AU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3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языка</a:t>
            </a:r>
            <a:r>
              <a:rPr lang="en-AU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SQL  </a:t>
            </a:r>
            <a:r>
              <a:rPr lang="en-AU" sz="3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документацию</a:t>
            </a:r>
            <a:r>
              <a:rPr lang="en-AU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3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lang="en-AU"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3040" marR="0" lvl="1" indent="-285120" algn="l" rtl="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AU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http://www.sqlite.org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945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int</a:t>
            </a:r>
            <a:r>
              <a:rPr lang="en-US" sz="3200" dirty="0"/>
              <a:t> delete(String  table, String  </a:t>
            </a:r>
            <a:r>
              <a:rPr lang="en-US" sz="3200" dirty="0" err="1"/>
              <a:t>whereClause</a:t>
            </a:r>
            <a:r>
              <a:rPr lang="en-US" sz="3200" dirty="0"/>
              <a:t>, String[]  </a:t>
            </a:r>
            <a:r>
              <a:rPr lang="en-US" sz="3200" dirty="0" err="1"/>
              <a:t>whereArgs</a:t>
            </a:r>
            <a:r>
              <a:rPr lang="en-US" sz="3200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7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</a:t>
            </a:r>
            <a:r>
              <a:rPr lang="ru-RU" dirty="0"/>
              <a:t>в </a:t>
            </a:r>
            <a:r>
              <a:rPr lang="en-US" dirty="0"/>
              <a:t>SELECT-</a:t>
            </a:r>
            <a:r>
              <a:rPr lang="ru-RU" dirty="0"/>
              <a:t>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2487"/>
            <a:ext cx="8673495" cy="4658876"/>
          </a:xfrm>
        </p:spPr>
        <p:txBody>
          <a:bodyPr>
            <a:normAutofit/>
          </a:bodyPr>
          <a:lstStyle/>
          <a:p>
            <a:r>
              <a:rPr lang="en-US" sz="2400" dirty="0"/>
              <a:t>SQLite LIMIT </a:t>
            </a:r>
            <a:r>
              <a:rPr lang="ru-RU" sz="2400" dirty="0"/>
              <a:t>условие используется для ограничения объема базы данных, возвращаемой оператором </a:t>
            </a:r>
            <a:r>
              <a:rPr lang="en-US" sz="2400" dirty="0"/>
              <a:t>SELECT</a:t>
            </a:r>
          </a:p>
          <a:p>
            <a:r>
              <a:rPr lang="en-US" sz="2400" dirty="0"/>
              <a:t>Syntax</a:t>
            </a:r>
          </a:p>
          <a:p>
            <a:pPr lvl="1"/>
            <a:r>
              <a:rPr lang="en-US" sz="2000" dirty="0"/>
              <a:t>SELECT column1, column2, </a:t>
            </a:r>
            <a:r>
              <a:rPr lang="en-US" sz="2000" dirty="0" err="1"/>
              <a:t>columnN</a:t>
            </a:r>
            <a:r>
              <a:rPr lang="en-US" sz="2000" dirty="0"/>
              <a:t> FROM </a:t>
            </a:r>
            <a:r>
              <a:rPr lang="en-US" sz="2000" dirty="0" err="1"/>
              <a:t>table_name</a:t>
            </a:r>
            <a:r>
              <a:rPr lang="en-US" sz="2000" dirty="0"/>
              <a:t> LIMIT [no of rows]</a:t>
            </a:r>
          </a:p>
          <a:p>
            <a:pPr lvl="1"/>
            <a:r>
              <a:rPr lang="en-US" sz="2000" dirty="0"/>
              <a:t>SELECT column1, column2, </a:t>
            </a:r>
            <a:r>
              <a:rPr lang="en-US" sz="2000" dirty="0" err="1"/>
              <a:t>columnN</a:t>
            </a:r>
            <a:r>
              <a:rPr lang="en-US" sz="2000" dirty="0"/>
              <a:t> FROM </a:t>
            </a:r>
            <a:r>
              <a:rPr lang="en-US" sz="2000" dirty="0" err="1"/>
              <a:t>table_name</a:t>
            </a:r>
            <a:r>
              <a:rPr lang="en-US" sz="2000" dirty="0"/>
              <a:t> LIMIT [no of rows] OFFSET [row </a:t>
            </a:r>
            <a:r>
              <a:rPr lang="en-US" sz="2000" dirty="0" err="1"/>
              <a:t>num</a:t>
            </a:r>
            <a:r>
              <a:rPr lang="en-US" sz="2000" dirty="0"/>
              <a:t>]</a:t>
            </a:r>
          </a:p>
          <a:p>
            <a:r>
              <a:rPr lang="ru-RU" sz="2400" dirty="0"/>
              <a:t>Например</a:t>
            </a:r>
            <a:endParaRPr lang="en-US" sz="2400" dirty="0"/>
          </a:p>
          <a:p>
            <a:pPr lvl="1"/>
            <a:r>
              <a:rPr lang="en-US" sz="2000" dirty="0"/>
              <a:t>SELECT * FROM COMPANY LIMIT 6;   //</a:t>
            </a:r>
            <a:r>
              <a:rPr lang="ru-RU" sz="2000" dirty="0"/>
              <a:t>только 6 строк</a:t>
            </a:r>
            <a:endParaRPr lang="en-US" sz="2000" dirty="0"/>
          </a:p>
          <a:p>
            <a:pPr lvl="1"/>
            <a:r>
              <a:rPr lang="en-US" sz="2000" dirty="0"/>
              <a:t>SELECT * FROM COMPANY LIMIT 3 OFFSET 2;  //</a:t>
            </a:r>
            <a:r>
              <a:rPr lang="ru-RU" sz="2000" dirty="0"/>
              <a:t>начать с 3ей строки и делать 3 строки</a:t>
            </a:r>
            <a:r>
              <a:rPr lang="en-US" sz="2000" dirty="0"/>
              <a:t>.  (</a:t>
            </a:r>
            <a:r>
              <a:rPr lang="ru-RU" sz="2000" dirty="0"/>
              <a:t>то есть строки с 3 по 5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3621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Syntax:</a:t>
            </a:r>
          </a:p>
          <a:p>
            <a:pPr lvl="1"/>
            <a:r>
              <a:rPr lang="en-US" sz="2400" dirty="0"/>
              <a:t>SELECT * … [ ORDER BY column1, column2, …] [ASC | DESC]</a:t>
            </a:r>
          </a:p>
          <a:p>
            <a:pPr lvl="2"/>
            <a:r>
              <a:rPr lang="ru-RU" sz="2000" dirty="0"/>
              <a:t>Если </a:t>
            </a:r>
            <a:r>
              <a:rPr lang="en-US" sz="2000" dirty="0"/>
              <a:t>ASC </a:t>
            </a:r>
            <a:r>
              <a:rPr lang="ru-RU" sz="2000" dirty="0"/>
              <a:t>возрастает</a:t>
            </a:r>
            <a:r>
              <a:rPr lang="en-US" sz="2000" dirty="0"/>
              <a:t>, DESC </a:t>
            </a:r>
            <a:r>
              <a:rPr lang="ru-RU" sz="2000" dirty="0"/>
              <a:t>убывает, по умолчанию – возрастает </a:t>
            </a:r>
            <a:endParaRPr lang="en-US" sz="2000" dirty="0"/>
          </a:p>
          <a:p>
            <a:r>
              <a:rPr lang="ru-RU" sz="2800" dirty="0"/>
              <a:t>Например</a:t>
            </a:r>
            <a:endParaRPr lang="en-US" sz="2800" dirty="0"/>
          </a:p>
          <a:p>
            <a:pPr lvl="1"/>
            <a:r>
              <a:rPr lang="en-US" sz="2400" dirty="0"/>
              <a:t>SELECT * FROM company ORDER BY salary;</a:t>
            </a:r>
          </a:p>
          <a:p>
            <a:pPr lvl="1"/>
            <a:r>
              <a:rPr lang="en-US" sz="2400" dirty="0"/>
              <a:t>SELECT * FROM COMPANY ORDER BY name, salary DESC;</a:t>
            </a:r>
          </a:p>
          <a:p>
            <a:pPr lvl="2"/>
            <a:r>
              <a:rPr lang="ru-RU" sz="2000" dirty="0"/>
              <a:t>В алфавитном порядке по имени, а затем по убыванию по зарплате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468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601"/>
            <a:ext cx="8596668" cy="4415762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Предложение используется совместно с оператором </a:t>
            </a:r>
            <a:r>
              <a:rPr lang="en-US" sz="2800" dirty="0"/>
              <a:t>SELECT </a:t>
            </a:r>
            <a:r>
              <a:rPr lang="ru-RU" sz="2800" dirty="0"/>
              <a:t>для организации идентичных данных в группы</a:t>
            </a:r>
            <a:r>
              <a:rPr lang="en-US" sz="2800" dirty="0"/>
              <a:t>.</a:t>
            </a:r>
          </a:p>
          <a:p>
            <a:pPr lvl="1"/>
            <a:r>
              <a:rPr lang="ru-RU" sz="2400" dirty="0" err="1"/>
              <a:t>Примечаение</a:t>
            </a:r>
            <a:r>
              <a:rPr lang="ru-RU" sz="2400" dirty="0"/>
              <a:t> </a:t>
            </a:r>
            <a:r>
              <a:rPr lang="en-US" sz="2400" dirty="0"/>
              <a:t>ORDER BY </a:t>
            </a:r>
            <a:r>
              <a:rPr lang="ru-RU" sz="2400" dirty="0"/>
              <a:t>должно следовать за</a:t>
            </a:r>
            <a:r>
              <a:rPr lang="en-US" sz="2400" dirty="0"/>
              <a:t> GROUP BY</a:t>
            </a:r>
          </a:p>
          <a:p>
            <a:r>
              <a:rPr lang="en-US" sz="2800" dirty="0"/>
              <a:t>Syntax:</a:t>
            </a:r>
          </a:p>
          <a:p>
            <a:pPr marL="457200" lvl="1" indent="0">
              <a:buNone/>
            </a:pPr>
            <a:r>
              <a:rPr lang="en-US" sz="2400" dirty="0"/>
              <a:t>SELECT column-list</a:t>
            </a:r>
          </a:p>
          <a:p>
            <a:pPr marL="457200" lvl="1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table_name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WHERE [ conditions ]</a:t>
            </a:r>
          </a:p>
          <a:p>
            <a:pPr marL="457200" lvl="1" indent="0">
              <a:buNone/>
            </a:pPr>
            <a:r>
              <a:rPr lang="en-US" sz="2400" dirty="0"/>
              <a:t>GROUP BY column1, column2....</a:t>
            </a:r>
            <a:r>
              <a:rPr lang="en-US" sz="2400" dirty="0" err="1"/>
              <a:t>columnN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ORDER BY column1, column2....</a:t>
            </a:r>
            <a:r>
              <a:rPr lang="en-US" sz="2400" dirty="0" err="1"/>
              <a:t>columnN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413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63BCC-8BEF-4498-A4F1-9FBA44D5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EC6E1-DC56-4870-BFCC-E39F7B11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5FE00D-4A13-49A1-897F-5B4ABB31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04210"/>
            <a:ext cx="10795798" cy="47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8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14D14-9A86-4DB5-9F85-ACC177E8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6F020E-20B1-4764-AA93-F23CD233B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39351"/>
            <a:ext cx="10267296" cy="18246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023DDF-CB8B-4389-99AF-6962CD9B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22" y="4683043"/>
            <a:ext cx="8553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72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execSQL</a:t>
            </a:r>
            <a:r>
              <a:rPr lang="en-US" sz="3200" dirty="0"/>
              <a:t>(String </a:t>
            </a:r>
            <a:r>
              <a:rPr lang="en-US" sz="3200" dirty="0" err="1"/>
              <a:t>sql</a:t>
            </a:r>
            <a:r>
              <a:rPr lang="en-US" sz="3200" dirty="0"/>
              <a:t>, Object[] </a:t>
            </a:r>
            <a:r>
              <a:rPr lang="en-US" sz="3200" dirty="0" err="1"/>
              <a:t>bindArgs</a:t>
            </a:r>
            <a:r>
              <a:rPr lang="en-US" sz="3200" dirty="0"/>
              <a:t>)</a:t>
            </a:r>
          </a:p>
          <a:p>
            <a:pPr lvl="1"/>
            <a:r>
              <a:rPr lang="ru-RU" sz="2800" dirty="0"/>
              <a:t>Выполняется единый оператор </a:t>
            </a:r>
            <a:r>
              <a:rPr lang="en-US" sz="2800" dirty="0"/>
              <a:t>SQL </a:t>
            </a:r>
            <a:r>
              <a:rPr lang="ru-RU" sz="2800" dirty="0"/>
              <a:t>который НЕ является </a:t>
            </a:r>
            <a:r>
              <a:rPr lang="en-US" sz="2800" dirty="0"/>
              <a:t>SELECT/INSERT/UPDATE/DELETE. </a:t>
            </a:r>
          </a:p>
        </p:txBody>
      </p:sp>
    </p:spTree>
    <p:extLst>
      <p:ext uri="{BB962C8B-B14F-4D97-AF65-F5344CB8AC3E}">
        <p14:creationId xmlns:p14="http://schemas.microsoft.com/office/powerpoint/2010/main" val="483050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Методы SQLiteDatabase </a:t>
            </a:r>
          </a:p>
        </p:txBody>
      </p:sp>
      <p:sp>
        <p:nvSpPr>
          <p:cNvPr id="270" name="Shape 270"/>
          <p:cNvSpPr/>
          <p:nvPr/>
        </p:nvSpPr>
        <p:spPr>
          <a:xfrm>
            <a:off x="609480" y="1416950"/>
            <a:ext cx="1097220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253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Некоторые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обычных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методов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743040" marR="0" lvl="1" indent="-2216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AU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execSQL</a:t>
            </a: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(String </a:t>
            </a:r>
            <a:r>
              <a:rPr lang="en-AU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143000" marR="0" lvl="2" indent="-189779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Выполнение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одиночного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SQL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оператора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являющегося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запросом</a:t>
            </a:r>
            <a:endParaRPr lang="en-AU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3040" marR="0" lvl="1" indent="-2216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insert(String  table, String </a:t>
            </a:r>
            <a:r>
              <a:rPr lang="en-AU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nullColumnHack</a:t>
            </a: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ContentValues</a:t>
            </a: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values)</a:t>
            </a:r>
          </a:p>
          <a:p>
            <a:pPr marL="1143000" marR="0" lvl="2" indent="-189779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добавление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строки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базу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43040" marR="0" lvl="1" indent="-2216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</a:t>
            </a:r>
            <a:r>
              <a:rPr lang="en-AU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insertOrThrow</a:t>
            </a: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(String table, String </a:t>
            </a:r>
            <a:r>
              <a:rPr lang="en-AU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nullColumnHack</a:t>
            </a: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ContentValues</a:t>
            </a: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values)</a:t>
            </a:r>
          </a:p>
          <a:p>
            <a:pPr marL="1143000" marR="0" lvl="2" indent="-189779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добавление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строки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базу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вывода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SQLException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43040" marR="0" lvl="1" indent="-2216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 query(String  table, String[]  columns, String  selection, String[]  </a:t>
            </a:r>
            <a:r>
              <a:rPr lang="en-AU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selectionArgs</a:t>
            </a: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String  </a:t>
            </a:r>
            <a:r>
              <a:rPr lang="en-AU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groupBy</a:t>
            </a: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String  having, String  </a:t>
            </a:r>
            <a:r>
              <a:rPr lang="en-AU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orderBy</a:t>
            </a: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143000" marR="0" lvl="2" indent="-189779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Запрашивает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таблицу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возвращает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Cursor c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результатом</a:t>
            </a:r>
            <a:endParaRPr lang="en-AU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189779" algn="l" rtl="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86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Методы</a:t>
            </a:r>
            <a:r>
              <a:rPr lang="en-AU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SQLiteDatabase</a:t>
            </a:r>
            <a:endParaRPr lang="en-AU"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45792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A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A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delete(String  table, String  </a:t>
            </a:r>
            <a:r>
              <a:rPr lang="en-A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whereClause</a:t>
            </a:r>
            <a:r>
              <a:rPr lang="en-A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String[]  </a:t>
            </a:r>
            <a:r>
              <a:rPr lang="en-A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whereArgs</a:t>
            </a:r>
            <a:r>
              <a:rPr lang="en-A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143000" marR="0" lvl="2" indent="-227879" algn="l" rtl="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удаления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столбцов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5121" marR="0" lvl="2" algn="l" rtl="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ts val="2400"/>
            </a:pPr>
            <a:endParaRPr lang="en-US"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5121" marR="0" lvl="2" algn="l" rtl="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ts val="2400"/>
            </a:pPr>
            <a:r>
              <a:rPr lang="en-A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Cursor </a:t>
            </a:r>
            <a:r>
              <a:rPr lang="en-A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rawQuery</a:t>
            </a:r>
            <a:r>
              <a:rPr lang="en-A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(String </a:t>
            </a:r>
            <a:r>
              <a:rPr lang="en-A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A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String[] </a:t>
            </a:r>
            <a:r>
              <a:rPr lang="en-A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selectionArgs</a:t>
            </a:r>
            <a:r>
              <a:rPr lang="en-A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143000" marR="0" lvl="2" indent="-227879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Запускает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SQL и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возвращает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курсор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результата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2578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Примеры</a:t>
            </a:r>
            <a:endParaRPr lang="en-AU"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09405" y="1166400"/>
            <a:ext cx="1097220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Добавление в базу </a:t>
            </a:r>
            <a:endParaRPr lang="en-AU" sz="32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long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insertName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(String name, Integer value) {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ContentValues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initialValues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ContentValues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initialValues.put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mySQLiteHelper.KEY_NAME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name);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initialValues.put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mySQLiteHelper.KEY_SCORE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value);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return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db.insert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mySQLiteHelper.DATABASE_TABLE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null,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initialValues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89620" marR="0" lvl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AU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58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 и Android</a:t>
            </a:r>
          </a:p>
        </p:txBody>
      </p:sp>
      <p:sp>
        <p:nvSpPr>
          <p:cNvPr id="233" name="Shape 233"/>
          <p:cNvSpPr/>
          <p:nvPr/>
        </p:nvSpPr>
        <p:spPr>
          <a:xfrm>
            <a:off x="609480" y="1416950"/>
            <a:ext cx="1097220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253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lang="en-AU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2534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Модель</a:t>
            </a:r>
            <a:endParaRPr lang="en-AU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3040" marR="0" lvl="1" indent="-2216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A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lang="en-AU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189779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AU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SQLiteOpenHelper</a:t>
            </a:r>
            <a:endParaRPr lang="en-AU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2534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Контроллер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143000" marR="0" lvl="2" indent="-189779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Объявляет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локальную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переменную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класса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“database”</a:t>
            </a:r>
          </a:p>
          <a:p>
            <a:pPr marL="1600200" marR="0" lvl="3" indent="-2151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работе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большим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объемом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может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тормозить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UI,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поэтому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должно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быть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выполнено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AsyncTask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потоках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385021"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endParaRPr lang="en-AU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189779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Использует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content provider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доступа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изменения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endParaRPr lang="en-AU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00200" marR="0" lvl="3" indent="-215179" algn="l" rtl="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Доступ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loader’ам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построенным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потоках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и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AsyncTask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остального</a:t>
            </a:r>
            <a:r>
              <a:rPr lang="en-A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90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Примеры</a:t>
            </a:r>
            <a:endParaRPr lang="en-AU"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09405" y="1166400"/>
            <a:ext cx="1097220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Cursor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getAllNames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Cursor c =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db.query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mySQLiteHelper.DATABASE_TABLE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ru-RU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String[] {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mySQLiteHelper.KEY_ROWID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mySQLiteHelper.KEY_NAME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mySQLiteHelper.KEY_SCORE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      null, null, null, null,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mySQLiteHelper.KEY_NAME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	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(c != null )  //make sure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not empty!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c.moveToFirst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return c;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205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Примеры</a:t>
            </a:r>
            <a:endParaRPr lang="en-AU"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Удаление записи</a:t>
            </a:r>
            <a:endParaRPr lang="en-AU"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deleteRow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(long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rowId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return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db.delete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(DATABASE_TABLE, KEY_ROWID + "=" +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rowId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null) &gt; 0;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Удаление таблицы</a:t>
            </a:r>
            <a:endParaRPr lang="en-AU"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deleteName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(String name) {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return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db.delete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(DATABASE_TABLE, KEY_NAME + "= \'" + name+"\'", null) &gt; 0;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buNone/>
            </a:pP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AU"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119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Имена</a:t>
            </a:r>
            <a:r>
              <a:rPr lang="en-AU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стобцов</a:t>
            </a:r>
            <a:r>
              <a:rPr lang="en-AU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числа</a:t>
            </a:r>
            <a:r>
              <a:rPr lang="en-AU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332" name="Shape 33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A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 хорошего кода и понятного вида </a:t>
            </a:r>
          </a:p>
          <a:p>
            <a:pPr marL="743040" marR="0" lvl="1" indent="-2851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A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 используйте номера столбцов. Для этот есть Cursor метод</a:t>
            </a:r>
          </a:p>
          <a:p>
            <a:pPr marL="743040" marR="0" lvl="1" indent="-285120" algn="l" rtl="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A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cursor.getColumnIndex(“name”) выведет для вас номер столбца и название строки.</a:t>
            </a:r>
          </a:p>
        </p:txBody>
      </p:sp>
    </p:spTree>
    <p:extLst>
      <p:ext uri="{BB962C8B-B14F-4D97-AF65-F5344CB8AC3E}">
        <p14:creationId xmlns:p14="http://schemas.microsoft.com/office/powerpoint/2010/main" val="849688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Пример с Cursor’ом</a:t>
            </a:r>
          </a:p>
        </p:txBody>
      </p:sp>
      <p:sp>
        <p:nvSpPr>
          <p:cNvPr id="338" name="Shape 338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db.open();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 c = db.getAllNames();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</a:pPr>
            <a:r>
              <a:rPr lang="en-A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for(c.moveToFirst(); !c.isAfterLast(); c.moveToNext()) {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lang="en-AU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label1.setText(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lang="en-AU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c.getString(c.getColumnIndex(mySQLiteHelper.KEY_NAME)) 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lang="en-AU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+ " " +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lang="en-AU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c.getInt(c.getColumnIndex(mySQLiteHelper.KEY_SCORE)) ); 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</a:pPr>
            <a:r>
              <a:rPr lang="en-A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	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db.close();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buNone/>
            </a:pPr>
            <a:r>
              <a:rPr lang="en-A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339" name="Shape 339"/>
          <p:cNvSpPr/>
          <p:nvPr/>
        </p:nvSpPr>
        <p:spPr>
          <a:xfrm>
            <a:off x="4151520" y="4952880"/>
            <a:ext cx="6797880" cy="9129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Помните, что это имя переменной для имен столбцов,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 rot="10800000">
            <a:off x="5866560" y="4571280"/>
            <a:ext cx="151560" cy="4676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41" name="Shape 341"/>
          <p:cNvSpPr/>
          <p:nvPr/>
        </p:nvSpPr>
        <p:spPr>
          <a:xfrm rot="10800000" flipH="1">
            <a:off x="6019920" y="3884760"/>
            <a:ext cx="380160" cy="11534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sp>
    </p:spTree>
    <p:extLst>
      <p:ext uri="{BB962C8B-B14F-4D97-AF65-F5344CB8AC3E}">
        <p14:creationId xmlns:p14="http://schemas.microsoft.com/office/powerpoint/2010/main" val="1219427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0" y="172730"/>
            <a:ext cx="10972200" cy="11424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r>
              <a:rPr lang="en-AU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CursorAdatpers</a:t>
            </a:r>
            <a:endParaRPr lang="en-AU"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609542" y="1166400"/>
            <a:ext cx="1097220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743040" marR="0" lvl="1" indent="-2851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Мы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можем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использовать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SimpleCursorAdapter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CursorAdapter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отображения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информации</a:t>
            </a:r>
            <a:endParaRPr lang="en-AU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7879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andoird.support.v4.widget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поддержки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версий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старше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3.0</a:t>
            </a: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 действий</a:t>
            </a:r>
            <a:r>
              <a:rPr lang="en-AU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743040" marR="0" lvl="1" indent="-2851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Получить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в Cursor</a:t>
            </a:r>
          </a:p>
          <a:p>
            <a:pPr marL="1143000" marR="0" lvl="2" indent="-227879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Должен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быть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столбец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именем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_id, и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уникальное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целое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число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43040" marR="0" lvl="1" indent="-2851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Сообщите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адаптеру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layout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отображения</a:t>
            </a:r>
            <a:endParaRPr lang="en-AU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3040" marR="0" lvl="1" indent="-285120" algn="l" rtl="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Установка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адаптера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440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SimpleCursorAdapter</a:t>
            </a:r>
          </a:p>
        </p:txBody>
      </p:sp>
      <p:sp>
        <p:nvSpPr>
          <p:cNvPr id="386" name="Shape 386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27886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Получение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Cursor с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данными</a:t>
            </a:r>
            <a:endParaRPr lang="en-AU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db.getAllNames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</a:p>
          <a:p>
            <a:pPr marL="343080" marR="0" lvl="0" indent="-2788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Свяжите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имена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столбцов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именами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текстового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вида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layout’е</a:t>
            </a:r>
            <a:endParaRPr lang="en-AU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String[] columns = new String[] {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mySQLiteHelper.KEY_NAME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mySQLiteHelper.KEY_SCORE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  <a:p>
            <a:pPr marL="343080" marR="0" lvl="0" indent="-2788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определенные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в XML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Представления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которых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будут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привязаны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lang="en-AU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[] to = new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[] {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R.id.name,R.id.score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704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SimpleCursorAdapter</a:t>
            </a:r>
            <a:endParaRPr lang="en-AU"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291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</a:t>
            </a:r>
            <a:r>
              <a:rPr lang="ru-R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lang="en-A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</a:t>
            </a:r>
            <a:r>
              <a:rPr lang="ru-R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йка</a:t>
            </a:r>
            <a:r>
              <a:rPr lang="ru-R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адаптер</a:t>
            </a:r>
            <a:r>
              <a:rPr lang="ru-R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en-A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dataAdapter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SimpleCursorAdapter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getBaseContext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R.layout.highscore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//layout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cursor,  //data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columns,  //column names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to,  //layout id to bind 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0);  //flags</a:t>
            </a:r>
          </a:p>
          <a:p>
            <a:pPr marL="343080" marR="0" lvl="0" indent="-2915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Установка в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lang="en-AU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buNone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listView.setAdapter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dataAdapter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lang="en-AU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81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SimpleCursorAdapter</a:t>
            </a:r>
            <a:endParaRPr lang="en-AU"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729222" y="1416960"/>
            <a:ext cx="1097220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2788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ru-RU" sz="3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Отслеживание нажатия</a:t>
            </a:r>
            <a:endParaRPr lang="en-AU"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listView.setOnItemClickListener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(new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OnItemClickListener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public void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onItemClick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AdapterView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&lt;?&gt;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View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position, long id) {</a:t>
            </a:r>
          </a:p>
          <a:p>
            <a:pPr marL="64220" marR="0" lvl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(Cursor)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listView.getItemAtPosition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(position);.    	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 name =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cursor.getString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cursor.getColumnIndexOrThrow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       											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mySQLiteHelper.KEY_NAME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buNone/>
            </a:pP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30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SQLiteOpenHelper</a:t>
            </a:r>
          </a:p>
        </p:txBody>
      </p:sp>
      <p:sp>
        <p:nvSpPr>
          <p:cNvPr id="245" name="Shape 245"/>
          <p:cNvSpPr/>
          <p:nvPr/>
        </p:nvSpPr>
        <p:spPr>
          <a:xfrm>
            <a:off x="609480" y="1600200"/>
            <a:ext cx="8656984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291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Простой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же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время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очень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важный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который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вам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необходимо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расширить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3080" marR="0" lvl="0" indent="-2915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тот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инстурмент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который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создает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саму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базу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таблицу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(-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цы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внутри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базы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43040" marR="0" lvl="1" indent="-2597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структура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базы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меняется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он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обновляет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базу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(в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том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числе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любые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таблицы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требу.щие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изменений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343080" marR="0" lvl="0" indent="-2915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Так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же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его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помощью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объявля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ю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константы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названий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столбцов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названий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таблиц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тп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43040" marR="0" lvl="1" indent="-259720" algn="l" rtl="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Обычно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отдельный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</a:t>
            </a:r>
            <a:r>
              <a:rPr lang="en-AU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83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-294034" y="546823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Расширение</a:t>
            </a:r>
            <a:r>
              <a:rPr lang="en-AU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SQLiteOpenHelper</a:t>
            </a:r>
            <a:endParaRPr lang="en-AU"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09480" y="1874520"/>
            <a:ext cx="9327000" cy="452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343080" marR="0" lvl="0" indent="-291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Вспомогательный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управления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создания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базы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управления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версиями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743040" marR="0" lvl="1" indent="-2597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создаёте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подкласс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добавляя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туда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onCreate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SQLiteDatabase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AU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onUpgrade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SQLiteDatabase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и,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необходимо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onOpen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SQLiteDatabase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3040" marR="0" lvl="1" indent="-25972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Этот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берет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себя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открытие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базы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она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существует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создание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существует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а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также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обновление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необходимо</a:t>
            </a:r>
            <a:r>
              <a:rPr lang="en-A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845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-260409" y="-24372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Расширение</a:t>
            </a:r>
            <a:r>
              <a:rPr lang="en-AU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SQLiteOpenHelper</a:t>
            </a:r>
            <a:endParaRPr lang="en-AU"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576000" y="898560"/>
            <a:ext cx="4534480" cy="55530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class </a:t>
            </a:r>
            <a:r>
              <a:rPr lang="en-AU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mySQLiteHelper</a:t>
            </a: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extends </a:t>
            </a:r>
            <a:r>
              <a:rPr lang="en-AU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SQLiteOpenHelper</a:t>
            </a: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static final String KEY_NAME = "Name";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static final String KEY_SCORE = "Score";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static final String KEY_ROWID = "_id";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 static final String DATABASE_NAME = "</a:t>
            </a:r>
            <a:r>
              <a:rPr lang="en-AU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myScore.db</a:t>
            </a: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static final String DATABASE_TABLE = "</a:t>
            </a:r>
            <a:r>
              <a:rPr lang="en-AU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HighScore</a:t>
            </a: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 static final </a:t>
            </a:r>
            <a:r>
              <a:rPr lang="en-AU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DATABASE_VERSION =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// Database creation </a:t>
            </a:r>
            <a:r>
              <a:rPr lang="en-AU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 static final String DATABASE_CREATE =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"CREATE TABLE </a:t>
            </a:r>
            <a:r>
              <a:rPr lang="en-AU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HighScore</a:t>
            </a: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("+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KEY_ROWID + " integer PRIMARY KEY autoincrement," 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KEY_NAME+" TEXT, "+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1"/>
              </a:spcBef>
              <a:buNone/>
            </a:pPr>
            <a:r>
              <a:rPr lang="en-AU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KEY_SCORE+" INTEGER );";</a:t>
            </a:r>
          </a:p>
        </p:txBody>
      </p:sp>
    </p:spTree>
    <p:extLst>
      <p:ext uri="{BB962C8B-B14F-4D97-AF65-F5344CB8AC3E}">
        <p14:creationId xmlns:p14="http://schemas.microsoft.com/office/powerpoint/2010/main" val="381751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CREATE TABLE </a:t>
            </a:r>
            <a:r>
              <a:rPr lang="en-US" sz="3200" dirty="0" err="1"/>
              <a:t>table_name</a:t>
            </a:r>
            <a:r>
              <a:rPr lang="en-US" sz="3200" dirty="0"/>
              <a:t>(</a:t>
            </a:r>
          </a:p>
          <a:p>
            <a:pPr marL="0" indent="0">
              <a:buNone/>
            </a:pPr>
            <a:r>
              <a:rPr lang="en-US" sz="3200" dirty="0"/>
              <a:t>   column1 datatype  PRIMARY KEY,</a:t>
            </a:r>
          </a:p>
          <a:p>
            <a:pPr marL="0" indent="0">
              <a:buNone/>
            </a:pPr>
            <a:r>
              <a:rPr lang="en-US" sz="3200" dirty="0"/>
              <a:t>   column2 datatype,</a:t>
            </a:r>
          </a:p>
          <a:p>
            <a:pPr marL="0" indent="0">
              <a:buNone/>
            </a:pPr>
            <a:r>
              <a:rPr lang="en-US" sz="3200" dirty="0"/>
              <a:t>   column3 datatype,</a:t>
            </a:r>
          </a:p>
          <a:p>
            <a:pPr marL="0" indent="0">
              <a:buNone/>
            </a:pPr>
            <a:r>
              <a:rPr lang="en-US" sz="3200" dirty="0"/>
              <a:t>   .....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 err="1"/>
              <a:t>columnN</a:t>
            </a:r>
            <a:r>
              <a:rPr lang="en-US" sz="3200" dirty="0"/>
              <a:t> datatype,</a:t>
            </a:r>
          </a:p>
          <a:p>
            <a:pPr marL="0" indent="0">
              <a:buNone/>
            </a:pP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881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создания таблицы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COMPANY(</a:t>
            </a:r>
          </a:p>
          <a:p>
            <a:pPr marL="0" indent="0">
              <a:buNone/>
            </a:pPr>
            <a:r>
              <a:rPr lang="en-US" dirty="0"/>
              <a:t>   ID INT PRIMARY KEY     AUTO INCREMENT,</a:t>
            </a:r>
          </a:p>
          <a:p>
            <a:pPr marL="0" indent="0">
              <a:buNone/>
            </a:pPr>
            <a:r>
              <a:rPr lang="en-US" dirty="0"/>
              <a:t>   NAME           TEXT    NOT NULL,</a:t>
            </a:r>
          </a:p>
          <a:p>
            <a:pPr marL="0" indent="0">
              <a:buNone/>
            </a:pPr>
            <a:r>
              <a:rPr lang="en-US" dirty="0"/>
              <a:t>   AGE            INT     NOT NULL,</a:t>
            </a:r>
          </a:p>
          <a:p>
            <a:pPr marL="0" indent="0">
              <a:buNone/>
            </a:pPr>
            <a:r>
              <a:rPr lang="en-US" dirty="0"/>
              <a:t>   ADDRESS        TEXT,</a:t>
            </a:r>
          </a:p>
          <a:p>
            <a:pPr marL="0" indent="0">
              <a:buNone/>
            </a:pPr>
            <a:r>
              <a:rPr lang="en-US" dirty="0"/>
              <a:t>   SALARY         REAL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201" y="3657601"/>
            <a:ext cx="4212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null </a:t>
            </a:r>
            <a:r>
              <a:rPr lang="ru-RU" dirty="0"/>
              <a:t>означает, что вы должны ввести</a:t>
            </a:r>
          </a:p>
          <a:p>
            <a:r>
              <a:rPr lang="ru-RU" dirty="0"/>
              <a:t>значение </a:t>
            </a:r>
            <a:endParaRPr lang="en-US" dirty="0"/>
          </a:p>
          <a:p>
            <a:endParaRPr lang="en-US" dirty="0"/>
          </a:p>
          <a:p>
            <a:r>
              <a:rPr lang="ru-RU" dirty="0"/>
              <a:t>Хотя их можно оставить пустыми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4419600" y="3199607"/>
            <a:ext cx="3200400" cy="686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4267200" y="3542903"/>
            <a:ext cx="3429000" cy="495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108960" y="4030798"/>
            <a:ext cx="4266482" cy="641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053080" y="4448265"/>
            <a:ext cx="4302760" cy="224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0" y="1945543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Увеличивается автоматически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34000" y="2435009"/>
            <a:ext cx="381000" cy="262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5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90127"/>
              </p:ext>
            </p:extLst>
          </p:nvPr>
        </p:nvGraphicFramePr>
        <p:xfrm>
          <a:off x="1044402" y="1549400"/>
          <a:ext cx="8229600" cy="421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45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Принимаете</a:t>
                      </a:r>
                      <a:r>
                        <a:rPr lang="ru-RU" baseline="0" dirty="0"/>
                        <a:t> значение </a:t>
                      </a:r>
                      <a:r>
                        <a:rPr lang="en-US" baseline="0" dirty="0"/>
                        <a:t>null (0)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представляет собой целое число со знаком, сохраненное в 1,2,3,4,6 или 8 байтах, в зависимости от величины значения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представляет собой значение с плавающей запятой, которое хранится как 8-байтовое значение с плавающим номером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представляет собой текстовую строку, хранящуюся в кодированной базе данных (</a:t>
                      </a:r>
                      <a:r>
                        <a:rPr lang="en-US" baseline="0" dirty="0"/>
                        <a:t>UTF-8, UTF-16BE  </a:t>
                      </a:r>
                      <a:r>
                        <a:rPr lang="ru-RU" baseline="0" dirty="0"/>
                        <a:t>или  </a:t>
                      </a:r>
                      <a:r>
                        <a:rPr lang="en-US" baseline="0" dirty="0"/>
                        <a:t>UTF-16LE</a:t>
                      </a:r>
                      <a:r>
                        <a:rPr lang="ru-RU" baseline="0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представляет собой блок данных, которых хранится</a:t>
                      </a:r>
                      <a:r>
                        <a:rPr lang="ru-RU" baseline="0" dirty="0"/>
                        <a:t> точно так же, как он был введен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7103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4441</TotalTime>
  <Words>1877</Words>
  <Application>Microsoft Office PowerPoint</Application>
  <PresentationFormat>Широкоэкранный</PresentationFormat>
  <Paragraphs>289</Paragraphs>
  <Slides>37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Trebuchet MS</vt:lpstr>
      <vt:lpstr>Wingdings 3</vt:lpstr>
      <vt:lpstr>Аспект</vt:lpstr>
      <vt:lpstr>Лекция 8.  Android MySQL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таблицы Syntax</vt:lpstr>
      <vt:lpstr>Пример создания таблицы</vt:lpstr>
      <vt:lpstr>Типы данных</vt:lpstr>
      <vt:lpstr>Удаление таблицы</vt:lpstr>
      <vt:lpstr>Вставка (Insert)</vt:lpstr>
      <vt:lpstr>Insert android</vt:lpstr>
      <vt:lpstr>SELECT</vt:lpstr>
      <vt:lpstr>SELECT</vt:lpstr>
      <vt:lpstr>Знаки логических операций</vt:lpstr>
      <vt:lpstr>Query Android</vt:lpstr>
      <vt:lpstr>Update</vt:lpstr>
      <vt:lpstr>Update Android</vt:lpstr>
      <vt:lpstr>DELETE</vt:lpstr>
      <vt:lpstr>DELETE Android</vt:lpstr>
      <vt:lpstr>LIMIT в SELECT-е</vt:lpstr>
      <vt:lpstr>ORDER BY</vt:lpstr>
      <vt:lpstr>GROUP BY</vt:lpstr>
      <vt:lpstr>Пример</vt:lpstr>
      <vt:lpstr>Пример</vt:lpstr>
      <vt:lpstr>execSQL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48</cp:revision>
  <dcterms:created xsi:type="dcterms:W3CDTF">2017-12-30T09:17:57Z</dcterms:created>
  <dcterms:modified xsi:type="dcterms:W3CDTF">2018-01-14T14:01:28Z</dcterms:modified>
</cp:coreProperties>
</file>