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61" r:id="rId4"/>
    <p:sldId id="262" r:id="rId5"/>
    <p:sldId id="283" r:id="rId6"/>
    <p:sldId id="284" r:id="rId7"/>
    <p:sldId id="285" r:id="rId8"/>
    <p:sldId id="267" r:id="rId9"/>
    <p:sldId id="268" r:id="rId10"/>
    <p:sldId id="269" r:id="rId11"/>
    <p:sldId id="286" r:id="rId12"/>
    <p:sldId id="272" r:id="rId13"/>
    <p:sldId id="273" r:id="rId14"/>
    <p:sldId id="287" r:id="rId15"/>
    <p:sldId id="276" r:id="rId16"/>
    <p:sldId id="277" r:id="rId17"/>
    <p:sldId id="278" r:id="rId18"/>
    <p:sldId id="288" r:id="rId19"/>
    <p:sldId id="289" r:id="rId20"/>
    <p:sldId id="29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4660"/>
  </p:normalViewPr>
  <p:slideViewPr>
    <p:cSldViewPr snapToGrid="0">
      <p:cViewPr varScale="1">
        <p:scale>
          <a:sx n="51" d="100"/>
          <a:sy n="51" d="100"/>
        </p:scale>
        <p:origin x="58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C1983-467D-4060-A705-8C2B373965CE}" type="datetimeFigureOut">
              <a:rPr lang="ru-RU" smtClean="0"/>
              <a:t>14.01.2018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CD52B-7CCB-4EC4-ACB9-D93470695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77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725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rgbClr val="7A0000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119"/>
              </a:spcBef>
            </a:pPr>
            <a:r>
              <a:rPr lang="ru-RU" spc="30"/>
              <a:t>31 </a:t>
            </a:r>
            <a:r>
              <a:rPr lang="ru-RU" spc="59"/>
              <a:t>октября</a:t>
            </a:r>
            <a:r>
              <a:rPr lang="ru-RU" spc="89"/>
              <a:t> </a:t>
            </a:r>
            <a:r>
              <a:rPr lang="ru-RU" spc="30"/>
              <a:t>2012</a:t>
            </a:r>
            <a:endParaRPr lang="ru-RU" spc="3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rgbClr val="8E0000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119"/>
              </a:spcBef>
            </a:pPr>
            <a:r>
              <a:rPr lang="en-US" spc="40"/>
              <a:t>Reflection</a:t>
            </a:r>
            <a:r>
              <a:rPr lang="en-US" spc="59"/>
              <a:t> </a:t>
            </a:r>
            <a:r>
              <a:rPr lang="en-US" spc="89"/>
              <a:t>API</a:t>
            </a:r>
            <a:endParaRPr lang="en-US" spc="89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rgbClr val="7A0000"/>
                </a:solidFill>
                <a:latin typeface="Arial"/>
                <a:cs typeface="Arial"/>
              </a:defRPr>
            </a:lvl1pPr>
          </a:lstStyle>
          <a:p>
            <a:pPr marL="50335">
              <a:spcBef>
                <a:spcPts val="119"/>
              </a:spcBef>
            </a:pPr>
            <a:fld id="{81D60167-4931-47E6-BA6A-407CBD079E47}" type="slidenum">
              <a:rPr lang="ru-RU" spc="30" smtClean="0"/>
              <a:pPr marL="50335">
                <a:spcBef>
                  <a:spcPts val="119"/>
                </a:spcBef>
              </a:pPr>
              <a:t>‹#›</a:t>
            </a:fld>
            <a:r>
              <a:rPr lang="ru-RU" spc="30"/>
              <a:t> </a:t>
            </a:r>
            <a:r>
              <a:rPr lang="ru-RU" spc="357"/>
              <a:t>/</a:t>
            </a:r>
            <a:r>
              <a:rPr lang="ru-RU" spc="79"/>
              <a:t> </a:t>
            </a:r>
            <a:r>
              <a:rPr lang="ru-RU" spc="30"/>
              <a:t>26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400910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  <p:sldLayoutId id="2147483669" r:id="rId17"/>
    <p:sldLayoutId id="214748367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DA005-270E-4F2F-8264-43F11523E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986" y="3318934"/>
            <a:ext cx="8383693" cy="1646302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9</a:t>
            </a:r>
            <a:r>
              <a:rPr lang="ru-RU" dirty="0"/>
              <a:t>. </a:t>
            </a:r>
            <a:br>
              <a:rPr lang="ru-RU" dirty="0"/>
            </a:br>
            <a:r>
              <a:rPr lang="en-US" spc="-159" dirty="0"/>
              <a:t>Java:  </a:t>
            </a:r>
            <a:r>
              <a:rPr lang="en-US" spc="-168" dirty="0"/>
              <a:t>Reflection</a:t>
            </a:r>
            <a:r>
              <a:rPr lang="en-US" spc="40" dirty="0"/>
              <a:t> </a:t>
            </a:r>
            <a:r>
              <a:rPr lang="en-US" spc="99" dirty="0"/>
              <a:t>API, </a:t>
            </a:r>
            <a:r>
              <a:rPr lang="ru-RU" spc="99" dirty="0"/>
              <a:t>аннотации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819F72F4-2719-4C8D-8D21-FD6AA9B915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16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085216" y="2297896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085216" y="3355965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085216" y="4414037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2326665" y="2132521"/>
            <a:ext cx="6576130" cy="2892631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29" dirty="0">
                <a:latin typeface="Arial"/>
                <a:cs typeface="Arial"/>
              </a:rPr>
              <a:t>Получение </a:t>
            </a:r>
            <a:r>
              <a:rPr sz="2180" spc="-119" dirty="0">
                <a:latin typeface="Arial"/>
                <a:cs typeface="Arial"/>
              </a:rPr>
              <a:t>класса по</a:t>
            </a:r>
            <a:r>
              <a:rPr sz="2180" spc="69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объекту:</a:t>
            </a:r>
            <a:endParaRPr sz="2180">
              <a:latin typeface="Arial"/>
              <a:cs typeface="Arial"/>
            </a:endParaRPr>
          </a:p>
          <a:p>
            <a:pPr marL="25168">
              <a:spcBef>
                <a:spcPts val="69"/>
              </a:spcBef>
            </a:pPr>
            <a:r>
              <a:rPr sz="2180" spc="159" dirty="0">
                <a:latin typeface="Times New Roman"/>
                <a:cs typeface="Times New Roman"/>
              </a:rPr>
              <a:t>Class </a:t>
            </a:r>
            <a:r>
              <a:rPr sz="2180" spc="79" dirty="0">
                <a:latin typeface="Times New Roman"/>
                <a:cs typeface="Times New Roman"/>
              </a:rPr>
              <a:t>c1 </a:t>
            </a:r>
            <a:r>
              <a:rPr sz="2180" spc="-119" dirty="0">
                <a:latin typeface="Times New Roman"/>
                <a:cs typeface="Times New Roman"/>
              </a:rPr>
              <a:t>=</a:t>
            </a:r>
            <a:r>
              <a:rPr sz="2180" spc="109" dirty="0">
                <a:latin typeface="Times New Roman"/>
                <a:cs typeface="Times New Roman"/>
              </a:rPr>
              <a:t> </a:t>
            </a:r>
            <a:r>
              <a:rPr sz="2180" spc="277" dirty="0">
                <a:latin typeface="Times New Roman"/>
                <a:cs typeface="Times New Roman"/>
              </a:rPr>
              <a:t>ref.getClass();</a:t>
            </a:r>
            <a:endParaRPr sz="2180">
              <a:latin typeface="Times New Roman"/>
              <a:cs typeface="Times New Roman"/>
            </a:endParaRPr>
          </a:p>
          <a:p>
            <a:pPr>
              <a:spcBef>
                <a:spcPts val="69"/>
              </a:spcBef>
            </a:pPr>
            <a:endParaRPr sz="2576">
              <a:latin typeface="Times New Roman"/>
              <a:cs typeface="Times New Roman"/>
            </a:endParaRPr>
          </a:p>
          <a:p>
            <a:pPr marL="25168"/>
            <a:r>
              <a:rPr sz="2180" spc="-129" dirty="0">
                <a:latin typeface="Arial"/>
                <a:cs typeface="Arial"/>
              </a:rPr>
              <a:t>Получение </a:t>
            </a:r>
            <a:r>
              <a:rPr sz="2180" spc="-119" dirty="0">
                <a:latin typeface="Arial"/>
                <a:cs typeface="Arial"/>
              </a:rPr>
              <a:t>класса по</a:t>
            </a:r>
            <a:r>
              <a:rPr sz="2180" spc="69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имени:</a:t>
            </a:r>
            <a:endParaRPr sz="2180">
              <a:latin typeface="Arial"/>
              <a:cs typeface="Arial"/>
            </a:endParaRPr>
          </a:p>
          <a:p>
            <a:pPr marL="25168">
              <a:spcBef>
                <a:spcPts val="69"/>
              </a:spcBef>
            </a:pPr>
            <a:r>
              <a:rPr sz="2180" spc="159" dirty="0">
                <a:latin typeface="Times New Roman"/>
                <a:cs typeface="Times New Roman"/>
              </a:rPr>
              <a:t>Class </a:t>
            </a:r>
            <a:r>
              <a:rPr sz="2180" spc="79" dirty="0">
                <a:latin typeface="Times New Roman"/>
                <a:cs typeface="Times New Roman"/>
              </a:rPr>
              <a:t>c2 </a:t>
            </a:r>
            <a:r>
              <a:rPr sz="2180" spc="-119" dirty="0">
                <a:latin typeface="Times New Roman"/>
                <a:cs typeface="Times New Roman"/>
              </a:rPr>
              <a:t>=</a:t>
            </a:r>
            <a:r>
              <a:rPr sz="2180" spc="287" dirty="0">
                <a:latin typeface="Times New Roman"/>
                <a:cs typeface="Times New Roman"/>
              </a:rPr>
              <a:t> </a:t>
            </a:r>
            <a:r>
              <a:rPr sz="2180" spc="198" dirty="0">
                <a:latin typeface="Times New Roman"/>
                <a:cs typeface="Times New Roman"/>
              </a:rPr>
              <a:t>Class.forName(</a:t>
            </a:r>
            <a:r>
              <a:rPr sz="2180" spc="198" dirty="0">
                <a:solidFill>
                  <a:srgbClr val="BF003F"/>
                </a:solidFill>
                <a:latin typeface="Times New Roman"/>
                <a:cs typeface="Times New Roman"/>
              </a:rPr>
              <a:t>"java.lang.Integer"</a:t>
            </a:r>
            <a:r>
              <a:rPr sz="2180" spc="198" dirty="0">
                <a:latin typeface="Times New Roman"/>
                <a:cs typeface="Times New Roman"/>
              </a:rPr>
              <a:t>);</a:t>
            </a:r>
            <a:endParaRPr sz="2180">
              <a:latin typeface="Times New Roman"/>
              <a:cs typeface="Times New Roman"/>
            </a:endParaRPr>
          </a:p>
          <a:p>
            <a:pPr>
              <a:spcBef>
                <a:spcPts val="59"/>
              </a:spcBef>
            </a:pPr>
            <a:endParaRPr sz="2576">
              <a:latin typeface="Times New Roman"/>
              <a:cs typeface="Times New Roman"/>
            </a:endParaRPr>
          </a:p>
          <a:p>
            <a:pPr marL="25168">
              <a:spcBef>
                <a:spcPts val="10"/>
              </a:spcBef>
            </a:pPr>
            <a:r>
              <a:rPr sz="2180" spc="-99" dirty="0">
                <a:latin typeface="Arial"/>
                <a:cs typeface="Arial"/>
              </a:rPr>
              <a:t>Литералы:</a:t>
            </a:r>
            <a:endParaRPr sz="2180">
              <a:latin typeface="Arial"/>
              <a:cs typeface="Arial"/>
            </a:endParaRPr>
          </a:p>
          <a:p>
            <a:pPr marL="25168">
              <a:spcBef>
                <a:spcPts val="69"/>
              </a:spcBef>
            </a:pPr>
            <a:r>
              <a:rPr sz="2180" spc="159" dirty="0">
                <a:latin typeface="Times New Roman"/>
                <a:cs typeface="Times New Roman"/>
              </a:rPr>
              <a:t>Class </a:t>
            </a:r>
            <a:r>
              <a:rPr sz="2180" spc="79" dirty="0">
                <a:latin typeface="Times New Roman"/>
                <a:cs typeface="Times New Roman"/>
              </a:rPr>
              <a:t>c3 </a:t>
            </a:r>
            <a:r>
              <a:rPr sz="2180" spc="-119" dirty="0">
                <a:latin typeface="Times New Roman"/>
                <a:cs typeface="Times New Roman"/>
              </a:rPr>
              <a:t>=</a:t>
            </a:r>
            <a:r>
              <a:rPr sz="2180" spc="119" dirty="0">
                <a:latin typeface="Times New Roman"/>
                <a:cs typeface="Times New Roman"/>
              </a:rPr>
              <a:t> </a:t>
            </a:r>
            <a:r>
              <a:rPr sz="2180" spc="277" dirty="0">
                <a:latin typeface="Times New Roman"/>
                <a:cs typeface="Times New Roman"/>
              </a:rPr>
              <a:t>String.</a:t>
            </a:r>
            <a:r>
              <a:rPr sz="2180" spc="277" dirty="0">
                <a:solidFill>
                  <a:srgbClr val="0000FF"/>
                </a:solidFill>
                <a:latin typeface="Times New Roman"/>
                <a:cs typeface="Times New Roman"/>
              </a:rPr>
              <a:t>class</a:t>
            </a:r>
            <a:r>
              <a:rPr sz="2180" spc="277" dirty="0">
                <a:latin typeface="Times New Roman"/>
                <a:cs typeface="Times New Roman"/>
              </a:rPr>
              <a:t>;</a:t>
            </a:r>
            <a:endParaRPr sz="2180">
              <a:latin typeface="Times New Roman"/>
              <a:cs typeface="Times New Roman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93E39EB3-9BEF-4698-9AAC-933432D1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</a:t>
            </a:r>
          </a:p>
        </p:txBody>
      </p:sp>
    </p:spTree>
    <p:extLst>
      <p:ext uri="{BB962C8B-B14F-4D97-AF65-F5344CB8AC3E}">
        <p14:creationId xmlns:p14="http://schemas.microsoft.com/office/powerpoint/2010/main" val="4269331535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085216" y="2297896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085216" y="3355965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085216" y="4414037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93E39EB3-9BEF-4698-9AAC-933432D1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классов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23ABB5A-67E5-418A-A113-557FC63A9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42" y="2427228"/>
            <a:ext cx="90582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34060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Заголовок 48">
            <a:extLst>
              <a:ext uri="{FF2B5EF4-FFF2-40B4-BE49-F238E27FC236}">
                <a16:creationId xmlns:a16="http://schemas.microsoft.com/office/drawing/2014/main" id="{8917751C-9BE1-4C1B-8DC8-C6E7386E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</a:t>
            </a:r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8B800B67-0785-4CDB-8644-89AD4946C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21" y="1930400"/>
            <a:ext cx="83820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73831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085216" y="2133405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085216" y="2850488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085216" y="3567570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2085216" y="4284678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/>
          <p:nvPr/>
        </p:nvSpPr>
        <p:spPr>
          <a:xfrm>
            <a:off x="2085216" y="5001761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 txBox="1"/>
          <p:nvPr/>
        </p:nvSpPr>
        <p:spPr>
          <a:xfrm>
            <a:off x="2326666" y="1968031"/>
            <a:ext cx="6248374" cy="3256833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lang="en-US" sz="2180" dirty="0" err="1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180" dirty="0" err="1">
                <a:solidFill>
                  <a:srgbClr val="0000FF"/>
                </a:solidFill>
                <a:latin typeface="Times New Roman"/>
                <a:cs typeface="Times New Roman"/>
              </a:rPr>
              <a:t>oolean</a:t>
            </a:r>
            <a:r>
              <a:rPr lang="ru-RU" sz="21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80" dirty="0" err="1">
                <a:latin typeface="Times New Roman"/>
                <a:cs typeface="Times New Roman"/>
              </a:rPr>
              <a:t>isPrimitive</a:t>
            </a:r>
            <a:r>
              <a:rPr sz="2180" dirty="0">
                <a:latin typeface="Times New Roman"/>
                <a:cs typeface="Times New Roman"/>
              </a:rPr>
              <a:t>()</a:t>
            </a:r>
          </a:p>
          <a:p>
            <a:pPr marL="25168" marR="10067">
              <a:lnSpc>
                <a:spcPct val="215899"/>
              </a:lnSpc>
            </a:pPr>
            <a:r>
              <a:rPr lang="en-US" sz="2180" dirty="0" err="1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180" dirty="0" err="1">
                <a:solidFill>
                  <a:srgbClr val="0000FF"/>
                </a:solidFill>
                <a:latin typeface="Times New Roman"/>
                <a:cs typeface="Times New Roman"/>
              </a:rPr>
              <a:t>oolean</a:t>
            </a:r>
            <a:r>
              <a:rPr lang="ru-RU" sz="21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80" dirty="0" err="1">
                <a:latin typeface="Times New Roman"/>
                <a:cs typeface="Times New Roman"/>
              </a:rPr>
              <a:t>isInterface</a:t>
            </a:r>
            <a:r>
              <a:rPr sz="2180" dirty="0">
                <a:latin typeface="Times New Roman"/>
                <a:cs typeface="Times New Roman"/>
              </a:rPr>
              <a:t>()  </a:t>
            </a:r>
            <a:br>
              <a:rPr lang="ru-RU" sz="2180" dirty="0">
                <a:latin typeface="Times New Roman"/>
                <a:cs typeface="Times New Roman"/>
              </a:rPr>
            </a:br>
            <a:r>
              <a:rPr sz="2180" dirty="0" err="1">
                <a:solidFill>
                  <a:srgbClr val="0000FF"/>
                </a:solidFill>
                <a:latin typeface="Times New Roman"/>
                <a:cs typeface="Times New Roman"/>
              </a:rPr>
              <a:t>boolean</a:t>
            </a:r>
            <a:r>
              <a:rPr lang="ru-RU" sz="21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80" dirty="0" err="1">
                <a:latin typeface="Times New Roman"/>
                <a:cs typeface="Times New Roman"/>
              </a:rPr>
              <a:t>isAnnotation</a:t>
            </a:r>
            <a:r>
              <a:rPr sz="2180" dirty="0">
                <a:latin typeface="Times New Roman"/>
                <a:cs typeface="Times New Roman"/>
              </a:rPr>
              <a:t>() </a:t>
            </a:r>
            <a:br>
              <a:rPr lang="ru-RU" sz="2180" dirty="0">
                <a:latin typeface="Times New Roman"/>
                <a:cs typeface="Times New Roman"/>
              </a:rPr>
            </a:br>
            <a:r>
              <a:rPr sz="2180" dirty="0">
                <a:latin typeface="Times New Roman"/>
                <a:cs typeface="Times New Roman"/>
              </a:rPr>
              <a:t>Class getSuperclass() </a:t>
            </a:r>
            <a:r>
              <a:rPr lang="ru-RU" sz="2180" dirty="0">
                <a:latin typeface="Times New Roman"/>
                <a:cs typeface="Times New Roman"/>
              </a:rPr>
              <a:t>.</a:t>
            </a:r>
            <a:br>
              <a:rPr lang="ru-RU" sz="2180" dirty="0">
                <a:latin typeface="Times New Roman"/>
                <a:cs typeface="Times New Roman"/>
              </a:rPr>
            </a:br>
            <a:r>
              <a:rPr sz="2180" dirty="0">
                <a:latin typeface="Times New Roman"/>
                <a:cs typeface="Times New Roman"/>
              </a:rPr>
              <a:t>Class[] getInterfaces()</a:t>
            </a:r>
          </a:p>
        </p:txBody>
      </p:sp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EDA6D5B5-D5B8-4005-8802-6C80436B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38405831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EDA6D5B5-D5B8-4005-8802-6C80436B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454" y="667551"/>
            <a:ext cx="8596668" cy="1320800"/>
          </a:xfrm>
        </p:spPr>
        <p:txBody>
          <a:bodyPr/>
          <a:lstStyle/>
          <a:p>
            <a:r>
              <a:rPr lang="ru-RU" dirty="0"/>
              <a:t>Массивы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526EF6-9962-41F9-926E-599BB3190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54" y="2553357"/>
            <a:ext cx="91344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25704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085216" y="2448320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085216" y="3847401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 txBox="1"/>
          <p:nvPr/>
        </p:nvSpPr>
        <p:spPr>
          <a:xfrm>
            <a:off x="2326666" y="2282944"/>
            <a:ext cx="7144902" cy="2485212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89" dirty="0">
                <a:latin typeface="Arial"/>
                <a:cs typeface="Arial"/>
              </a:rPr>
              <a:t>Открытые</a:t>
            </a:r>
            <a:r>
              <a:rPr sz="2180" spc="99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конструкторы:</a:t>
            </a:r>
            <a:endParaRPr sz="2180">
              <a:latin typeface="Arial"/>
              <a:cs typeface="Arial"/>
            </a:endParaRPr>
          </a:p>
          <a:p>
            <a:pPr marL="25168" marR="1145125">
              <a:lnSpc>
                <a:spcPct val="102600"/>
              </a:lnSpc>
            </a:pPr>
            <a:r>
              <a:rPr sz="2180" spc="168" dirty="0">
                <a:latin typeface="Times New Roman"/>
                <a:cs typeface="Times New Roman"/>
              </a:rPr>
              <a:t>Constructor </a:t>
            </a:r>
            <a:r>
              <a:rPr sz="2180" spc="226" dirty="0">
                <a:latin typeface="Times New Roman"/>
                <a:cs typeface="Times New Roman"/>
              </a:rPr>
              <a:t>getConstructor(Class... </a:t>
            </a:r>
            <a:r>
              <a:rPr sz="2180" spc="218" dirty="0">
                <a:latin typeface="Times New Roman"/>
                <a:cs typeface="Times New Roman"/>
              </a:rPr>
              <a:t>types)  </a:t>
            </a:r>
            <a:r>
              <a:rPr sz="2180" spc="198" dirty="0">
                <a:latin typeface="Times New Roman"/>
                <a:cs typeface="Times New Roman"/>
              </a:rPr>
              <a:t>Constructor[]</a:t>
            </a:r>
            <a:r>
              <a:rPr sz="2180" spc="555" dirty="0">
                <a:latin typeface="Times New Roman"/>
                <a:cs typeface="Times New Roman"/>
              </a:rPr>
              <a:t> </a:t>
            </a:r>
            <a:r>
              <a:rPr sz="2180" spc="208" dirty="0">
                <a:latin typeface="Times New Roman"/>
                <a:cs typeface="Times New Roman"/>
              </a:rPr>
              <a:t>getConstructors()</a:t>
            </a:r>
            <a:endParaRPr sz="2180">
              <a:latin typeface="Times New Roman"/>
              <a:cs typeface="Times New Roman"/>
            </a:endParaRPr>
          </a:p>
          <a:p>
            <a:pPr>
              <a:spcBef>
                <a:spcPts val="69"/>
              </a:spcBef>
            </a:pPr>
            <a:endParaRPr sz="2576">
              <a:latin typeface="Times New Roman"/>
              <a:cs typeface="Times New Roman"/>
            </a:endParaRPr>
          </a:p>
          <a:p>
            <a:pPr marL="25168"/>
            <a:r>
              <a:rPr sz="2180" spc="-149" dirty="0">
                <a:latin typeface="Arial"/>
                <a:cs typeface="Arial"/>
              </a:rPr>
              <a:t>Все</a:t>
            </a:r>
            <a:r>
              <a:rPr sz="2180" spc="99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конструкторы:</a:t>
            </a:r>
            <a:endParaRPr sz="2180">
              <a:latin typeface="Arial"/>
              <a:cs typeface="Arial"/>
            </a:endParaRPr>
          </a:p>
          <a:p>
            <a:pPr marL="25168" marR="10067">
              <a:lnSpc>
                <a:spcPct val="102600"/>
              </a:lnSpc>
            </a:pPr>
            <a:r>
              <a:rPr sz="2180" spc="168" dirty="0">
                <a:latin typeface="Times New Roman"/>
                <a:cs typeface="Times New Roman"/>
              </a:rPr>
              <a:t>Constructor </a:t>
            </a:r>
            <a:r>
              <a:rPr sz="2180" spc="208" dirty="0">
                <a:latin typeface="Times New Roman"/>
                <a:cs typeface="Times New Roman"/>
              </a:rPr>
              <a:t>getDeclaredConstructor(Class... </a:t>
            </a:r>
            <a:r>
              <a:rPr sz="2180" spc="218" dirty="0">
                <a:latin typeface="Times New Roman"/>
                <a:cs typeface="Times New Roman"/>
              </a:rPr>
              <a:t>types)  </a:t>
            </a:r>
            <a:r>
              <a:rPr sz="2180" spc="198" dirty="0">
                <a:latin typeface="Times New Roman"/>
                <a:cs typeface="Times New Roman"/>
              </a:rPr>
              <a:t>Constructor[]</a:t>
            </a:r>
            <a:r>
              <a:rPr sz="2180" spc="565" dirty="0">
                <a:latin typeface="Times New Roman"/>
                <a:cs typeface="Times New Roman"/>
              </a:rPr>
              <a:t> </a:t>
            </a:r>
            <a:r>
              <a:rPr sz="2180" spc="178" dirty="0">
                <a:latin typeface="Times New Roman"/>
                <a:cs typeface="Times New Roman"/>
              </a:rPr>
              <a:t>getDeclaredConstructors()</a:t>
            </a:r>
            <a:endParaRPr sz="2180">
              <a:latin typeface="Times New Roman"/>
              <a:cs typeface="Times New Roman"/>
            </a:endParaRPr>
          </a:p>
        </p:txBody>
      </p: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39419591-B019-4ADC-8DC3-7E3FCA00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</a:t>
            </a:r>
          </a:p>
        </p:txBody>
      </p:sp>
    </p:spTree>
    <p:extLst>
      <p:ext uri="{BB962C8B-B14F-4D97-AF65-F5344CB8AC3E}">
        <p14:creationId xmlns:p14="http://schemas.microsoft.com/office/powerpoint/2010/main" val="672975025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Заголовок 48">
            <a:extLst>
              <a:ext uri="{FF2B5EF4-FFF2-40B4-BE49-F238E27FC236}">
                <a16:creationId xmlns:a16="http://schemas.microsoft.com/office/drawing/2014/main" id="{F6A66D49-09EA-44AD-B99B-F07860F2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конструктора</a:t>
            </a:r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D62CDD09-0A4F-4AE8-9E6D-2630D0FF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77" y="2573884"/>
            <a:ext cx="90963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38796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85216" y="3847401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677334" y="1930400"/>
            <a:ext cx="17035599" cy="3120725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0" marR="1143867" indent="0">
              <a:lnSpc>
                <a:spcPct val="102600"/>
              </a:lnSpc>
              <a:spcBef>
                <a:spcPts val="109"/>
              </a:spcBef>
              <a:buNone/>
            </a:pPr>
            <a:r>
              <a:rPr spc="-89" dirty="0">
                <a:latin typeface="Arial"/>
                <a:cs typeface="Arial"/>
              </a:rPr>
              <a:t>Открытые </a:t>
            </a:r>
            <a:r>
              <a:rPr spc="-119" dirty="0">
                <a:latin typeface="Arial"/>
                <a:cs typeface="Arial"/>
              </a:rPr>
              <a:t>методы, </a:t>
            </a:r>
            <a:r>
              <a:rPr spc="-139" dirty="0">
                <a:latin typeface="Arial"/>
                <a:cs typeface="Arial"/>
              </a:rPr>
              <a:t>в </a:t>
            </a:r>
            <a:r>
              <a:rPr spc="-79" dirty="0">
                <a:latin typeface="Arial"/>
                <a:cs typeface="Arial"/>
              </a:rPr>
              <a:t>том </a:t>
            </a:r>
            <a:r>
              <a:rPr spc="-129" dirty="0">
                <a:latin typeface="Arial"/>
                <a:cs typeface="Arial"/>
              </a:rPr>
              <a:t>числе </a:t>
            </a:r>
            <a:r>
              <a:rPr spc="-139" dirty="0">
                <a:latin typeface="Arial"/>
                <a:cs typeface="Arial"/>
              </a:rPr>
              <a:t>унаследованные:  </a:t>
            </a:r>
            <a:endParaRPr lang="ru-RU" spc="-139" dirty="0">
              <a:latin typeface="Arial"/>
              <a:cs typeface="Arial"/>
            </a:endParaRPr>
          </a:p>
          <a:p>
            <a:pPr marL="56627" marR="1143867">
              <a:lnSpc>
                <a:spcPct val="102600"/>
              </a:lnSpc>
              <a:spcBef>
                <a:spcPts val="109"/>
              </a:spcBef>
            </a:pPr>
            <a:endParaRPr lang="ru-RU" spc="-139" dirty="0">
              <a:latin typeface="Arial"/>
              <a:cs typeface="Arial"/>
            </a:endParaRPr>
          </a:p>
          <a:p>
            <a:pPr marL="56627" marR="1143867">
              <a:lnSpc>
                <a:spcPct val="102600"/>
              </a:lnSpc>
              <a:spcBef>
                <a:spcPts val="109"/>
              </a:spcBef>
            </a:pPr>
            <a:r>
              <a:rPr b="1" spc="-30" dirty="0"/>
              <a:t>Method </a:t>
            </a:r>
            <a:r>
              <a:rPr b="1" spc="139" dirty="0"/>
              <a:t>getMethod(String </a:t>
            </a:r>
            <a:r>
              <a:rPr b="1" spc="50" dirty="0"/>
              <a:t>name, </a:t>
            </a:r>
            <a:r>
              <a:rPr b="1" spc="307" dirty="0"/>
              <a:t>Class... </a:t>
            </a:r>
            <a:r>
              <a:rPr b="1" spc="218" dirty="0"/>
              <a:t>types)  </a:t>
            </a:r>
            <a:endParaRPr lang="ru-RU" b="1" spc="218" dirty="0"/>
          </a:p>
          <a:p>
            <a:pPr marL="56627" marR="1143867">
              <a:lnSpc>
                <a:spcPct val="102600"/>
              </a:lnSpc>
              <a:spcBef>
                <a:spcPts val="109"/>
              </a:spcBef>
            </a:pPr>
            <a:r>
              <a:rPr b="1" spc="79" dirty="0"/>
              <a:t>Method[]</a:t>
            </a:r>
            <a:r>
              <a:rPr b="1" spc="555" dirty="0"/>
              <a:t> </a:t>
            </a:r>
            <a:r>
              <a:rPr b="1" spc="129" dirty="0"/>
              <a:t>getMethods()</a:t>
            </a:r>
          </a:p>
          <a:p>
            <a:pPr marL="31459">
              <a:spcBef>
                <a:spcPts val="69"/>
              </a:spcBef>
            </a:pPr>
            <a:endParaRPr sz="2576" dirty="0"/>
          </a:p>
          <a:p>
            <a:pPr marL="0" indent="0">
              <a:buNone/>
            </a:pPr>
            <a:r>
              <a:rPr spc="-149" dirty="0">
                <a:latin typeface="Arial"/>
                <a:cs typeface="Arial"/>
              </a:rPr>
              <a:t>Все </a:t>
            </a:r>
            <a:r>
              <a:rPr spc="-119" dirty="0">
                <a:latin typeface="Arial"/>
                <a:cs typeface="Arial"/>
              </a:rPr>
              <a:t>методы, </a:t>
            </a:r>
            <a:r>
              <a:rPr spc="-129" dirty="0">
                <a:latin typeface="Arial"/>
                <a:cs typeface="Arial"/>
              </a:rPr>
              <a:t>но </a:t>
            </a:r>
            <a:r>
              <a:rPr spc="-99" dirty="0">
                <a:latin typeface="Arial"/>
                <a:cs typeface="Arial"/>
              </a:rPr>
              <a:t>только </a:t>
            </a:r>
            <a:r>
              <a:rPr spc="-59" dirty="0">
                <a:latin typeface="Arial"/>
                <a:cs typeface="Arial"/>
              </a:rPr>
              <a:t>из </a:t>
            </a:r>
            <a:r>
              <a:rPr spc="-109" dirty="0">
                <a:latin typeface="Arial"/>
                <a:cs typeface="Arial"/>
              </a:rPr>
              <a:t>текущего</a:t>
            </a:r>
            <a:r>
              <a:rPr spc="-208" dirty="0">
                <a:latin typeface="Arial"/>
                <a:cs typeface="Arial"/>
              </a:rPr>
              <a:t> </a:t>
            </a:r>
            <a:r>
              <a:rPr spc="-109" dirty="0">
                <a:latin typeface="Arial"/>
                <a:cs typeface="Arial"/>
              </a:rPr>
              <a:t>класса:</a:t>
            </a:r>
          </a:p>
          <a:p>
            <a:pPr marL="56627" marR="10067">
              <a:lnSpc>
                <a:spcPct val="102600"/>
              </a:lnSpc>
            </a:pPr>
            <a:r>
              <a:rPr b="1" spc="-30" dirty="0"/>
              <a:t>Method </a:t>
            </a:r>
            <a:r>
              <a:rPr b="1" spc="129" dirty="0"/>
              <a:t>getDeclaredMethod(String </a:t>
            </a:r>
            <a:r>
              <a:rPr b="1" spc="50" dirty="0"/>
              <a:t>name, </a:t>
            </a:r>
            <a:r>
              <a:rPr b="1" spc="307" dirty="0"/>
              <a:t>Class... </a:t>
            </a:r>
            <a:r>
              <a:rPr b="1" spc="218" dirty="0"/>
              <a:t>types)  </a:t>
            </a:r>
            <a:br>
              <a:rPr lang="ru-RU" b="1" spc="218" dirty="0"/>
            </a:br>
            <a:endParaRPr lang="ru-RU" b="1" spc="218" dirty="0"/>
          </a:p>
          <a:p>
            <a:pPr marL="56627" marR="10067">
              <a:lnSpc>
                <a:spcPct val="102600"/>
              </a:lnSpc>
            </a:pPr>
            <a:r>
              <a:rPr b="1" spc="79" dirty="0"/>
              <a:t>Method[]</a:t>
            </a:r>
            <a:r>
              <a:rPr b="1" spc="555" dirty="0"/>
              <a:t> </a:t>
            </a:r>
            <a:r>
              <a:rPr b="1" spc="119" dirty="0"/>
              <a:t>getDeclaredMethods()</a:t>
            </a:r>
          </a:p>
        </p:txBody>
      </p: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BCCF0739-2D4E-4431-9ABE-90C49CA0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</a:p>
        </p:txBody>
      </p:sp>
    </p:spTree>
    <p:extLst>
      <p:ext uri="{BB962C8B-B14F-4D97-AF65-F5344CB8AC3E}">
        <p14:creationId xmlns:p14="http://schemas.microsoft.com/office/powerpoint/2010/main" val="3435831122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085216" y="3847401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4F25CD7-3FA9-4DD8-8335-E5495BE26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2024108"/>
            <a:ext cx="9477375" cy="1952625"/>
          </a:xfrm>
          <a:prstGeom prst="rect">
            <a:avLst/>
          </a:prstGeom>
        </p:spPr>
      </p:pic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BCCF0739-2D4E-4431-9ABE-90C49CA0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метода</a:t>
            </a:r>
          </a:p>
        </p:txBody>
      </p:sp>
    </p:spTree>
    <p:extLst>
      <p:ext uri="{BB962C8B-B14F-4D97-AF65-F5344CB8AC3E}">
        <p14:creationId xmlns:p14="http://schemas.microsoft.com/office/powerpoint/2010/main" val="69480716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DEFF2-FEA3-4C36-B80E-43EBDF1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1E220E3-6DEC-474C-843C-314835A41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075" y="2103793"/>
            <a:ext cx="62674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5032" y="1"/>
            <a:ext cx="890911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spc="69" dirty="0">
                <a:solidFill>
                  <a:srgbClr val="F2F2F2"/>
                </a:solidFill>
                <a:latin typeface="Arial"/>
                <a:cs typeface="Arial"/>
              </a:rPr>
              <a:t>Аннотации</a:t>
            </a:r>
            <a:endParaRPr sz="1189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3910" y="1"/>
            <a:ext cx="4566547" cy="217694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727"/>
                </a:moveTo>
                <a:lnTo>
                  <a:pt x="2303995" y="109727"/>
                </a:lnTo>
                <a:lnTo>
                  <a:pt x="2303995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2085216" y="1609328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69234" y="1450746"/>
            <a:ext cx="7994287" cy="2792860"/>
          </a:xfrm>
          <a:prstGeom prst="rect">
            <a:avLst/>
          </a:prstGeom>
        </p:spPr>
        <p:txBody>
          <a:bodyPr vert="horz" wrap="square" lIns="0" tIns="22650" rIns="0" bIns="0" rtlCol="0" anchor="t">
            <a:spAutoFit/>
          </a:bodyPr>
          <a:lstStyle/>
          <a:p>
            <a:pPr marL="25168">
              <a:spcBef>
                <a:spcPts val="178"/>
              </a:spcBef>
            </a:pPr>
            <a:r>
              <a:rPr spc="-139" dirty="0">
                <a:solidFill>
                  <a:srgbClr val="3333B2"/>
                </a:solidFill>
              </a:rPr>
              <a:t>Аннотации</a:t>
            </a:r>
            <a:r>
              <a:rPr spc="-139" dirty="0"/>
              <a:t>— </a:t>
            </a:r>
            <a:r>
              <a:rPr spc="-109" dirty="0"/>
              <a:t>это </a:t>
            </a:r>
            <a:r>
              <a:rPr spc="-129" dirty="0"/>
              <a:t>метаданные, сопровождающие </a:t>
            </a:r>
            <a:r>
              <a:rPr spc="-119" dirty="0" err="1"/>
              <a:t>исполняемый</a:t>
            </a:r>
            <a:r>
              <a:rPr spc="-307" dirty="0"/>
              <a:t> </a:t>
            </a:r>
            <a:r>
              <a:rPr spc="-99" dirty="0" err="1"/>
              <a:t>код</a:t>
            </a:r>
            <a:br>
              <a:rPr lang="ru-RU" spc="-99" dirty="0"/>
            </a:br>
            <a:br>
              <a:rPr lang="ru-RU" spc="-99" dirty="0"/>
            </a:br>
            <a:br>
              <a:rPr lang="ru-RU" spc="-99" dirty="0"/>
            </a:br>
            <a:endParaRPr spc="-99" dirty="0"/>
          </a:p>
        </p:txBody>
      </p:sp>
      <p:sp>
        <p:nvSpPr>
          <p:cNvPr id="6" name="object 6"/>
          <p:cNvSpPr/>
          <p:nvPr/>
        </p:nvSpPr>
        <p:spPr>
          <a:xfrm>
            <a:off x="2085216" y="2667423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085216" y="3685377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2659450" y="4061521"/>
            <a:ext cx="104215" cy="1042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/>
          <p:nvPr/>
        </p:nvSpPr>
        <p:spPr>
          <a:xfrm>
            <a:off x="2659450" y="4362392"/>
            <a:ext cx="104215" cy="1042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/>
          <p:nvPr/>
        </p:nvSpPr>
        <p:spPr>
          <a:xfrm>
            <a:off x="2659450" y="4663264"/>
            <a:ext cx="104215" cy="1042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2305271" y="3237575"/>
            <a:ext cx="8015681" cy="2353848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30" dirty="0">
                <a:latin typeface="Arial"/>
                <a:cs typeface="Arial"/>
              </a:rPr>
              <a:t>В </a:t>
            </a:r>
            <a:r>
              <a:rPr sz="2180" spc="-109" dirty="0">
                <a:latin typeface="Arial"/>
                <a:cs typeface="Arial"/>
              </a:rPr>
              <a:t>отличие </a:t>
            </a:r>
            <a:r>
              <a:rPr sz="2180" spc="-79" dirty="0">
                <a:latin typeface="Arial"/>
                <a:cs typeface="Arial"/>
              </a:rPr>
              <a:t>от </a:t>
            </a:r>
            <a:r>
              <a:rPr sz="2180" spc="-119" dirty="0">
                <a:latin typeface="Arial"/>
                <a:cs typeface="Arial"/>
              </a:rPr>
              <a:t>Javadoc, </a:t>
            </a:r>
            <a:r>
              <a:rPr sz="2180" spc="-109" dirty="0">
                <a:latin typeface="Arial"/>
                <a:cs typeface="Arial"/>
              </a:rPr>
              <a:t>являются машиночитаемыми </a:t>
            </a:r>
            <a:r>
              <a:rPr sz="2180" spc="-79" dirty="0">
                <a:latin typeface="Arial"/>
                <a:cs typeface="Arial"/>
              </a:rPr>
              <a:t>и </a:t>
            </a:r>
            <a:r>
              <a:rPr sz="2180" spc="-59" dirty="0">
                <a:latin typeface="Arial"/>
                <a:cs typeface="Arial"/>
              </a:rPr>
              <a:t>могут </a:t>
            </a:r>
            <a:r>
              <a:rPr sz="2180" spc="-109" dirty="0">
                <a:latin typeface="Arial"/>
                <a:cs typeface="Arial"/>
              </a:rPr>
              <a:t>быть  </a:t>
            </a:r>
            <a:r>
              <a:rPr sz="2180" spc="-99" dirty="0">
                <a:latin typeface="Arial"/>
                <a:cs typeface="Arial"/>
              </a:rPr>
              <a:t>доступны </a:t>
            </a:r>
            <a:r>
              <a:rPr sz="2180" spc="-139" dirty="0">
                <a:latin typeface="Arial"/>
                <a:cs typeface="Arial"/>
              </a:rPr>
              <a:t>во </a:t>
            </a:r>
            <a:r>
              <a:rPr sz="2180" spc="-129" dirty="0">
                <a:latin typeface="Arial"/>
                <a:cs typeface="Arial"/>
              </a:rPr>
              <a:t>время</a:t>
            </a:r>
            <a:r>
              <a:rPr sz="2180" spc="79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исполнения</a:t>
            </a:r>
            <a:endParaRPr sz="2180" dirty="0">
              <a:latin typeface="Arial"/>
              <a:cs typeface="Arial"/>
            </a:endParaRPr>
          </a:p>
          <a:p>
            <a:pPr>
              <a:spcBef>
                <a:spcPts val="99"/>
              </a:spcBef>
            </a:pPr>
            <a:endParaRPr sz="2180" dirty="0">
              <a:latin typeface="Times New Roman"/>
              <a:cs typeface="Times New Roman"/>
            </a:endParaRPr>
          </a:p>
          <a:p>
            <a:pPr marL="573821" marR="5188299" indent="-549912">
              <a:lnSpc>
                <a:spcPct val="104200"/>
              </a:lnSpc>
            </a:pPr>
            <a:r>
              <a:rPr sz="2180" spc="-119" dirty="0">
                <a:latin typeface="Arial"/>
                <a:cs typeface="Arial"/>
              </a:rPr>
              <a:t>Примеры </a:t>
            </a:r>
            <a:r>
              <a:rPr sz="2180" spc="-99" dirty="0">
                <a:latin typeface="Arial"/>
                <a:cs typeface="Arial"/>
              </a:rPr>
              <a:t>аннотаций:  </a:t>
            </a:r>
            <a:r>
              <a:rPr sz="1982" spc="40" dirty="0">
                <a:latin typeface="Times New Roman"/>
                <a:cs typeface="Times New Roman"/>
              </a:rPr>
              <a:t>@Override  @Deprecated  @SuppressWarnings</a:t>
            </a:r>
            <a:endParaRPr sz="1982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0940300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B9C42-DB56-4771-8E76-CB2BEAE8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и запись поля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C9218B0-FBE6-4F5F-AAA5-E8EAE758B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969" y="2230136"/>
            <a:ext cx="81153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1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085216" y="2451363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085216" y="2867576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085216" y="3283788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2085216" y="3699998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/>
          <p:nvPr/>
        </p:nvSpPr>
        <p:spPr>
          <a:xfrm>
            <a:off x="2085216" y="4116210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/>
          <p:nvPr/>
        </p:nvSpPr>
        <p:spPr>
          <a:xfrm>
            <a:off x="2085216" y="4532420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2326665" y="2199261"/>
            <a:ext cx="3697028" cy="2542747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>
              <a:spcBef>
                <a:spcPts val="860"/>
              </a:spcBef>
            </a:pPr>
            <a:r>
              <a:rPr sz="2180" spc="-109" dirty="0">
                <a:latin typeface="Arial"/>
                <a:cs typeface="Arial"/>
              </a:rPr>
              <a:t>Пакет</a:t>
            </a:r>
            <a:endParaRPr sz="2180">
              <a:latin typeface="Arial"/>
              <a:cs typeface="Arial"/>
            </a:endParaRPr>
          </a:p>
          <a:p>
            <a:pPr marL="25168" marR="10067">
              <a:lnSpc>
                <a:spcPct val="125299"/>
              </a:lnSpc>
            </a:pPr>
            <a:r>
              <a:rPr sz="2180" spc="-10" dirty="0">
                <a:latin typeface="Arial"/>
                <a:cs typeface="Arial"/>
              </a:rPr>
              <a:t>Тип </a:t>
            </a:r>
            <a:r>
              <a:rPr sz="2180" spc="-59" dirty="0">
                <a:latin typeface="Arial"/>
                <a:cs typeface="Arial"/>
              </a:rPr>
              <a:t>(класс, </a:t>
            </a:r>
            <a:r>
              <a:rPr sz="2180" spc="-119" dirty="0">
                <a:latin typeface="Arial"/>
                <a:cs typeface="Arial"/>
              </a:rPr>
              <a:t>интерфейс, </a:t>
            </a:r>
            <a:r>
              <a:rPr sz="2180" spc="-109" dirty="0">
                <a:latin typeface="Arial"/>
                <a:cs typeface="Arial"/>
              </a:rPr>
              <a:t>enum)  </a:t>
            </a:r>
            <a:r>
              <a:rPr sz="2180" spc="-159" dirty="0">
                <a:latin typeface="Arial"/>
                <a:cs typeface="Arial"/>
              </a:rPr>
              <a:t>Поле</a:t>
            </a:r>
            <a:r>
              <a:rPr sz="2180" spc="99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класса</a:t>
            </a:r>
            <a:endParaRPr sz="2180">
              <a:latin typeface="Arial"/>
              <a:cs typeface="Arial"/>
            </a:endParaRPr>
          </a:p>
          <a:p>
            <a:pPr marL="25168" marR="918617">
              <a:lnSpc>
                <a:spcPct val="125299"/>
              </a:lnSpc>
            </a:pPr>
            <a:r>
              <a:rPr sz="2180" spc="-99" dirty="0">
                <a:latin typeface="Arial"/>
                <a:cs typeface="Arial"/>
              </a:rPr>
              <a:t>Метод, </a:t>
            </a:r>
            <a:r>
              <a:rPr sz="2180" spc="-79" dirty="0">
                <a:latin typeface="Arial"/>
                <a:cs typeface="Arial"/>
              </a:rPr>
              <a:t>конструктор  </a:t>
            </a:r>
            <a:r>
              <a:rPr sz="2180" spc="-129" dirty="0">
                <a:latin typeface="Arial"/>
                <a:cs typeface="Arial"/>
              </a:rPr>
              <a:t>Параметр </a:t>
            </a:r>
            <a:r>
              <a:rPr sz="2180" spc="-149" dirty="0">
                <a:latin typeface="Arial"/>
                <a:cs typeface="Arial"/>
              </a:rPr>
              <a:t>метода  </a:t>
            </a:r>
            <a:r>
              <a:rPr sz="2180" spc="-99" dirty="0">
                <a:latin typeface="Arial"/>
                <a:cs typeface="Arial"/>
              </a:rPr>
              <a:t>Локальная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переменная</a:t>
            </a:r>
            <a:endParaRPr sz="2180">
              <a:latin typeface="Arial"/>
              <a:cs typeface="Arial"/>
            </a:endParaRPr>
          </a:p>
        </p:txBody>
      </p: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3BB440C4-2210-45F0-AC46-03DE6ADE5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аннотировать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5564634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085216" y="2294825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085216" y="3352920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085216" y="4410991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2326665" y="2129476"/>
            <a:ext cx="4180234" cy="2880018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844371">
              <a:lnSpc>
                <a:spcPct val="102600"/>
              </a:lnSpc>
              <a:spcBef>
                <a:spcPts val="109"/>
              </a:spcBef>
            </a:pPr>
            <a:r>
              <a:rPr sz="2180" spc="-89" dirty="0">
                <a:latin typeface="Arial"/>
                <a:cs typeface="Arial"/>
              </a:rPr>
              <a:t>Во </a:t>
            </a:r>
            <a:r>
              <a:rPr sz="2180" spc="-129" dirty="0">
                <a:latin typeface="Arial"/>
                <a:cs typeface="Arial"/>
              </a:rPr>
              <a:t>время </a:t>
            </a:r>
            <a:r>
              <a:rPr sz="2180" spc="-89" dirty="0">
                <a:latin typeface="Arial"/>
                <a:cs typeface="Arial"/>
              </a:rPr>
              <a:t>компиляции  </a:t>
            </a:r>
            <a:r>
              <a:rPr sz="2180" spc="-40" dirty="0">
                <a:latin typeface="Arial"/>
                <a:cs typeface="Arial"/>
              </a:rPr>
              <a:t>(Annotation </a:t>
            </a:r>
            <a:r>
              <a:rPr sz="2180" spc="-139" dirty="0">
                <a:latin typeface="Arial"/>
                <a:cs typeface="Arial"/>
              </a:rPr>
              <a:t>Processing</a:t>
            </a:r>
            <a:r>
              <a:rPr sz="2180" spc="198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API)</a:t>
            </a:r>
            <a:endParaRPr sz="218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76" dirty="0">
              <a:latin typeface="Times New Roman"/>
              <a:cs typeface="Times New Roman"/>
            </a:endParaRPr>
          </a:p>
          <a:p>
            <a:pPr marL="25168" marR="10067">
              <a:lnSpc>
                <a:spcPct val="102600"/>
              </a:lnSpc>
            </a:pPr>
            <a:r>
              <a:rPr sz="2180" spc="-30" dirty="0">
                <a:latin typeface="Arial"/>
                <a:cs typeface="Arial"/>
              </a:rPr>
              <a:t>В </a:t>
            </a:r>
            <a:r>
              <a:rPr sz="2180" spc="-119" dirty="0">
                <a:latin typeface="Arial"/>
                <a:cs typeface="Arial"/>
              </a:rPr>
              <a:t>скомпилированных </a:t>
            </a:r>
            <a:r>
              <a:rPr sz="2180" spc="-159" dirty="0">
                <a:latin typeface="Arial"/>
                <a:cs typeface="Arial"/>
              </a:rPr>
              <a:t>class-</a:t>
            </a:r>
            <a:r>
              <a:rPr sz="2180" spc="-159" dirty="0" err="1">
                <a:latin typeface="Arial"/>
                <a:cs typeface="Arial"/>
              </a:rPr>
              <a:t>файлах</a:t>
            </a:r>
            <a:r>
              <a:rPr sz="2180" spc="-159" dirty="0">
                <a:latin typeface="Arial"/>
                <a:cs typeface="Arial"/>
              </a:rPr>
              <a:t>  </a:t>
            </a:r>
            <a:r>
              <a:rPr sz="2180" spc="-69" dirty="0">
                <a:latin typeface="Arial"/>
                <a:cs typeface="Arial"/>
              </a:rPr>
              <a:t>(</a:t>
            </a:r>
            <a:r>
              <a:rPr lang="ru-RU" sz="2180" spc="-69" dirty="0">
                <a:latin typeface="Arial"/>
                <a:cs typeface="Arial"/>
              </a:rPr>
              <a:t>например, библиотека </a:t>
            </a:r>
            <a:r>
              <a:rPr sz="2180" spc="-89" dirty="0" err="1">
                <a:latin typeface="Arial"/>
                <a:cs typeface="Arial"/>
              </a:rPr>
              <a:t>FindBugs</a:t>
            </a:r>
            <a:r>
              <a:rPr sz="2180" spc="-89" dirty="0">
                <a:latin typeface="Arial"/>
                <a:cs typeface="Arial"/>
              </a:rPr>
              <a:t>)</a:t>
            </a:r>
            <a:endParaRPr sz="218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76" dirty="0">
              <a:latin typeface="Times New Roman"/>
              <a:cs typeface="Times New Roman"/>
            </a:endParaRPr>
          </a:p>
          <a:p>
            <a:pPr marL="25168" marR="114513">
              <a:lnSpc>
                <a:spcPct val="102600"/>
              </a:lnSpc>
            </a:pPr>
            <a:r>
              <a:rPr sz="2180" spc="-89" dirty="0">
                <a:latin typeface="Arial"/>
                <a:cs typeface="Arial"/>
              </a:rPr>
              <a:t>Во </a:t>
            </a:r>
            <a:r>
              <a:rPr sz="2180" spc="-129" dirty="0">
                <a:latin typeface="Arial"/>
                <a:cs typeface="Arial"/>
              </a:rPr>
              <a:t>время исполнения </a:t>
            </a:r>
            <a:r>
              <a:rPr sz="2180" spc="-99" dirty="0">
                <a:latin typeface="Arial"/>
                <a:cs typeface="Arial"/>
              </a:rPr>
              <a:t>программы  </a:t>
            </a:r>
            <a:r>
              <a:rPr sz="2180" spc="-69" dirty="0">
                <a:latin typeface="Arial"/>
                <a:cs typeface="Arial"/>
              </a:rPr>
              <a:t>(Reflection</a:t>
            </a:r>
            <a:r>
              <a:rPr sz="2180" spc="9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API)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C540A6B-43AF-47C6-9583-4EB6D1DC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анализировать</a:t>
            </a:r>
          </a:p>
        </p:txBody>
      </p:sp>
    </p:spTree>
    <p:extLst>
      <p:ext uri="{BB962C8B-B14F-4D97-AF65-F5344CB8AC3E}">
        <p14:creationId xmlns:p14="http://schemas.microsoft.com/office/powerpoint/2010/main" val="441384668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085216" y="2294825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085216" y="3352920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085216" y="4410991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C540A6B-43AF-47C6-9583-4EB6D1DC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C054EA1-CD4B-428F-ACB1-A31084916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875" y="1991589"/>
            <a:ext cx="67246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6299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085216" y="2294825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085216" y="3352920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085216" y="4410991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C540A6B-43AF-47C6-9583-4EB6D1DC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CBBFFC-3361-483C-AD30-F9F95E650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52" y="2399170"/>
            <a:ext cx="90963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99021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085216" y="2294825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085216" y="3352920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085216" y="4410991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C540A6B-43AF-47C6-9583-4EB6D1DC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EA5422D-1014-4F51-82B6-C67CC2614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093" y="1930400"/>
            <a:ext cx="53911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30616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3571" y="1"/>
            <a:ext cx="1122447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spc="40" dirty="0">
                <a:solidFill>
                  <a:srgbClr val="F2F2F2"/>
                </a:solidFill>
                <a:latin typeface="Arial"/>
                <a:cs typeface="Arial"/>
              </a:rPr>
              <a:t>Reflection</a:t>
            </a:r>
            <a:r>
              <a:rPr sz="1189" spc="59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1189" spc="89" dirty="0">
                <a:solidFill>
                  <a:srgbClr val="F2F2F2"/>
                </a:solidFill>
                <a:latin typeface="Arial"/>
                <a:cs typeface="Arial"/>
              </a:rPr>
              <a:t>API</a:t>
            </a:r>
            <a:endParaRPr sz="1189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3910" y="1"/>
            <a:ext cx="4566547" cy="217694"/>
          </a:xfrm>
          <a:custGeom>
            <a:avLst/>
            <a:gdLst/>
            <a:ahLst/>
            <a:cxnLst/>
            <a:rect l="l" t="t" r="r" b="b"/>
            <a:pathLst>
              <a:path w="2304415" h="109855">
                <a:moveTo>
                  <a:pt x="0" y="109727"/>
                </a:moveTo>
                <a:lnTo>
                  <a:pt x="2303995" y="109727"/>
                </a:lnTo>
                <a:lnTo>
                  <a:pt x="2303995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2085216" y="1838926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70434" y="1208016"/>
            <a:ext cx="17035599" cy="547970"/>
          </a:xfrm>
          <a:prstGeom prst="rect">
            <a:avLst/>
          </a:prstGeom>
        </p:spPr>
        <p:txBody>
          <a:bodyPr vert="horz" wrap="square" lIns="0" tIns="13842" rIns="0" bIns="0" rtlCol="0" anchor="t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pc="-89" dirty="0">
                <a:solidFill>
                  <a:srgbClr val="3333B2"/>
                </a:solidFill>
              </a:rPr>
              <a:t>Reflection </a:t>
            </a:r>
            <a:r>
              <a:rPr spc="-159" dirty="0">
                <a:solidFill>
                  <a:srgbClr val="3333B2"/>
                </a:solidFill>
              </a:rPr>
              <a:t>API</a:t>
            </a:r>
            <a:endParaRPr spc="-99" dirty="0"/>
          </a:p>
        </p:txBody>
      </p:sp>
      <p:sp>
        <p:nvSpPr>
          <p:cNvPr id="6" name="object 6"/>
          <p:cNvSpPr/>
          <p:nvPr/>
        </p:nvSpPr>
        <p:spPr>
          <a:xfrm>
            <a:off x="2085216" y="3238008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085216" y="3955090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2214548" y="2413428"/>
            <a:ext cx="7246830" cy="3083324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lang="ru-RU" sz="3200" spc="-129" dirty="0">
                <a:latin typeface="Arial"/>
                <a:cs typeface="Arial"/>
              </a:rPr>
              <a:t>Главный класс </a:t>
            </a:r>
            <a:r>
              <a:rPr sz="3200" spc="-454" dirty="0">
                <a:latin typeface="Arial"/>
                <a:cs typeface="Arial"/>
              </a:rPr>
              <a:t>—</a:t>
            </a:r>
            <a:r>
              <a:rPr lang="ru-RU" sz="3200" spc="-454" dirty="0">
                <a:latin typeface="Arial"/>
                <a:cs typeface="Arial"/>
              </a:rPr>
              <a:t>  </a:t>
            </a:r>
            <a:r>
              <a:rPr sz="3200" spc="-386" dirty="0">
                <a:latin typeface="Arial"/>
                <a:cs typeface="Arial"/>
              </a:rPr>
              <a:t> </a:t>
            </a:r>
            <a:r>
              <a:rPr sz="3200" spc="268" dirty="0">
                <a:latin typeface="Times New Roman"/>
                <a:cs typeface="Times New Roman"/>
              </a:rPr>
              <a:t>java.lang.reflect.Class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 dirty="0">
              <a:latin typeface="Times New Roman"/>
              <a:cs typeface="Times New Roman"/>
            </a:endParaRPr>
          </a:p>
          <a:p>
            <a:pPr marL="25168" marR="10067">
              <a:lnSpc>
                <a:spcPct val="102600"/>
              </a:lnSpc>
            </a:pPr>
            <a:r>
              <a:rPr sz="3200" spc="-59" dirty="0">
                <a:latin typeface="Arial"/>
                <a:cs typeface="Arial"/>
              </a:rPr>
              <a:t>Для каждого </a:t>
            </a:r>
            <a:r>
              <a:rPr sz="3200" spc="-109" dirty="0">
                <a:latin typeface="Arial"/>
                <a:cs typeface="Arial"/>
              </a:rPr>
              <a:t>класса, </a:t>
            </a:r>
            <a:r>
              <a:rPr sz="3200" spc="-99" dirty="0">
                <a:latin typeface="Arial"/>
                <a:cs typeface="Arial"/>
              </a:rPr>
              <a:t>загруженного </a:t>
            </a:r>
            <a:r>
              <a:rPr sz="3200" spc="-139" dirty="0">
                <a:latin typeface="Arial"/>
                <a:cs typeface="Arial"/>
              </a:rPr>
              <a:t>в </a:t>
            </a:r>
            <a:r>
              <a:rPr sz="3200" spc="-20" dirty="0">
                <a:latin typeface="Arial"/>
                <a:cs typeface="Arial"/>
              </a:rPr>
              <a:t>JVM, </a:t>
            </a:r>
            <a:r>
              <a:rPr sz="3200" spc="-79" dirty="0">
                <a:latin typeface="Arial"/>
                <a:cs typeface="Arial"/>
              </a:rPr>
              <a:t>можно </a:t>
            </a:r>
            <a:r>
              <a:rPr sz="3200" spc="-99" dirty="0">
                <a:latin typeface="Arial"/>
                <a:cs typeface="Arial"/>
              </a:rPr>
              <a:t>получить  </a:t>
            </a:r>
            <a:r>
              <a:rPr sz="3200" spc="-119" dirty="0">
                <a:latin typeface="Arial"/>
                <a:cs typeface="Arial"/>
              </a:rPr>
              <a:t>описывающий его </a:t>
            </a:r>
            <a:r>
              <a:rPr sz="3200" spc="-109" dirty="0">
                <a:latin typeface="Arial"/>
                <a:cs typeface="Arial"/>
              </a:rPr>
              <a:t>экземпляр </a:t>
            </a:r>
            <a:r>
              <a:rPr sz="3200" spc="-119" dirty="0">
                <a:latin typeface="Arial"/>
                <a:cs typeface="Arial"/>
              </a:rPr>
              <a:t>класса</a:t>
            </a:r>
            <a:r>
              <a:rPr sz="3200" spc="-198" dirty="0">
                <a:latin typeface="Arial"/>
                <a:cs typeface="Arial"/>
              </a:rPr>
              <a:t> </a:t>
            </a:r>
            <a:r>
              <a:rPr sz="3200" spc="159" dirty="0">
                <a:latin typeface="Times New Roman"/>
                <a:cs typeface="Times New Roman"/>
              </a:rPr>
              <a:t>Class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386197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085216" y="4144296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2326665" y="2544755"/>
            <a:ext cx="7489691" cy="1847730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29" dirty="0">
                <a:latin typeface="Arial"/>
                <a:cs typeface="Arial"/>
              </a:rPr>
              <a:t>Получение </a:t>
            </a:r>
            <a:r>
              <a:rPr sz="2180" spc="-109" dirty="0">
                <a:latin typeface="Arial"/>
                <a:cs typeface="Arial"/>
              </a:rPr>
              <a:t>списка </a:t>
            </a:r>
            <a:r>
              <a:rPr sz="2180" spc="-89" dirty="0">
                <a:latin typeface="Arial"/>
                <a:cs typeface="Arial"/>
              </a:rPr>
              <a:t>конструкторов, </a:t>
            </a:r>
            <a:r>
              <a:rPr sz="2180" spc="-139" dirty="0">
                <a:latin typeface="Arial"/>
                <a:cs typeface="Arial"/>
              </a:rPr>
              <a:t>методов </a:t>
            </a:r>
            <a:r>
              <a:rPr sz="2180" spc="-79" dirty="0">
                <a:latin typeface="Arial"/>
                <a:cs typeface="Arial"/>
              </a:rPr>
              <a:t>и </a:t>
            </a:r>
            <a:r>
              <a:rPr sz="2180" spc="-149" dirty="0">
                <a:latin typeface="Arial"/>
                <a:cs typeface="Arial"/>
              </a:rPr>
              <a:t>полей</a:t>
            </a:r>
            <a:r>
              <a:rPr sz="2180" spc="-208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класса</a:t>
            </a:r>
            <a:endParaRPr sz="2180">
              <a:latin typeface="Arial"/>
              <a:cs typeface="Arial"/>
            </a:endParaRPr>
          </a:p>
          <a:p>
            <a:pPr>
              <a:spcBef>
                <a:spcPts val="69"/>
              </a:spcBef>
            </a:pPr>
            <a:endParaRPr sz="2576">
              <a:latin typeface="Times New Roman"/>
              <a:cs typeface="Times New Roman"/>
            </a:endParaRPr>
          </a:p>
          <a:p>
            <a:pPr marL="25168"/>
            <a:r>
              <a:rPr sz="2180" spc="-149" dirty="0">
                <a:latin typeface="Arial"/>
                <a:cs typeface="Arial"/>
              </a:rPr>
              <a:t>Создание </a:t>
            </a:r>
            <a:r>
              <a:rPr sz="2180" spc="-119" dirty="0">
                <a:latin typeface="Arial"/>
                <a:cs typeface="Arial"/>
              </a:rPr>
              <a:t>экземпляров</a:t>
            </a:r>
            <a:r>
              <a:rPr sz="2180" spc="-99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класса</a:t>
            </a:r>
            <a:endParaRPr sz="2180">
              <a:latin typeface="Arial"/>
              <a:cs typeface="Arial"/>
            </a:endParaRPr>
          </a:p>
          <a:p>
            <a:pPr>
              <a:spcBef>
                <a:spcPts val="59"/>
              </a:spcBef>
            </a:pPr>
            <a:endParaRPr sz="2576">
              <a:latin typeface="Times New Roman"/>
              <a:cs typeface="Times New Roman"/>
            </a:endParaRPr>
          </a:p>
          <a:p>
            <a:pPr marL="25168">
              <a:spcBef>
                <a:spcPts val="10"/>
              </a:spcBef>
            </a:pPr>
            <a:r>
              <a:rPr sz="2180" spc="-99" dirty="0">
                <a:latin typeface="Arial"/>
                <a:cs typeface="Arial"/>
              </a:rPr>
              <a:t>Вызов </a:t>
            </a:r>
            <a:r>
              <a:rPr sz="2180" spc="-139" dirty="0">
                <a:latin typeface="Arial"/>
                <a:cs typeface="Arial"/>
              </a:rPr>
              <a:t>методов </a:t>
            </a:r>
            <a:r>
              <a:rPr sz="2180" spc="-79" dirty="0">
                <a:latin typeface="Arial"/>
                <a:cs typeface="Arial"/>
              </a:rPr>
              <a:t>и </a:t>
            </a:r>
            <a:r>
              <a:rPr sz="2180" spc="-119" dirty="0">
                <a:latin typeface="Arial"/>
                <a:cs typeface="Arial"/>
              </a:rPr>
              <a:t>чтение запись </a:t>
            </a:r>
            <a:r>
              <a:rPr sz="2180" spc="-129" dirty="0">
                <a:latin typeface="Arial"/>
                <a:cs typeface="Arial"/>
              </a:rPr>
              <a:t>полей, </a:t>
            </a:r>
            <a:r>
              <a:rPr sz="2180" spc="-139" dirty="0">
                <a:latin typeface="Arial"/>
                <a:cs typeface="Arial"/>
              </a:rPr>
              <a:t>в </a:t>
            </a:r>
            <a:r>
              <a:rPr sz="2180" spc="-79" dirty="0">
                <a:latin typeface="Arial"/>
                <a:cs typeface="Arial"/>
              </a:rPr>
              <a:t>том </a:t>
            </a:r>
            <a:r>
              <a:rPr sz="2180" spc="-129" dirty="0">
                <a:latin typeface="Arial"/>
                <a:cs typeface="Arial"/>
              </a:rPr>
              <a:t>числе</a:t>
            </a:r>
            <a:r>
              <a:rPr sz="2180" spc="89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закрытых</a:t>
            </a:r>
            <a:endParaRPr sz="2180">
              <a:latin typeface="Arial"/>
              <a:cs typeface="Arial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5213E4E7-DFCB-4BA6-AF88-021A5FE6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делать рефлексией</a:t>
            </a:r>
          </a:p>
        </p:txBody>
      </p:sp>
    </p:spTree>
    <p:extLst>
      <p:ext uri="{BB962C8B-B14F-4D97-AF65-F5344CB8AC3E}">
        <p14:creationId xmlns:p14="http://schemas.microsoft.com/office/powerpoint/2010/main" val="885182187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</TotalTime>
  <Words>274</Words>
  <Application>Microsoft Office PowerPoint</Application>
  <PresentationFormat>Широкоэкранный</PresentationFormat>
  <Paragraphs>64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Wingdings 3</vt:lpstr>
      <vt:lpstr>Аспект</vt:lpstr>
      <vt:lpstr>Лекция 9.  Java:  Reflection API, аннотации</vt:lpstr>
      <vt:lpstr>Аннотации— это метаданные, сопровождающие исполняемый код   </vt:lpstr>
      <vt:lpstr>Что можно аннотировать</vt:lpstr>
      <vt:lpstr>Когда анализировать</vt:lpstr>
      <vt:lpstr>Пример</vt:lpstr>
      <vt:lpstr>Использование</vt:lpstr>
      <vt:lpstr>Применение</vt:lpstr>
      <vt:lpstr>Reflection API</vt:lpstr>
      <vt:lpstr>Что можно делать рефлексией</vt:lpstr>
      <vt:lpstr>Классы</vt:lpstr>
      <vt:lpstr>Имена классов</vt:lpstr>
      <vt:lpstr>Аннотации</vt:lpstr>
      <vt:lpstr>Операции</vt:lpstr>
      <vt:lpstr>Массивы</vt:lpstr>
      <vt:lpstr>Конструкторы</vt:lpstr>
      <vt:lpstr>Вызов конструктора</vt:lpstr>
      <vt:lpstr>Методы</vt:lpstr>
      <vt:lpstr>Вызов метода</vt:lpstr>
      <vt:lpstr>Поля</vt:lpstr>
      <vt:lpstr>Чтение и запись поля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1. Базовый синтаксис Java</dc:title>
  <dc:creator>Ильин Владимир</dc:creator>
  <cp:lastModifiedBy>Ильин Владимир</cp:lastModifiedBy>
  <cp:revision>43</cp:revision>
  <dcterms:created xsi:type="dcterms:W3CDTF">2017-12-30T10:18:25Z</dcterms:created>
  <dcterms:modified xsi:type="dcterms:W3CDTF">2018-01-14T14:00:49Z</dcterms:modified>
</cp:coreProperties>
</file>