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400" y="152400"/>
            <a:ext cx="8833485" cy="304800"/>
          </a:xfrm>
          <a:custGeom>
            <a:avLst/>
            <a:gdLst/>
            <a:ahLst/>
            <a:cxnLst/>
            <a:rect l="l" t="t" r="r" b="b"/>
            <a:pathLst>
              <a:path w="8833485" h="304800">
                <a:moveTo>
                  <a:pt x="8833104" y="0"/>
                </a:moveTo>
                <a:lnTo>
                  <a:pt x="0" y="0"/>
                </a:lnTo>
                <a:lnTo>
                  <a:pt x="0" y="304800"/>
                </a:lnTo>
                <a:lnTo>
                  <a:pt x="8833104" y="304800"/>
                </a:lnTo>
                <a:lnTo>
                  <a:pt x="8833104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8991600" y="0"/>
                </a:lnTo>
                <a:lnTo>
                  <a:pt x="8991600" y="118872"/>
                </a:lnTo>
                <a:lnTo>
                  <a:pt x="8991600" y="6705600"/>
                </a:lnTo>
                <a:lnTo>
                  <a:pt x="152400" y="6705600"/>
                </a:lnTo>
                <a:lnTo>
                  <a:pt x="152400" y="118872"/>
                </a:lnTo>
                <a:lnTo>
                  <a:pt x="8991600" y="118872"/>
                </a:lnTo>
                <a:lnTo>
                  <a:pt x="8991600" y="0"/>
                </a:lnTo>
                <a:lnTo>
                  <a:pt x="152400" y="0"/>
                </a:lnTo>
                <a:lnTo>
                  <a:pt x="0" y="0"/>
                </a:lnTo>
                <a:lnTo>
                  <a:pt x="0" y="118872"/>
                </a:lnTo>
                <a:lnTo>
                  <a:pt x="0" y="6705600"/>
                </a:lnTo>
                <a:lnTo>
                  <a:pt x="0" y="6858000"/>
                </a:lnTo>
                <a:lnTo>
                  <a:pt x="152400" y="6858000"/>
                </a:lnTo>
                <a:lnTo>
                  <a:pt x="8991600" y="6858000"/>
                </a:lnTo>
                <a:lnTo>
                  <a:pt x="9144000" y="6858000"/>
                </a:lnTo>
                <a:lnTo>
                  <a:pt x="9144000" y="6705600"/>
                </a:lnTo>
                <a:lnTo>
                  <a:pt x="9144000" y="11887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2400" y="609600"/>
            <a:ext cx="2743200" cy="5779135"/>
          </a:xfrm>
          <a:custGeom>
            <a:avLst/>
            <a:gdLst/>
            <a:ahLst/>
            <a:cxnLst/>
            <a:rect l="l" t="t" r="r" b="b"/>
            <a:pathLst>
              <a:path w="2743200" h="5779135">
                <a:moveTo>
                  <a:pt x="0" y="5779008"/>
                </a:moveTo>
                <a:lnTo>
                  <a:pt x="2743200" y="5779008"/>
                </a:lnTo>
                <a:lnTo>
                  <a:pt x="2743200" y="0"/>
                </a:lnTo>
                <a:lnTo>
                  <a:pt x="0" y="0"/>
                </a:lnTo>
                <a:lnTo>
                  <a:pt x="0" y="5779008"/>
                </a:lnTo>
                <a:close/>
              </a:path>
            </a:pathLst>
          </a:custGeom>
          <a:solidFill>
            <a:srgbClr val="D16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3923" y="153923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3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2400" y="53340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192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95400" y="22859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304800"/>
                </a:moveTo>
                <a:lnTo>
                  <a:pt x="605599" y="255384"/>
                </a:lnTo>
                <a:lnTo>
                  <a:pt x="594042" y="208495"/>
                </a:lnTo>
                <a:lnTo>
                  <a:pt x="575564" y="164757"/>
                </a:lnTo>
                <a:lnTo>
                  <a:pt x="550773" y="124828"/>
                </a:lnTo>
                <a:lnTo>
                  <a:pt x="520293" y="89306"/>
                </a:lnTo>
                <a:lnTo>
                  <a:pt x="484784" y="58839"/>
                </a:lnTo>
                <a:lnTo>
                  <a:pt x="444842" y="34036"/>
                </a:lnTo>
                <a:lnTo>
                  <a:pt x="401116" y="15557"/>
                </a:lnTo>
                <a:lnTo>
                  <a:pt x="354215" y="4000"/>
                </a:lnTo>
                <a:lnTo>
                  <a:pt x="304800" y="0"/>
                </a:lnTo>
                <a:lnTo>
                  <a:pt x="255371" y="4000"/>
                </a:lnTo>
                <a:lnTo>
                  <a:pt x="208483" y="15544"/>
                </a:lnTo>
                <a:lnTo>
                  <a:pt x="164744" y="34036"/>
                </a:lnTo>
                <a:lnTo>
                  <a:pt x="124815" y="58826"/>
                </a:lnTo>
                <a:lnTo>
                  <a:pt x="89293" y="89306"/>
                </a:lnTo>
                <a:lnTo>
                  <a:pt x="58826" y="124815"/>
                </a:lnTo>
                <a:lnTo>
                  <a:pt x="34023" y="164757"/>
                </a:lnTo>
                <a:lnTo>
                  <a:pt x="15544" y="208483"/>
                </a:lnTo>
                <a:lnTo>
                  <a:pt x="3987" y="255384"/>
                </a:lnTo>
                <a:lnTo>
                  <a:pt x="0" y="304800"/>
                </a:lnTo>
                <a:lnTo>
                  <a:pt x="3987" y="354228"/>
                </a:lnTo>
                <a:lnTo>
                  <a:pt x="15532" y="401129"/>
                </a:lnTo>
                <a:lnTo>
                  <a:pt x="34023" y="444855"/>
                </a:lnTo>
                <a:lnTo>
                  <a:pt x="58813" y="484784"/>
                </a:lnTo>
                <a:lnTo>
                  <a:pt x="89293" y="520306"/>
                </a:lnTo>
                <a:lnTo>
                  <a:pt x="124802" y="550773"/>
                </a:lnTo>
                <a:lnTo>
                  <a:pt x="164744" y="575576"/>
                </a:lnTo>
                <a:lnTo>
                  <a:pt x="208483" y="594055"/>
                </a:lnTo>
                <a:lnTo>
                  <a:pt x="255371" y="605612"/>
                </a:lnTo>
                <a:lnTo>
                  <a:pt x="304800" y="609600"/>
                </a:lnTo>
                <a:lnTo>
                  <a:pt x="354215" y="605612"/>
                </a:lnTo>
                <a:lnTo>
                  <a:pt x="401116" y="594055"/>
                </a:lnTo>
                <a:lnTo>
                  <a:pt x="444842" y="575576"/>
                </a:lnTo>
                <a:lnTo>
                  <a:pt x="484784" y="550773"/>
                </a:lnTo>
                <a:lnTo>
                  <a:pt x="520293" y="520306"/>
                </a:lnTo>
                <a:lnTo>
                  <a:pt x="550773" y="484784"/>
                </a:lnTo>
                <a:lnTo>
                  <a:pt x="575564" y="444855"/>
                </a:lnTo>
                <a:lnTo>
                  <a:pt x="594055" y="401116"/>
                </a:lnTo>
                <a:lnTo>
                  <a:pt x="605599" y="354228"/>
                </a:lnTo>
                <a:lnTo>
                  <a:pt x="6096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365503" y="298704"/>
            <a:ext cx="472440" cy="472440"/>
          </a:xfrm>
          <a:custGeom>
            <a:avLst/>
            <a:gdLst/>
            <a:ahLst/>
            <a:cxnLst/>
            <a:rect l="l" t="t" r="r" b="b"/>
            <a:pathLst>
              <a:path w="472439" h="472440">
                <a:moveTo>
                  <a:pt x="234950" y="0"/>
                </a:moveTo>
                <a:lnTo>
                  <a:pt x="187452" y="5080"/>
                </a:lnTo>
                <a:lnTo>
                  <a:pt x="143129" y="20320"/>
                </a:lnTo>
                <a:lnTo>
                  <a:pt x="103124" y="41910"/>
                </a:lnTo>
                <a:lnTo>
                  <a:pt x="68326" y="7112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1" y="190500"/>
                </a:lnTo>
                <a:lnTo>
                  <a:pt x="0" y="237490"/>
                </a:lnTo>
                <a:lnTo>
                  <a:pt x="1396" y="262890"/>
                </a:lnTo>
                <a:lnTo>
                  <a:pt x="11049" y="308610"/>
                </a:lnTo>
                <a:lnTo>
                  <a:pt x="29209" y="350520"/>
                </a:lnTo>
                <a:lnTo>
                  <a:pt x="54737" y="388620"/>
                </a:lnTo>
                <a:lnTo>
                  <a:pt x="86995" y="420370"/>
                </a:lnTo>
                <a:lnTo>
                  <a:pt x="124714" y="444500"/>
                </a:lnTo>
                <a:lnTo>
                  <a:pt x="167259" y="462280"/>
                </a:lnTo>
                <a:lnTo>
                  <a:pt x="213487" y="472440"/>
                </a:lnTo>
                <a:lnTo>
                  <a:pt x="237490" y="472440"/>
                </a:lnTo>
                <a:lnTo>
                  <a:pt x="261747" y="471170"/>
                </a:lnTo>
                <a:lnTo>
                  <a:pt x="284988" y="467360"/>
                </a:lnTo>
                <a:lnTo>
                  <a:pt x="307721" y="462280"/>
                </a:lnTo>
                <a:lnTo>
                  <a:pt x="323233" y="455930"/>
                </a:lnTo>
                <a:lnTo>
                  <a:pt x="236601" y="455930"/>
                </a:lnTo>
                <a:lnTo>
                  <a:pt x="214249" y="454660"/>
                </a:lnTo>
                <a:lnTo>
                  <a:pt x="171577" y="445770"/>
                </a:lnTo>
                <a:lnTo>
                  <a:pt x="132207" y="429260"/>
                </a:lnTo>
                <a:lnTo>
                  <a:pt x="97282" y="406400"/>
                </a:lnTo>
                <a:lnTo>
                  <a:pt x="67564" y="375920"/>
                </a:lnTo>
                <a:lnTo>
                  <a:pt x="43942" y="341630"/>
                </a:lnTo>
                <a:lnTo>
                  <a:pt x="27178" y="302260"/>
                </a:lnTo>
                <a:lnTo>
                  <a:pt x="18415" y="259080"/>
                </a:lnTo>
                <a:lnTo>
                  <a:pt x="17271" y="237490"/>
                </a:lnTo>
                <a:lnTo>
                  <a:pt x="18287" y="214630"/>
                </a:lnTo>
                <a:lnTo>
                  <a:pt x="26924" y="172720"/>
                </a:lnTo>
                <a:lnTo>
                  <a:pt x="43561" y="133350"/>
                </a:lnTo>
                <a:lnTo>
                  <a:pt x="67056" y="97790"/>
                </a:lnTo>
                <a:lnTo>
                  <a:pt x="96647" y="68580"/>
                </a:lnTo>
                <a:lnTo>
                  <a:pt x="131572" y="44450"/>
                </a:lnTo>
                <a:lnTo>
                  <a:pt x="170687" y="27940"/>
                </a:lnTo>
                <a:lnTo>
                  <a:pt x="213359" y="19050"/>
                </a:lnTo>
                <a:lnTo>
                  <a:pt x="235839" y="17780"/>
                </a:lnTo>
                <a:lnTo>
                  <a:pt x="323490" y="17780"/>
                </a:lnTo>
                <a:lnTo>
                  <a:pt x="305181" y="11430"/>
                </a:lnTo>
                <a:lnTo>
                  <a:pt x="282575" y="5080"/>
                </a:lnTo>
                <a:lnTo>
                  <a:pt x="258953" y="1270"/>
                </a:lnTo>
                <a:lnTo>
                  <a:pt x="234950" y="0"/>
                </a:lnTo>
                <a:close/>
              </a:path>
              <a:path w="472439" h="472440">
                <a:moveTo>
                  <a:pt x="323490" y="17780"/>
                </a:moveTo>
                <a:lnTo>
                  <a:pt x="235839" y="17780"/>
                </a:lnTo>
                <a:lnTo>
                  <a:pt x="258190" y="19050"/>
                </a:lnTo>
                <a:lnTo>
                  <a:pt x="279908" y="22860"/>
                </a:lnTo>
                <a:lnTo>
                  <a:pt x="321183" y="35560"/>
                </a:lnTo>
                <a:lnTo>
                  <a:pt x="358266" y="54610"/>
                </a:lnTo>
                <a:lnTo>
                  <a:pt x="390778" y="81280"/>
                </a:lnTo>
                <a:lnTo>
                  <a:pt x="417576" y="114300"/>
                </a:lnTo>
                <a:lnTo>
                  <a:pt x="437896" y="151130"/>
                </a:lnTo>
                <a:lnTo>
                  <a:pt x="450596" y="191770"/>
                </a:lnTo>
                <a:lnTo>
                  <a:pt x="455104" y="234950"/>
                </a:lnTo>
                <a:lnTo>
                  <a:pt x="455111" y="237490"/>
                </a:lnTo>
                <a:lnTo>
                  <a:pt x="454152" y="259080"/>
                </a:lnTo>
                <a:lnTo>
                  <a:pt x="445516" y="300990"/>
                </a:lnTo>
                <a:lnTo>
                  <a:pt x="429006" y="340360"/>
                </a:lnTo>
                <a:lnTo>
                  <a:pt x="405384" y="375920"/>
                </a:lnTo>
                <a:lnTo>
                  <a:pt x="375793" y="405130"/>
                </a:lnTo>
                <a:lnTo>
                  <a:pt x="340995" y="429260"/>
                </a:lnTo>
                <a:lnTo>
                  <a:pt x="301752" y="445770"/>
                </a:lnTo>
                <a:lnTo>
                  <a:pt x="259080" y="454660"/>
                </a:lnTo>
                <a:lnTo>
                  <a:pt x="236601" y="455930"/>
                </a:lnTo>
                <a:lnTo>
                  <a:pt x="323233" y="455930"/>
                </a:lnTo>
                <a:lnTo>
                  <a:pt x="369316" y="431800"/>
                </a:lnTo>
                <a:lnTo>
                  <a:pt x="404241" y="402590"/>
                </a:lnTo>
                <a:lnTo>
                  <a:pt x="432689" y="368300"/>
                </a:lnTo>
                <a:lnTo>
                  <a:pt x="454406" y="327660"/>
                </a:lnTo>
                <a:lnTo>
                  <a:pt x="467868" y="283210"/>
                </a:lnTo>
                <a:lnTo>
                  <a:pt x="472440" y="234950"/>
                </a:lnTo>
                <a:lnTo>
                  <a:pt x="471043" y="210820"/>
                </a:lnTo>
                <a:lnTo>
                  <a:pt x="461391" y="165100"/>
                </a:lnTo>
                <a:lnTo>
                  <a:pt x="443357" y="123190"/>
                </a:lnTo>
                <a:lnTo>
                  <a:pt x="417703" y="85090"/>
                </a:lnTo>
                <a:lnTo>
                  <a:pt x="385572" y="53340"/>
                </a:lnTo>
                <a:lnTo>
                  <a:pt x="347726" y="27940"/>
                </a:lnTo>
                <a:lnTo>
                  <a:pt x="327152" y="19050"/>
                </a:lnTo>
                <a:lnTo>
                  <a:pt x="323490" y="17780"/>
                </a:lnTo>
                <a:close/>
              </a:path>
              <a:path w="472439" h="472440">
                <a:moveTo>
                  <a:pt x="236601" y="35560"/>
                </a:moveTo>
                <a:lnTo>
                  <a:pt x="216027" y="35560"/>
                </a:lnTo>
                <a:lnTo>
                  <a:pt x="195961" y="39370"/>
                </a:lnTo>
                <a:lnTo>
                  <a:pt x="158115" y="50800"/>
                </a:lnTo>
                <a:lnTo>
                  <a:pt x="123825" y="69850"/>
                </a:lnTo>
                <a:lnTo>
                  <a:pt x="93980" y="93980"/>
                </a:lnTo>
                <a:lnTo>
                  <a:pt x="69215" y="123190"/>
                </a:lnTo>
                <a:lnTo>
                  <a:pt x="50546" y="157480"/>
                </a:lnTo>
                <a:lnTo>
                  <a:pt x="38734" y="195580"/>
                </a:lnTo>
                <a:lnTo>
                  <a:pt x="34607" y="234950"/>
                </a:lnTo>
                <a:lnTo>
                  <a:pt x="34599" y="237490"/>
                </a:lnTo>
                <a:lnTo>
                  <a:pt x="35433" y="256540"/>
                </a:lnTo>
                <a:lnTo>
                  <a:pt x="43434" y="295910"/>
                </a:lnTo>
                <a:lnTo>
                  <a:pt x="58674" y="332740"/>
                </a:lnTo>
                <a:lnTo>
                  <a:pt x="80264" y="364490"/>
                </a:lnTo>
                <a:lnTo>
                  <a:pt x="107696" y="392430"/>
                </a:lnTo>
                <a:lnTo>
                  <a:pt x="139827" y="414020"/>
                </a:lnTo>
                <a:lnTo>
                  <a:pt x="175895" y="429260"/>
                </a:lnTo>
                <a:lnTo>
                  <a:pt x="215137" y="436880"/>
                </a:lnTo>
                <a:lnTo>
                  <a:pt x="235839" y="438150"/>
                </a:lnTo>
                <a:lnTo>
                  <a:pt x="256412" y="438150"/>
                </a:lnTo>
                <a:lnTo>
                  <a:pt x="276478" y="434340"/>
                </a:lnTo>
                <a:lnTo>
                  <a:pt x="295783" y="429260"/>
                </a:lnTo>
                <a:lnTo>
                  <a:pt x="314325" y="422910"/>
                </a:lnTo>
                <a:lnTo>
                  <a:pt x="316846" y="421640"/>
                </a:lnTo>
                <a:lnTo>
                  <a:pt x="234950" y="421640"/>
                </a:lnTo>
                <a:lnTo>
                  <a:pt x="215900" y="420370"/>
                </a:lnTo>
                <a:lnTo>
                  <a:pt x="163322" y="406400"/>
                </a:lnTo>
                <a:lnTo>
                  <a:pt x="117983" y="378460"/>
                </a:lnTo>
                <a:lnTo>
                  <a:pt x="82550" y="339090"/>
                </a:lnTo>
                <a:lnTo>
                  <a:pt x="59690" y="290830"/>
                </a:lnTo>
                <a:lnTo>
                  <a:pt x="51815" y="234950"/>
                </a:lnTo>
                <a:lnTo>
                  <a:pt x="52832" y="215900"/>
                </a:lnTo>
                <a:lnTo>
                  <a:pt x="66802" y="163830"/>
                </a:lnTo>
                <a:lnTo>
                  <a:pt x="94615" y="118110"/>
                </a:lnTo>
                <a:lnTo>
                  <a:pt x="134239" y="82550"/>
                </a:lnTo>
                <a:lnTo>
                  <a:pt x="182753" y="59690"/>
                </a:lnTo>
                <a:lnTo>
                  <a:pt x="237490" y="52070"/>
                </a:lnTo>
                <a:lnTo>
                  <a:pt x="317608" y="52070"/>
                </a:lnTo>
                <a:lnTo>
                  <a:pt x="315087" y="50800"/>
                </a:lnTo>
                <a:lnTo>
                  <a:pt x="296672" y="44450"/>
                </a:lnTo>
                <a:lnTo>
                  <a:pt x="277241" y="39370"/>
                </a:lnTo>
                <a:lnTo>
                  <a:pt x="257302" y="36830"/>
                </a:lnTo>
                <a:lnTo>
                  <a:pt x="236601" y="35560"/>
                </a:lnTo>
                <a:close/>
              </a:path>
              <a:path w="472439" h="472440">
                <a:moveTo>
                  <a:pt x="317608" y="52070"/>
                </a:moveTo>
                <a:lnTo>
                  <a:pt x="237490" y="52070"/>
                </a:lnTo>
                <a:lnTo>
                  <a:pt x="256540" y="53340"/>
                </a:lnTo>
                <a:lnTo>
                  <a:pt x="274573" y="55880"/>
                </a:lnTo>
                <a:lnTo>
                  <a:pt x="325247" y="74930"/>
                </a:lnTo>
                <a:lnTo>
                  <a:pt x="367538" y="106680"/>
                </a:lnTo>
                <a:lnTo>
                  <a:pt x="399034" y="149860"/>
                </a:lnTo>
                <a:lnTo>
                  <a:pt x="417195" y="200660"/>
                </a:lnTo>
                <a:lnTo>
                  <a:pt x="420623" y="237490"/>
                </a:lnTo>
                <a:lnTo>
                  <a:pt x="419608" y="256540"/>
                </a:lnTo>
                <a:lnTo>
                  <a:pt x="405765" y="309880"/>
                </a:lnTo>
                <a:lnTo>
                  <a:pt x="377825" y="355600"/>
                </a:lnTo>
                <a:lnTo>
                  <a:pt x="338328" y="389890"/>
                </a:lnTo>
                <a:lnTo>
                  <a:pt x="289941" y="412750"/>
                </a:lnTo>
                <a:lnTo>
                  <a:pt x="234950" y="421640"/>
                </a:lnTo>
                <a:lnTo>
                  <a:pt x="316846" y="421640"/>
                </a:lnTo>
                <a:lnTo>
                  <a:pt x="364235" y="392430"/>
                </a:lnTo>
                <a:lnTo>
                  <a:pt x="391668" y="365760"/>
                </a:lnTo>
                <a:lnTo>
                  <a:pt x="413384" y="332740"/>
                </a:lnTo>
                <a:lnTo>
                  <a:pt x="428752" y="297180"/>
                </a:lnTo>
                <a:lnTo>
                  <a:pt x="436879" y="257810"/>
                </a:lnTo>
                <a:lnTo>
                  <a:pt x="437896" y="237490"/>
                </a:lnTo>
                <a:lnTo>
                  <a:pt x="437007" y="217170"/>
                </a:lnTo>
                <a:lnTo>
                  <a:pt x="429006" y="177800"/>
                </a:lnTo>
                <a:lnTo>
                  <a:pt x="413766" y="140970"/>
                </a:lnTo>
                <a:lnTo>
                  <a:pt x="392176" y="109220"/>
                </a:lnTo>
                <a:lnTo>
                  <a:pt x="364871" y="81280"/>
                </a:lnTo>
                <a:lnTo>
                  <a:pt x="332740" y="59690"/>
                </a:lnTo>
                <a:lnTo>
                  <a:pt x="317608" y="5207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49352" y="6388608"/>
            <a:ext cx="8833485" cy="307975"/>
          </a:xfrm>
          <a:custGeom>
            <a:avLst/>
            <a:gdLst/>
            <a:ahLst/>
            <a:cxnLst/>
            <a:rect l="l" t="t" r="r" b="b"/>
            <a:pathLst>
              <a:path w="8833485" h="307975">
                <a:moveTo>
                  <a:pt x="8833104" y="0"/>
                </a:moveTo>
                <a:lnTo>
                  <a:pt x="0" y="0"/>
                </a:lnTo>
                <a:lnTo>
                  <a:pt x="0" y="307847"/>
                </a:lnTo>
                <a:lnTo>
                  <a:pt x="8833104" y="307847"/>
                </a:lnTo>
                <a:lnTo>
                  <a:pt x="8833104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437" y="917905"/>
            <a:ext cx="2162175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0473" y="2088896"/>
            <a:ext cx="7763052" cy="3412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400" y="6702552"/>
            <a:ext cx="8839200" cy="3175"/>
          </a:xfrm>
          <a:custGeom>
            <a:avLst/>
            <a:gdLst/>
            <a:ahLst/>
            <a:cxnLst/>
            <a:rect l="l" t="t" r="r" b="b"/>
            <a:pathLst>
              <a:path w="8839200" h="3175">
                <a:moveTo>
                  <a:pt x="0" y="3047"/>
                </a:moveTo>
                <a:lnTo>
                  <a:pt x="8839200" y="3047"/>
                </a:lnTo>
                <a:lnTo>
                  <a:pt x="88392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91600" y="3047"/>
            <a:ext cx="152400" cy="6855459"/>
          </a:xfrm>
          <a:custGeom>
            <a:avLst/>
            <a:gdLst/>
            <a:ahLst/>
            <a:cxnLst/>
            <a:rect l="l" t="t" r="r" b="b"/>
            <a:pathLst>
              <a:path w="152400" h="6855459">
                <a:moveTo>
                  <a:pt x="152399" y="0"/>
                </a:moveTo>
                <a:lnTo>
                  <a:pt x="0" y="0"/>
                </a:lnTo>
                <a:lnTo>
                  <a:pt x="0" y="6854950"/>
                </a:lnTo>
                <a:lnTo>
                  <a:pt x="152399" y="6854950"/>
                </a:lnTo>
                <a:lnTo>
                  <a:pt x="152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447800" y="3018219"/>
            <a:ext cx="649287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0" dirty="0">
                <a:solidFill>
                  <a:srgbClr val="D16248"/>
                </a:solidFill>
                <a:latin typeface="Georgia"/>
                <a:cs typeface="Georgia"/>
              </a:rPr>
              <a:t>CREDIT </a:t>
            </a:r>
            <a:r>
              <a:rPr sz="4200" b="0" spc="-5" dirty="0">
                <a:solidFill>
                  <a:srgbClr val="D16248"/>
                </a:solidFill>
                <a:latin typeface="Georgia"/>
                <a:cs typeface="Georgia"/>
              </a:rPr>
              <a:t>EDA</a:t>
            </a:r>
            <a:r>
              <a:rPr sz="4200" b="0" spc="-40" dirty="0">
                <a:solidFill>
                  <a:srgbClr val="D16248"/>
                </a:solidFill>
                <a:latin typeface="Georgia"/>
                <a:cs typeface="Georgia"/>
              </a:rPr>
              <a:t> </a:t>
            </a:r>
            <a:r>
              <a:rPr sz="4200" b="0" spc="-10" dirty="0">
                <a:solidFill>
                  <a:srgbClr val="D16248"/>
                </a:solidFill>
                <a:latin typeface="Georgia"/>
                <a:cs typeface="Georgia"/>
              </a:rPr>
              <a:t>CASESTUDY</a:t>
            </a:r>
            <a:endParaRPr sz="4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Distribution of  </a:t>
            </a:r>
            <a:r>
              <a:rPr dirty="0"/>
              <a:t>Defaulter </a:t>
            </a:r>
            <a:r>
              <a:rPr spc="5" dirty="0"/>
              <a:t>on  </a:t>
            </a:r>
            <a:r>
              <a:rPr dirty="0"/>
              <a:t>Organisation </a:t>
            </a:r>
            <a:r>
              <a:rPr spc="5" dirty="0"/>
              <a:t>Type</a:t>
            </a:r>
            <a:r>
              <a:rPr spc="-145" dirty="0"/>
              <a:t> </a:t>
            </a:r>
            <a:r>
              <a:rPr sz="1800" dirty="0"/>
              <a:t>–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402437" y="1680463"/>
            <a:ext cx="183959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i="1" dirty="0">
                <a:solidFill>
                  <a:srgbClr val="FFFFFF"/>
                </a:solidFill>
                <a:latin typeface="Georgia"/>
                <a:cs typeface="Georgia"/>
              </a:rPr>
              <a:t>Type </a:t>
            </a:r>
            <a:r>
              <a:rPr sz="1000" b="1" i="1" spc="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1000" b="1" i="1" dirty="0">
                <a:solidFill>
                  <a:srgbClr val="FFFFFF"/>
                </a:solidFill>
                <a:latin typeface="Georgia"/>
                <a:cs typeface="Georgia"/>
              </a:rPr>
              <a:t>Organisation</a:t>
            </a:r>
            <a:r>
              <a:rPr sz="1000" b="1" i="1" spc="-1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000" b="1" i="1" dirty="0">
                <a:solidFill>
                  <a:srgbClr val="FFFFFF"/>
                </a:solidFill>
                <a:latin typeface="Georgia"/>
                <a:cs typeface="Georgia"/>
              </a:rPr>
              <a:t>client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000" b="1" i="1" dirty="0">
                <a:solidFill>
                  <a:srgbClr val="FFFFFF"/>
                </a:solidFill>
                <a:latin typeface="Georgia"/>
                <a:cs typeface="Georgia"/>
              </a:rPr>
              <a:t>Belongs</a:t>
            </a:r>
            <a:r>
              <a:rPr sz="1000" b="1" i="1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000" b="1" i="1" spc="5" dirty="0">
                <a:solidFill>
                  <a:srgbClr val="FFFFFF"/>
                </a:solidFill>
                <a:latin typeface="Georgia"/>
                <a:cs typeface="Georgia"/>
              </a:rPr>
              <a:t>to.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9745" y="2200465"/>
            <a:ext cx="2457450" cy="4109085"/>
            <a:chOff x="249745" y="2200465"/>
            <a:chExt cx="2457450" cy="4109085"/>
          </a:xfrm>
        </p:grpSpPr>
        <p:sp>
          <p:nvSpPr>
            <p:cNvPr id="5" name="object 5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2447544" y="0"/>
                  </a:moveTo>
                  <a:lnTo>
                    <a:pt x="0" y="0"/>
                  </a:lnTo>
                  <a:lnTo>
                    <a:pt x="0" y="4099560"/>
                  </a:lnTo>
                  <a:lnTo>
                    <a:pt x="2447544" y="4099560"/>
                  </a:lnTo>
                  <a:lnTo>
                    <a:pt x="2447544" y="0"/>
                  </a:lnTo>
                  <a:close/>
                </a:path>
              </a:pathLst>
            </a:custGeom>
            <a:solidFill>
              <a:srgbClr val="ECC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0" y="4099560"/>
                  </a:moveTo>
                  <a:lnTo>
                    <a:pt x="2447544" y="4099560"/>
                  </a:lnTo>
                  <a:lnTo>
                    <a:pt x="2447544" y="0"/>
                  </a:lnTo>
                  <a:lnTo>
                    <a:pt x="0" y="0"/>
                  </a:lnTo>
                  <a:lnTo>
                    <a:pt x="0" y="4099560"/>
                  </a:lnTo>
                  <a:close/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4508" y="2205227"/>
            <a:ext cx="2447925" cy="409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362585" marR="111125" indent="-274320">
              <a:lnSpc>
                <a:spcPct val="100000"/>
              </a:lnSpc>
              <a:spcBef>
                <a:spcPts val="890"/>
              </a:spcBef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65" dirty="0">
                <a:latin typeface="Times New Roman"/>
                <a:cs typeface="Times New Roman"/>
              </a:rPr>
              <a:t>We </a:t>
            </a:r>
            <a:r>
              <a:rPr sz="1400" spc="-15" dirty="0">
                <a:latin typeface="Times New Roman"/>
                <a:cs typeface="Times New Roman"/>
              </a:rPr>
              <a:t>could </a:t>
            </a:r>
            <a:r>
              <a:rPr sz="1400" spc="-10" dirty="0">
                <a:latin typeface="Times New Roman"/>
                <a:cs typeface="Times New Roman"/>
              </a:rPr>
              <a:t>observe that </a:t>
            </a:r>
            <a:r>
              <a:rPr sz="1400" spc="-20" dirty="0">
                <a:latin typeface="Times New Roman"/>
                <a:cs typeface="Times New Roman"/>
              </a:rPr>
              <a:t>most  </a:t>
            </a:r>
            <a:r>
              <a:rPr sz="1400" spc="-5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categories </a:t>
            </a:r>
            <a:r>
              <a:rPr sz="1400" spc="-20" dirty="0">
                <a:latin typeface="Times New Roman"/>
                <a:cs typeface="Times New Roman"/>
              </a:rPr>
              <a:t>is having  </a:t>
            </a:r>
            <a:r>
              <a:rPr sz="1400" spc="-5" dirty="0">
                <a:latin typeface="Times New Roman"/>
                <a:cs typeface="Times New Roman"/>
              </a:rPr>
              <a:t>10 </a:t>
            </a:r>
            <a:r>
              <a:rPr sz="1400" spc="-10" dirty="0">
                <a:latin typeface="Times New Roman"/>
                <a:cs typeface="Times New Roman"/>
              </a:rPr>
              <a:t>% </a:t>
            </a:r>
            <a:r>
              <a:rPr sz="1400" spc="-15" dirty="0">
                <a:latin typeface="Times New Roman"/>
                <a:cs typeface="Times New Roman"/>
              </a:rPr>
              <a:t>Defualters when  compared </a:t>
            </a:r>
            <a:r>
              <a:rPr sz="1400" spc="-10" dirty="0">
                <a:latin typeface="Times New Roman"/>
                <a:cs typeface="Times New Roman"/>
              </a:rPr>
              <a:t>with </a:t>
            </a:r>
            <a:r>
              <a:rPr sz="1400" spc="-15" dirty="0">
                <a:latin typeface="Times New Roman"/>
                <a:cs typeface="Times New Roman"/>
              </a:rPr>
              <a:t>non-  defaulters.</a:t>
            </a:r>
            <a:endParaRPr sz="1400">
              <a:latin typeface="Times New Roman"/>
              <a:cs typeface="Times New Roman"/>
            </a:endParaRPr>
          </a:p>
          <a:p>
            <a:pPr marL="362585" indent="-274955">
              <a:lnSpc>
                <a:spcPct val="100000"/>
              </a:lnSpc>
              <a:spcBef>
                <a:spcPts val="345"/>
              </a:spcBef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15" dirty="0">
                <a:latin typeface="Times New Roman"/>
                <a:cs typeface="Times New Roman"/>
              </a:rPr>
              <a:t>Business </a:t>
            </a:r>
            <a:r>
              <a:rPr sz="1400" spc="-20" dirty="0">
                <a:latin typeface="Times New Roman"/>
                <a:cs typeface="Times New Roman"/>
              </a:rPr>
              <a:t>Entity </a:t>
            </a:r>
            <a:r>
              <a:rPr sz="1400" spc="-35" dirty="0">
                <a:latin typeface="Times New Roman"/>
                <a:cs typeface="Times New Roman"/>
              </a:rPr>
              <a:t>Type3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  <a:p>
            <a:pPr marL="362585" marR="17526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`self-employed` has </a:t>
            </a:r>
            <a:r>
              <a:rPr sz="1400" spc="-25" dirty="0">
                <a:latin typeface="Times New Roman"/>
                <a:cs typeface="Times New Roman"/>
              </a:rPr>
              <a:t>higher  </a:t>
            </a:r>
            <a:r>
              <a:rPr sz="1400" spc="-10" dirty="0">
                <a:latin typeface="Times New Roman"/>
                <a:cs typeface="Times New Roman"/>
              </a:rPr>
              <a:t>percentage </a:t>
            </a:r>
            <a:r>
              <a:rPr sz="1400" spc="-5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defaulter  count</a:t>
            </a:r>
            <a:endParaRPr sz="1400">
              <a:latin typeface="Times New Roman"/>
              <a:cs typeface="Times New Roman"/>
            </a:endParaRPr>
          </a:p>
          <a:p>
            <a:pPr marL="362585" marR="152400" indent="-274320">
              <a:lnSpc>
                <a:spcPct val="100000"/>
              </a:lnSpc>
              <a:spcBef>
                <a:spcPts val="335"/>
              </a:spcBef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20" dirty="0">
                <a:latin typeface="Times New Roman"/>
                <a:cs typeface="Times New Roman"/>
              </a:rPr>
              <a:t>Business Entity </a:t>
            </a:r>
            <a:r>
              <a:rPr sz="1400" spc="-40" dirty="0">
                <a:latin typeface="Times New Roman"/>
                <a:cs typeface="Times New Roman"/>
              </a:rPr>
              <a:t>Type </a:t>
            </a:r>
            <a:r>
              <a:rPr sz="1400" spc="-5" dirty="0">
                <a:latin typeface="Times New Roman"/>
                <a:cs typeface="Times New Roman"/>
              </a:rPr>
              <a:t>1 </a:t>
            </a:r>
            <a:r>
              <a:rPr sz="1400" spc="-15" dirty="0">
                <a:latin typeface="Times New Roman"/>
                <a:cs typeface="Times New Roman"/>
              </a:rPr>
              <a:t>has  </a:t>
            </a:r>
            <a:r>
              <a:rPr sz="1400" spc="-25" dirty="0">
                <a:latin typeface="Times New Roman"/>
                <a:cs typeface="Times New Roman"/>
              </a:rPr>
              <a:t>more </a:t>
            </a:r>
            <a:r>
              <a:rPr sz="1400" spc="-15" dirty="0">
                <a:latin typeface="Times New Roman"/>
                <a:cs typeface="Times New Roman"/>
              </a:rPr>
              <a:t>defaulter count when  compared </a:t>
            </a:r>
            <a:r>
              <a:rPr sz="1400" spc="-10" dirty="0">
                <a:latin typeface="Times New Roman"/>
                <a:cs typeface="Times New Roman"/>
              </a:rPr>
              <a:t>with </a:t>
            </a:r>
            <a:r>
              <a:rPr sz="1400" spc="-15" dirty="0">
                <a:latin typeface="Times New Roman"/>
                <a:cs typeface="Times New Roman"/>
              </a:rPr>
              <a:t>overall  </a:t>
            </a:r>
            <a:r>
              <a:rPr sz="1400" spc="-10" dirty="0">
                <a:latin typeface="Times New Roman"/>
                <a:cs typeface="Times New Roman"/>
              </a:rPr>
              <a:t>percentage </a:t>
            </a:r>
            <a:r>
              <a:rPr sz="1400" spc="-5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that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category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0038" y="970229"/>
            <a:ext cx="40855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Plot-II </a:t>
            </a:r>
            <a:r>
              <a:rPr sz="2400" spc="-5" dirty="0">
                <a:latin typeface="Georgia"/>
                <a:cs typeface="Georgia"/>
              </a:rPr>
              <a:t>on </a:t>
            </a:r>
            <a:r>
              <a:rPr sz="2400" dirty="0">
                <a:latin typeface="Georgia"/>
                <a:cs typeface="Georgia"/>
              </a:rPr>
              <a:t>Defaulters</a:t>
            </a:r>
            <a:r>
              <a:rPr sz="2400" spc="-9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Category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46703" y="1908048"/>
            <a:ext cx="5574792" cy="3252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6304" y="155257"/>
            <a:ext cx="8845550" cy="6557009"/>
            <a:chOff x="146304" y="155257"/>
            <a:chExt cx="8845550" cy="6557009"/>
          </a:xfrm>
        </p:grpSpPr>
        <p:sp>
          <p:nvSpPr>
            <p:cNvPr id="3" name="object 3"/>
            <p:cNvSpPr/>
            <p:nvPr/>
          </p:nvSpPr>
          <p:spPr>
            <a:xfrm>
              <a:off x="146304" y="6391655"/>
              <a:ext cx="8833485" cy="311150"/>
            </a:xfrm>
            <a:custGeom>
              <a:avLst/>
              <a:gdLst/>
              <a:ahLst/>
              <a:cxnLst/>
              <a:rect l="l" t="t" r="r" b="b"/>
              <a:pathLst>
                <a:path w="8833485" h="311150">
                  <a:moveTo>
                    <a:pt x="8833104" y="0"/>
                  </a:moveTo>
                  <a:lnTo>
                    <a:pt x="0" y="0"/>
                  </a:lnTo>
                  <a:lnTo>
                    <a:pt x="0" y="310896"/>
                  </a:lnTo>
                  <a:lnTo>
                    <a:pt x="8833104" y="310896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924" y="160020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9727" y="1263777"/>
            <a:ext cx="6106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D16248"/>
                </a:solidFill>
                <a:latin typeface="Georgia"/>
                <a:cs typeface="Georgia"/>
              </a:rPr>
              <a:t>BI-VARIATE </a:t>
            </a:r>
            <a:r>
              <a:rPr sz="2400" b="0" dirty="0">
                <a:solidFill>
                  <a:srgbClr val="D16248"/>
                </a:solidFill>
                <a:latin typeface="Georgia"/>
                <a:cs typeface="Georgia"/>
              </a:rPr>
              <a:t>ANALYSIS </a:t>
            </a:r>
            <a:r>
              <a:rPr sz="2400" b="0" spc="-5" dirty="0">
                <a:solidFill>
                  <a:srgbClr val="D16248"/>
                </a:solidFill>
                <a:latin typeface="Georgia"/>
                <a:cs typeface="Georgia"/>
              </a:rPr>
              <a:t>on </a:t>
            </a:r>
            <a:r>
              <a:rPr sz="2400" b="0" spc="-10" dirty="0">
                <a:solidFill>
                  <a:srgbClr val="D16248"/>
                </a:solidFill>
                <a:latin typeface="Georgia"/>
                <a:cs typeface="Georgia"/>
              </a:rPr>
              <a:t>Application</a:t>
            </a:r>
            <a:r>
              <a:rPr sz="2400" b="0" spc="40" dirty="0">
                <a:solidFill>
                  <a:srgbClr val="D16248"/>
                </a:solidFill>
                <a:latin typeface="Georgia"/>
                <a:cs typeface="Georgia"/>
              </a:rPr>
              <a:t> </a:t>
            </a:r>
            <a:r>
              <a:rPr sz="2400" b="0" spc="-5" dirty="0">
                <a:solidFill>
                  <a:srgbClr val="D16248"/>
                </a:solidFill>
                <a:latin typeface="Georgia"/>
                <a:cs typeface="Georgia"/>
              </a:rPr>
              <a:t>Data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727" y="2449195"/>
            <a:ext cx="376174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1800" spc="-5" dirty="0">
                <a:latin typeface="Georgia"/>
                <a:cs typeface="Georgia"/>
              </a:rPr>
              <a:t>Numeric </a:t>
            </a:r>
            <a:r>
              <a:rPr sz="1800" dirty="0">
                <a:latin typeface="Georgia"/>
                <a:cs typeface="Georgia"/>
              </a:rPr>
              <a:t>– </a:t>
            </a:r>
            <a:r>
              <a:rPr sz="1800" spc="-5" dirty="0">
                <a:latin typeface="Georgia"/>
                <a:cs typeface="Georgia"/>
              </a:rPr>
              <a:t>Numeric analysis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Georgia"/>
                <a:cs typeface="Georgia"/>
              </a:rPr>
              <a:t>Numerical </a:t>
            </a:r>
            <a:r>
              <a:rPr sz="1800" dirty="0">
                <a:latin typeface="Georgia"/>
                <a:cs typeface="Georgia"/>
              </a:rPr>
              <a:t>– </a:t>
            </a:r>
            <a:r>
              <a:rPr sz="1800" spc="-5" dirty="0">
                <a:latin typeface="Georgia"/>
                <a:cs typeface="Georgia"/>
              </a:rPr>
              <a:t>Categorical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analysis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354330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1800" spc="-5" dirty="0">
                <a:latin typeface="Georgia"/>
                <a:cs typeface="Georgia"/>
              </a:rPr>
              <a:t>Categorical </a:t>
            </a:r>
            <a:r>
              <a:rPr sz="1800" dirty="0">
                <a:latin typeface="Georgia"/>
                <a:cs typeface="Georgia"/>
              </a:rPr>
              <a:t>– </a:t>
            </a:r>
            <a:r>
              <a:rPr sz="1800" spc="-5" dirty="0">
                <a:latin typeface="Georgia"/>
                <a:cs typeface="Georgia"/>
              </a:rPr>
              <a:t>Categorical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analysis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2063" y="4568952"/>
            <a:ext cx="5692140" cy="1135380"/>
            <a:chOff x="512063" y="4568952"/>
            <a:chExt cx="5692140" cy="1135380"/>
          </a:xfrm>
        </p:grpSpPr>
        <p:sp>
          <p:nvSpPr>
            <p:cNvPr id="8" name="object 8"/>
            <p:cNvSpPr/>
            <p:nvPr/>
          </p:nvSpPr>
          <p:spPr>
            <a:xfrm>
              <a:off x="564246" y="4606279"/>
              <a:ext cx="5639464" cy="10090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2063" y="4568952"/>
              <a:ext cx="5448046" cy="11352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14172" y="4622291"/>
            <a:ext cx="5544820" cy="923925"/>
          </a:xfrm>
          <a:prstGeom prst="rect">
            <a:avLst/>
          </a:prstGeom>
          <a:solidFill>
            <a:srgbClr val="EAE0C4"/>
          </a:solidFill>
          <a:ln w="9144">
            <a:solidFill>
              <a:srgbClr val="CCB4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88900" marR="43815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6F2F9F"/>
                </a:solidFill>
                <a:latin typeface="Georgia"/>
                <a:cs typeface="Georgia"/>
              </a:rPr>
              <a:t>BIVARIATE </a:t>
            </a:r>
            <a:r>
              <a:rPr sz="1800" spc="-10" dirty="0">
                <a:solidFill>
                  <a:srgbClr val="6F2F9F"/>
                </a:solidFill>
                <a:latin typeface="Georgia"/>
                <a:cs typeface="Georgia"/>
              </a:rPr>
              <a:t>Analysis </a:t>
            </a:r>
            <a:r>
              <a:rPr sz="1800" spc="-5" dirty="0">
                <a:solidFill>
                  <a:srgbClr val="6F2F9F"/>
                </a:solidFill>
                <a:latin typeface="Georgia"/>
                <a:cs typeface="Georgia"/>
              </a:rPr>
              <a:t>helps </a:t>
            </a:r>
            <a:r>
              <a:rPr sz="1800" dirty="0">
                <a:solidFill>
                  <a:srgbClr val="6F2F9F"/>
                </a:solidFill>
                <a:latin typeface="Georgia"/>
                <a:cs typeface="Georgia"/>
              </a:rPr>
              <a:t>in </a:t>
            </a:r>
            <a:r>
              <a:rPr sz="1800" spc="-5" dirty="0">
                <a:solidFill>
                  <a:srgbClr val="6F2F9F"/>
                </a:solidFill>
                <a:latin typeface="Georgia"/>
                <a:cs typeface="Georgia"/>
              </a:rPr>
              <a:t>fetching insights by  </a:t>
            </a:r>
            <a:r>
              <a:rPr sz="1800" spc="-10" dirty="0">
                <a:solidFill>
                  <a:srgbClr val="6F2F9F"/>
                </a:solidFill>
                <a:latin typeface="Georgia"/>
                <a:cs typeface="Georgia"/>
              </a:rPr>
              <a:t>looking </a:t>
            </a:r>
            <a:r>
              <a:rPr sz="1800" spc="-5" dirty="0">
                <a:solidFill>
                  <a:srgbClr val="6F2F9F"/>
                </a:solidFill>
                <a:latin typeface="Georgia"/>
                <a:cs typeface="Georgia"/>
              </a:rPr>
              <a:t>into multiple variables which helps </a:t>
            </a:r>
            <a:r>
              <a:rPr sz="1800" dirty="0">
                <a:solidFill>
                  <a:srgbClr val="6F2F9F"/>
                </a:solidFill>
                <a:latin typeface="Georgia"/>
                <a:cs typeface="Georgia"/>
              </a:rPr>
              <a:t>in  </a:t>
            </a:r>
            <a:r>
              <a:rPr sz="1800" spc="-5" dirty="0">
                <a:solidFill>
                  <a:srgbClr val="6F2F9F"/>
                </a:solidFill>
                <a:latin typeface="Georgia"/>
                <a:cs typeface="Georgia"/>
              </a:rPr>
              <a:t>gaining Overall Insights from </a:t>
            </a:r>
            <a:r>
              <a:rPr sz="1800" dirty="0">
                <a:solidFill>
                  <a:srgbClr val="6F2F9F"/>
                </a:solidFill>
                <a:latin typeface="Georgia"/>
                <a:cs typeface="Georgia"/>
              </a:rPr>
              <a:t>the </a:t>
            </a:r>
            <a:r>
              <a:rPr sz="1800" spc="-5" dirty="0">
                <a:solidFill>
                  <a:srgbClr val="6F2F9F"/>
                </a:solidFill>
                <a:latin typeface="Georgia"/>
                <a:cs typeface="Georgia"/>
              </a:rPr>
              <a:t>hidden</a:t>
            </a:r>
            <a:r>
              <a:rPr sz="1800" spc="60" dirty="0">
                <a:solidFill>
                  <a:srgbClr val="6F2F9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Georgia"/>
                <a:cs typeface="Georgia"/>
              </a:rPr>
              <a:t>data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1140078"/>
            <a:ext cx="210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Age </a:t>
            </a:r>
            <a:r>
              <a:rPr i="1" dirty="0">
                <a:latin typeface="Georgia"/>
                <a:cs typeface="Georgia"/>
              </a:rPr>
              <a:t>versus </a:t>
            </a:r>
            <a:r>
              <a:rPr dirty="0"/>
              <a:t>Target</a:t>
            </a:r>
            <a:r>
              <a:rPr spc="-140" dirty="0"/>
              <a:t> </a:t>
            </a:r>
            <a:r>
              <a:rPr sz="1800" dirty="0"/>
              <a:t>–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1495120"/>
            <a:ext cx="2178685" cy="373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785">
              <a:lnSpc>
                <a:spcPct val="113999"/>
              </a:lnSpc>
              <a:spcBef>
                <a:spcPts val="95"/>
              </a:spcBef>
            </a:pPr>
            <a:r>
              <a:rPr sz="1000" b="1" i="1" spc="-5" dirty="0">
                <a:solidFill>
                  <a:srgbClr val="FFFFFF"/>
                </a:solidFill>
                <a:latin typeface="Georgia"/>
                <a:cs typeface="Georgia"/>
              </a:rPr>
              <a:t>Client </a:t>
            </a:r>
            <a:r>
              <a:rPr sz="1000" b="1" i="1" dirty="0">
                <a:solidFill>
                  <a:srgbClr val="FFFFFF"/>
                </a:solidFill>
                <a:latin typeface="Georgia"/>
                <a:cs typeface="Georgia"/>
              </a:rPr>
              <a:t>Age versus Defaulter</a:t>
            </a:r>
            <a:r>
              <a:rPr sz="1000" b="1" i="1" spc="-1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000" b="1" i="1" spc="5" dirty="0">
                <a:solidFill>
                  <a:srgbClr val="FFFFFF"/>
                </a:solidFill>
                <a:latin typeface="Georgia"/>
                <a:cs typeface="Georgia"/>
              </a:rPr>
              <a:t>and  </a:t>
            </a:r>
            <a:r>
              <a:rPr sz="1000" b="1" i="1" dirty="0">
                <a:solidFill>
                  <a:srgbClr val="FFFFFF"/>
                </a:solidFill>
                <a:latin typeface="Georgia"/>
                <a:cs typeface="Georgia"/>
              </a:rPr>
              <a:t>Non-defaulter.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9745" y="2200465"/>
            <a:ext cx="2457450" cy="4109085"/>
            <a:chOff x="249745" y="2200465"/>
            <a:chExt cx="2457450" cy="4109085"/>
          </a:xfrm>
        </p:grpSpPr>
        <p:sp>
          <p:nvSpPr>
            <p:cNvPr id="5" name="object 5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2447544" y="0"/>
                  </a:moveTo>
                  <a:lnTo>
                    <a:pt x="0" y="0"/>
                  </a:lnTo>
                  <a:lnTo>
                    <a:pt x="0" y="4099560"/>
                  </a:lnTo>
                  <a:lnTo>
                    <a:pt x="2447544" y="4099560"/>
                  </a:lnTo>
                  <a:lnTo>
                    <a:pt x="2447544" y="0"/>
                  </a:lnTo>
                  <a:close/>
                </a:path>
              </a:pathLst>
            </a:custGeom>
            <a:solidFill>
              <a:srgbClr val="ECC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0" y="4099560"/>
                  </a:moveTo>
                  <a:lnTo>
                    <a:pt x="2447544" y="4099560"/>
                  </a:lnTo>
                  <a:lnTo>
                    <a:pt x="2447544" y="0"/>
                  </a:lnTo>
                  <a:lnTo>
                    <a:pt x="0" y="0"/>
                  </a:lnTo>
                  <a:lnTo>
                    <a:pt x="0" y="4099560"/>
                  </a:lnTo>
                  <a:close/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4508" y="2205227"/>
            <a:ext cx="2447925" cy="409956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362585" marR="120650" indent="-274320">
              <a:lnSpc>
                <a:spcPct val="100000"/>
              </a:lnSpc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2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we can see </a:t>
            </a:r>
            <a:r>
              <a:rPr sz="1400" spc="-15" dirty="0">
                <a:latin typeface="Times New Roman"/>
                <a:cs typeface="Times New Roman"/>
              </a:rPr>
              <a:t>that </a:t>
            </a:r>
            <a:r>
              <a:rPr sz="1400" spc="-40" dirty="0">
                <a:latin typeface="Times New Roman"/>
                <a:cs typeface="Times New Roman"/>
              </a:rPr>
              <a:t>Younger  </a:t>
            </a:r>
            <a:r>
              <a:rPr sz="1400" spc="-15" dirty="0">
                <a:latin typeface="Times New Roman"/>
                <a:cs typeface="Times New Roman"/>
              </a:rPr>
              <a:t>age </a:t>
            </a:r>
            <a:r>
              <a:rPr sz="1400" spc="-20" dirty="0">
                <a:latin typeface="Times New Roman"/>
                <a:cs typeface="Times New Roman"/>
              </a:rPr>
              <a:t>group </a:t>
            </a:r>
            <a:r>
              <a:rPr sz="1400" spc="-15" dirty="0">
                <a:latin typeface="Times New Roman"/>
                <a:cs typeface="Times New Roman"/>
              </a:rPr>
              <a:t>has </a:t>
            </a:r>
            <a:r>
              <a:rPr sz="1400" spc="-25" dirty="0">
                <a:latin typeface="Times New Roman"/>
                <a:cs typeface="Times New Roman"/>
              </a:rPr>
              <a:t>more  Payment </a:t>
            </a:r>
            <a:r>
              <a:rPr sz="1400" spc="-20" dirty="0">
                <a:latin typeface="Times New Roman"/>
                <a:cs typeface="Times New Roman"/>
              </a:rPr>
              <a:t>difficulties </a:t>
            </a:r>
            <a:r>
              <a:rPr sz="1400" spc="-15" dirty="0">
                <a:latin typeface="Times New Roman"/>
                <a:cs typeface="Times New Roman"/>
              </a:rPr>
              <a:t>when  compared </a:t>
            </a:r>
            <a:r>
              <a:rPr sz="1400" spc="-10" dirty="0">
                <a:latin typeface="Times New Roman"/>
                <a:cs typeface="Times New Roman"/>
              </a:rPr>
              <a:t>with older </a:t>
            </a:r>
            <a:r>
              <a:rPr sz="1400" spc="-15" dirty="0">
                <a:latin typeface="Times New Roman"/>
                <a:cs typeface="Times New Roman"/>
              </a:rPr>
              <a:t>age  </a:t>
            </a:r>
            <a:r>
              <a:rPr sz="1400" spc="-20" dirty="0">
                <a:latin typeface="Times New Roman"/>
                <a:cs typeface="Times New Roman"/>
              </a:rPr>
              <a:t>group</a:t>
            </a:r>
            <a:endParaRPr sz="1400">
              <a:latin typeface="Times New Roman"/>
              <a:cs typeface="Times New Roman"/>
            </a:endParaRPr>
          </a:p>
          <a:p>
            <a:pPr marL="362585" marR="210820" indent="-274320">
              <a:lnSpc>
                <a:spcPct val="100000"/>
              </a:lnSpc>
              <a:spcBef>
                <a:spcPts val="340"/>
              </a:spcBef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65" dirty="0">
                <a:latin typeface="Times New Roman"/>
                <a:cs typeface="Times New Roman"/>
              </a:rPr>
              <a:t>We </a:t>
            </a:r>
            <a:r>
              <a:rPr sz="1400" spc="-5" dirty="0">
                <a:latin typeface="Times New Roman"/>
                <a:cs typeface="Times New Roman"/>
              </a:rPr>
              <a:t>can </a:t>
            </a:r>
            <a:r>
              <a:rPr sz="1400" spc="-10" dirty="0">
                <a:latin typeface="Times New Roman"/>
                <a:cs typeface="Times New Roman"/>
              </a:rPr>
              <a:t>also observe </a:t>
            </a:r>
            <a:r>
              <a:rPr sz="1400" spc="-15" dirty="0">
                <a:latin typeface="Times New Roman"/>
                <a:cs typeface="Times New Roman"/>
              </a:rPr>
              <a:t>that  </a:t>
            </a:r>
            <a:r>
              <a:rPr sz="1400" spc="-25" dirty="0">
                <a:latin typeface="Times New Roman"/>
                <a:cs typeface="Times New Roman"/>
              </a:rPr>
              <a:t>Age </a:t>
            </a:r>
            <a:r>
              <a:rPr sz="1400" spc="-20" dirty="0">
                <a:latin typeface="Times New Roman"/>
                <a:cs typeface="Times New Roman"/>
              </a:rPr>
              <a:t>group </a:t>
            </a:r>
            <a:r>
              <a:rPr sz="1400" spc="-10" dirty="0">
                <a:latin typeface="Times New Roman"/>
                <a:cs typeface="Times New Roman"/>
              </a:rPr>
              <a:t>greater </a:t>
            </a:r>
            <a:r>
              <a:rPr sz="1400" spc="-15" dirty="0">
                <a:latin typeface="Times New Roman"/>
                <a:cs typeface="Times New Roman"/>
              </a:rPr>
              <a:t>than </a:t>
            </a:r>
            <a:r>
              <a:rPr sz="1400" spc="-5" dirty="0">
                <a:latin typeface="Times New Roman"/>
                <a:cs typeface="Times New Roman"/>
              </a:rPr>
              <a:t>47  (17500/365) </a:t>
            </a:r>
            <a:r>
              <a:rPr sz="1400" spc="-15" dirty="0">
                <a:latin typeface="Times New Roman"/>
                <a:cs typeface="Times New Roman"/>
              </a:rPr>
              <a:t>has very </a:t>
            </a:r>
            <a:r>
              <a:rPr sz="1400" spc="-10" dirty="0">
                <a:latin typeface="Times New Roman"/>
                <a:cs typeface="Times New Roman"/>
              </a:rPr>
              <a:t>less  </a:t>
            </a:r>
            <a:r>
              <a:rPr sz="1400" spc="-20" dirty="0">
                <a:latin typeface="Times New Roman"/>
                <a:cs typeface="Times New Roman"/>
              </a:rPr>
              <a:t>payment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difficulties</a:t>
            </a:r>
            <a:endParaRPr sz="1400">
              <a:latin typeface="Times New Roman"/>
              <a:cs typeface="Times New Roman"/>
            </a:endParaRPr>
          </a:p>
          <a:p>
            <a:pPr marL="362585" marR="269875" indent="-274320">
              <a:lnSpc>
                <a:spcPct val="100000"/>
              </a:lnSpc>
              <a:spcBef>
                <a:spcPts val="340"/>
              </a:spcBef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15" dirty="0">
                <a:latin typeface="Times New Roman"/>
                <a:cs typeface="Times New Roman"/>
              </a:rPr>
              <a:t>Considering </a:t>
            </a:r>
            <a:r>
              <a:rPr sz="1400" spc="-20" dirty="0">
                <a:latin typeface="Times New Roman"/>
                <a:cs typeface="Times New Roman"/>
              </a:rPr>
              <a:t>this </a:t>
            </a:r>
            <a:r>
              <a:rPr sz="1400" spc="-5" dirty="0">
                <a:latin typeface="Times New Roman"/>
                <a:cs typeface="Times New Roman"/>
              </a:rPr>
              <a:t>we </a:t>
            </a:r>
            <a:r>
              <a:rPr sz="1400" spc="-10" dirty="0">
                <a:latin typeface="Times New Roman"/>
                <a:cs typeface="Times New Roman"/>
              </a:rPr>
              <a:t>also  </a:t>
            </a:r>
            <a:r>
              <a:rPr sz="1400" spc="-5" dirty="0">
                <a:latin typeface="Times New Roman"/>
                <a:cs typeface="Times New Roman"/>
              </a:rPr>
              <a:t>saw </a:t>
            </a:r>
            <a:r>
              <a:rPr sz="1400" spc="-15" dirty="0">
                <a:latin typeface="Times New Roman"/>
                <a:cs typeface="Times New Roman"/>
              </a:rPr>
              <a:t>that Customer  belonging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spc="-15" dirty="0">
                <a:latin typeface="Times New Roman"/>
                <a:cs typeface="Times New Roman"/>
              </a:rPr>
              <a:t>Pensioner  </a:t>
            </a:r>
            <a:r>
              <a:rPr sz="1400" spc="-10" dirty="0">
                <a:latin typeface="Times New Roman"/>
                <a:cs typeface="Times New Roman"/>
              </a:rPr>
              <a:t>Category </a:t>
            </a:r>
            <a:r>
              <a:rPr sz="1400" spc="-20" dirty="0">
                <a:latin typeface="Times New Roman"/>
                <a:cs typeface="Times New Roman"/>
              </a:rPr>
              <a:t>is </a:t>
            </a:r>
            <a:r>
              <a:rPr sz="1400" spc="-15" dirty="0">
                <a:latin typeface="Times New Roman"/>
                <a:cs typeface="Times New Roman"/>
              </a:rPr>
              <a:t>beneficial for  </a:t>
            </a:r>
            <a:r>
              <a:rPr sz="1400" spc="-10" dirty="0">
                <a:latin typeface="Times New Roman"/>
                <a:cs typeface="Times New Roman"/>
              </a:rPr>
              <a:t>bank.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19855" y="2203704"/>
            <a:ext cx="5327904" cy="3169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808100"/>
            <a:ext cx="176720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Amount</a:t>
            </a:r>
            <a:r>
              <a:rPr spc="-90" dirty="0"/>
              <a:t> </a:t>
            </a:r>
            <a:r>
              <a:rPr dirty="0"/>
              <a:t>Annuity  </a:t>
            </a:r>
            <a:r>
              <a:rPr i="1" dirty="0">
                <a:latin typeface="Georgia"/>
                <a:cs typeface="Georgia"/>
              </a:rPr>
              <a:t>versus </a:t>
            </a:r>
            <a:r>
              <a:rPr dirty="0"/>
              <a:t>Amount  Goods Price</a:t>
            </a:r>
            <a:r>
              <a:rPr spc="-70" dirty="0"/>
              <a:t> </a:t>
            </a:r>
            <a:r>
              <a:rPr sz="1800" dirty="0"/>
              <a:t>–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1650949"/>
            <a:ext cx="1928495" cy="373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785">
              <a:lnSpc>
                <a:spcPct val="113999"/>
              </a:lnSpc>
              <a:spcBef>
                <a:spcPts val="95"/>
              </a:spcBef>
            </a:pPr>
            <a:r>
              <a:rPr sz="1000" b="1" i="1" spc="5" dirty="0">
                <a:solidFill>
                  <a:srgbClr val="FFFFFF"/>
                </a:solidFill>
                <a:latin typeface="Georgia"/>
                <a:cs typeface="Georgia"/>
              </a:rPr>
              <a:t>Amount Annuity </a:t>
            </a:r>
            <a:r>
              <a:rPr sz="1000" b="1" i="1" dirty="0">
                <a:solidFill>
                  <a:srgbClr val="FFFFFF"/>
                </a:solidFill>
                <a:latin typeface="Georgia"/>
                <a:cs typeface="Georgia"/>
              </a:rPr>
              <a:t>versus  </a:t>
            </a:r>
            <a:r>
              <a:rPr sz="1000" b="1" i="1" spc="5" dirty="0">
                <a:solidFill>
                  <a:srgbClr val="FFFFFF"/>
                </a:solidFill>
                <a:latin typeface="Georgia"/>
                <a:cs typeface="Georgia"/>
              </a:rPr>
              <a:t>Amount </a:t>
            </a:r>
            <a:r>
              <a:rPr sz="1000" b="1" i="1" spc="-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1000" b="1" i="1" spc="5" dirty="0">
                <a:solidFill>
                  <a:srgbClr val="FFFFFF"/>
                </a:solidFill>
                <a:latin typeface="Georgia"/>
                <a:cs typeface="Georgia"/>
              </a:rPr>
              <a:t>Goods</a:t>
            </a:r>
            <a:r>
              <a:rPr sz="1000" b="1" i="1" spc="-1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000" b="1" i="1" dirty="0">
                <a:solidFill>
                  <a:srgbClr val="FFFFFF"/>
                </a:solidFill>
                <a:latin typeface="Georgia"/>
                <a:cs typeface="Georgia"/>
              </a:rPr>
              <a:t>Purchased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9745" y="2200465"/>
            <a:ext cx="2457450" cy="4109085"/>
            <a:chOff x="249745" y="2200465"/>
            <a:chExt cx="2457450" cy="4109085"/>
          </a:xfrm>
        </p:grpSpPr>
        <p:sp>
          <p:nvSpPr>
            <p:cNvPr id="5" name="object 5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2447544" y="0"/>
                  </a:moveTo>
                  <a:lnTo>
                    <a:pt x="0" y="0"/>
                  </a:lnTo>
                  <a:lnTo>
                    <a:pt x="0" y="4099560"/>
                  </a:lnTo>
                  <a:lnTo>
                    <a:pt x="2447544" y="4099560"/>
                  </a:lnTo>
                  <a:lnTo>
                    <a:pt x="2447544" y="0"/>
                  </a:lnTo>
                  <a:close/>
                </a:path>
              </a:pathLst>
            </a:custGeom>
            <a:solidFill>
              <a:srgbClr val="ECC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0" y="4099560"/>
                  </a:moveTo>
                  <a:lnTo>
                    <a:pt x="2447544" y="4099560"/>
                  </a:lnTo>
                  <a:lnTo>
                    <a:pt x="2447544" y="0"/>
                  </a:lnTo>
                  <a:lnTo>
                    <a:pt x="0" y="0"/>
                  </a:lnTo>
                  <a:lnTo>
                    <a:pt x="0" y="4099560"/>
                  </a:lnTo>
                  <a:close/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4508" y="2205227"/>
            <a:ext cx="2447925" cy="40995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imes New Roman"/>
              <a:cs typeface="Times New Roman"/>
            </a:endParaRPr>
          </a:p>
          <a:p>
            <a:pPr marL="362585" marR="241935" indent="-274320">
              <a:lnSpc>
                <a:spcPts val="1510"/>
              </a:lnSpc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25" dirty="0">
                <a:latin typeface="Times New Roman"/>
                <a:cs typeface="Times New Roman"/>
              </a:rPr>
              <a:t>This </a:t>
            </a:r>
            <a:r>
              <a:rPr sz="1400" spc="-20" dirty="0">
                <a:latin typeface="Times New Roman"/>
                <a:cs typeface="Times New Roman"/>
              </a:rPr>
              <a:t>is </a:t>
            </a:r>
            <a:r>
              <a:rPr sz="1400" spc="-15" dirty="0">
                <a:latin typeface="Times New Roman"/>
                <a:cs typeface="Times New Roman"/>
              </a:rPr>
              <a:t>quite </a:t>
            </a:r>
            <a:r>
              <a:rPr sz="1400" spc="-20" dirty="0">
                <a:latin typeface="Times New Roman"/>
                <a:cs typeface="Times New Roman"/>
              </a:rPr>
              <a:t>Obvious </a:t>
            </a:r>
            <a:r>
              <a:rPr sz="1400" spc="-15" dirty="0">
                <a:latin typeface="Times New Roman"/>
                <a:cs typeface="Times New Roman"/>
              </a:rPr>
              <a:t>that  sum </a:t>
            </a:r>
            <a:r>
              <a:rPr sz="1400" spc="-5" dirty="0">
                <a:latin typeface="Times New Roman"/>
                <a:cs typeface="Times New Roman"/>
              </a:rPr>
              <a:t>of </a:t>
            </a:r>
            <a:r>
              <a:rPr sz="1400" spc="-25" dirty="0">
                <a:latin typeface="Times New Roman"/>
                <a:cs typeface="Times New Roman"/>
              </a:rPr>
              <a:t>Amount  </a:t>
            </a:r>
            <a:r>
              <a:rPr sz="1400" spc="-20" dirty="0">
                <a:latin typeface="Times New Roman"/>
                <a:cs typeface="Times New Roman"/>
              </a:rPr>
              <a:t>ANNUITY(Term</a:t>
            </a:r>
            <a:endParaRPr sz="1400">
              <a:latin typeface="Times New Roman"/>
              <a:cs typeface="Times New Roman"/>
            </a:endParaRPr>
          </a:p>
          <a:p>
            <a:pPr marL="362585" marR="165100">
              <a:lnSpc>
                <a:spcPts val="1510"/>
              </a:lnSpc>
              <a:spcBef>
                <a:spcPts val="10"/>
              </a:spcBef>
            </a:pPr>
            <a:r>
              <a:rPr sz="1400" spc="-15" dirty="0">
                <a:latin typeface="Times New Roman"/>
                <a:cs typeface="Times New Roman"/>
              </a:rPr>
              <a:t>repayments) </a:t>
            </a:r>
            <a:r>
              <a:rPr sz="1400" spc="-20" dirty="0">
                <a:latin typeface="Times New Roman"/>
                <a:cs typeface="Times New Roman"/>
              </a:rPr>
              <a:t>is </a:t>
            </a:r>
            <a:r>
              <a:rPr sz="1400" spc="-10" dirty="0">
                <a:latin typeface="Times New Roman"/>
                <a:cs typeface="Times New Roman"/>
              </a:rPr>
              <a:t>equal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spc="-15" dirty="0">
                <a:latin typeface="Times New Roman"/>
                <a:cs typeface="Times New Roman"/>
              </a:rPr>
              <a:t>the  loan </a:t>
            </a:r>
            <a:r>
              <a:rPr sz="1400" spc="-25" dirty="0">
                <a:latin typeface="Times New Roman"/>
                <a:cs typeface="Times New Roman"/>
              </a:rPr>
              <a:t>amount </a:t>
            </a:r>
            <a:r>
              <a:rPr sz="1400" spc="-15" dirty="0">
                <a:latin typeface="Times New Roman"/>
                <a:cs typeface="Times New Roman"/>
              </a:rPr>
              <a:t>and our plot  </a:t>
            </a:r>
            <a:r>
              <a:rPr sz="1400" spc="-10" dirty="0">
                <a:latin typeface="Times New Roman"/>
                <a:cs typeface="Times New Roman"/>
              </a:rPr>
              <a:t>depicts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same</a:t>
            </a:r>
            <a:endParaRPr sz="1400">
              <a:latin typeface="Times New Roman"/>
              <a:cs typeface="Times New Roman"/>
            </a:endParaRPr>
          </a:p>
          <a:p>
            <a:pPr marL="362585" marR="90805" indent="-274320">
              <a:lnSpc>
                <a:spcPct val="90000"/>
              </a:lnSpc>
              <a:spcBef>
                <a:spcPts val="320"/>
              </a:spcBef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15" dirty="0">
                <a:latin typeface="Times New Roman"/>
                <a:cs typeface="Times New Roman"/>
              </a:rPr>
              <a:t>When </a:t>
            </a:r>
            <a:r>
              <a:rPr sz="1400" spc="-5" dirty="0">
                <a:latin typeface="Times New Roman"/>
                <a:cs typeface="Times New Roman"/>
              </a:rPr>
              <a:t>both </a:t>
            </a:r>
            <a:r>
              <a:rPr sz="1400" spc="-10" dirty="0">
                <a:latin typeface="Times New Roman"/>
                <a:cs typeface="Times New Roman"/>
              </a:rPr>
              <a:t>plots </a:t>
            </a:r>
            <a:r>
              <a:rPr sz="1400" spc="-5" dirty="0">
                <a:latin typeface="Times New Roman"/>
                <a:cs typeface="Times New Roman"/>
              </a:rPr>
              <a:t>scales are  </a:t>
            </a:r>
            <a:r>
              <a:rPr sz="1400" spc="-15" dirty="0">
                <a:latin typeface="Times New Roman"/>
                <a:cs typeface="Times New Roman"/>
              </a:rPr>
              <a:t>compared </a:t>
            </a:r>
            <a:r>
              <a:rPr sz="1400" spc="-20" dirty="0">
                <a:latin typeface="Times New Roman"/>
                <a:cs typeface="Times New Roman"/>
              </a:rPr>
              <a:t>it </a:t>
            </a:r>
            <a:r>
              <a:rPr sz="1400" spc="-10" dirty="0">
                <a:latin typeface="Times New Roman"/>
                <a:cs typeface="Times New Roman"/>
              </a:rPr>
              <a:t>says </a:t>
            </a:r>
            <a:r>
              <a:rPr sz="1400" spc="-15" dirty="0">
                <a:latin typeface="Times New Roman"/>
                <a:cs typeface="Times New Roman"/>
              </a:rPr>
              <a:t>that the  AMT_ANNUITY </a:t>
            </a:r>
            <a:r>
              <a:rPr sz="1400" spc="-10" dirty="0">
                <a:latin typeface="Times New Roman"/>
                <a:cs typeface="Times New Roman"/>
              </a:rPr>
              <a:t>scale </a:t>
            </a:r>
            <a:r>
              <a:rPr sz="1400" spc="-20" dirty="0">
                <a:latin typeface="Times New Roman"/>
                <a:cs typeface="Times New Roman"/>
              </a:rPr>
              <a:t>is  </a:t>
            </a:r>
            <a:r>
              <a:rPr sz="1400" spc="-10" dirty="0">
                <a:latin typeface="Times New Roman"/>
                <a:cs typeface="Times New Roman"/>
              </a:rPr>
              <a:t>less than 140000, when  </a:t>
            </a:r>
            <a:r>
              <a:rPr sz="1400" spc="-15" dirty="0">
                <a:latin typeface="Times New Roman"/>
                <a:cs typeface="Times New Roman"/>
              </a:rPr>
              <a:t>compared </a:t>
            </a:r>
            <a:r>
              <a:rPr sz="1400" spc="-10" dirty="0">
                <a:latin typeface="Times New Roman"/>
                <a:cs typeface="Times New Roman"/>
              </a:rPr>
              <a:t>with </a:t>
            </a:r>
            <a:r>
              <a:rPr sz="1400" spc="-5" dirty="0">
                <a:latin typeface="Times New Roman"/>
                <a:cs typeface="Times New Roman"/>
              </a:rPr>
              <a:t>No </a:t>
            </a:r>
            <a:r>
              <a:rPr sz="1400" spc="-20" dirty="0">
                <a:latin typeface="Times New Roman"/>
                <a:cs typeface="Times New Roman"/>
              </a:rPr>
              <a:t>payment  </a:t>
            </a:r>
            <a:r>
              <a:rPr sz="1400" spc="-15" dirty="0">
                <a:latin typeface="Times New Roman"/>
                <a:cs typeface="Times New Roman"/>
              </a:rPr>
              <a:t>difficulties </a:t>
            </a:r>
            <a:r>
              <a:rPr sz="1400" spc="-20" dirty="0">
                <a:latin typeface="Times New Roman"/>
                <a:cs typeface="Times New Roman"/>
              </a:rPr>
              <a:t>it </a:t>
            </a:r>
            <a:r>
              <a:rPr sz="1400" spc="-10" dirty="0">
                <a:latin typeface="Times New Roman"/>
                <a:cs typeface="Times New Roman"/>
              </a:rPr>
              <a:t>says </a:t>
            </a:r>
            <a:r>
              <a:rPr sz="1400" spc="-15" dirty="0">
                <a:latin typeface="Times New Roman"/>
                <a:cs typeface="Times New Roman"/>
              </a:rPr>
              <a:t>that the  </a:t>
            </a:r>
            <a:r>
              <a:rPr sz="1400" spc="-25" dirty="0">
                <a:latin typeface="Times New Roman"/>
                <a:cs typeface="Times New Roman"/>
              </a:rPr>
              <a:t>higher amount </a:t>
            </a:r>
            <a:r>
              <a:rPr sz="1400" spc="-15" dirty="0">
                <a:latin typeface="Times New Roman"/>
                <a:cs typeface="Times New Roman"/>
              </a:rPr>
              <a:t>installments  don’t </a:t>
            </a:r>
            <a:r>
              <a:rPr sz="1400" spc="-20" dirty="0">
                <a:latin typeface="Times New Roman"/>
                <a:cs typeface="Times New Roman"/>
              </a:rPr>
              <a:t>have </a:t>
            </a:r>
            <a:r>
              <a:rPr sz="1400" spc="-25" dirty="0">
                <a:latin typeface="Times New Roman"/>
                <a:cs typeface="Times New Roman"/>
              </a:rPr>
              <a:t>much much  </a:t>
            </a:r>
            <a:r>
              <a:rPr sz="1400" spc="-15" dirty="0">
                <a:latin typeface="Times New Roman"/>
                <a:cs typeface="Times New Roman"/>
              </a:rPr>
              <a:t>defaulters which </a:t>
            </a:r>
            <a:r>
              <a:rPr sz="1400" spc="-20" dirty="0">
                <a:latin typeface="Times New Roman"/>
                <a:cs typeface="Times New Roman"/>
              </a:rPr>
              <a:t>is </a:t>
            </a:r>
            <a:r>
              <a:rPr sz="1400" spc="-15" dirty="0">
                <a:latin typeface="Times New Roman"/>
                <a:cs typeface="Times New Roman"/>
              </a:rPr>
              <a:t>one </a:t>
            </a:r>
            <a:r>
              <a:rPr sz="1400" spc="-5" dirty="0">
                <a:latin typeface="Times New Roman"/>
                <a:cs typeface="Times New Roman"/>
              </a:rPr>
              <a:t>way  </a:t>
            </a:r>
            <a:r>
              <a:rPr sz="1400" spc="-20" dirty="0">
                <a:latin typeface="Times New Roman"/>
                <a:cs typeface="Times New Roman"/>
              </a:rPr>
              <a:t>profit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spc="-15" dirty="0">
                <a:latin typeface="Times New Roman"/>
                <a:cs typeface="Times New Roman"/>
              </a:rPr>
              <a:t>the bank </a:t>
            </a:r>
            <a:r>
              <a:rPr sz="1400" spc="-10" dirty="0">
                <a:latin typeface="Times New Roman"/>
                <a:cs typeface="Times New Roman"/>
              </a:rPr>
              <a:t>with  </a:t>
            </a:r>
            <a:r>
              <a:rPr sz="1400" spc="-20" dirty="0">
                <a:latin typeface="Times New Roman"/>
                <a:cs typeface="Times New Roman"/>
              </a:rPr>
              <a:t>regular payments </a:t>
            </a:r>
            <a:r>
              <a:rPr sz="1400" spc="-15" dirty="0">
                <a:latin typeface="Times New Roman"/>
                <a:cs typeface="Times New Roman"/>
              </a:rPr>
              <a:t>from  customers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60192" y="2060448"/>
            <a:ext cx="5830824" cy="2761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808100"/>
            <a:ext cx="1888489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Amount Of</a:t>
            </a:r>
            <a:r>
              <a:rPr spc="-95" dirty="0"/>
              <a:t> </a:t>
            </a:r>
            <a:r>
              <a:rPr dirty="0"/>
              <a:t>Goods  </a:t>
            </a:r>
            <a:r>
              <a:rPr i="1" dirty="0">
                <a:latin typeface="Georgia"/>
                <a:cs typeface="Georgia"/>
              </a:rPr>
              <a:t>versus </a:t>
            </a:r>
            <a:r>
              <a:rPr dirty="0"/>
              <a:t>Amount  Credit</a:t>
            </a:r>
            <a:r>
              <a:rPr spc="-15" dirty="0"/>
              <a:t> </a:t>
            </a:r>
            <a:r>
              <a:rPr sz="1800" dirty="0"/>
              <a:t>–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1650949"/>
            <a:ext cx="2098040" cy="373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785">
              <a:lnSpc>
                <a:spcPct val="113999"/>
              </a:lnSpc>
              <a:spcBef>
                <a:spcPts val="95"/>
              </a:spcBef>
            </a:pPr>
            <a:r>
              <a:rPr sz="1000" b="1" i="1" spc="5" dirty="0">
                <a:solidFill>
                  <a:srgbClr val="FFFFFF"/>
                </a:solidFill>
                <a:latin typeface="Georgia"/>
                <a:cs typeface="Georgia"/>
              </a:rPr>
              <a:t>Amount Goods</a:t>
            </a:r>
            <a:r>
              <a:rPr sz="1000" b="1" i="1" spc="-1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000" b="1" i="1" dirty="0">
                <a:solidFill>
                  <a:srgbClr val="FFFFFF"/>
                </a:solidFill>
                <a:latin typeface="Georgia"/>
                <a:cs typeface="Georgia"/>
              </a:rPr>
              <a:t>versus </a:t>
            </a:r>
            <a:r>
              <a:rPr sz="1000" b="1" i="1" spc="5" dirty="0">
                <a:solidFill>
                  <a:srgbClr val="FFFFFF"/>
                </a:solidFill>
                <a:latin typeface="Georgia"/>
                <a:cs typeface="Georgia"/>
              </a:rPr>
              <a:t>Amount  </a:t>
            </a:r>
            <a:r>
              <a:rPr sz="1000" b="1" i="1" spc="-5" dirty="0">
                <a:solidFill>
                  <a:srgbClr val="FFFFFF"/>
                </a:solidFill>
                <a:latin typeface="Georgia"/>
                <a:cs typeface="Georgia"/>
              </a:rPr>
              <a:t>Credit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9745" y="2200465"/>
            <a:ext cx="2457450" cy="4109085"/>
            <a:chOff x="249745" y="2200465"/>
            <a:chExt cx="2457450" cy="4109085"/>
          </a:xfrm>
        </p:grpSpPr>
        <p:sp>
          <p:nvSpPr>
            <p:cNvPr id="5" name="object 5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2447544" y="0"/>
                  </a:moveTo>
                  <a:lnTo>
                    <a:pt x="0" y="0"/>
                  </a:lnTo>
                  <a:lnTo>
                    <a:pt x="0" y="4099560"/>
                  </a:lnTo>
                  <a:lnTo>
                    <a:pt x="2447544" y="4099560"/>
                  </a:lnTo>
                  <a:lnTo>
                    <a:pt x="2447544" y="0"/>
                  </a:lnTo>
                  <a:close/>
                </a:path>
              </a:pathLst>
            </a:custGeom>
            <a:solidFill>
              <a:srgbClr val="ECC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0" y="4099560"/>
                  </a:moveTo>
                  <a:lnTo>
                    <a:pt x="2447544" y="4099560"/>
                  </a:lnTo>
                  <a:lnTo>
                    <a:pt x="2447544" y="0"/>
                  </a:lnTo>
                  <a:lnTo>
                    <a:pt x="0" y="0"/>
                  </a:lnTo>
                  <a:lnTo>
                    <a:pt x="0" y="4099560"/>
                  </a:lnTo>
                  <a:close/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4508" y="2205227"/>
            <a:ext cx="2447925" cy="409956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362585" indent="-274955">
              <a:lnSpc>
                <a:spcPct val="100000"/>
              </a:lnSpc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10" dirty="0">
                <a:latin typeface="Times New Roman"/>
                <a:cs typeface="Times New Roman"/>
              </a:rPr>
              <a:t>‘AMT_GOODS_PRICE’</a:t>
            </a:r>
            <a:endParaRPr sz="1400">
              <a:latin typeface="Times New Roman"/>
              <a:cs typeface="Times New Roman"/>
            </a:endParaRPr>
          </a:p>
          <a:p>
            <a:pPr marL="362585" marR="28448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‘AMT_CREDIT’ are  </a:t>
            </a:r>
            <a:r>
              <a:rPr sz="1400" spc="-15" dirty="0">
                <a:latin typeface="Times New Roman"/>
                <a:cs typeface="Times New Roman"/>
              </a:rPr>
              <a:t>linearly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related</a:t>
            </a:r>
            <a:endParaRPr sz="1400">
              <a:latin typeface="Times New Roman"/>
              <a:cs typeface="Times New Roman"/>
            </a:endParaRPr>
          </a:p>
          <a:p>
            <a:pPr marL="362585" marR="132715" indent="-274320">
              <a:lnSpc>
                <a:spcPct val="100000"/>
              </a:lnSpc>
              <a:spcBef>
                <a:spcPts val="340"/>
              </a:spcBef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20" dirty="0">
                <a:latin typeface="Times New Roman"/>
                <a:cs typeface="Times New Roman"/>
              </a:rPr>
              <a:t>As </a:t>
            </a:r>
            <a:r>
              <a:rPr sz="1400" spc="-10" dirty="0">
                <a:latin typeface="Times New Roman"/>
                <a:cs typeface="Times New Roman"/>
              </a:rPr>
              <a:t>observed </a:t>
            </a:r>
            <a:r>
              <a:rPr sz="1400" spc="-20" dirty="0">
                <a:latin typeface="Times New Roman"/>
                <a:cs typeface="Times New Roman"/>
              </a:rPr>
              <a:t>from  </a:t>
            </a:r>
            <a:r>
              <a:rPr sz="1400" spc="-15" dirty="0">
                <a:latin typeface="Times New Roman"/>
                <a:cs typeface="Times New Roman"/>
              </a:rPr>
              <a:t>defaulters </a:t>
            </a:r>
            <a:r>
              <a:rPr sz="1400" spc="-20" dirty="0">
                <a:latin typeface="Times New Roman"/>
                <a:cs typeface="Times New Roman"/>
              </a:rPr>
              <a:t>list </a:t>
            </a:r>
            <a:r>
              <a:rPr sz="1400" spc="-15" dirty="0">
                <a:latin typeface="Times New Roman"/>
                <a:cs typeface="Times New Roman"/>
              </a:rPr>
              <a:t>there </a:t>
            </a:r>
            <a:r>
              <a:rPr sz="1400" spc="-10" dirty="0">
                <a:latin typeface="Times New Roman"/>
                <a:cs typeface="Times New Roman"/>
              </a:rPr>
              <a:t>are  </a:t>
            </a:r>
            <a:r>
              <a:rPr sz="1400" spc="-20" dirty="0">
                <a:latin typeface="Times New Roman"/>
                <a:cs typeface="Times New Roman"/>
              </a:rPr>
              <a:t>some </a:t>
            </a:r>
            <a:r>
              <a:rPr sz="1400" spc="-15" dirty="0">
                <a:latin typeface="Times New Roman"/>
                <a:cs typeface="Times New Roman"/>
              </a:rPr>
              <a:t>customers under  defaulter </a:t>
            </a:r>
            <a:r>
              <a:rPr sz="1400" spc="-10" dirty="0">
                <a:latin typeface="Times New Roman"/>
                <a:cs typeface="Times New Roman"/>
              </a:rPr>
              <a:t>category </a:t>
            </a:r>
            <a:r>
              <a:rPr sz="1400" spc="-5" dirty="0">
                <a:latin typeface="Times New Roman"/>
                <a:cs typeface="Times New Roman"/>
              </a:rPr>
              <a:t>at </a:t>
            </a:r>
            <a:r>
              <a:rPr sz="1400" spc="-25" dirty="0">
                <a:latin typeface="Times New Roman"/>
                <a:cs typeface="Times New Roman"/>
              </a:rPr>
              <a:t>higher  </a:t>
            </a:r>
            <a:r>
              <a:rPr sz="1400" spc="-5" dirty="0">
                <a:latin typeface="Times New Roman"/>
                <a:cs typeface="Times New Roman"/>
              </a:rPr>
              <a:t>Goods </a:t>
            </a:r>
            <a:r>
              <a:rPr sz="1400" spc="-10" dirty="0">
                <a:latin typeface="Times New Roman"/>
                <a:cs typeface="Times New Roman"/>
              </a:rPr>
              <a:t>price. Its </a:t>
            </a:r>
            <a:r>
              <a:rPr sz="1400" spc="-5" dirty="0">
                <a:latin typeface="Times New Roman"/>
                <a:cs typeface="Times New Roman"/>
              </a:rPr>
              <a:t>better to  </a:t>
            </a:r>
            <a:r>
              <a:rPr sz="1400" spc="-15" dirty="0">
                <a:latin typeface="Times New Roman"/>
                <a:cs typeface="Times New Roman"/>
              </a:rPr>
              <a:t>analyse </a:t>
            </a:r>
            <a:r>
              <a:rPr sz="1400" spc="-10" dirty="0">
                <a:latin typeface="Times New Roman"/>
                <a:cs typeface="Times New Roman"/>
              </a:rPr>
              <a:t>other </a:t>
            </a:r>
            <a:r>
              <a:rPr sz="1400" spc="-15" dirty="0">
                <a:latin typeface="Times New Roman"/>
                <a:cs typeface="Times New Roman"/>
              </a:rPr>
              <a:t>variables and  </a:t>
            </a:r>
            <a:r>
              <a:rPr sz="1400" spc="-10" dirty="0">
                <a:latin typeface="Times New Roman"/>
                <a:cs typeface="Times New Roman"/>
              </a:rPr>
              <a:t>reduce </a:t>
            </a:r>
            <a:r>
              <a:rPr sz="1400" spc="-15" dirty="0">
                <a:latin typeface="Times New Roman"/>
                <a:cs typeface="Times New Roman"/>
              </a:rPr>
              <a:t>the loan </a:t>
            </a:r>
            <a:r>
              <a:rPr sz="1400" spc="-25" dirty="0">
                <a:latin typeface="Times New Roman"/>
                <a:cs typeface="Times New Roman"/>
              </a:rPr>
              <a:t>amount </a:t>
            </a:r>
            <a:r>
              <a:rPr sz="1400" spc="-5" dirty="0">
                <a:latin typeface="Times New Roman"/>
                <a:cs typeface="Times New Roman"/>
              </a:rPr>
              <a:t>to  </a:t>
            </a:r>
            <a:r>
              <a:rPr sz="1400" spc="-10" dirty="0">
                <a:latin typeface="Times New Roman"/>
                <a:cs typeface="Times New Roman"/>
              </a:rPr>
              <a:t>such </a:t>
            </a:r>
            <a:r>
              <a:rPr sz="1400" spc="-15" dirty="0">
                <a:latin typeface="Times New Roman"/>
                <a:cs typeface="Times New Roman"/>
              </a:rPr>
              <a:t>customers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spc="-10" dirty="0">
                <a:latin typeface="Times New Roman"/>
                <a:cs typeface="Times New Roman"/>
              </a:rPr>
              <a:t>reduce 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loss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bank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03448" y="2203704"/>
            <a:ext cx="5657088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899541"/>
            <a:ext cx="16433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FFFF"/>
                </a:solidFill>
                <a:latin typeface="Georgia"/>
                <a:cs typeface="Georgia"/>
              </a:rPr>
              <a:t>Distribution</a:t>
            </a:r>
            <a:r>
              <a:rPr sz="1600" b="1" spc="-1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5" dirty="0">
                <a:solidFill>
                  <a:srgbClr val="FFFFFF"/>
                </a:solidFill>
                <a:latin typeface="Georgia"/>
                <a:cs typeface="Georgia"/>
              </a:rPr>
              <a:t>on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437" y="1143076"/>
            <a:ext cx="1915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DaysEmployeed</a:t>
            </a:r>
            <a:r>
              <a:rPr spc="-100" dirty="0"/>
              <a:t> </a:t>
            </a:r>
            <a:r>
              <a:rPr sz="1800" dirty="0"/>
              <a:t>–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402437" y="1498549"/>
            <a:ext cx="2158365" cy="5257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57785">
              <a:lnSpc>
                <a:spcPct val="107000"/>
              </a:lnSpc>
              <a:spcBef>
                <a:spcPts val="180"/>
              </a:spcBef>
            </a:pPr>
            <a:r>
              <a:rPr sz="1000" b="1" i="1" spc="5" dirty="0">
                <a:solidFill>
                  <a:srgbClr val="FFFFFF"/>
                </a:solidFill>
                <a:latin typeface="Georgia"/>
                <a:cs typeface="Georgia"/>
              </a:rPr>
              <a:t>Days </a:t>
            </a:r>
            <a:r>
              <a:rPr sz="1000" b="1" i="1" dirty="0">
                <a:solidFill>
                  <a:srgbClr val="FFFFFF"/>
                </a:solidFill>
                <a:latin typeface="Georgia"/>
                <a:cs typeface="Georgia"/>
              </a:rPr>
              <a:t>before the application</a:t>
            </a:r>
            <a:r>
              <a:rPr sz="1000" b="1" i="1" spc="-1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000" b="1" i="1" dirty="0">
                <a:solidFill>
                  <a:srgbClr val="FFFFFF"/>
                </a:solidFill>
                <a:latin typeface="Georgia"/>
                <a:cs typeface="Georgia"/>
              </a:rPr>
              <a:t>the  person </a:t>
            </a:r>
            <a:r>
              <a:rPr sz="1000" b="1" i="1" spc="5" dirty="0">
                <a:solidFill>
                  <a:srgbClr val="FFFFFF"/>
                </a:solidFill>
                <a:latin typeface="Georgia"/>
                <a:cs typeface="Georgia"/>
              </a:rPr>
              <a:t>started </a:t>
            </a:r>
            <a:r>
              <a:rPr sz="1000" b="1" i="1" dirty="0">
                <a:solidFill>
                  <a:srgbClr val="FFFFFF"/>
                </a:solidFill>
                <a:latin typeface="Georgia"/>
                <a:cs typeface="Georgia"/>
              </a:rPr>
              <a:t>current  employment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9745" y="2200465"/>
            <a:ext cx="2457450" cy="4109085"/>
            <a:chOff x="249745" y="2200465"/>
            <a:chExt cx="2457450" cy="4109085"/>
          </a:xfrm>
        </p:grpSpPr>
        <p:sp>
          <p:nvSpPr>
            <p:cNvPr id="6" name="object 6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2447544" y="0"/>
                  </a:moveTo>
                  <a:lnTo>
                    <a:pt x="0" y="0"/>
                  </a:lnTo>
                  <a:lnTo>
                    <a:pt x="0" y="4099560"/>
                  </a:lnTo>
                  <a:lnTo>
                    <a:pt x="2447544" y="4099560"/>
                  </a:lnTo>
                  <a:lnTo>
                    <a:pt x="2447544" y="0"/>
                  </a:lnTo>
                  <a:close/>
                </a:path>
              </a:pathLst>
            </a:custGeom>
            <a:solidFill>
              <a:srgbClr val="ECC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0" y="4099560"/>
                  </a:moveTo>
                  <a:lnTo>
                    <a:pt x="2447544" y="4099560"/>
                  </a:lnTo>
                  <a:lnTo>
                    <a:pt x="2447544" y="0"/>
                  </a:lnTo>
                  <a:lnTo>
                    <a:pt x="0" y="0"/>
                  </a:lnTo>
                  <a:lnTo>
                    <a:pt x="0" y="4099560"/>
                  </a:lnTo>
                  <a:close/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4508" y="2205227"/>
            <a:ext cx="2447925" cy="409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362585" marR="110489" indent="-274320">
              <a:lnSpc>
                <a:spcPct val="100000"/>
              </a:lnSpc>
              <a:spcBef>
                <a:spcPts val="890"/>
              </a:spcBef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20" dirty="0">
                <a:latin typeface="Times New Roman"/>
                <a:cs typeface="Times New Roman"/>
              </a:rPr>
              <a:t>As </a:t>
            </a:r>
            <a:r>
              <a:rPr sz="1400" spc="-10" dirty="0">
                <a:latin typeface="Times New Roman"/>
                <a:cs typeface="Times New Roman"/>
              </a:rPr>
              <a:t>observed </a:t>
            </a:r>
            <a:r>
              <a:rPr sz="1400" spc="-15" dirty="0">
                <a:latin typeface="Times New Roman"/>
                <a:cs typeface="Times New Roman"/>
              </a:rPr>
              <a:t>from the Plot  </a:t>
            </a:r>
            <a:r>
              <a:rPr sz="1400" spc="-5" dirty="0">
                <a:latin typeface="Times New Roman"/>
                <a:cs typeface="Times New Roman"/>
              </a:rPr>
              <a:t>we </a:t>
            </a:r>
            <a:r>
              <a:rPr sz="1400" spc="-15" dirty="0">
                <a:latin typeface="Times New Roman"/>
                <a:cs typeface="Times New Roman"/>
              </a:rPr>
              <a:t>could </a:t>
            </a:r>
            <a:r>
              <a:rPr sz="1400" spc="-5" dirty="0">
                <a:latin typeface="Times New Roman"/>
                <a:cs typeface="Times New Roman"/>
              </a:rPr>
              <a:t>see </a:t>
            </a:r>
            <a:r>
              <a:rPr sz="1400" spc="-15" dirty="0">
                <a:latin typeface="Times New Roman"/>
                <a:cs typeface="Times New Roman"/>
              </a:rPr>
              <a:t>that the  Customer working </a:t>
            </a:r>
            <a:r>
              <a:rPr sz="1400" spc="-20" dirty="0">
                <a:latin typeface="Times New Roman"/>
                <a:cs typeface="Times New Roman"/>
              </a:rPr>
              <a:t>in </a:t>
            </a:r>
            <a:r>
              <a:rPr sz="1400" spc="-15" dirty="0">
                <a:latin typeface="Times New Roman"/>
                <a:cs typeface="Times New Roman"/>
              </a:rPr>
              <a:t>the  </a:t>
            </a:r>
            <a:r>
              <a:rPr sz="1400" spc="-20" dirty="0">
                <a:latin typeface="Times New Roman"/>
                <a:cs typeface="Times New Roman"/>
              </a:rPr>
              <a:t>company </a:t>
            </a:r>
            <a:r>
              <a:rPr sz="1400" spc="-15" dirty="0">
                <a:latin typeface="Times New Roman"/>
                <a:cs typeface="Times New Roman"/>
              </a:rPr>
              <a:t>for </a:t>
            </a:r>
            <a:r>
              <a:rPr sz="1400" spc="-20" dirty="0">
                <a:latin typeface="Times New Roman"/>
                <a:cs typeface="Times New Roman"/>
              </a:rPr>
              <a:t>longer  </a:t>
            </a:r>
            <a:r>
              <a:rPr sz="1400" spc="-15" dirty="0">
                <a:latin typeface="Times New Roman"/>
                <a:cs typeface="Times New Roman"/>
              </a:rPr>
              <a:t>duration </a:t>
            </a:r>
            <a:r>
              <a:rPr sz="1400" spc="-5" dirty="0">
                <a:latin typeface="Times New Roman"/>
                <a:cs typeface="Times New Roman"/>
              </a:rPr>
              <a:t>of </a:t>
            </a:r>
            <a:r>
              <a:rPr sz="1400" spc="-30" dirty="0">
                <a:latin typeface="Times New Roman"/>
                <a:cs typeface="Times New Roman"/>
              </a:rPr>
              <a:t>time </a:t>
            </a:r>
            <a:r>
              <a:rPr sz="1400" spc="-15" dirty="0">
                <a:latin typeface="Times New Roman"/>
                <a:cs typeface="Times New Roman"/>
              </a:rPr>
              <a:t>has </a:t>
            </a:r>
            <a:r>
              <a:rPr sz="1400" spc="-10" dirty="0">
                <a:latin typeface="Times New Roman"/>
                <a:cs typeface="Times New Roman"/>
              </a:rPr>
              <a:t>less  </a:t>
            </a:r>
            <a:r>
              <a:rPr sz="1400" spc="-15" dirty="0">
                <a:latin typeface="Times New Roman"/>
                <a:cs typeface="Times New Roman"/>
              </a:rPr>
              <a:t>chance </a:t>
            </a:r>
            <a:r>
              <a:rPr sz="1400" spc="-5" dirty="0">
                <a:latin typeface="Times New Roman"/>
                <a:cs typeface="Times New Roman"/>
              </a:rPr>
              <a:t>of </a:t>
            </a:r>
            <a:r>
              <a:rPr sz="1400" spc="-20" dirty="0">
                <a:latin typeface="Times New Roman"/>
                <a:cs typeface="Times New Roman"/>
              </a:rPr>
              <a:t>falling </a:t>
            </a:r>
            <a:r>
              <a:rPr sz="1400" spc="-15" dirty="0">
                <a:latin typeface="Times New Roman"/>
                <a:cs typeface="Times New Roman"/>
              </a:rPr>
              <a:t>under  </a:t>
            </a:r>
            <a:r>
              <a:rPr sz="1400" spc="-20" dirty="0">
                <a:latin typeface="Times New Roman"/>
                <a:cs typeface="Times New Roman"/>
              </a:rPr>
              <a:t>defaulter, Which </a:t>
            </a:r>
            <a:r>
              <a:rPr sz="1400" spc="-5" dirty="0">
                <a:latin typeface="Times New Roman"/>
                <a:cs typeface="Times New Roman"/>
              </a:rPr>
              <a:t>can be  </a:t>
            </a:r>
            <a:r>
              <a:rPr sz="1400" spc="-10" dirty="0">
                <a:latin typeface="Times New Roman"/>
                <a:cs typeface="Times New Roman"/>
              </a:rPr>
              <a:t>considered </a:t>
            </a:r>
            <a:r>
              <a:rPr sz="1400" spc="-25" dirty="0">
                <a:latin typeface="Times New Roman"/>
                <a:cs typeface="Times New Roman"/>
              </a:rPr>
              <a:t>while </a:t>
            </a:r>
            <a:r>
              <a:rPr sz="1400" spc="-20" dirty="0">
                <a:latin typeface="Times New Roman"/>
                <a:cs typeface="Times New Roman"/>
              </a:rPr>
              <a:t>giving  </a:t>
            </a:r>
            <a:r>
              <a:rPr sz="1400" spc="-15" dirty="0">
                <a:latin typeface="Times New Roman"/>
                <a:cs typeface="Times New Roman"/>
              </a:rPr>
              <a:t>loan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spc="-20" dirty="0">
                <a:latin typeface="Times New Roman"/>
                <a:cs typeface="Times New Roman"/>
              </a:rPr>
              <a:t>make </a:t>
            </a:r>
            <a:r>
              <a:rPr sz="1400" spc="-15" dirty="0">
                <a:latin typeface="Times New Roman"/>
                <a:cs typeface="Times New Roman"/>
              </a:rPr>
              <a:t>benefits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spc="-15" dirty="0">
                <a:latin typeface="Times New Roman"/>
                <a:cs typeface="Times New Roman"/>
              </a:rPr>
              <a:t>the  </a:t>
            </a:r>
            <a:r>
              <a:rPr sz="1400" spc="-10" dirty="0">
                <a:latin typeface="Times New Roman"/>
                <a:cs typeface="Times New Roman"/>
              </a:rPr>
              <a:t>bank.</a:t>
            </a:r>
            <a:endParaRPr sz="1400">
              <a:latin typeface="Times New Roman"/>
              <a:cs typeface="Times New Roman"/>
            </a:endParaRPr>
          </a:p>
          <a:p>
            <a:pPr marL="362585" marR="130810" indent="-274320">
              <a:lnSpc>
                <a:spcPct val="100000"/>
              </a:lnSpc>
              <a:spcBef>
                <a:spcPts val="350"/>
              </a:spcBef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25" dirty="0">
                <a:latin typeface="Times New Roman"/>
                <a:cs typeface="Times New Roman"/>
              </a:rPr>
              <a:t>This </a:t>
            </a:r>
            <a:r>
              <a:rPr sz="1400" spc="-35" dirty="0">
                <a:latin typeface="Times New Roman"/>
                <a:cs typeface="Times New Roman"/>
              </a:rPr>
              <a:t>Variable </a:t>
            </a:r>
            <a:r>
              <a:rPr sz="1400" spc="-10" dirty="0">
                <a:latin typeface="Times New Roman"/>
                <a:cs typeface="Times New Roman"/>
              </a:rPr>
              <a:t>needs </a:t>
            </a:r>
            <a:r>
              <a:rPr sz="1400" spc="-5" dirty="0">
                <a:latin typeface="Times New Roman"/>
                <a:cs typeface="Times New Roman"/>
              </a:rPr>
              <a:t>to be  </a:t>
            </a:r>
            <a:r>
              <a:rPr sz="1400" spc="-10" dirty="0">
                <a:latin typeface="Times New Roman"/>
                <a:cs typeface="Times New Roman"/>
              </a:rPr>
              <a:t>considered </a:t>
            </a:r>
            <a:r>
              <a:rPr sz="1400" spc="-25" dirty="0">
                <a:latin typeface="Times New Roman"/>
                <a:cs typeface="Times New Roman"/>
              </a:rPr>
              <a:t>while </a:t>
            </a:r>
            <a:r>
              <a:rPr sz="1400" spc="-20" dirty="0">
                <a:latin typeface="Times New Roman"/>
                <a:cs typeface="Times New Roman"/>
              </a:rPr>
              <a:t>giving  </a:t>
            </a:r>
            <a:r>
              <a:rPr sz="1400" spc="-15" dirty="0">
                <a:latin typeface="Times New Roman"/>
                <a:cs typeface="Times New Roman"/>
              </a:rPr>
              <a:t>loan, </a:t>
            </a:r>
            <a:r>
              <a:rPr sz="1400" spc="-20" dirty="0">
                <a:latin typeface="Times New Roman"/>
                <a:cs typeface="Times New Roman"/>
              </a:rPr>
              <a:t>Since </a:t>
            </a:r>
            <a:r>
              <a:rPr sz="1400" spc="-15" dirty="0">
                <a:latin typeface="Times New Roman"/>
                <a:cs typeface="Times New Roman"/>
              </a:rPr>
              <a:t>its </a:t>
            </a:r>
            <a:r>
              <a:rPr sz="1400" spc="-20" dirty="0">
                <a:latin typeface="Times New Roman"/>
                <a:cs typeface="Times New Roman"/>
              </a:rPr>
              <a:t>implying </a:t>
            </a:r>
            <a:r>
              <a:rPr sz="1400" spc="-15" dirty="0">
                <a:latin typeface="Times New Roman"/>
                <a:cs typeface="Times New Roman"/>
              </a:rPr>
              <a:t>the  outcome.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93008" y="1917192"/>
            <a:ext cx="5184647" cy="3599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1421130"/>
            <a:ext cx="2095500" cy="603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Analysing 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Spread </a:t>
            </a: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of  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Data </a:t>
            </a: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using 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BoxPlot</a:t>
            </a:r>
            <a:r>
              <a:rPr sz="1400" b="1" spc="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on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ts val="1190"/>
              </a:lnSpc>
            </a:pPr>
            <a:r>
              <a:rPr sz="1000" b="1" i="1" spc="5" dirty="0">
                <a:solidFill>
                  <a:srgbClr val="FFFFFF"/>
                </a:solidFill>
                <a:latin typeface="Georgia"/>
                <a:cs typeface="Georgia"/>
              </a:rPr>
              <a:t>Amount</a:t>
            </a:r>
            <a:r>
              <a:rPr sz="1000" b="1" i="1" spc="-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000" b="1" i="1" spc="5" dirty="0">
                <a:solidFill>
                  <a:srgbClr val="FFFFFF"/>
                </a:solidFill>
                <a:latin typeface="Georgia"/>
                <a:cs typeface="Georgia"/>
              </a:rPr>
              <a:t>Annuity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9745" y="2200465"/>
            <a:ext cx="2457450" cy="4109085"/>
            <a:chOff x="249745" y="2200465"/>
            <a:chExt cx="2457450" cy="4109085"/>
          </a:xfrm>
        </p:grpSpPr>
        <p:sp>
          <p:nvSpPr>
            <p:cNvPr id="4" name="object 4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2447544" y="0"/>
                  </a:moveTo>
                  <a:lnTo>
                    <a:pt x="0" y="0"/>
                  </a:lnTo>
                  <a:lnTo>
                    <a:pt x="0" y="4099560"/>
                  </a:lnTo>
                  <a:lnTo>
                    <a:pt x="2447544" y="4099560"/>
                  </a:lnTo>
                  <a:lnTo>
                    <a:pt x="2447544" y="0"/>
                  </a:lnTo>
                  <a:close/>
                </a:path>
              </a:pathLst>
            </a:custGeom>
            <a:solidFill>
              <a:srgbClr val="ECC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0" y="4099560"/>
                  </a:moveTo>
                  <a:lnTo>
                    <a:pt x="2447544" y="4099560"/>
                  </a:lnTo>
                  <a:lnTo>
                    <a:pt x="2447544" y="0"/>
                  </a:lnTo>
                  <a:lnTo>
                    <a:pt x="0" y="0"/>
                  </a:lnTo>
                  <a:lnTo>
                    <a:pt x="0" y="4099560"/>
                  </a:lnTo>
                  <a:close/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4508" y="2205227"/>
            <a:ext cx="2447925" cy="409956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362585" marR="120014" indent="-274320">
              <a:lnSpc>
                <a:spcPct val="100000"/>
              </a:lnSpc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15" dirty="0">
                <a:latin typeface="Times New Roman"/>
                <a:cs typeface="Times New Roman"/>
              </a:rPr>
              <a:t>AMT_ANNUITY tells </a:t>
            </a:r>
            <a:r>
              <a:rPr sz="1400" spc="-20" dirty="0">
                <a:latin typeface="Times New Roman"/>
                <a:cs typeface="Times New Roman"/>
              </a:rPr>
              <a:t>us  </a:t>
            </a:r>
            <a:r>
              <a:rPr sz="1400" spc="-10" dirty="0">
                <a:latin typeface="Times New Roman"/>
                <a:cs typeface="Times New Roman"/>
              </a:rPr>
              <a:t>about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series </a:t>
            </a:r>
            <a:r>
              <a:rPr sz="1400" spc="-5" dirty="0">
                <a:latin typeface="Times New Roman"/>
                <a:cs typeface="Times New Roman"/>
              </a:rPr>
              <a:t>of  </a:t>
            </a:r>
            <a:r>
              <a:rPr sz="1400" spc="-20" dirty="0">
                <a:latin typeface="Times New Roman"/>
                <a:cs typeface="Times New Roman"/>
              </a:rPr>
              <a:t>payments made </a:t>
            </a:r>
            <a:r>
              <a:rPr sz="1400" spc="-5" dirty="0">
                <a:latin typeface="Times New Roman"/>
                <a:cs typeface="Times New Roman"/>
              </a:rPr>
              <a:t>by </a:t>
            </a:r>
            <a:r>
              <a:rPr sz="1400" spc="-15" dirty="0">
                <a:latin typeface="Times New Roman"/>
                <a:cs typeface="Times New Roman"/>
              </a:rPr>
              <a:t>the  </a:t>
            </a:r>
            <a:r>
              <a:rPr sz="1400" spc="-20" dirty="0">
                <a:latin typeface="Times New Roman"/>
                <a:cs typeface="Times New Roman"/>
              </a:rPr>
              <a:t>customer, </a:t>
            </a:r>
            <a:r>
              <a:rPr sz="1400" spc="-65" dirty="0">
                <a:latin typeface="Times New Roman"/>
                <a:cs typeface="Times New Roman"/>
              </a:rPr>
              <a:t>We </a:t>
            </a:r>
            <a:r>
              <a:rPr sz="1400" spc="-15" dirty="0">
                <a:latin typeface="Times New Roman"/>
                <a:cs typeface="Times New Roman"/>
              </a:rPr>
              <a:t>could  </a:t>
            </a:r>
            <a:r>
              <a:rPr sz="1400" spc="-10" dirty="0">
                <a:latin typeface="Times New Roman"/>
                <a:cs typeface="Times New Roman"/>
              </a:rPr>
              <a:t>observe </a:t>
            </a:r>
            <a:r>
              <a:rPr sz="1400" spc="-15" dirty="0">
                <a:latin typeface="Times New Roman"/>
                <a:cs typeface="Times New Roman"/>
              </a:rPr>
              <a:t>that </a:t>
            </a:r>
            <a:r>
              <a:rPr sz="1400" spc="-25" dirty="0">
                <a:latin typeface="Times New Roman"/>
                <a:cs typeface="Times New Roman"/>
              </a:rPr>
              <a:t>Higher  </a:t>
            </a:r>
            <a:r>
              <a:rPr sz="1400" spc="-15" dirty="0">
                <a:latin typeface="Times New Roman"/>
                <a:cs typeface="Times New Roman"/>
              </a:rPr>
              <a:t>instalments </a:t>
            </a:r>
            <a:r>
              <a:rPr sz="1400" spc="-10" dirty="0">
                <a:latin typeface="Times New Roman"/>
                <a:cs typeface="Times New Roman"/>
              </a:rPr>
              <a:t>are </a:t>
            </a:r>
            <a:r>
              <a:rPr sz="1400" spc="-20" dirty="0">
                <a:latin typeface="Times New Roman"/>
                <a:cs typeface="Times New Roman"/>
              </a:rPr>
              <a:t>getting </a:t>
            </a:r>
            <a:r>
              <a:rPr sz="1400" spc="-10" dirty="0">
                <a:latin typeface="Times New Roman"/>
                <a:cs typeface="Times New Roman"/>
              </a:rPr>
              <a:t>paid  </a:t>
            </a:r>
            <a:r>
              <a:rPr sz="1400" spc="-5" dirty="0">
                <a:latin typeface="Times New Roman"/>
                <a:cs typeface="Times New Roman"/>
              </a:rPr>
              <a:t>on </a:t>
            </a:r>
            <a:r>
              <a:rPr sz="1400" spc="-30" dirty="0">
                <a:latin typeface="Times New Roman"/>
                <a:cs typeface="Times New Roman"/>
              </a:rPr>
              <a:t>time </a:t>
            </a:r>
            <a:r>
              <a:rPr sz="1400" spc="-5" dirty="0">
                <a:latin typeface="Times New Roman"/>
                <a:cs typeface="Times New Roman"/>
              </a:rPr>
              <a:t>as we can see  </a:t>
            </a:r>
            <a:r>
              <a:rPr sz="1400" spc="-25" dirty="0">
                <a:latin typeface="Times New Roman"/>
                <a:cs typeface="Times New Roman"/>
              </a:rPr>
              <a:t>higher </a:t>
            </a:r>
            <a:r>
              <a:rPr sz="1400" spc="-20" dirty="0">
                <a:latin typeface="Times New Roman"/>
                <a:cs typeface="Times New Roman"/>
              </a:rPr>
              <a:t>Annuity payments  fall </a:t>
            </a:r>
            <a:r>
              <a:rPr sz="1400" spc="-15" dirty="0">
                <a:latin typeface="Times New Roman"/>
                <a:cs typeface="Times New Roman"/>
              </a:rPr>
              <a:t>under non-defaulter's  </a:t>
            </a:r>
            <a:r>
              <a:rPr sz="1400" spc="-20" dirty="0">
                <a:latin typeface="Times New Roman"/>
                <a:cs typeface="Times New Roman"/>
              </a:rPr>
              <a:t>list </a:t>
            </a:r>
            <a:r>
              <a:rPr sz="1400" spc="-15" dirty="0">
                <a:latin typeface="Times New Roman"/>
                <a:cs typeface="Times New Roman"/>
              </a:rPr>
              <a:t>which </a:t>
            </a:r>
            <a:r>
              <a:rPr sz="1400" spc="-20" dirty="0">
                <a:latin typeface="Times New Roman"/>
                <a:cs typeface="Times New Roman"/>
              </a:rPr>
              <a:t>is making </a:t>
            </a:r>
            <a:r>
              <a:rPr sz="1400" spc="-15" dirty="0">
                <a:latin typeface="Times New Roman"/>
                <a:cs typeface="Times New Roman"/>
              </a:rPr>
              <a:t>profits 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bank.</a:t>
            </a:r>
            <a:endParaRPr sz="1400">
              <a:latin typeface="Times New Roman"/>
              <a:cs typeface="Times New Roman"/>
            </a:endParaRPr>
          </a:p>
          <a:p>
            <a:pPr marL="362585" marR="113030" indent="-274320">
              <a:lnSpc>
                <a:spcPct val="100000"/>
              </a:lnSpc>
              <a:spcBef>
                <a:spcPts val="345"/>
              </a:spcBef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20" dirty="0">
                <a:latin typeface="Times New Roman"/>
                <a:cs typeface="Times New Roman"/>
              </a:rPr>
              <a:t>But </a:t>
            </a:r>
            <a:r>
              <a:rPr sz="1400" spc="-5" dirty="0">
                <a:latin typeface="Times New Roman"/>
                <a:cs typeface="Times New Roman"/>
              </a:rPr>
              <a:t>we </a:t>
            </a:r>
            <a:r>
              <a:rPr sz="1400" spc="-15" dirty="0">
                <a:latin typeface="Times New Roman"/>
                <a:cs typeface="Times New Roman"/>
              </a:rPr>
              <a:t>could </a:t>
            </a:r>
            <a:r>
              <a:rPr sz="1400" spc="-10" dirty="0">
                <a:latin typeface="Times New Roman"/>
                <a:cs typeface="Times New Roman"/>
              </a:rPr>
              <a:t>observe that  were </a:t>
            </a:r>
            <a:r>
              <a:rPr sz="1400" spc="-25" dirty="0">
                <a:latin typeface="Times New Roman"/>
                <a:cs typeface="Times New Roman"/>
              </a:rPr>
              <a:t>amount </a:t>
            </a:r>
            <a:r>
              <a:rPr sz="1400" spc="-5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Instalments  </a:t>
            </a:r>
            <a:r>
              <a:rPr sz="1400" spc="-2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&lt;150000. </a:t>
            </a:r>
            <a:r>
              <a:rPr sz="1400" spc="-20" dirty="0">
                <a:latin typeface="Times New Roman"/>
                <a:cs typeface="Times New Roman"/>
              </a:rPr>
              <a:t>Bank should  </a:t>
            </a:r>
            <a:r>
              <a:rPr sz="1400" spc="-15" dirty="0">
                <a:latin typeface="Times New Roman"/>
                <a:cs typeface="Times New Roman"/>
              </a:rPr>
              <a:t>behave </a:t>
            </a:r>
            <a:r>
              <a:rPr sz="1400" spc="-10" dirty="0">
                <a:latin typeface="Times New Roman"/>
                <a:cs typeface="Times New Roman"/>
              </a:rPr>
              <a:t>intelligently </a:t>
            </a:r>
            <a:r>
              <a:rPr sz="1400" spc="-5" dirty="0">
                <a:latin typeface="Times New Roman"/>
                <a:cs typeface="Times New Roman"/>
              </a:rPr>
              <a:t>to  </a:t>
            </a:r>
            <a:r>
              <a:rPr sz="1400" spc="-20" dirty="0">
                <a:latin typeface="Times New Roman"/>
                <a:cs typeface="Times New Roman"/>
              </a:rPr>
              <a:t>make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profits.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0544" y="1627632"/>
            <a:ext cx="5230367" cy="4032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1421130"/>
            <a:ext cx="2095500" cy="603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Analysing 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Spread </a:t>
            </a: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of  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Data </a:t>
            </a: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using 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BoxPlot</a:t>
            </a:r>
            <a:r>
              <a:rPr sz="1400" b="1" spc="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on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ts val="1190"/>
              </a:lnSpc>
            </a:pPr>
            <a:r>
              <a:rPr sz="1000" b="1" i="1" spc="5" dirty="0">
                <a:solidFill>
                  <a:srgbClr val="FFFFFF"/>
                </a:solidFill>
                <a:latin typeface="Georgia"/>
                <a:cs typeface="Georgia"/>
              </a:rPr>
              <a:t>Amount</a:t>
            </a:r>
            <a:r>
              <a:rPr sz="1000" b="1" i="1" spc="2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000" b="1" i="1" dirty="0">
                <a:solidFill>
                  <a:srgbClr val="FFFFFF"/>
                </a:solidFill>
                <a:latin typeface="Georgia"/>
                <a:cs typeface="Georgia"/>
              </a:rPr>
              <a:t>Goods_price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9745" y="2200465"/>
            <a:ext cx="2457450" cy="4109085"/>
            <a:chOff x="249745" y="2200465"/>
            <a:chExt cx="2457450" cy="4109085"/>
          </a:xfrm>
        </p:grpSpPr>
        <p:sp>
          <p:nvSpPr>
            <p:cNvPr id="4" name="object 4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2447544" y="0"/>
                  </a:moveTo>
                  <a:lnTo>
                    <a:pt x="0" y="0"/>
                  </a:lnTo>
                  <a:lnTo>
                    <a:pt x="0" y="4099560"/>
                  </a:lnTo>
                  <a:lnTo>
                    <a:pt x="2447544" y="4099560"/>
                  </a:lnTo>
                  <a:lnTo>
                    <a:pt x="2447544" y="0"/>
                  </a:lnTo>
                  <a:close/>
                </a:path>
              </a:pathLst>
            </a:custGeom>
            <a:solidFill>
              <a:srgbClr val="ECC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0" y="4099560"/>
                  </a:moveTo>
                  <a:lnTo>
                    <a:pt x="2447544" y="4099560"/>
                  </a:lnTo>
                  <a:lnTo>
                    <a:pt x="2447544" y="0"/>
                  </a:lnTo>
                  <a:lnTo>
                    <a:pt x="0" y="0"/>
                  </a:lnTo>
                  <a:lnTo>
                    <a:pt x="0" y="4099560"/>
                  </a:lnTo>
                  <a:close/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4508" y="2205227"/>
            <a:ext cx="2447925" cy="409956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362585" indent="-274955">
              <a:lnSpc>
                <a:spcPct val="100000"/>
              </a:lnSpc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10" dirty="0">
                <a:latin typeface="Times New Roman"/>
                <a:cs typeface="Times New Roman"/>
              </a:rPr>
              <a:t>AMT_GOODS_PRICE</a:t>
            </a:r>
            <a:endParaRPr sz="1400">
              <a:latin typeface="Times New Roman"/>
              <a:cs typeface="Times New Roman"/>
            </a:endParaRPr>
          </a:p>
          <a:p>
            <a:pPr marL="362585" marR="136525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tells </a:t>
            </a:r>
            <a:r>
              <a:rPr sz="1400" spc="-20" dirty="0">
                <a:latin typeface="Times New Roman"/>
                <a:cs typeface="Times New Roman"/>
              </a:rPr>
              <a:t>us </a:t>
            </a:r>
            <a:r>
              <a:rPr sz="1400" spc="-10" dirty="0">
                <a:latin typeface="Times New Roman"/>
                <a:cs typeface="Times New Roman"/>
              </a:rPr>
              <a:t>about </a:t>
            </a:r>
            <a:r>
              <a:rPr sz="1400" spc="-15" dirty="0">
                <a:latin typeface="Times New Roman"/>
                <a:cs typeface="Times New Roman"/>
              </a:rPr>
              <a:t>the price </a:t>
            </a:r>
            <a:r>
              <a:rPr sz="1400" spc="-5" dirty="0">
                <a:latin typeface="Times New Roman"/>
                <a:cs typeface="Times New Roman"/>
              </a:rPr>
              <a:t>of  </a:t>
            </a:r>
            <a:r>
              <a:rPr sz="1400" spc="-10" dirty="0">
                <a:latin typeface="Times New Roman"/>
                <a:cs typeface="Times New Roman"/>
              </a:rPr>
              <a:t>goods </a:t>
            </a:r>
            <a:r>
              <a:rPr sz="1400" spc="-15" dirty="0">
                <a:latin typeface="Times New Roman"/>
                <a:cs typeface="Times New Roman"/>
              </a:rPr>
              <a:t>for which </a:t>
            </a:r>
            <a:r>
              <a:rPr sz="1400" spc="-25" dirty="0">
                <a:latin typeface="Times New Roman"/>
                <a:cs typeface="Times New Roman"/>
              </a:rPr>
              <a:t>amount </a:t>
            </a:r>
            <a:r>
              <a:rPr sz="1400" spc="-5" dirty="0">
                <a:latin typeface="Times New Roman"/>
                <a:cs typeface="Times New Roman"/>
              </a:rPr>
              <a:t>of  </a:t>
            </a:r>
            <a:r>
              <a:rPr sz="1400" spc="-15" dirty="0">
                <a:latin typeface="Times New Roman"/>
                <a:cs typeface="Times New Roman"/>
              </a:rPr>
              <a:t>loan </a:t>
            </a:r>
            <a:r>
              <a:rPr sz="1400" spc="-20" dirty="0">
                <a:latin typeface="Times New Roman"/>
                <a:cs typeface="Times New Roman"/>
              </a:rPr>
              <a:t>is given </a:t>
            </a:r>
            <a:r>
              <a:rPr sz="1400" spc="-5" dirty="0">
                <a:latin typeface="Times New Roman"/>
                <a:cs typeface="Times New Roman"/>
              </a:rPr>
              <a:t>by </a:t>
            </a:r>
            <a:r>
              <a:rPr sz="1400" spc="-10" dirty="0">
                <a:latin typeface="Times New Roman"/>
                <a:cs typeface="Times New Roman"/>
              </a:rPr>
              <a:t>bank, </a:t>
            </a:r>
            <a:r>
              <a:rPr sz="1400" spc="-65" dirty="0">
                <a:latin typeface="Times New Roman"/>
                <a:cs typeface="Times New Roman"/>
              </a:rPr>
              <a:t>We  </a:t>
            </a:r>
            <a:r>
              <a:rPr sz="1400" spc="-15" dirty="0">
                <a:latin typeface="Times New Roman"/>
                <a:cs typeface="Times New Roman"/>
              </a:rPr>
              <a:t>could </a:t>
            </a:r>
            <a:r>
              <a:rPr sz="1400" spc="-10" dirty="0">
                <a:latin typeface="Times New Roman"/>
                <a:cs typeface="Times New Roman"/>
              </a:rPr>
              <a:t>observe </a:t>
            </a:r>
            <a:r>
              <a:rPr sz="1400" spc="-15" dirty="0">
                <a:latin typeface="Times New Roman"/>
                <a:cs typeface="Times New Roman"/>
              </a:rPr>
              <a:t>that </a:t>
            </a:r>
            <a:r>
              <a:rPr sz="1400" spc="-25" dirty="0">
                <a:latin typeface="Times New Roman"/>
                <a:cs typeface="Times New Roman"/>
              </a:rPr>
              <a:t>Higher  </a:t>
            </a:r>
            <a:r>
              <a:rPr sz="1400" spc="-5" dirty="0">
                <a:latin typeface="Times New Roman"/>
                <a:cs typeface="Times New Roman"/>
              </a:rPr>
              <a:t>Goods </a:t>
            </a:r>
            <a:r>
              <a:rPr sz="1400" spc="-15" dirty="0">
                <a:latin typeface="Times New Roman"/>
                <a:cs typeface="Times New Roman"/>
              </a:rPr>
              <a:t>price for which </a:t>
            </a:r>
            <a:r>
              <a:rPr sz="1400" spc="-10" dirty="0">
                <a:latin typeface="Times New Roman"/>
                <a:cs typeface="Times New Roman"/>
              </a:rPr>
              <a:t>loan  </a:t>
            </a:r>
            <a:r>
              <a:rPr sz="1400" spc="-5" dirty="0">
                <a:latin typeface="Times New Roman"/>
                <a:cs typeface="Times New Roman"/>
              </a:rPr>
              <a:t>was </a:t>
            </a:r>
            <a:r>
              <a:rPr sz="1400" spc="-20" dirty="0">
                <a:latin typeface="Times New Roman"/>
                <a:cs typeface="Times New Roman"/>
              </a:rPr>
              <a:t>given is </a:t>
            </a:r>
            <a:r>
              <a:rPr sz="1400" spc="-15" dirty="0">
                <a:latin typeface="Times New Roman"/>
                <a:cs typeface="Times New Roman"/>
              </a:rPr>
              <a:t>under non-  </a:t>
            </a:r>
            <a:r>
              <a:rPr sz="1400" spc="-20" dirty="0">
                <a:latin typeface="Times New Roman"/>
                <a:cs typeface="Times New Roman"/>
              </a:rPr>
              <a:t>default </a:t>
            </a:r>
            <a:r>
              <a:rPr sz="1400" spc="-10" dirty="0">
                <a:latin typeface="Times New Roman"/>
                <a:cs typeface="Times New Roman"/>
              </a:rPr>
              <a:t>category(0) </a:t>
            </a:r>
            <a:r>
              <a:rPr sz="1400" spc="-15" dirty="0">
                <a:latin typeface="Times New Roman"/>
                <a:cs typeface="Times New Roman"/>
              </a:rPr>
              <a:t>which  </a:t>
            </a:r>
            <a:r>
              <a:rPr sz="1400" spc="-20" dirty="0">
                <a:latin typeface="Times New Roman"/>
                <a:cs typeface="Times New Roman"/>
              </a:rPr>
              <a:t>is </a:t>
            </a:r>
            <a:r>
              <a:rPr sz="1400" spc="-15" dirty="0">
                <a:latin typeface="Times New Roman"/>
                <a:cs typeface="Times New Roman"/>
              </a:rPr>
              <a:t>profit for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bank.</a:t>
            </a:r>
            <a:endParaRPr sz="1400">
              <a:latin typeface="Times New Roman"/>
              <a:cs typeface="Times New Roman"/>
            </a:endParaRPr>
          </a:p>
          <a:p>
            <a:pPr marL="362585" marR="186055" indent="-274320">
              <a:lnSpc>
                <a:spcPct val="100000"/>
              </a:lnSpc>
              <a:spcBef>
                <a:spcPts val="345"/>
              </a:spcBef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15" dirty="0">
                <a:latin typeface="Times New Roman"/>
                <a:cs typeface="Times New Roman"/>
              </a:rPr>
              <a:t>Plot2 </a:t>
            </a:r>
            <a:r>
              <a:rPr sz="1400" spc="-10" dirty="0">
                <a:latin typeface="Times New Roman"/>
                <a:cs typeface="Times New Roman"/>
              </a:rPr>
              <a:t>shows </a:t>
            </a:r>
            <a:r>
              <a:rPr sz="1400" spc="-15" dirty="0">
                <a:latin typeface="Times New Roman"/>
                <a:cs typeface="Times New Roman"/>
              </a:rPr>
              <a:t>that there </a:t>
            </a:r>
            <a:r>
              <a:rPr sz="1400" spc="-10" dirty="0">
                <a:latin typeface="Times New Roman"/>
                <a:cs typeface="Times New Roman"/>
              </a:rPr>
              <a:t>are  </a:t>
            </a:r>
            <a:r>
              <a:rPr sz="1400" spc="-25" dirty="0">
                <a:latin typeface="Times New Roman"/>
                <a:cs typeface="Times New Roman"/>
              </a:rPr>
              <a:t>huge </a:t>
            </a:r>
            <a:r>
              <a:rPr sz="1400" spc="-5" dirty="0">
                <a:latin typeface="Times New Roman"/>
                <a:cs typeface="Times New Roman"/>
              </a:rPr>
              <a:t>set of </a:t>
            </a:r>
            <a:r>
              <a:rPr sz="1400" spc="-15" dirty="0">
                <a:latin typeface="Times New Roman"/>
                <a:cs typeface="Times New Roman"/>
              </a:rPr>
              <a:t>customers who  </a:t>
            </a:r>
            <a:r>
              <a:rPr sz="1400" spc="-20" dirty="0">
                <a:latin typeface="Times New Roman"/>
                <a:cs typeface="Times New Roman"/>
              </a:rPr>
              <a:t>fall </a:t>
            </a:r>
            <a:r>
              <a:rPr sz="1400" spc="-15" dirty="0">
                <a:latin typeface="Times New Roman"/>
                <a:cs typeface="Times New Roman"/>
              </a:rPr>
              <a:t>under Non-defaulter  </a:t>
            </a:r>
            <a:r>
              <a:rPr sz="1400" spc="-25" dirty="0">
                <a:latin typeface="Times New Roman"/>
                <a:cs typeface="Times New Roman"/>
              </a:rPr>
              <a:t>category, </a:t>
            </a:r>
            <a:r>
              <a:rPr sz="1400" spc="-15" dirty="0">
                <a:latin typeface="Times New Roman"/>
                <a:cs typeface="Times New Roman"/>
              </a:rPr>
              <a:t>Where bank </a:t>
            </a:r>
            <a:r>
              <a:rPr sz="1400" spc="-20" dirty="0">
                <a:latin typeface="Times New Roman"/>
                <a:cs typeface="Times New Roman"/>
              </a:rPr>
              <a:t>is  giving </a:t>
            </a:r>
            <a:r>
              <a:rPr sz="1400" spc="-15" dirty="0">
                <a:latin typeface="Times New Roman"/>
                <a:cs typeface="Times New Roman"/>
              </a:rPr>
              <a:t>loans for </a:t>
            </a:r>
            <a:r>
              <a:rPr sz="1400" spc="-25" dirty="0">
                <a:latin typeface="Times New Roman"/>
                <a:cs typeface="Times New Roman"/>
              </a:rPr>
              <a:t>higher  amount </a:t>
            </a:r>
            <a:r>
              <a:rPr sz="1400" spc="-5" dirty="0">
                <a:latin typeface="Times New Roman"/>
                <a:cs typeface="Times New Roman"/>
              </a:rPr>
              <a:t>of </a:t>
            </a:r>
            <a:r>
              <a:rPr sz="1400" spc="-10" dirty="0">
                <a:latin typeface="Times New Roman"/>
                <a:cs typeface="Times New Roman"/>
              </a:rPr>
              <a:t>Goods.This  </a:t>
            </a:r>
            <a:r>
              <a:rPr sz="1400" spc="-20" dirty="0">
                <a:latin typeface="Times New Roman"/>
                <a:cs typeface="Times New Roman"/>
              </a:rPr>
              <a:t>should </a:t>
            </a:r>
            <a:r>
              <a:rPr sz="1400" spc="-5" dirty="0">
                <a:latin typeface="Times New Roman"/>
                <a:cs typeface="Times New Roman"/>
              </a:rPr>
              <a:t>be taken </a:t>
            </a:r>
            <a:r>
              <a:rPr sz="1400" spc="-10" dirty="0">
                <a:latin typeface="Times New Roman"/>
                <a:cs typeface="Times New Roman"/>
              </a:rPr>
              <a:t>care </a:t>
            </a:r>
            <a:r>
              <a:rPr sz="1400" spc="-5" dirty="0">
                <a:latin typeface="Times New Roman"/>
                <a:cs typeface="Times New Roman"/>
              </a:rPr>
              <a:t>to  </a:t>
            </a:r>
            <a:r>
              <a:rPr sz="1400" spc="-20" dirty="0">
                <a:latin typeface="Times New Roman"/>
                <a:cs typeface="Times New Roman"/>
              </a:rPr>
              <a:t>make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profits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93008" y="1700783"/>
            <a:ext cx="5184647" cy="3627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1268044"/>
            <a:ext cx="2095500" cy="75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Analysing 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Spread</a:t>
            </a:r>
            <a:r>
              <a:rPr sz="1400" b="1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ts val="1675"/>
              </a:lnSpc>
            </a:pP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Data </a:t>
            </a: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using 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BoxPlot</a:t>
            </a:r>
            <a:r>
              <a:rPr sz="1400" b="1" spc="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on</a:t>
            </a:r>
            <a:endParaRPr sz="1400">
              <a:latin typeface="Georgia"/>
              <a:cs typeface="Georgia"/>
            </a:endParaRPr>
          </a:p>
          <a:p>
            <a:pPr marL="12700" marR="72390">
              <a:lnSpc>
                <a:spcPts val="1200"/>
              </a:lnSpc>
              <a:spcBef>
                <a:spcPts val="35"/>
              </a:spcBef>
            </a:pPr>
            <a:r>
              <a:rPr sz="1000" b="1" i="1" dirty="0">
                <a:solidFill>
                  <a:srgbClr val="FFFFFF"/>
                </a:solidFill>
                <a:latin typeface="Georgia"/>
                <a:cs typeface="Georgia"/>
              </a:rPr>
              <a:t>DaysBeforeCustomer</a:t>
            </a:r>
            <a:r>
              <a:rPr sz="1000" b="1" i="1" spc="-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000" b="1" i="1" dirty="0">
                <a:solidFill>
                  <a:srgbClr val="FFFFFF"/>
                </a:solidFill>
                <a:latin typeface="Georgia"/>
                <a:cs typeface="Georgia"/>
              </a:rPr>
              <a:t>changes  phonenumber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9745" y="2200465"/>
            <a:ext cx="2457450" cy="4109085"/>
            <a:chOff x="249745" y="2200465"/>
            <a:chExt cx="2457450" cy="4109085"/>
          </a:xfrm>
        </p:grpSpPr>
        <p:sp>
          <p:nvSpPr>
            <p:cNvPr id="4" name="object 4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2447544" y="0"/>
                  </a:moveTo>
                  <a:lnTo>
                    <a:pt x="0" y="0"/>
                  </a:lnTo>
                  <a:lnTo>
                    <a:pt x="0" y="4099560"/>
                  </a:lnTo>
                  <a:lnTo>
                    <a:pt x="2447544" y="4099560"/>
                  </a:lnTo>
                  <a:lnTo>
                    <a:pt x="2447544" y="0"/>
                  </a:lnTo>
                  <a:close/>
                </a:path>
              </a:pathLst>
            </a:custGeom>
            <a:solidFill>
              <a:srgbClr val="ECC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0" y="4099560"/>
                  </a:moveTo>
                  <a:lnTo>
                    <a:pt x="2447544" y="4099560"/>
                  </a:lnTo>
                  <a:lnTo>
                    <a:pt x="2447544" y="0"/>
                  </a:lnTo>
                  <a:lnTo>
                    <a:pt x="0" y="0"/>
                  </a:lnTo>
                  <a:lnTo>
                    <a:pt x="0" y="4099560"/>
                  </a:lnTo>
                  <a:close/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4508" y="2205227"/>
            <a:ext cx="2447925" cy="409956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362585" marR="125730" indent="-274320">
              <a:lnSpc>
                <a:spcPct val="100000"/>
              </a:lnSpc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10" dirty="0">
                <a:latin typeface="Times New Roman"/>
                <a:cs typeface="Times New Roman"/>
              </a:rPr>
              <a:t>In </a:t>
            </a:r>
            <a:r>
              <a:rPr sz="1400" spc="-15" dirty="0">
                <a:latin typeface="Times New Roman"/>
                <a:cs typeface="Times New Roman"/>
              </a:rPr>
              <a:t>defaulter </a:t>
            </a:r>
            <a:r>
              <a:rPr sz="1400" spc="-20" dirty="0">
                <a:latin typeface="Times New Roman"/>
                <a:cs typeface="Times New Roman"/>
              </a:rPr>
              <a:t>list </a:t>
            </a:r>
            <a:r>
              <a:rPr sz="1400" spc="-5" dirty="0">
                <a:latin typeface="Times New Roman"/>
                <a:cs typeface="Times New Roman"/>
              </a:rPr>
              <a:t>we </a:t>
            </a:r>
            <a:r>
              <a:rPr sz="1400" spc="-15" dirty="0">
                <a:latin typeface="Times New Roman"/>
                <a:cs typeface="Times New Roman"/>
              </a:rPr>
              <a:t>could  </a:t>
            </a:r>
            <a:r>
              <a:rPr sz="1400" spc="-5" dirty="0">
                <a:latin typeface="Times New Roman"/>
                <a:cs typeface="Times New Roman"/>
              </a:rPr>
              <a:t>see </a:t>
            </a:r>
            <a:r>
              <a:rPr sz="1400" spc="-15" dirty="0">
                <a:latin typeface="Times New Roman"/>
                <a:cs typeface="Times New Roman"/>
              </a:rPr>
              <a:t>that there </a:t>
            </a:r>
            <a:r>
              <a:rPr sz="1400" spc="-2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a </a:t>
            </a:r>
            <a:r>
              <a:rPr sz="1400" spc="-20" dirty="0">
                <a:latin typeface="Times New Roman"/>
                <a:cs typeface="Times New Roman"/>
              </a:rPr>
              <a:t>change in  </a:t>
            </a:r>
            <a:r>
              <a:rPr sz="1400" spc="-15" dirty="0">
                <a:latin typeface="Times New Roman"/>
                <a:cs typeface="Times New Roman"/>
              </a:rPr>
              <a:t>the phoneNumber </a:t>
            </a:r>
            <a:r>
              <a:rPr sz="1400" spc="-20" dirty="0">
                <a:latin typeface="Times New Roman"/>
                <a:cs typeface="Times New Roman"/>
              </a:rPr>
              <a:t>in </a:t>
            </a:r>
            <a:r>
              <a:rPr sz="1400" spc="-15" dirty="0">
                <a:latin typeface="Times New Roman"/>
                <a:cs typeface="Times New Roman"/>
              </a:rPr>
              <a:t>the  </a:t>
            </a:r>
            <a:r>
              <a:rPr sz="1400" spc="-10" dirty="0">
                <a:latin typeface="Times New Roman"/>
                <a:cs typeface="Times New Roman"/>
              </a:rPr>
              <a:t>recent days </a:t>
            </a:r>
            <a:r>
              <a:rPr sz="1400" spc="-15" dirty="0">
                <a:latin typeface="Times New Roman"/>
                <a:cs typeface="Times New Roman"/>
              </a:rPr>
              <a:t>falling </a:t>
            </a:r>
            <a:r>
              <a:rPr sz="1400" spc="-20" dirty="0">
                <a:latin typeface="Times New Roman"/>
                <a:cs typeface="Times New Roman"/>
              </a:rPr>
              <a:t>in  </a:t>
            </a:r>
            <a:r>
              <a:rPr sz="1400" spc="-15" dirty="0">
                <a:latin typeface="Times New Roman"/>
                <a:cs typeface="Times New Roman"/>
              </a:rPr>
              <a:t>defaulter’s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list.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"/>
            </a:pPr>
            <a:endParaRPr sz="2050">
              <a:latin typeface="Times New Roman"/>
              <a:cs typeface="Times New Roman"/>
            </a:endParaRPr>
          </a:p>
          <a:p>
            <a:pPr marL="362585" marR="118745" indent="-274320">
              <a:lnSpc>
                <a:spcPct val="100000"/>
              </a:lnSpc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15" dirty="0">
                <a:latin typeface="Times New Roman"/>
                <a:cs typeface="Times New Roman"/>
              </a:rPr>
              <a:t>Even </a:t>
            </a:r>
            <a:r>
              <a:rPr sz="1400" spc="-5" dirty="0">
                <a:latin typeface="Times New Roman"/>
                <a:cs typeface="Times New Roman"/>
              </a:rPr>
              <a:t>75th </a:t>
            </a:r>
            <a:r>
              <a:rPr sz="1400" spc="-15" dirty="0">
                <a:latin typeface="Times New Roman"/>
                <a:cs typeface="Times New Roman"/>
              </a:rPr>
              <a:t>percentile </a:t>
            </a:r>
            <a:r>
              <a:rPr sz="1400" spc="-20" dirty="0">
                <a:latin typeface="Times New Roman"/>
                <a:cs typeface="Times New Roman"/>
              </a:rPr>
              <a:t>is  </a:t>
            </a:r>
            <a:r>
              <a:rPr sz="1400" spc="-10" dirty="0">
                <a:latin typeface="Times New Roman"/>
                <a:cs typeface="Times New Roman"/>
              </a:rPr>
              <a:t>close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spc="-15" dirty="0">
                <a:latin typeface="Times New Roman"/>
                <a:cs typeface="Times New Roman"/>
              </a:rPr>
              <a:t>the loan </a:t>
            </a:r>
            <a:r>
              <a:rPr sz="1400" spc="-10" dirty="0">
                <a:latin typeface="Times New Roman"/>
                <a:cs typeface="Times New Roman"/>
              </a:rPr>
              <a:t>processing  </a:t>
            </a:r>
            <a:r>
              <a:rPr sz="1400" spc="-35" dirty="0">
                <a:latin typeface="Times New Roman"/>
                <a:cs typeface="Times New Roman"/>
              </a:rPr>
              <a:t>day. </a:t>
            </a:r>
            <a:r>
              <a:rPr sz="1400" spc="-10" dirty="0">
                <a:latin typeface="Times New Roman"/>
                <a:cs typeface="Times New Roman"/>
              </a:rPr>
              <a:t>So </a:t>
            </a:r>
            <a:r>
              <a:rPr sz="1400" spc="-20" dirty="0">
                <a:latin typeface="Times New Roman"/>
                <a:cs typeface="Times New Roman"/>
              </a:rPr>
              <a:t>variable is  </a:t>
            </a:r>
            <a:r>
              <a:rPr sz="1400" spc="-10" dirty="0">
                <a:latin typeface="Times New Roman"/>
                <a:cs typeface="Times New Roman"/>
              </a:rPr>
              <a:t>considered </a:t>
            </a:r>
            <a:r>
              <a:rPr sz="1400" spc="-15" dirty="0">
                <a:latin typeface="Times New Roman"/>
                <a:cs typeface="Times New Roman"/>
              </a:rPr>
              <a:t>for </a:t>
            </a:r>
            <a:r>
              <a:rPr sz="1400" spc="-20" dirty="0">
                <a:latin typeface="Times New Roman"/>
                <a:cs typeface="Times New Roman"/>
              </a:rPr>
              <a:t>further  analysis </a:t>
            </a:r>
            <a:r>
              <a:rPr sz="1400" spc="-5" dirty="0">
                <a:latin typeface="Times New Roman"/>
                <a:cs typeface="Times New Roman"/>
              </a:rPr>
              <a:t>to detect </a:t>
            </a:r>
            <a:r>
              <a:rPr sz="1400" spc="-15" dirty="0">
                <a:latin typeface="Times New Roman"/>
                <a:cs typeface="Times New Roman"/>
              </a:rPr>
              <a:t>Loan-  defaulters.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19855" y="1773935"/>
            <a:ext cx="5184648" cy="3483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1268044"/>
            <a:ext cx="2095500" cy="75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Analysing 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Spread</a:t>
            </a:r>
            <a:r>
              <a:rPr sz="1400" b="1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ts val="1675"/>
              </a:lnSpc>
            </a:pP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Data </a:t>
            </a: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using 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BoxPlot</a:t>
            </a:r>
            <a:r>
              <a:rPr sz="1400" b="1" spc="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on</a:t>
            </a:r>
            <a:endParaRPr sz="1400">
              <a:latin typeface="Georgia"/>
              <a:cs typeface="Georgia"/>
            </a:endParaRPr>
          </a:p>
          <a:p>
            <a:pPr marL="12700" marR="92710">
              <a:lnSpc>
                <a:spcPts val="1200"/>
              </a:lnSpc>
              <a:spcBef>
                <a:spcPts val="35"/>
              </a:spcBef>
            </a:pPr>
            <a:r>
              <a:rPr sz="1000" b="1" i="1" dirty="0">
                <a:solidFill>
                  <a:srgbClr val="FFFFFF"/>
                </a:solidFill>
                <a:latin typeface="Georgia"/>
                <a:cs typeface="Georgia"/>
              </a:rPr>
              <a:t>Count </a:t>
            </a:r>
            <a:r>
              <a:rPr sz="1000" b="1" i="1" spc="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1000" b="1" i="1" dirty="0">
                <a:solidFill>
                  <a:srgbClr val="FFFFFF"/>
                </a:solidFill>
                <a:latin typeface="Georgia"/>
                <a:cs typeface="Georgia"/>
              </a:rPr>
              <a:t>family </a:t>
            </a:r>
            <a:r>
              <a:rPr sz="1000" b="1" i="1" spc="-5" dirty="0">
                <a:solidFill>
                  <a:srgbClr val="FFFFFF"/>
                </a:solidFill>
                <a:latin typeface="Georgia"/>
                <a:cs typeface="Georgia"/>
              </a:rPr>
              <a:t>members in </a:t>
            </a:r>
            <a:r>
              <a:rPr sz="1000" b="1" i="1" spc="5" dirty="0">
                <a:solidFill>
                  <a:srgbClr val="FFFFFF"/>
                </a:solidFill>
                <a:latin typeface="Georgia"/>
                <a:cs typeface="Georgia"/>
              </a:rPr>
              <a:t>a  </a:t>
            </a:r>
            <a:r>
              <a:rPr sz="1000" b="1" i="1" dirty="0">
                <a:solidFill>
                  <a:srgbClr val="FFFFFF"/>
                </a:solidFill>
                <a:latin typeface="Georgia"/>
                <a:cs typeface="Georgia"/>
              </a:rPr>
              <a:t>client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9745" y="2200465"/>
            <a:ext cx="2457450" cy="4109085"/>
            <a:chOff x="249745" y="2200465"/>
            <a:chExt cx="2457450" cy="4109085"/>
          </a:xfrm>
        </p:grpSpPr>
        <p:sp>
          <p:nvSpPr>
            <p:cNvPr id="4" name="object 4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2447544" y="0"/>
                  </a:moveTo>
                  <a:lnTo>
                    <a:pt x="0" y="0"/>
                  </a:lnTo>
                  <a:lnTo>
                    <a:pt x="0" y="4099560"/>
                  </a:lnTo>
                  <a:lnTo>
                    <a:pt x="2447544" y="4099560"/>
                  </a:lnTo>
                  <a:lnTo>
                    <a:pt x="2447544" y="0"/>
                  </a:lnTo>
                  <a:close/>
                </a:path>
              </a:pathLst>
            </a:custGeom>
            <a:solidFill>
              <a:srgbClr val="ECC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0" y="4099560"/>
                  </a:moveTo>
                  <a:lnTo>
                    <a:pt x="2447544" y="4099560"/>
                  </a:lnTo>
                  <a:lnTo>
                    <a:pt x="2447544" y="0"/>
                  </a:lnTo>
                  <a:lnTo>
                    <a:pt x="0" y="0"/>
                  </a:lnTo>
                  <a:lnTo>
                    <a:pt x="0" y="4099560"/>
                  </a:lnTo>
                  <a:close/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4508" y="2205227"/>
            <a:ext cx="2447925" cy="409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362585" marR="292735" indent="-274320">
              <a:lnSpc>
                <a:spcPct val="100000"/>
              </a:lnSpc>
              <a:spcBef>
                <a:spcPts val="890"/>
              </a:spcBef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15" dirty="0">
                <a:latin typeface="Times New Roman"/>
                <a:cs typeface="Times New Roman"/>
              </a:rPr>
              <a:t>From the </a:t>
            </a:r>
            <a:r>
              <a:rPr sz="1400" spc="-10" dirty="0">
                <a:latin typeface="Times New Roman"/>
                <a:cs typeface="Times New Roman"/>
              </a:rPr>
              <a:t>plot shown </a:t>
            </a:r>
            <a:r>
              <a:rPr sz="1400" spc="-5" dirty="0">
                <a:latin typeface="Times New Roman"/>
                <a:cs typeface="Times New Roman"/>
              </a:rPr>
              <a:t>we  </a:t>
            </a:r>
            <a:r>
              <a:rPr sz="1400" spc="-15" dirty="0">
                <a:latin typeface="Times New Roman"/>
                <a:cs typeface="Times New Roman"/>
              </a:rPr>
              <a:t>could </a:t>
            </a:r>
            <a:r>
              <a:rPr sz="1400" spc="-5" dirty="0">
                <a:latin typeface="Times New Roman"/>
                <a:cs typeface="Times New Roman"/>
              </a:rPr>
              <a:t>see </a:t>
            </a:r>
            <a:r>
              <a:rPr sz="1400" spc="-15" dirty="0">
                <a:latin typeface="Times New Roman"/>
                <a:cs typeface="Times New Roman"/>
              </a:rPr>
              <a:t>that increase </a:t>
            </a:r>
            <a:r>
              <a:rPr sz="1400" spc="-20" dirty="0">
                <a:latin typeface="Times New Roman"/>
                <a:cs typeface="Times New Roman"/>
              </a:rPr>
              <a:t>in  </a:t>
            </a:r>
            <a:r>
              <a:rPr sz="1400" spc="-15" dirty="0">
                <a:latin typeface="Times New Roman"/>
                <a:cs typeface="Times New Roman"/>
              </a:rPr>
              <a:t>count </a:t>
            </a:r>
            <a:r>
              <a:rPr sz="1400" spc="-5" dirty="0">
                <a:latin typeface="Times New Roman"/>
                <a:cs typeface="Times New Roman"/>
              </a:rPr>
              <a:t>of </a:t>
            </a:r>
            <a:r>
              <a:rPr sz="1400" spc="-25" dirty="0">
                <a:latin typeface="Times New Roman"/>
                <a:cs typeface="Times New Roman"/>
              </a:rPr>
              <a:t>family members  </a:t>
            </a:r>
            <a:r>
              <a:rPr sz="1400" spc="-5" dirty="0">
                <a:latin typeface="Times New Roman"/>
                <a:cs typeface="Times New Roman"/>
              </a:rPr>
              <a:t>doesn‘t </a:t>
            </a:r>
            <a:r>
              <a:rPr sz="1400" spc="-15" dirty="0">
                <a:latin typeface="Times New Roman"/>
                <a:cs typeface="Times New Roman"/>
              </a:rPr>
              <a:t>really </a:t>
            </a:r>
            <a:r>
              <a:rPr sz="1400" spc="-20" dirty="0">
                <a:latin typeface="Times New Roman"/>
                <a:cs typeface="Times New Roman"/>
              </a:rPr>
              <a:t>impact </a:t>
            </a:r>
            <a:r>
              <a:rPr sz="1400" spc="-15" dirty="0">
                <a:latin typeface="Times New Roman"/>
                <a:cs typeface="Times New Roman"/>
              </a:rPr>
              <a:t>the  </a:t>
            </a:r>
            <a:r>
              <a:rPr sz="1400" spc="-25" dirty="0">
                <a:latin typeface="Times New Roman"/>
                <a:cs typeface="Times New Roman"/>
              </a:rPr>
              <a:t>final </a:t>
            </a:r>
            <a:r>
              <a:rPr sz="1400" spc="-15" dirty="0">
                <a:latin typeface="Times New Roman"/>
                <a:cs typeface="Times New Roman"/>
              </a:rPr>
              <a:t>target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variable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"/>
            </a:pPr>
            <a:endParaRPr sz="2050">
              <a:latin typeface="Times New Roman"/>
              <a:cs typeface="Times New Roman"/>
            </a:endParaRPr>
          </a:p>
          <a:p>
            <a:pPr marL="362585" marR="170815" indent="-274320">
              <a:lnSpc>
                <a:spcPct val="100000"/>
              </a:lnSpc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20" dirty="0">
                <a:latin typeface="Times New Roman"/>
                <a:cs typeface="Times New Roman"/>
              </a:rPr>
              <a:t>But further analysis </a:t>
            </a:r>
            <a:r>
              <a:rPr sz="1400" spc="-5" dirty="0">
                <a:latin typeface="Times New Roman"/>
                <a:cs typeface="Times New Roman"/>
              </a:rPr>
              <a:t>can be  </a:t>
            </a:r>
            <a:r>
              <a:rPr sz="1400" spc="-20" dirty="0">
                <a:latin typeface="Times New Roman"/>
                <a:cs typeface="Times New Roman"/>
              </a:rPr>
              <a:t>made using </a:t>
            </a:r>
            <a:r>
              <a:rPr sz="1400" spc="-15" dirty="0">
                <a:latin typeface="Times New Roman"/>
                <a:cs typeface="Times New Roman"/>
              </a:rPr>
              <a:t>bivariate  analysis. </a:t>
            </a:r>
            <a:r>
              <a:rPr sz="1400" spc="-60" dirty="0">
                <a:latin typeface="Times New Roman"/>
                <a:cs typeface="Times New Roman"/>
              </a:rPr>
              <a:t>To </a:t>
            </a:r>
            <a:r>
              <a:rPr sz="1400" spc="-20" dirty="0">
                <a:latin typeface="Times New Roman"/>
                <a:cs typeface="Times New Roman"/>
              </a:rPr>
              <a:t>incur </a:t>
            </a:r>
            <a:r>
              <a:rPr sz="1400" spc="-25" dirty="0">
                <a:latin typeface="Times New Roman"/>
                <a:cs typeface="Times New Roman"/>
              </a:rPr>
              <a:t>more  </a:t>
            </a:r>
            <a:r>
              <a:rPr sz="1400" spc="-20" dirty="0">
                <a:latin typeface="Times New Roman"/>
                <a:cs typeface="Times New Roman"/>
              </a:rPr>
              <a:t>insights </a:t>
            </a:r>
            <a:r>
              <a:rPr sz="1400" spc="-15" dirty="0">
                <a:latin typeface="Times New Roman"/>
                <a:cs typeface="Times New Roman"/>
              </a:rPr>
              <a:t>from </a:t>
            </a:r>
            <a:r>
              <a:rPr sz="1400" spc="-20" dirty="0">
                <a:latin typeface="Times New Roman"/>
                <a:cs typeface="Times New Roman"/>
              </a:rPr>
              <a:t>this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variable.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46703" y="1700783"/>
            <a:ext cx="5401056" cy="3889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6304" y="155257"/>
            <a:ext cx="8845550" cy="6557009"/>
            <a:chOff x="146304" y="155257"/>
            <a:chExt cx="8845550" cy="6557009"/>
          </a:xfrm>
        </p:grpSpPr>
        <p:sp>
          <p:nvSpPr>
            <p:cNvPr id="3" name="object 3"/>
            <p:cNvSpPr/>
            <p:nvPr/>
          </p:nvSpPr>
          <p:spPr>
            <a:xfrm>
              <a:off x="146304" y="6391655"/>
              <a:ext cx="8833485" cy="311150"/>
            </a:xfrm>
            <a:custGeom>
              <a:avLst/>
              <a:gdLst/>
              <a:ahLst/>
              <a:cxnLst/>
              <a:rect l="l" t="t" r="r" b="b"/>
              <a:pathLst>
                <a:path w="8833485" h="311150">
                  <a:moveTo>
                    <a:pt x="8833104" y="0"/>
                  </a:moveTo>
                  <a:lnTo>
                    <a:pt x="0" y="0"/>
                  </a:lnTo>
                  <a:lnTo>
                    <a:pt x="0" y="310896"/>
                  </a:lnTo>
                  <a:lnTo>
                    <a:pt x="8833104" y="310896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924" y="160020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9727" y="1263777"/>
            <a:ext cx="6254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D16248"/>
                </a:solidFill>
                <a:latin typeface="Georgia"/>
                <a:cs typeface="Georgia"/>
              </a:rPr>
              <a:t>UNIVARIATE ANALYSIS on Application</a:t>
            </a:r>
            <a:r>
              <a:rPr sz="2400" b="0" dirty="0">
                <a:solidFill>
                  <a:srgbClr val="D16248"/>
                </a:solidFill>
                <a:latin typeface="Georgia"/>
                <a:cs typeface="Georgia"/>
              </a:rPr>
              <a:t> </a:t>
            </a:r>
            <a:r>
              <a:rPr sz="2400" b="0" spc="-5" dirty="0">
                <a:solidFill>
                  <a:srgbClr val="D16248"/>
                </a:solidFill>
                <a:latin typeface="Georgia"/>
                <a:cs typeface="Georgia"/>
              </a:rPr>
              <a:t>Data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727" y="2449195"/>
            <a:ext cx="50171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1800" spc="-5" dirty="0">
                <a:latin typeface="Georgia"/>
                <a:cs typeface="Georgia"/>
              </a:rPr>
              <a:t>Categorical </a:t>
            </a:r>
            <a:r>
              <a:rPr sz="1800" spc="-10" dirty="0">
                <a:latin typeface="Georgia"/>
                <a:cs typeface="Georgia"/>
              </a:rPr>
              <a:t>Unordered </a:t>
            </a:r>
            <a:r>
              <a:rPr sz="1800" spc="-5" dirty="0">
                <a:latin typeface="Georgia"/>
                <a:cs typeface="Georgia"/>
              </a:rPr>
              <a:t>UNIVARIATE</a:t>
            </a:r>
            <a:r>
              <a:rPr sz="1800" spc="6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analysis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354330" indent="-342265">
              <a:lnSpc>
                <a:spcPct val="100000"/>
              </a:lnSpc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1800" spc="-5" dirty="0">
                <a:latin typeface="Georgia"/>
                <a:cs typeface="Georgia"/>
              </a:rPr>
              <a:t>Categorical ordered UNIVARIATE</a:t>
            </a:r>
            <a:r>
              <a:rPr sz="1800" spc="4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analysis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2063" y="4245927"/>
            <a:ext cx="5692140" cy="861060"/>
            <a:chOff x="512063" y="4245927"/>
            <a:chExt cx="5692140" cy="861060"/>
          </a:xfrm>
        </p:grpSpPr>
        <p:sp>
          <p:nvSpPr>
            <p:cNvPr id="8" name="object 8"/>
            <p:cNvSpPr/>
            <p:nvPr/>
          </p:nvSpPr>
          <p:spPr>
            <a:xfrm>
              <a:off x="564246" y="4283120"/>
              <a:ext cx="5639464" cy="7317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2063" y="4245927"/>
              <a:ext cx="5585333" cy="8608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14172" y="4299203"/>
            <a:ext cx="5544820" cy="646430"/>
          </a:xfrm>
          <a:prstGeom prst="rect">
            <a:avLst/>
          </a:prstGeom>
          <a:solidFill>
            <a:srgbClr val="EAE0C4"/>
          </a:solidFill>
          <a:ln w="9144">
            <a:solidFill>
              <a:srgbClr val="CCB4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6F2F9F"/>
                </a:solidFill>
                <a:latin typeface="Georgia"/>
                <a:cs typeface="Georgia"/>
              </a:rPr>
              <a:t>UNIVARIATE </a:t>
            </a:r>
            <a:r>
              <a:rPr sz="1800" spc="-10" dirty="0">
                <a:solidFill>
                  <a:srgbClr val="6F2F9F"/>
                </a:solidFill>
                <a:latin typeface="Georgia"/>
                <a:cs typeface="Georgia"/>
              </a:rPr>
              <a:t>Analysis </a:t>
            </a:r>
            <a:r>
              <a:rPr sz="1800" spc="-5" dirty="0">
                <a:solidFill>
                  <a:srgbClr val="6F2F9F"/>
                </a:solidFill>
                <a:latin typeface="Georgia"/>
                <a:cs typeface="Georgia"/>
              </a:rPr>
              <a:t>helps </a:t>
            </a:r>
            <a:r>
              <a:rPr sz="1800" dirty="0">
                <a:solidFill>
                  <a:srgbClr val="6F2F9F"/>
                </a:solidFill>
                <a:latin typeface="Georgia"/>
                <a:cs typeface="Georgia"/>
              </a:rPr>
              <a:t>in </a:t>
            </a:r>
            <a:r>
              <a:rPr sz="1800" spc="-5" dirty="0">
                <a:solidFill>
                  <a:srgbClr val="6F2F9F"/>
                </a:solidFill>
                <a:latin typeface="Georgia"/>
                <a:cs typeface="Georgia"/>
              </a:rPr>
              <a:t>fetching</a:t>
            </a:r>
            <a:r>
              <a:rPr sz="1800" spc="70" dirty="0">
                <a:solidFill>
                  <a:srgbClr val="6F2F9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Georgia"/>
                <a:cs typeface="Georgia"/>
              </a:rPr>
              <a:t>insights</a:t>
            </a:r>
            <a:endParaRPr sz="1800">
              <a:latin typeface="Georgia"/>
              <a:cs typeface="Georgia"/>
            </a:endParaRPr>
          </a:p>
          <a:p>
            <a:pPr marL="88900">
              <a:lnSpc>
                <a:spcPct val="100000"/>
              </a:lnSpc>
            </a:pPr>
            <a:r>
              <a:rPr sz="1800" spc="-5" dirty="0">
                <a:solidFill>
                  <a:srgbClr val="6F2F9F"/>
                </a:solidFill>
                <a:latin typeface="Georgia"/>
                <a:cs typeface="Georgia"/>
              </a:rPr>
              <a:t>from </a:t>
            </a:r>
            <a:r>
              <a:rPr sz="1800" spc="-10" dirty="0">
                <a:solidFill>
                  <a:srgbClr val="6F2F9F"/>
                </a:solidFill>
                <a:latin typeface="Georgia"/>
                <a:cs typeface="Georgia"/>
              </a:rPr>
              <a:t>single </a:t>
            </a:r>
            <a:r>
              <a:rPr sz="1800" spc="-5" dirty="0">
                <a:solidFill>
                  <a:srgbClr val="6F2F9F"/>
                </a:solidFill>
                <a:latin typeface="Georgia"/>
                <a:cs typeface="Georgia"/>
              </a:rPr>
              <a:t>variable </a:t>
            </a:r>
            <a:r>
              <a:rPr sz="1800" dirty="0">
                <a:solidFill>
                  <a:srgbClr val="6F2F9F"/>
                </a:solidFill>
                <a:latin typeface="Georgia"/>
                <a:cs typeface="Georgia"/>
              </a:rPr>
              <a:t>which </a:t>
            </a:r>
            <a:r>
              <a:rPr sz="1800" spc="-5" dirty="0">
                <a:solidFill>
                  <a:srgbClr val="6F2F9F"/>
                </a:solidFill>
                <a:latin typeface="Georgia"/>
                <a:cs typeface="Georgia"/>
              </a:rPr>
              <a:t>helps </a:t>
            </a:r>
            <a:r>
              <a:rPr sz="1800" dirty="0">
                <a:solidFill>
                  <a:srgbClr val="6F2F9F"/>
                </a:solidFill>
                <a:latin typeface="Georgia"/>
                <a:cs typeface="Georgia"/>
              </a:rPr>
              <a:t>in </a:t>
            </a:r>
            <a:r>
              <a:rPr sz="1800" spc="-5" dirty="0">
                <a:solidFill>
                  <a:srgbClr val="6F2F9F"/>
                </a:solidFill>
                <a:latin typeface="Georgia"/>
                <a:cs typeface="Georgia"/>
              </a:rPr>
              <a:t>Overall</a:t>
            </a:r>
            <a:r>
              <a:rPr sz="1800" spc="75" dirty="0">
                <a:solidFill>
                  <a:srgbClr val="6F2F9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Georgia"/>
                <a:cs typeface="Georgia"/>
              </a:rPr>
              <a:t>Analysis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1268044"/>
            <a:ext cx="2166620" cy="75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Analysing 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Spread</a:t>
            </a:r>
            <a:r>
              <a:rPr sz="1400" b="1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ts val="1675"/>
              </a:lnSpc>
            </a:pP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Data </a:t>
            </a: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using 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BoxPlot</a:t>
            </a:r>
            <a:r>
              <a:rPr sz="1400" b="1" spc="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on</a:t>
            </a:r>
            <a:endParaRPr sz="1400">
              <a:latin typeface="Georgia"/>
              <a:cs typeface="Georgia"/>
            </a:endParaRPr>
          </a:p>
          <a:p>
            <a:pPr marL="12700" marR="5080">
              <a:lnSpc>
                <a:spcPts val="1200"/>
              </a:lnSpc>
              <a:spcBef>
                <a:spcPts val="35"/>
              </a:spcBef>
            </a:pPr>
            <a:r>
              <a:rPr sz="1000" b="1" i="1" dirty="0">
                <a:solidFill>
                  <a:srgbClr val="FFFFFF"/>
                </a:solidFill>
                <a:latin typeface="Georgia"/>
                <a:cs typeface="Georgia"/>
              </a:rPr>
              <a:t>Approximately </a:t>
            </a:r>
            <a:r>
              <a:rPr sz="1000" b="1" i="1" spc="5" dirty="0">
                <a:solidFill>
                  <a:srgbClr val="FFFFFF"/>
                </a:solidFill>
                <a:latin typeface="Georgia"/>
                <a:cs typeface="Georgia"/>
              </a:rPr>
              <a:t>at </a:t>
            </a:r>
            <a:r>
              <a:rPr sz="1000" b="1" i="1" dirty="0">
                <a:solidFill>
                  <a:srgbClr val="FFFFFF"/>
                </a:solidFill>
                <a:latin typeface="Georgia"/>
                <a:cs typeface="Georgia"/>
              </a:rPr>
              <a:t>what hour</a:t>
            </a:r>
            <a:r>
              <a:rPr sz="1000" b="1" i="1" spc="-1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000" b="1" i="1" dirty="0">
                <a:solidFill>
                  <a:srgbClr val="FFFFFF"/>
                </a:solidFill>
                <a:latin typeface="Georgia"/>
                <a:cs typeface="Georgia"/>
              </a:rPr>
              <a:t>did  the client </a:t>
            </a:r>
            <a:r>
              <a:rPr sz="1000" b="1" i="1" spc="5" dirty="0">
                <a:solidFill>
                  <a:srgbClr val="FFFFFF"/>
                </a:solidFill>
                <a:latin typeface="Georgia"/>
                <a:cs typeface="Georgia"/>
              </a:rPr>
              <a:t>apply for </a:t>
            </a:r>
            <a:r>
              <a:rPr sz="1000" b="1" i="1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1000" b="1" i="1" spc="-1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000" b="1" i="1" spc="5" dirty="0">
                <a:solidFill>
                  <a:srgbClr val="FFFFFF"/>
                </a:solidFill>
                <a:latin typeface="Georgia"/>
                <a:cs typeface="Georgia"/>
              </a:rPr>
              <a:t>loan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9745" y="2200465"/>
            <a:ext cx="2457450" cy="4109085"/>
            <a:chOff x="249745" y="2200465"/>
            <a:chExt cx="2457450" cy="4109085"/>
          </a:xfrm>
        </p:grpSpPr>
        <p:sp>
          <p:nvSpPr>
            <p:cNvPr id="4" name="object 4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2447544" y="0"/>
                  </a:moveTo>
                  <a:lnTo>
                    <a:pt x="0" y="0"/>
                  </a:lnTo>
                  <a:lnTo>
                    <a:pt x="0" y="4099560"/>
                  </a:lnTo>
                  <a:lnTo>
                    <a:pt x="2447544" y="4099560"/>
                  </a:lnTo>
                  <a:lnTo>
                    <a:pt x="2447544" y="0"/>
                  </a:lnTo>
                  <a:close/>
                </a:path>
              </a:pathLst>
            </a:custGeom>
            <a:solidFill>
              <a:srgbClr val="ECC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0" y="4099560"/>
                  </a:moveTo>
                  <a:lnTo>
                    <a:pt x="2447544" y="4099560"/>
                  </a:lnTo>
                  <a:lnTo>
                    <a:pt x="2447544" y="0"/>
                  </a:lnTo>
                  <a:lnTo>
                    <a:pt x="0" y="0"/>
                  </a:lnTo>
                  <a:lnTo>
                    <a:pt x="0" y="4099560"/>
                  </a:lnTo>
                  <a:close/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4508" y="2205227"/>
            <a:ext cx="2447925" cy="409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362585" marR="133985" indent="-274320">
              <a:lnSpc>
                <a:spcPct val="100000"/>
              </a:lnSpc>
              <a:spcBef>
                <a:spcPts val="1185"/>
              </a:spcBef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20" dirty="0">
                <a:latin typeface="Times New Roman"/>
                <a:cs typeface="Times New Roman"/>
              </a:rPr>
              <a:t>As </a:t>
            </a:r>
            <a:r>
              <a:rPr sz="1400" spc="-10" dirty="0">
                <a:latin typeface="Times New Roman"/>
                <a:cs typeface="Times New Roman"/>
              </a:rPr>
              <a:t>observed </a:t>
            </a:r>
            <a:r>
              <a:rPr sz="1400" spc="-20" dirty="0">
                <a:latin typeface="Times New Roman"/>
                <a:cs typeface="Times New Roman"/>
              </a:rPr>
              <a:t>from </a:t>
            </a:r>
            <a:r>
              <a:rPr sz="1400" spc="-15" dirty="0">
                <a:latin typeface="Times New Roman"/>
                <a:cs typeface="Times New Roman"/>
              </a:rPr>
              <a:t>the  </a:t>
            </a:r>
            <a:r>
              <a:rPr sz="1400" spc="-10" dirty="0">
                <a:latin typeface="Times New Roman"/>
                <a:cs typeface="Times New Roman"/>
              </a:rPr>
              <a:t>above </a:t>
            </a:r>
            <a:r>
              <a:rPr sz="1400" spc="-15" dirty="0">
                <a:latin typeface="Times New Roman"/>
                <a:cs typeface="Times New Roman"/>
              </a:rPr>
              <a:t>plot  </a:t>
            </a:r>
            <a:r>
              <a:rPr sz="1400" spc="-10" dirty="0">
                <a:latin typeface="Times New Roman"/>
                <a:cs typeface="Times New Roman"/>
              </a:rPr>
              <a:t>‘HoursApprovalProcess  Start’ </a:t>
            </a:r>
            <a:r>
              <a:rPr sz="1400" spc="-15" dirty="0">
                <a:latin typeface="Times New Roman"/>
                <a:cs typeface="Times New Roman"/>
              </a:rPr>
              <a:t>doesn't </a:t>
            </a:r>
            <a:r>
              <a:rPr sz="1400" spc="-20" dirty="0">
                <a:latin typeface="Times New Roman"/>
                <a:cs typeface="Times New Roman"/>
              </a:rPr>
              <a:t>make </a:t>
            </a:r>
            <a:r>
              <a:rPr sz="1400" spc="-25" dirty="0">
                <a:latin typeface="Times New Roman"/>
                <a:cs typeface="Times New Roman"/>
              </a:rPr>
              <a:t>much  </a:t>
            </a:r>
            <a:r>
              <a:rPr sz="1400" spc="-20" dirty="0">
                <a:latin typeface="Times New Roman"/>
                <a:cs typeface="Times New Roman"/>
              </a:rPr>
              <a:t>difference in </a:t>
            </a:r>
            <a:r>
              <a:rPr sz="1400" spc="-15" dirty="0">
                <a:latin typeface="Times New Roman"/>
                <a:cs typeface="Times New Roman"/>
              </a:rPr>
              <a:t>defaulters and  </a:t>
            </a:r>
            <a:r>
              <a:rPr sz="1400" spc="-10" dirty="0">
                <a:latin typeface="Times New Roman"/>
                <a:cs typeface="Times New Roman"/>
              </a:rPr>
              <a:t>Non-defaulters.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"/>
            </a:pPr>
            <a:endParaRPr sz="2050">
              <a:latin typeface="Times New Roman"/>
              <a:cs typeface="Times New Roman"/>
            </a:endParaRPr>
          </a:p>
          <a:p>
            <a:pPr marL="362585" marR="518795" indent="-274320">
              <a:lnSpc>
                <a:spcPct val="100000"/>
              </a:lnSpc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25" dirty="0">
                <a:latin typeface="Times New Roman"/>
                <a:cs typeface="Times New Roman"/>
              </a:rPr>
              <a:t>This </a:t>
            </a:r>
            <a:r>
              <a:rPr sz="1400" spc="-10" dirty="0">
                <a:latin typeface="Times New Roman"/>
                <a:cs typeface="Times New Roman"/>
              </a:rPr>
              <a:t>doesn’t </a:t>
            </a:r>
            <a:r>
              <a:rPr sz="1400" spc="-15" dirty="0">
                <a:latin typeface="Times New Roman"/>
                <a:cs typeface="Times New Roman"/>
              </a:rPr>
              <a:t>seriously  </a:t>
            </a:r>
            <a:r>
              <a:rPr sz="1400" spc="-25" dirty="0">
                <a:latin typeface="Times New Roman"/>
                <a:cs typeface="Times New Roman"/>
              </a:rPr>
              <a:t>imply </a:t>
            </a:r>
            <a:r>
              <a:rPr sz="1400" spc="-20" dirty="0">
                <a:latin typeface="Times New Roman"/>
                <a:cs typeface="Times New Roman"/>
              </a:rPr>
              <a:t>in </a:t>
            </a:r>
            <a:r>
              <a:rPr sz="1400" spc="-15" dirty="0">
                <a:latin typeface="Times New Roman"/>
                <a:cs typeface="Times New Roman"/>
              </a:rPr>
              <a:t>analysing  defaulters </a:t>
            </a:r>
            <a:r>
              <a:rPr sz="1400" spc="-5" dirty="0">
                <a:latin typeface="Times New Roman"/>
                <a:cs typeface="Times New Roman"/>
              </a:rPr>
              <a:t>or </a:t>
            </a:r>
            <a:r>
              <a:rPr sz="1400" spc="-15" dirty="0">
                <a:latin typeface="Times New Roman"/>
                <a:cs typeface="Times New Roman"/>
              </a:rPr>
              <a:t>non-  defaulters.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37559" y="1844039"/>
            <a:ext cx="5507736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833485" cy="304800"/>
          </a:xfrm>
          <a:custGeom>
            <a:avLst/>
            <a:gdLst/>
            <a:ahLst/>
            <a:cxnLst/>
            <a:rect l="l" t="t" r="r" b="b"/>
            <a:pathLst>
              <a:path w="8833485" h="304800">
                <a:moveTo>
                  <a:pt x="8833104" y="0"/>
                </a:moveTo>
                <a:lnTo>
                  <a:pt x="0" y="0"/>
                </a:lnTo>
                <a:lnTo>
                  <a:pt x="0" y="304800"/>
                </a:lnTo>
                <a:lnTo>
                  <a:pt x="8833104" y="304800"/>
                </a:lnTo>
                <a:lnTo>
                  <a:pt x="8833104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6050" y="149161"/>
            <a:ext cx="8846185" cy="6557009"/>
            <a:chOff x="146050" y="149161"/>
            <a:chExt cx="8846185" cy="6557009"/>
          </a:xfrm>
        </p:grpSpPr>
        <p:sp>
          <p:nvSpPr>
            <p:cNvPr id="4" name="object 4"/>
            <p:cNvSpPr/>
            <p:nvPr/>
          </p:nvSpPr>
          <p:spPr>
            <a:xfrm>
              <a:off x="152400" y="609600"/>
              <a:ext cx="2743200" cy="5779135"/>
            </a:xfrm>
            <a:custGeom>
              <a:avLst/>
              <a:gdLst/>
              <a:ahLst/>
              <a:cxnLst/>
              <a:rect l="l" t="t" r="r" b="b"/>
              <a:pathLst>
                <a:path w="2743200" h="5779135">
                  <a:moveTo>
                    <a:pt x="0" y="5779008"/>
                  </a:moveTo>
                  <a:lnTo>
                    <a:pt x="2743200" y="5779008"/>
                  </a:lnTo>
                  <a:lnTo>
                    <a:pt x="2743200" y="0"/>
                  </a:lnTo>
                  <a:lnTo>
                    <a:pt x="0" y="0"/>
                  </a:lnTo>
                  <a:lnTo>
                    <a:pt x="0" y="5779008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924" y="153923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533399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12192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5400" y="2285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95"/>
                  </a:lnTo>
                  <a:lnTo>
                    <a:pt x="575564" y="164757"/>
                  </a:lnTo>
                  <a:lnTo>
                    <a:pt x="550773" y="124828"/>
                  </a:lnTo>
                  <a:lnTo>
                    <a:pt x="520293" y="89306"/>
                  </a:lnTo>
                  <a:lnTo>
                    <a:pt x="484784" y="58839"/>
                  </a:lnTo>
                  <a:lnTo>
                    <a:pt x="444842" y="34036"/>
                  </a:lnTo>
                  <a:lnTo>
                    <a:pt x="401116" y="15557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83" y="15544"/>
                  </a:lnTo>
                  <a:lnTo>
                    <a:pt x="164744" y="34036"/>
                  </a:lnTo>
                  <a:lnTo>
                    <a:pt x="124815" y="58826"/>
                  </a:lnTo>
                  <a:lnTo>
                    <a:pt x="89293" y="89306"/>
                  </a:lnTo>
                  <a:lnTo>
                    <a:pt x="58826" y="124815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32" y="401129"/>
                  </a:lnTo>
                  <a:lnTo>
                    <a:pt x="34023" y="444855"/>
                  </a:lnTo>
                  <a:lnTo>
                    <a:pt x="58813" y="484784"/>
                  </a:lnTo>
                  <a:lnTo>
                    <a:pt x="89293" y="520306"/>
                  </a:lnTo>
                  <a:lnTo>
                    <a:pt x="124802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65503" y="298703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39" h="472440">
                  <a:moveTo>
                    <a:pt x="234950" y="0"/>
                  </a:moveTo>
                  <a:lnTo>
                    <a:pt x="187452" y="5080"/>
                  </a:lnTo>
                  <a:lnTo>
                    <a:pt x="143129" y="20320"/>
                  </a:lnTo>
                  <a:lnTo>
                    <a:pt x="103124" y="41910"/>
                  </a:lnTo>
                  <a:lnTo>
                    <a:pt x="68326" y="71120"/>
                  </a:lnTo>
                  <a:lnTo>
                    <a:pt x="39624" y="105410"/>
                  </a:lnTo>
                  <a:lnTo>
                    <a:pt x="18161" y="146050"/>
                  </a:lnTo>
                  <a:lnTo>
                    <a:pt x="4571" y="190500"/>
                  </a:lnTo>
                  <a:lnTo>
                    <a:pt x="0" y="237490"/>
                  </a:lnTo>
                  <a:lnTo>
                    <a:pt x="1396" y="262890"/>
                  </a:lnTo>
                  <a:lnTo>
                    <a:pt x="11049" y="308610"/>
                  </a:lnTo>
                  <a:lnTo>
                    <a:pt x="29209" y="350520"/>
                  </a:lnTo>
                  <a:lnTo>
                    <a:pt x="54737" y="388620"/>
                  </a:lnTo>
                  <a:lnTo>
                    <a:pt x="86995" y="420370"/>
                  </a:lnTo>
                  <a:lnTo>
                    <a:pt x="124714" y="444500"/>
                  </a:lnTo>
                  <a:lnTo>
                    <a:pt x="167259" y="462280"/>
                  </a:lnTo>
                  <a:lnTo>
                    <a:pt x="213487" y="472440"/>
                  </a:lnTo>
                  <a:lnTo>
                    <a:pt x="237490" y="472440"/>
                  </a:lnTo>
                  <a:lnTo>
                    <a:pt x="261747" y="471170"/>
                  </a:lnTo>
                  <a:lnTo>
                    <a:pt x="284988" y="467360"/>
                  </a:lnTo>
                  <a:lnTo>
                    <a:pt x="307721" y="462280"/>
                  </a:lnTo>
                  <a:lnTo>
                    <a:pt x="323233" y="455930"/>
                  </a:lnTo>
                  <a:lnTo>
                    <a:pt x="236601" y="455930"/>
                  </a:lnTo>
                  <a:lnTo>
                    <a:pt x="214249" y="454660"/>
                  </a:lnTo>
                  <a:lnTo>
                    <a:pt x="171577" y="445770"/>
                  </a:lnTo>
                  <a:lnTo>
                    <a:pt x="132207" y="429260"/>
                  </a:lnTo>
                  <a:lnTo>
                    <a:pt x="97282" y="406400"/>
                  </a:lnTo>
                  <a:lnTo>
                    <a:pt x="67564" y="375920"/>
                  </a:lnTo>
                  <a:lnTo>
                    <a:pt x="43942" y="341630"/>
                  </a:lnTo>
                  <a:lnTo>
                    <a:pt x="27178" y="302260"/>
                  </a:lnTo>
                  <a:lnTo>
                    <a:pt x="18415" y="259080"/>
                  </a:lnTo>
                  <a:lnTo>
                    <a:pt x="17271" y="237490"/>
                  </a:lnTo>
                  <a:lnTo>
                    <a:pt x="18287" y="214630"/>
                  </a:lnTo>
                  <a:lnTo>
                    <a:pt x="26924" y="172720"/>
                  </a:lnTo>
                  <a:lnTo>
                    <a:pt x="43561" y="133350"/>
                  </a:lnTo>
                  <a:lnTo>
                    <a:pt x="67056" y="97790"/>
                  </a:lnTo>
                  <a:lnTo>
                    <a:pt x="96647" y="68580"/>
                  </a:lnTo>
                  <a:lnTo>
                    <a:pt x="131572" y="44450"/>
                  </a:lnTo>
                  <a:lnTo>
                    <a:pt x="170687" y="27940"/>
                  </a:lnTo>
                  <a:lnTo>
                    <a:pt x="213359" y="19050"/>
                  </a:lnTo>
                  <a:lnTo>
                    <a:pt x="235839" y="17780"/>
                  </a:lnTo>
                  <a:lnTo>
                    <a:pt x="323490" y="17780"/>
                  </a:lnTo>
                  <a:lnTo>
                    <a:pt x="305181" y="11430"/>
                  </a:lnTo>
                  <a:lnTo>
                    <a:pt x="282575" y="5080"/>
                  </a:lnTo>
                  <a:lnTo>
                    <a:pt x="258953" y="1270"/>
                  </a:lnTo>
                  <a:lnTo>
                    <a:pt x="234950" y="0"/>
                  </a:lnTo>
                  <a:close/>
                </a:path>
                <a:path w="472439" h="472440">
                  <a:moveTo>
                    <a:pt x="323490" y="17780"/>
                  </a:moveTo>
                  <a:lnTo>
                    <a:pt x="235839" y="17780"/>
                  </a:lnTo>
                  <a:lnTo>
                    <a:pt x="258190" y="19050"/>
                  </a:lnTo>
                  <a:lnTo>
                    <a:pt x="279908" y="22860"/>
                  </a:lnTo>
                  <a:lnTo>
                    <a:pt x="321183" y="35560"/>
                  </a:lnTo>
                  <a:lnTo>
                    <a:pt x="358266" y="54610"/>
                  </a:lnTo>
                  <a:lnTo>
                    <a:pt x="390778" y="81280"/>
                  </a:lnTo>
                  <a:lnTo>
                    <a:pt x="417576" y="114300"/>
                  </a:lnTo>
                  <a:lnTo>
                    <a:pt x="437896" y="151130"/>
                  </a:lnTo>
                  <a:lnTo>
                    <a:pt x="450596" y="191770"/>
                  </a:lnTo>
                  <a:lnTo>
                    <a:pt x="455104" y="234950"/>
                  </a:lnTo>
                  <a:lnTo>
                    <a:pt x="455111" y="237490"/>
                  </a:lnTo>
                  <a:lnTo>
                    <a:pt x="454152" y="259080"/>
                  </a:lnTo>
                  <a:lnTo>
                    <a:pt x="445516" y="300990"/>
                  </a:lnTo>
                  <a:lnTo>
                    <a:pt x="429006" y="340360"/>
                  </a:lnTo>
                  <a:lnTo>
                    <a:pt x="405384" y="375920"/>
                  </a:lnTo>
                  <a:lnTo>
                    <a:pt x="375793" y="405130"/>
                  </a:lnTo>
                  <a:lnTo>
                    <a:pt x="340995" y="429260"/>
                  </a:lnTo>
                  <a:lnTo>
                    <a:pt x="301752" y="445770"/>
                  </a:lnTo>
                  <a:lnTo>
                    <a:pt x="259080" y="454660"/>
                  </a:lnTo>
                  <a:lnTo>
                    <a:pt x="236601" y="455930"/>
                  </a:lnTo>
                  <a:lnTo>
                    <a:pt x="323233" y="455930"/>
                  </a:lnTo>
                  <a:lnTo>
                    <a:pt x="369316" y="431800"/>
                  </a:lnTo>
                  <a:lnTo>
                    <a:pt x="404241" y="402590"/>
                  </a:lnTo>
                  <a:lnTo>
                    <a:pt x="432689" y="368300"/>
                  </a:lnTo>
                  <a:lnTo>
                    <a:pt x="454406" y="327660"/>
                  </a:lnTo>
                  <a:lnTo>
                    <a:pt x="467868" y="283210"/>
                  </a:lnTo>
                  <a:lnTo>
                    <a:pt x="472440" y="234950"/>
                  </a:lnTo>
                  <a:lnTo>
                    <a:pt x="471043" y="210820"/>
                  </a:lnTo>
                  <a:lnTo>
                    <a:pt x="461391" y="165100"/>
                  </a:lnTo>
                  <a:lnTo>
                    <a:pt x="443357" y="123190"/>
                  </a:lnTo>
                  <a:lnTo>
                    <a:pt x="417703" y="85090"/>
                  </a:lnTo>
                  <a:lnTo>
                    <a:pt x="385572" y="53340"/>
                  </a:lnTo>
                  <a:lnTo>
                    <a:pt x="347726" y="27940"/>
                  </a:lnTo>
                  <a:lnTo>
                    <a:pt x="327152" y="19050"/>
                  </a:lnTo>
                  <a:lnTo>
                    <a:pt x="323490" y="17780"/>
                  </a:lnTo>
                  <a:close/>
                </a:path>
                <a:path w="472439" h="472440">
                  <a:moveTo>
                    <a:pt x="236601" y="35560"/>
                  </a:moveTo>
                  <a:lnTo>
                    <a:pt x="216027" y="35560"/>
                  </a:lnTo>
                  <a:lnTo>
                    <a:pt x="195961" y="39370"/>
                  </a:lnTo>
                  <a:lnTo>
                    <a:pt x="158115" y="50800"/>
                  </a:lnTo>
                  <a:lnTo>
                    <a:pt x="123825" y="69850"/>
                  </a:lnTo>
                  <a:lnTo>
                    <a:pt x="93980" y="93980"/>
                  </a:lnTo>
                  <a:lnTo>
                    <a:pt x="69215" y="123190"/>
                  </a:lnTo>
                  <a:lnTo>
                    <a:pt x="50546" y="157480"/>
                  </a:lnTo>
                  <a:lnTo>
                    <a:pt x="38734" y="195580"/>
                  </a:lnTo>
                  <a:lnTo>
                    <a:pt x="34607" y="234950"/>
                  </a:lnTo>
                  <a:lnTo>
                    <a:pt x="34599" y="237490"/>
                  </a:lnTo>
                  <a:lnTo>
                    <a:pt x="35433" y="256540"/>
                  </a:lnTo>
                  <a:lnTo>
                    <a:pt x="43434" y="295910"/>
                  </a:lnTo>
                  <a:lnTo>
                    <a:pt x="58674" y="332740"/>
                  </a:lnTo>
                  <a:lnTo>
                    <a:pt x="80264" y="364490"/>
                  </a:lnTo>
                  <a:lnTo>
                    <a:pt x="107696" y="392430"/>
                  </a:lnTo>
                  <a:lnTo>
                    <a:pt x="139827" y="414020"/>
                  </a:lnTo>
                  <a:lnTo>
                    <a:pt x="175895" y="429260"/>
                  </a:lnTo>
                  <a:lnTo>
                    <a:pt x="215137" y="436880"/>
                  </a:lnTo>
                  <a:lnTo>
                    <a:pt x="235839" y="438150"/>
                  </a:lnTo>
                  <a:lnTo>
                    <a:pt x="256412" y="438150"/>
                  </a:lnTo>
                  <a:lnTo>
                    <a:pt x="276478" y="434340"/>
                  </a:lnTo>
                  <a:lnTo>
                    <a:pt x="295783" y="429260"/>
                  </a:lnTo>
                  <a:lnTo>
                    <a:pt x="314325" y="422910"/>
                  </a:lnTo>
                  <a:lnTo>
                    <a:pt x="316846" y="421640"/>
                  </a:lnTo>
                  <a:lnTo>
                    <a:pt x="234950" y="421640"/>
                  </a:lnTo>
                  <a:lnTo>
                    <a:pt x="215900" y="420370"/>
                  </a:lnTo>
                  <a:lnTo>
                    <a:pt x="163322" y="406400"/>
                  </a:lnTo>
                  <a:lnTo>
                    <a:pt x="117983" y="378460"/>
                  </a:lnTo>
                  <a:lnTo>
                    <a:pt x="82550" y="339090"/>
                  </a:lnTo>
                  <a:lnTo>
                    <a:pt x="59690" y="290830"/>
                  </a:lnTo>
                  <a:lnTo>
                    <a:pt x="51815" y="234950"/>
                  </a:lnTo>
                  <a:lnTo>
                    <a:pt x="52832" y="215900"/>
                  </a:lnTo>
                  <a:lnTo>
                    <a:pt x="66802" y="163830"/>
                  </a:lnTo>
                  <a:lnTo>
                    <a:pt x="94615" y="118110"/>
                  </a:lnTo>
                  <a:lnTo>
                    <a:pt x="134239" y="82550"/>
                  </a:lnTo>
                  <a:lnTo>
                    <a:pt x="182753" y="59690"/>
                  </a:lnTo>
                  <a:lnTo>
                    <a:pt x="237490" y="52070"/>
                  </a:lnTo>
                  <a:lnTo>
                    <a:pt x="317608" y="52070"/>
                  </a:lnTo>
                  <a:lnTo>
                    <a:pt x="315087" y="50800"/>
                  </a:lnTo>
                  <a:lnTo>
                    <a:pt x="296672" y="44450"/>
                  </a:lnTo>
                  <a:lnTo>
                    <a:pt x="277241" y="39370"/>
                  </a:lnTo>
                  <a:lnTo>
                    <a:pt x="257302" y="36830"/>
                  </a:lnTo>
                  <a:lnTo>
                    <a:pt x="236601" y="35560"/>
                  </a:lnTo>
                  <a:close/>
                </a:path>
                <a:path w="472439" h="472440">
                  <a:moveTo>
                    <a:pt x="317608" y="52070"/>
                  </a:moveTo>
                  <a:lnTo>
                    <a:pt x="237490" y="52070"/>
                  </a:lnTo>
                  <a:lnTo>
                    <a:pt x="256540" y="53340"/>
                  </a:lnTo>
                  <a:lnTo>
                    <a:pt x="274573" y="55880"/>
                  </a:lnTo>
                  <a:lnTo>
                    <a:pt x="325247" y="74930"/>
                  </a:lnTo>
                  <a:lnTo>
                    <a:pt x="367538" y="106680"/>
                  </a:lnTo>
                  <a:lnTo>
                    <a:pt x="399034" y="149860"/>
                  </a:lnTo>
                  <a:lnTo>
                    <a:pt x="417195" y="200660"/>
                  </a:lnTo>
                  <a:lnTo>
                    <a:pt x="420623" y="237490"/>
                  </a:lnTo>
                  <a:lnTo>
                    <a:pt x="419608" y="256540"/>
                  </a:lnTo>
                  <a:lnTo>
                    <a:pt x="405765" y="309880"/>
                  </a:lnTo>
                  <a:lnTo>
                    <a:pt x="377825" y="355600"/>
                  </a:lnTo>
                  <a:lnTo>
                    <a:pt x="338328" y="389890"/>
                  </a:lnTo>
                  <a:lnTo>
                    <a:pt x="289941" y="412750"/>
                  </a:lnTo>
                  <a:lnTo>
                    <a:pt x="234950" y="421640"/>
                  </a:lnTo>
                  <a:lnTo>
                    <a:pt x="316846" y="421640"/>
                  </a:lnTo>
                  <a:lnTo>
                    <a:pt x="364235" y="392430"/>
                  </a:lnTo>
                  <a:lnTo>
                    <a:pt x="391668" y="365760"/>
                  </a:lnTo>
                  <a:lnTo>
                    <a:pt x="413384" y="332740"/>
                  </a:lnTo>
                  <a:lnTo>
                    <a:pt x="428752" y="297180"/>
                  </a:lnTo>
                  <a:lnTo>
                    <a:pt x="436879" y="257810"/>
                  </a:lnTo>
                  <a:lnTo>
                    <a:pt x="437896" y="237490"/>
                  </a:lnTo>
                  <a:lnTo>
                    <a:pt x="437007" y="217170"/>
                  </a:lnTo>
                  <a:lnTo>
                    <a:pt x="429006" y="177800"/>
                  </a:lnTo>
                  <a:lnTo>
                    <a:pt x="413766" y="140970"/>
                  </a:lnTo>
                  <a:lnTo>
                    <a:pt x="392176" y="109220"/>
                  </a:lnTo>
                  <a:lnTo>
                    <a:pt x="364871" y="81280"/>
                  </a:lnTo>
                  <a:lnTo>
                    <a:pt x="332740" y="59690"/>
                  </a:lnTo>
                  <a:lnTo>
                    <a:pt x="317608" y="52070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9351" y="6388608"/>
              <a:ext cx="8833485" cy="307975"/>
            </a:xfrm>
            <a:custGeom>
              <a:avLst/>
              <a:gdLst/>
              <a:ahLst/>
              <a:cxnLst/>
              <a:rect l="l" t="t" r="r" b="b"/>
              <a:pathLst>
                <a:path w="8833485" h="307975">
                  <a:moveTo>
                    <a:pt x="8833104" y="0"/>
                  </a:moveTo>
                  <a:lnTo>
                    <a:pt x="0" y="0"/>
                  </a:lnTo>
                  <a:lnTo>
                    <a:pt x="0" y="307847"/>
                  </a:lnTo>
                  <a:lnTo>
                    <a:pt x="8833104" y="307847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4370" y="857249"/>
            <a:ext cx="2164715" cy="1155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6289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Top </a:t>
            </a:r>
            <a:r>
              <a:rPr dirty="0"/>
              <a:t>10</a:t>
            </a:r>
            <a:r>
              <a:rPr spc="-85" dirty="0"/>
              <a:t> </a:t>
            </a:r>
            <a:r>
              <a:rPr dirty="0"/>
              <a:t>Correlated  Variables</a:t>
            </a:r>
            <a:r>
              <a:rPr spc="370" dirty="0"/>
              <a:t> </a:t>
            </a:r>
            <a:r>
              <a:rPr sz="1800" dirty="0"/>
              <a:t>–</a:t>
            </a:r>
            <a:endParaRPr sz="1800"/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000" i="1" spc="-5" dirty="0">
                <a:latin typeface="Georgia"/>
                <a:cs typeface="Georgia"/>
              </a:rPr>
              <a:t>High </a:t>
            </a:r>
            <a:r>
              <a:rPr sz="1000" i="1" dirty="0">
                <a:latin typeface="Georgia"/>
                <a:cs typeface="Georgia"/>
              </a:rPr>
              <a:t>correlation between  variables helps </a:t>
            </a:r>
            <a:r>
              <a:rPr sz="1000" i="1" spc="-5" dirty="0">
                <a:latin typeface="Georgia"/>
                <a:cs typeface="Georgia"/>
              </a:rPr>
              <a:t>in  </a:t>
            </a:r>
            <a:r>
              <a:rPr sz="1000" i="1" dirty="0">
                <a:latin typeface="Georgia"/>
                <a:cs typeface="Georgia"/>
              </a:rPr>
              <a:t>understanding relation</a:t>
            </a:r>
            <a:r>
              <a:rPr sz="1000" i="1" spc="-160" dirty="0">
                <a:latin typeface="Georgia"/>
                <a:cs typeface="Georgia"/>
              </a:rPr>
              <a:t> </a:t>
            </a:r>
            <a:r>
              <a:rPr sz="1000" i="1" dirty="0">
                <a:latin typeface="Georgia"/>
                <a:cs typeface="Georgia"/>
              </a:rPr>
              <a:t>between  variables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9745" y="2200465"/>
            <a:ext cx="2457450" cy="4109085"/>
            <a:chOff x="249745" y="2200465"/>
            <a:chExt cx="2457450" cy="4109085"/>
          </a:xfrm>
        </p:grpSpPr>
        <p:sp>
          <p:nvSpPr>
            <p:cNvPr id="12" name="object 12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2447544" y="0"/>
                  </a:moveTo>
                  <a:lnTo>
                    <a:pt x="0" y="0"/>
                  </a:lnTo>
                  <a:lnTo>
                    <a:pt x="0" y="4099560"/>
                  </a:lnTo>
                  <a:lnTo>
                    <a:pt x="2447544" y="4099560"/>
                  </a:lnTo>
                  <a:lnTo>
                    <a:pt x="2447544" y="0"/>
                  </a:lnTo>
                  <a:close/>
                </a:path>
              </a:pathLst>
            </a:custGeom>
            <a:solidFill>
              <a:srgbClr val="ECC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0" y="4099560"/>
                  </a:moveTo>
                  <a:lnTo>
                    <a:pt x="2447544" y="4099560"/>
                  </a:lnTo>
                  <a:lnTo>
                    <a:pt x="2447544" y="0"/>
                  </a:lnTo>
                  <a:lnTo>
                    <a:pt x="0" y="0"/>
                  </a:lnTo>
                  <a:lnTo>
                    <a:pt x="0" y="4099560"/>
                  </a:lnTo>
                  <a:close/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4508" y="2205227"/>
            <a:ext cx="2447925" cy="409956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362585" marR="95885" indent="-274320">
              <a:lnSpc>
                <a:spcPct val="100000"/>
              </a:lnSpc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20" dirty="0">
                <a:latin typeface="Times New Roman"/>
                <a:cs typeface="Times New Roman"/>
              </a:rPr>
              <a:t>As </a:t>
            </a:r>
            <a:r>
              <a:rPr sz="1400" spc="-10" dirty="0">
                <a:latin typeface="Times New Roman"/>
                <a:cs typeface="Times New Roman"/>
              </a:rPr>
              <a:t>shown </a:t>
            </a:r>
            <a:r>
              <a:rPr sz="1400" spc="-20" dirty="0">
                <a:latin typeface="Times New Roman"/>
                <a:cs typeface="Times New Roman"/>
              </a:rPr>
              <a:t>in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25" dirty="0">
                <a:latin typeface="Times New Roman"/>
                <a:cs typeface="Times New Roman"/>
              </a:rPr>
              <a:t>image, </a:t>
            </a:r>
            <a:r>
              <a:rPr sz="1400" spc="-5" dirty="0">
                <a:latin typeface="Times New Roman"/>
                <a:cs typeface="Times New Roman"/>
              </a:rPr>
              <a:t>we  </a:t>
            </a:r>
            <a:r>
              <a:rPr sz="1400" spc="-20" dirty="0">
                <a:latin typeface="Times New Roman"/>
                <a:cs typeface="Times New Roman"/>
              </a:rPr>
              <a:t>should </a:t>
            </a:r>
            <a:r>
              <a:rPr sz="1400" spc="-10" dirty="0">
                <a:latin typeface="Times New Roman"/>
                <a:cs typeface="Times New Roman"/>
              </a:rPr>
              <a:t>consider these  </a:t>
            </a:r>
            <a:r>
              <a:rPr sz="1400" spc="-15" dirty="0">
                <a:latin typeface="Times New Roman"/>
                <a:cs typeface="Times New Roman"/>
              </a:rPr>
              <a:t>variables </a:t>
            </a:r>
            <a:r>
              <a:rPr sz="1400" spc="-5" dirty="0">
                <a:latin typeface="Times New Roman"/>
                <a:cs typeface="Times New Roman"/>
              </a:rPr>
              <a:t>on </a:t>
            </a:r>
            <a:r>
              <a:rPr sz="1400" spc="-25" dirty="0">
                <a:latin typeface="Times New Roman"/>
                <a:cs typeface="Times New Roman"/>
              </a:rPr>
              <a:t>high </a:t>
            </a:r>
            <a:r>
              <a:rPr sz="1400" spc="-15" dirty="0">
                <a:latin typeface="Times New Roman"/>
                <a:cs typeface="Times New Roman"/>
              </a:rPr>
              <a:t>priority </a:t>
            </a:r>
            <a:r>
              <a:rPr sz="1400" spc="-20" dirty="0">
                <a:latin typeface="Times New Roman"/>
                <a:cs typeface="Times New Roman"/>
              </a:rPr>
              <a:t>in  </a:t>
            </a:r>
            <a:r>
              <a:rPr sz="1400" spc="-15" dirty="0">
                <a:latin typeface="Times New Roman"/>
                <a:cs typeface="Times New Roman"/>
              </a:rPr>
              <a:t>analysing whether </a:t>
            </a:r>
            <a:r>
              <a:rPr sz="1400" spc="-5" dirty="0">
                <a:latin typeface="Times New Roman"/>
                <a:cs typeface="Times New Roman"/>
              </a:rPr>
              <a:t>a  </a:t>
            </a:r>
            <a:r>
              <a:rPr sz="1400" spc="-15" dirty="0">
                <a:latin typeface="Times New Roman"/>
                <a:cs typeface="Times New Roman"/>
              </a:rPr>
              <a:t>customer </a:t>
            </a:r>
            <a:r>
              <a:rPr sz="1400" spc="-5" dirty="0">
                <a:latin typeface="Times New Roman"/>
                <a:cs typeface="Times New Roman"/>
              </a:rPr>
              <a:t>can </a:t>
            </a:r>
            <a:r>
              <a:rPr sz="1400" spc="-15" dirty="0">
                <a:latin typeface="Times New Roman"/>
                <a:cs typeface="Times New Roman"/>
              </a:rPr>
              <a:t>become </a:t>
            </a:r>
            <a:r>
              <a:rPr sz="1400" spc="-5" dirty="0">
                <a:latin typeface="Times New Roman"/>
                <a:cs typeface="Times New Roman"/>
              </a:rPr>
              <a:t>a  </a:t>
            </a:r>
            <a:r>
              <a:rPr sz="1400" spc="-10" dirty="0">
                <a:latin typeface="Times New Roman"/>
                <a:cs typeface="Times New Roman"/>
              </a:rPr>
              <a:t>defaulter/Customer </a:t>
            </a:r>
            <a:r>
              <a:rPr sz="1400" spc="-20" dirty="0">
                <a:latin typeface="Times New Roman"/>
                <a:cs typeface="Times New Roman"/>
              </a:rPr>
              <a:t>having  payment difficulties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  </a:t>
            </a:r>
            <a:r>
              <a:rPr sz="1400" spc="-10" dirty="0">
                <a:latin typeface="Times New Roman"/>
                <a:cs typeface="Times New Roman"/>
              </a:rPr>
              <a:t>Non-defaulter(All other  categories)</a:t>
            </a:r>
            <a:endParaRPr sz="1400">
              <a:latin typeface="Times New Roman"/>
              <a:cs typeface="Times New Roman"/>
            </a:endParaRPr>
          </a:p>
          <a:p>
            <a:pPr marL="362585" marR="300990" indent="-274320">
              <a:lnSpc>
                <a:spcPct val="100000"/>
              </a:lnSpc>
              <a:spcBef>
                <a:spcPts val="345"/>
              </a:spcBef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15" dirty="0">
                <a:latin typeface="Times New Roman"/>
                <a:cs typeface="Times New Roman"/>
              </a:rPr>
              <a:t>These variables </a:t>
            </a:r>
            <a:r>
              <a:rPr sz="1400" spc="-20" dirty="0">
                <a:latin typeface="Times New Roman"/>
                <a:cs typeface="Times New Roman"/>
              </a:rPr>
              <a:t>includes  </a:t>
            </a:r>
            <a:r>
              <a:rPr sz="1400" spc="-5" dirty="0">
                <a:latin typeface="Times New Roman"/>
                <a:cs typeface="Times New Roman"/>
              </a:rPr>
              <a:t>both </a:t>
            </a:r>
            <a:r>
              <a:rPr sz="1400" spc="-20" dirty="0">
                <a:latin typeface="Times New Roman"/>
                <a:cs typeface="Times New Roman"/>
              </a:rPr>
              <a:t>Positive </a:t>
            </a:r>
            <a:r>
              <a:rPr sz="1400" spc="-15" dirty="0">
                <a:latin typeface="Times New Roman"/>
                <a:cs typeface="Times New Roman"/>
              </a:rPr>
              <a:t>Correlation  and </a:t>
            </a:r>
            <a:r>
              <a:rPr sz="1400" spc="-20" dirty="0">
                <a:latin typeface="Times New Roman"/>
                <a:cs typeface="Times New Roman"/>
              </a:rPr>
              <a:t>negative </a:t>
            </a:r>
            <a:r>
              <a:rPr sz="1400" spc="-10" dirty="0">
                <a:latin typeface="Times New Roman"/>
                <a:cs typeface="Times New Roman"/>
              </a:rPr>
              <a:t>correlation  </a:t>
            </a:r>
            <a:r>
              <a:rPr sz="1400" spc="-5" dirty="0">
                <a:latin typeface="Times New Roman"/>
                <a:cs typeface="Times New Roman"/>
              </a:rPr>
              <a:t>between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them.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46703" y="1700783"/>
            <a:ext cx="5184648" cy="3541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896238"/>
            <a:ext cx="17830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FFFF"/>
                </a:solidFill>
                <a:latin typeface="Georgia"/>
                <a:cs typeface="Georgia"/>
              </a:rPr>
              <a:t>FlagOwningaCar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437" y="1140078"/>
            <a:ext cx="1665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dirty="0">
                <a:latin typeface="Georgia"/>
                <a:cs typeface="Georgia"/>
              </a:rPr>
              <a:t>versus </a:t>
            </a:r>
            <a:r>
              <a:rPr dirty="0"/>
              <a:t>Target</a:t>
            </a:r>
            <a:r>
              <a:rPr spc="-120" dirty="0"/>
              <a:t> </a:t>
            </a:r>
            <a:r>
              <a:rPr sz="1800" dirty="0"/>
              <a:t>–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437" y="1495120"/>
            <a:ext cx="1958339" cy="373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785">
              <a:lnSpc>
                <a:spcPct val="113999"/>
              </a:lnSpc>
              <a:spcBef>
                <a:spcPts val="95"/>
              </a:spcBef>
            </a:pPr>
            <a:r>
              <a:rPr sz="1000" b="1" i="1" spc="-5" dirty="0">
                <a:solidFill>
                  <a:srgbClr val="FFFFFF"/>
                </a:solidFill>
                <a:latin typeface="Georgia"/>
                <a:cs typeface="Georgia"/>
              </a:rPr>
              <a:t>Client </a:t>
            </a:r>
            <a:r>
              <a:rPr sz="1000" b="1" i="1" dirty="0">
                <a:solidFill>
                  <a:srgbClr val="FFFFFF"/>
                </a:solidFill>
                <a:latin typeface="Georgia"/>
                <a:cs typeface="Georgia"/>
              </a:rPr>
              <a:t>having </a:t>
            </a:r>
            <a:r>
              <a:rPr sz="1000" b="1" i="1" spc="5" dirty="0">
                <a:solidFill>
                  <a:srgbClr val="FFFFFF"/>
                </a:solidFill>
                <a:latin typeface="Georgia"/>
                <a:cs typeface="Georgia"/>
              </a:rPr>
              <a:t>car </a:t>
            </a:r>
            <a:r>
              <a:rPr sz="1000" b="1" i="1" dirty="0">
                <a:solidFill>
                  <a:srgbClr val="FFFFFF"/>
                </a:solidFill>
                <a:latin typeface="Georgia"/>
                <a:cs typeface="Georgia"/>
              </a:rPr>
              <a:t>versus  Defaulter </a:t>
            </a:r>
            <a:r>
              <a:rPr sz="1000" b="1" i="1" spc="5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1000" b="1" i="1" spc="-10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000" b="1" i="1" dirty="0">
                <a:solidFill>
                  <a:srgbClr val="FFFFFF"/>
                </a:solidFill>
                <a:latin typeface="Georgia"/>
                <a:cs typeface="Georgia"/>
              </a:rPr>
              <a:t>Non-defaulter.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9745" y="2200465"/>
            <a:ext cx="2457450" cy="4109085"/>
            <a:chOff x="249745" y="2200465"/>
            <a:chExt cx="2457450" cy="4109085"/>
          </a:xfrm>
        </p:grpSpPr>
        <p:sp>
          <p:nvSpPr>
            <p:cNvPr id="6" name="object 6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2447544" y="0"/>
                  </a:moveTo>
                  <a:lnTo>
                    <a:pt x="0" y="0"/>
                  </a:lnTo>
                  <a:lnTo>
                    <a:pt x="0" y="4099560"/>
                  </a:lnTo>
                  <a:lnTo>
                    <a:pt x="2447544" y="4099560"/>
                  </a:lnTo>
                  <a:lnTo>
                    <a:pt x="2447544" y="0"/>
                  </a:lnTo>
                  <a:close/>
                </a:path>
              </a:pathLst>
            </a:custGeom>
            <a:solidFill>
              <a:srgbClr val="ECC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0" y="4099560"/>
                  </a:moveTo>
                  <a:lnTo>
                    <a:pt x="2447544" y="4099560"/>
                  </a:lnTo>
                  <a:lnTo>
                    <a:pt x="2447544" y="0"/>
                  </a:lnTo>
                  <a:lnTo>
                    <a:pt x="0" y="0"/>
                  </a:lnTo>
                  <a:lnTo>
                    <a:pt x="0" y="4099560"/>
                  </a:lnTo>
                  <a:close/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4508" y="2205227"/>
            <a:ext cx="2447925" cy="409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362585" marR="93980" indent="-274320">
              <a:lnSpc>
                <a:spcPct val="100000"/>
              </a:lnSpc>
              <a:spcBef>
                <a:spcPts val="890"/>
              </a:spcBef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20" dirty="0">
                <a:latin typeface="Times New Roman"/>
                <a:cs typeface="Times New Roman"/>
              </a:rPr>
              <a:t>As </a:t>
            </a:r>
            <a:r>
              <a:rPr sz="1400" spc="-10" dirty="0">
                <a:latin typeface="Times New Roman"/>
                <a:cs typeface="Times New Roman"/>
              </a:rPr>
              <a:t>observed percentage </a:t>
            </a:r>
            <a:r>
              <a:rPr sz="1400" spc="-5" dirty="0">
                <a:latin typeface="Times New Roman"/>
                <a:cs typeface="Times New Roman"/>
              </a:rPr>
              <a:t>of  </a:t>
            </a:r>
            <a:r>
              <a:rPr sz="1400" spc="-15" dirty="0">
                <a:latin typeface="Times New Roman"/>
                <a:cs typeface="Times New Roman"/>
              </a:rPr>
              <a:t>customers </a:t>
            </a:r>
            <a:r>
              <a:rPr sz="1400" spc="-20" dirty="0">
                <a:latin typeface="Times New Roman"/>
                <a:cs typeface="Times New Roman"/>
              </a:rPr>
              <a:t>owning </a:t>
            </a:r>
            <a:r>
              <a:rPr sz="1400" spc="-5" dirty="0">
                <a:latin typeface="Times New Roman"/>
                <a:cs typeface="Times New Roman"/>
              </a:rPr>
              <a:t>a car </a:t>
            </a:r>
            <a:r>
              <a:rPr sz="1400" spc="-15" dirty="0">
                <a:latin typeface="Times New Roman"/>
                <a:cs typeface="Times New Roman"/>
              </a:rPr>
              <a:t>and  not </a:t>
            </a:r>
            <a:r>
              <a:rPr sz="1400" spc="-20" dirty="0">
                <a:latin typeface="Times New Roman"/>
                <a:cs typeface="Times New Roman"/>
              </a:rPr>
              <a:t>owning </a:t>
            </a:r>
            <a:r>
              <a:rPr sz="1400" spc="-5" dirty="0">
                <a:latin typeface="Times New Roman"/>
                <a:cs typeface="Times New Roman"/>
              </a:rPr>
              <a:t>a car </a:t>
            </a:r>
            <a:r>
              <a:rPr sz="1400" spc="-20" dirty="0">
                <a:latin typeface="Times New Roman"/>
                <a:cs typeface="Times New Roman"/>
              </a:rPr>
              <a:t>is almost  </a:t>
            </a:r>
            <a:r>
              <a:rPr sz="1400" spc="-25" dirty="0">
                <a:latin typeface="Times New Roman"/>
                <a:cs typeface="Times New Roman"/>
              </a:rPr>
              <a:t>half, </a:t>
            </a:r>
            <a:r>
              <a:rPr sz="1400" spc="-20" dirty="0">
                <a:latin typeface="Times New Roman"/>
                <a:cs typeface="Times New Roman"/>
              </a:rPr>
              <a:t>Which is </a:t>
            </a:r>
            <a:r>
              <a:rPr sz="1400" spc="-15" dirty="0">
                <a:latin typeface="Times New Roman"/>
                <a:cs typeface="Times New Roman"/>
              </a:rPr>
              <a:t>quite  realistic.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"/>
            </a:pPr>
            <a:endParaRPr sz="2050">
              <a:latin typeface="Times New Roman"/>
              <a:cs typeface="Times New Roman"/>
            </a:endParaRPr>
          </a:p>
          <a:p>
            <a:pPr marL="362585" marR="170180" indent="-274320">
              <a:lnSpc>
                <a:spcPct val="100000"/>
              </a:lnSpc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10" dirty="0">
                <a:latin typeface="Times New Roman"/>
                <a:cs typeface="Times New Roman"/>
              </a:rPr>
              <a:t>Percentage </a:t>
            </a:r>
            <a:r>
              <a:rPr sz="1400" spc="-5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customer  </a:t>
            </a:r>
            <a:r>
              <a:rPr sz="1400" spc="-20" dirty="0">
                <a:latin typeface="Times New Roman"/>
                <a:cs typeface="Times New Roman"/>
              </a:rPr>
              <a:t>owning </a:t>
            </a:r>
            <a:r>
              <a:rPr sz="1400" spc="-5" dirty="0">
                <a:latin typeface="Times New Roman"/>
                <a:cs typeface="Times New Roman"/>
              </a:rPr>
              <a:t>a car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20" dirty="0">
                <a:latin typeface="Times New Roman"/>
                <a:cs typeface="Times New Roman"/>
              </a:rPr>
              <a:t>falling in  </a:t>
            </a:r>
            <a:r>
              <a:rPr sz="1400" spc="-15" dirty="0">
                <a:latin typeface="Times New Roman"/>
                <a:cs typeface="Times New Roman"/>
              </a:rPr>
              <a:t>defaulters </a:t>
            </a:r>
            <a:r>
              <a:rPr sz="1400" spc="-20" dirty="0">
                <a:latin typeface="Times New Roman"/>
                <a:cs typeface="Times New Roman"/>
              </a:rPr>
              <a:t>is </a:t>
            </a:r>
            <a:r>
              <a:rPr sz="1400" spc="-15" dirty="0">
                <a:latin typeface="Times New Roman"/>
                <a:cs typeface="Times New Roman"/>
              </a:rPr>
              <a:t>quite </a:t>
            </a:r>
            <a:r>
              <a:rPr sz="1400" spc="-10" dirty="0">
                <a:latin typeface="Times New Roman"/>
                <a:cs typeface="Times New Roman"/>
              </a:rPr>
              <a:t>less </a:t>
            </a:r>
            <a:r>
              <a:rPr sz="1400" spc="-15" dirty="0">
                <a:latin typeface="Times New Roman"/>
                <a:cs typeface="Times New Roman"/>
              </a:rPr>
              <a:t>but  doesn't </a:t>
            </a:r>
            <a:r>
              <a:rPr sz="1400" spc="-25" dirty="0">
                <a:latin typeface="Times New Roman"/>
                <a:cs typeface="Times New Roman"/>
              </a:rPr>
              <a:t>imply </a:t>
            </a:r>
            <a:r>
              <a:rPr sz="1400" spc="-10" dirty="0">
                <a:latin typeface="Times New Roman"/>
                <a:cs typeface="Times New Roman"/>
              </a:rPr>
              <a:t>drastic  </a:t>
            </a:r>
            <a:r>
              <a:rPr sz="1400" spc="-20" dirty="0">
                <a:latin typeface="Times New Roman"/>
                <a:cs typeface="Times New Roman"/>
              </a:rPr>
              <a:t>difference.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33344" y="1990344"/>
            <a:ext cx="5391911" cy="3959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6304" y="155257"/>
            <a:ext cx="8845550" cy="6557009"/>
            <a:chOff x="146304" y="155257"/>
            <a:chExt cx="8845550" cy="6557009"/>
          </a:xfrm>
        </p:grpSpPr>
        <p:sp>
          <p:nvSpPr>
            <p:cNvPr id="3" name="object 3"/>
            <p:cNvSpPr/>
            <p:nvPr/>
          </p:nvSpPr>
          <p:spPr>
            <a:xfrm>
              <a:off x="146304" y="6391655"/>
              <a:ext cx="8833485" cy="311150"/>
            </a:xfrm>
            <a:custGeom>
              <a:avLst/>
              <a:gdLst/>
              <a:ahLst/>
              <a:cxnLst/>
              <a:rect l="l" t="t" r="r" b="b"/>
              <a:pathLst>
                <a:path w="8833485" h="311150">
                  <a:moveTo>
                    <a:pt x="8833104" y="0"/>
                  </a:moveTo>
                  <a:lnTo>
                    <a:pt x="0" y="0"/>
                  </a:lnTo>
                  <a:lnTo>
                    <a:pt x="0" y="310896"/>
                  </a:lnTo>
                  <a:lnTo>
                    <a:pt x="8833104" y="310896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924" y="160020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9727" y="1263777"/>
            <a:ext cx="67818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D16248"/>
                </a:solidFill>
                <a:latin typeface="Georgia"/>
                <a:cs typeface="Georgia"/>
              </a:rPr>
              <a:t>UNIVARIATE ANALYSIS on </a:t>
            </a:r>
            <a:r>
              <a:rPr sz="2400" b="0" dirty="0">
                <a:solidFill>
                  <a:srgbClr val="D16248"/>
                </a:solidFill>
                <a:latin typeface="Georgia"/>
                <a:cs typeface="Georgia"/>
              </a:rPr>
              <a:t>Previous </a:t>
            </a:r>
            <a:r>
              <a:rPr sz="2400" b="0" spc="-5" dirty="0">
                <a:solidFill>
                  <a:srgbClr val="D16248"/>
                </a:solidFill>
                <a:latin typeface="Georgia"/>
                <a:cs typeface="Georgia"/>
              </a:rPr>
              <a:t>Application  Dataset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727" y="2449195"/>
            <a:ext cx="50171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1800" spc="-5" dirty="0">
                <a:latin typeface="Georgia"/>
                <a:cs typeface="Georgia"/>
              </a:rPr>
              <a:t>Categorical </a:t>
            </a:r>
            <a:r>
              <a:rPr sz="1800" spc="-10" dirty="0">
                <a:latin typeface="Georgia"/>
                <a:cs typeface="Georgia"/>
              </a:rPr>
              <a:t>Unordered </a:t>
            </a:r>
            <a:r>
              <a:rPr sz="1800" spc="-5" dirty="0">
                <a:latin typeface="Georgia"/>
                <a:cs typeface="Georgia"/>
              </a:rPr>
              <a:t>UNIVARIATE</a:t>
            </a:r>
            <a:r>
              <a:rPr sz="1800" spc="6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analysis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354330" indent="-342265">
              <a:lnSpc>
                <a:spcPct val="100000"/>
              </a:lnSpc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1800" spc="-5" dirty="0">
                <a:latin typeface="Georgia"/>
                <a:cs typeface="Georgia"/>
              </a:rPr>
              <a:t>Categorical ordered UNIVARIATE</a:t>
            </a:r>
            <a:r>
              <a:rPr sz="1800" spc="4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analysis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2063" y="4245927"/>
            <a:ext cx="5692140" cy="861060"/>
            <a:chOff x="512063" y="4245927"/>
            <a:chExt cx="5692140" cy="861060"/>
          </a:xfrm>
        </p:grpSpPr>
        <p:sp>
          <p:nvSpPr>
            <p:cNvPr id="8" name="object 8"/>
            <p:cNvSpPr/>
            <p:nvPr/>
          </p:nvSpPr>
          <p:spPr>
            <a:xfrm>
              <a:off x="564246" y="4283120"/>
              <a:ext cx="5639464" cy="7317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2063" y="4245927"/>
              <a:ext cx="5585333" cy="8608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14172" y="4299203"/>
            <a:ext cx="5544820" cy="646430"/>
          </a:xfrm>
          <a:prstGeom prst="rect">
            <a:avLst/>
          </a:prstGeom>
          <a:solidFill>
            <a:srgbClr val="EAE0C4"/>
          </a:solidFill>
          <a:ln w="9144">
            <a:solidFill>
              <a:srgbClr val="CCB4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6F2F9F"/>
                </a:solidFill>
                <a:latin typeface="Georgia"/>
                <a:cs typeface="Georgia"/>
              </a:rPr>
              <a:t>UNIVARIATE </a:t>
            </a:r>
            <a:r>
              <a:rPr sz="1800" spc="-10" dirty="0">
                <a:solidFill>
                  <a:srgbClr val="6F2F9F"/>
                </a:solidFill>
                <a:latin typeface="Georgia"/>
                <a:cs typeface="Georgia"/>
              </a:rPr>
              <a:t>Analysis </a:t>
            </a:r>
            <a:r>
              <a:rPr sz="1800" spc="-5" dirty="0">
                <a:solidFill>
                  <a:srgbClr val="6F2F9F"/>
                </a:solidFill>
                <a:latin typeface="Georgia"/>
                <a:cs typeface="Georgia"/>
              </a:rPr>
              <a:t>helps </a:t>
            </a:r>
            <a:r>
              <a:rPr sz="1800" dirty="0">
                <a:solidFill>
                  <a:srgbClr val="6F2F9F"/>
                </a:solidFill>
                <a:latin typeface="Georgia"/>
                <a:cs typeface="Georgia"/>
              </a:rPr>
              <a:t>in </a:t>
            </a:r>
            <a:r>
              <a:rPr sz="1800" spc="-5" dirty="0">
                <a:solidFill>
                  <a:srgbClr val="6F2F9F"/>
                </a:solidFill>
                <a:latin typeface="Georgia"/>
                <a:cs typeface="Georgia"/>
              </a:rPr>
              <a:t>fetching</a:t>
            </a:r>
            <a:r>
              <a:rPr sz="1800" spc="70" dirty="0">
                <a:solidFill>
                  <a:srgbClr val="6F2F9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Georgia"/>
                <a:cs typeface="Georgia"/>
              </a:rPr>
              <a:t>insights</a:t>
            </a:r>
            <a:endParaRPr sz="1800">
              <a:latin typeface="Georgia"/>
              <a:cs typeface="Georgia"/>
            </a:endParaRPr>
          </a:p>
          <a:p>
            <a:pPr marL="88900">
              <a:lnSpc>
                <a:spcPct val="100000"/>
              </a:lnSpc>
            </a:pPr>
            <a:r>
              <a:rPr sz="1800" spc="-5" dirty="0">
                <a:solidFill>
                  <a:srgbClr val="6F2F9F"/>
                </a:solidFill>
                <a:latin typeface="Georgia"/>
                <a:cs typeface="Georgia"/>
              </a:rPr>
              <a:t>from </a:t>
            </a:r>
            <a:r>
              <a:rPr sz="1800" spc="-10" dirty="0">
                <a:solidFill>
                  <a:srgbClr val="6F2F9F"/>
                </a:solidFill>
                <a:latin typeface="Georgia"/>
                <a:cs typeface="Georgia"/>
              </a:rPr>
              <a:t>single </a:t>
            </a:r>
            <a:r>
              <a:rPr sz="1800" spc="-5" dirty="0">
                <a:solidFill>
                  <a:srgbClr val="6F2F9F"/>
                </a:solidFill>
                <a:latin typeface="Georgia"/>
                <a:cs typeface="Georgia"/>
              </a:rPr>
              <a:t>variable </a:t>
            </a:r>
            <a:r>
              <a:rPr sz="1800" dirty="0">
                <a:solidFill>
                  <a:srgbClr val="6F2F9F"/>
                </a:solidFill>
                <a:latin typeface="Georgia"/>
                <a:cs typeface="Georgia"/>
              </a:rPr>
              <a:t>which </a:t>
            </a:r>
            <a:r>
              <a:rPr sz="1800" spc="-5" dirty="0">
                <a:solidFill>
                  <a:srgbClr val="6F2F9F"/>
                </a:solidFill>
                <a:latin typeface="Georgia"/>
                <a:cs typeface="Georgia"/>
              </a:rPr>
              <a:t>helps </a:t>
            </a:r>
            <a:r>
              <a:rPr sz="1800" dirty="0">
                <a:solidFill>
                  <a:srgbClr val="6F2F9F"/>
                </a:solidFill>
                <a:latin typeface="Georgia"/>
                <a:cs typeface="Georgia"/>
              </a:rPr>
              <a:t>in </a:t>
            </a:r>
            <a:r>
              <a:rPr sz="1800" spc="-5" dirty="0">
                <a:solidFill>
                  <a:srgbClr val="6F2F9F"/>
                </a:solidFill>
                <a:latin typeface="Georgia"/>
                <a:cs typeface="Georgia"/>
              </a:rPr>
              <a:t>Overall</a:t>
            </a:r>
            <a:r>
              <a:rPr sz="1800" spc="75" dirty="0">
                <a:solidFill>
                  <a:srgbClr val="6F2F9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Georgia"/>
                <a:cs typeface="Georgia"/>
              </a:rPr>
              <a:t>Analysis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6304" y="155257"/>
            <a:ext cx="8845550" cy="6557009"/>
            <a:chOff x="146304" y="155257"/>
            <a:chExt cx="8845550" cy="6557009"/>
          </a:xfrm>
        </p:grpSpPr>
        <p:sp>
          <p:nvSpPr>
            <p:cNvPr id="3" name="object 3"/>
            <p:cNvSpPr/>
            <p:nvPr/>
          </p:nvSpPr>
          <p:spPr>
            <a:xfrm>
              <a:off x="146304" y="6391655"/>
              <a:ext cx="8833485" cy="311150"/>
            </a:xfrm>
            <a:custGeom>
              <a:avLst/>
              <a:gdLst/>
              <a:ahLst/>
              <a:cxnLst/>
              <a:rect l="l" t="t" r="r" b="b"/>
              <a:pathLst>
                <a:path w="8833485" h="311150">
                  <a:moveTo>
                    <a:pt x="8833104" y="0"/>
                  </a:moveTo>
                  <a:lnTo>
                    <a:pt x="0" y="0"/>
                  </a:lnTo>
                  <a:lnTo>
                    <a:pt x="0" y="310896"/>
                  </a:lnTo>
                  <a:lnTo>
                    <a:pt x="8833104" y="310896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924" y="160020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9727" y="1263777"/>
            <a:ext cx="77317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D16248"/>
                </a:solidFill>
                <a:latin typeface="Georgia"/>
                <a:cs typeface="Georgia"/>
              </a:rPr>
              <a:t>BI-VARIATE </a:t>
            </a:r>
            <a:r>
              <a:rPr sz="2400" b="0" dirty="0">
                <a:solidFill>
                  <a:srgbClr val="D16248"/>
                </a:solidFill>
                <a:latin typeface="Georgia"/>
                <a:cs typeface="Georgia"/>
              </a:rPr>
              <a:t>ANALYSIS </a:t>
            </a:r>
            <a:r>
              <a:rPr sz="2400" b="0" spc="-5" dirty="0">
                <a:solidFill>
                  <a:srgbClr val="D16248"/>
                </a:solidFill>
                <a:latin typeface="Georgia"/>
                <a:cs typeface="Georgia"/>
              </a:rPr>
              <a:t>on Previous Application</a:t>
            </a:r>
            <a:r>
              <a:rPr sz="2400" b="0" spc="50" dirty="0">
                <a:solidFill>
                  <a:srgbClr val="D16248"/>
                </a:solidFill>
                <a:latin typeface="Georgia"/>
                <a:cs typeface="Georgia"/>
              </a:rPr>
              <a:t> </a:t>
            </a:r>
            <a:r>
              <a:rPr sz="2400" b="0" spc="-10" dirty="0">
                <a:solidFill>
                  <a:srgbClr val="D16248"/>
                </a:solidFill>
                <a:latin typeface="Georgia"/>
                <a:cs typeface="Georgia"/>
              </a:rPr>
              <a:t>Dataset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727" y="2449195"/>
            <a:ext cx="376174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1800" spc="-5" dirty="0">
                <a:latin typeface="Georgia"/>
                <a:cs typeface="Georgia"/>
              </a:rPr>
              <a:t>Numeric </a:t>
            </a:r>
            <a:r>
              <a:rPr sz="1800" dirty="0">
                <a:latin typeface="Georgia"/>
                <a:cs typeface="Georgia"/>
              </a:rPr>
              <a:t>– </a:t>
            </a:r>
            <a:r>
              <a:rPr sz="1800" spc="-5" dirty="0">
                <a:latin typeface="Georgia"/>
                <a:cs typeface="Georgia"/>
              </a:rPr>
              <a:t>Numeric analysis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Georgia"/>
                <a:cs typeface="Georgia"/>
              </a:rPr>
              <a:t>Numerical </a:t>
            </a:r>
            <a:r>
              <a:rPr sz="1800" dirty="0">
                <a:latin typeface="Georgia"/>
                <a:cs typeface="Georgia"/>
              </a:rPr>
              <a:t>– </a:t>
            </a:r>
            <a:r>
              <a:rPr sz="1800" spc="-5" dirty="0">
                <a:latin typeface="Georgia"/>
                <a:cs typeface="Georgia"/>
              </a:rPr>
              <a:t>Categorical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analysis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354330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1800" spc="-5" dirty="0">
                <a:latin typeface="Georgia"/>
                <a:cs typeface="Georgia"/>
              </a:rPr>
              <a:t>Categorical </a:t>
            </a:r>
            <a:r>
              <a:rPr sz="1800" dirty="0">
                <a:latin typeface="Georgia"/>
                <a:cs typeface="Georgia"/>
              </a:rPr>
              <a:t>– </a:t>
            </a:r>
            <a:r>
              <a:rPr sz="1800" spc="-5" dirty="0">
                <a:latin typeface="Georgia"/>
                <a:cs typeface="Georgia"/>
              </a:rPr>
              <a:t>Categorical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analysis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2063" y="4568952"/>
            <a:ext cx="5692140" cy="1135380"/>
            <a:chOff x="512063" y="4568952"/>
            <a:chExt cx="5692140" cy="1135380"/>
          </a:xfrm>
        </p:grpSpPr>
        <p:sp>
          <p:nvSpPr>
            <p:cNvPr id="8" name="object 8"/>
            <p:cNvSpPr/>
            <p:nvPr/>
          </p:nvSpPr>
          <p:spPr>
            <a:xfrm>
              <a:off x="564246" y="4606279"/>
              <a:ext cx="5639464" cy="10090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2063" y="4568952"/>
              <a:ext cx="5448046" cy="11352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14172" y="4622291"/>
            <a:ext cx="5544820" cy="923925"/>
          </a:xfrm>
          <a:prstGeom prst="rect">
            <a:avLst/>
          </a:prstGeom>
          <a:solidFill>
            <a:srgbClr val="EAE0C4"/>
          </a:solidFill>
          <a:ln w="9144">
            <a:solidFill>
              <a:srgbClr val="CCB4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88900" marR="43815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6F2F9F"/>
                </a:solidFill>
                <a:latin typeface="Georgia"/>
                <a:cs typeface="Georgia"/>
              </a:rPr>
              <a:t>BIVARIATE </a:t>
            </a:r>
            <a:r>
              <a:rPr sz="1800" spc="-10" dirty="0">
                <a:solidFill>
                  <a:srgbClr val="6F2F9F"/>
                </a:solidFill>
                <a:latin typeface="Georgia"/>
                <a:cs typeface="Georgia"/>
              </a:rPr>
              <a:t>Analysis </a:t>
            </a:r>
            <a:r>
              <a:rPr sz="1800" spc="-5" dirty="0">
                <a:solidFill>
                  <a:srgbClr val="6F2F9F"/>
                </a:solidFill>
                <a:latin typeface="Georgia"/>
                <a:cs typeface="Georgia"/>
              </a:rPr>
              <a:t>helps </a:t>
            </a:r>
            <a:r>
              <a:rPr sz="1800" dirty="0">
                <a:solidFill>
                  <a:srgbClr val="6F2F9F"/>
                </a:solidFill>
                <a:latin typeface="Georgia"/>
                <a:cs typeface="Georgia"/>
              </a:rPr>
              <a:t>in </a:t>
            </a:r>
            <a:r>
              <a:rPr sz="1800" spc="-5" dirty="0">
                <a:solidFill>
                  <a:srgbClr val="6F2F9F"/>
                </a:solidFill>
                <a:latin typeface="Georgia"/>
                <a:cs typeface="Georgia"/>
              </a:rPr>
              <a:t>fetching insights by  </a:t>
            </a:r>
            <a:r>
              <a:rPr sz="1800" spc="-10" dirty="0">
                <a:solidFill>
                  <a:srgbClr val="6F2F9F"/>
                </a:solidFill>
                <a:latin typeface="Georgia"/>
                <a:cs typeface="Georgia"/>
              </a:rPr>
              <a:t>looking </a:t>
            </a:r>
            <a:r>
              <a:rPr sz="1800" spc="-5" dirty="0">
                <a:solidFill>
                  <a:srgbClr val="6F2F9F"/>
                </a:solidFill>
                <a:latin typeface="Georgia"/>
                <a:cs typeface="Georgia"/>
              </a:rPr>
              <a:t>into multiple variables which helps </a:t>
            </a:r>
            <a:r>
              <a:rPr sz="1800" dirty="0">
                <a:solidFill>
                  <a:srgbClr val="6F2F9F"/>
                </a:solidFill>
                <a:latin typeface="Georgia"/>
                <a:cs typeface="Georgia"/>
              </a:rPr>
              <a:t>in  </a:t>
            </a:r>
            <a:r>
              <a:rPr sz="1800" spc="-5" dirty="0">
                <a:solidFill>
                  <a:srgbClr val="6F2F9F"/>
                </a:solidFill>
                <a:latin typeface="Georgia"/>
                <a:cs typeface="Georgia"/>
              </a:rPr>
              <a:t>gaining Overall Insights from </a:t>
            </a:r>
            <a:r>
              <a:rPr sz="1800" dirty="0">
                <a:solidFill>
                  <a:srgbClr val="6F2F9F"/>
                </a:solidFill>
                <a:latin typeface="Georgia"/>
                <a:cs typeface="Georgia"/>
              </a:rPr>
              <a:t>the </a:t>
            </a:r>
            <a:r>
              <a:rPr sz="1800" spc="-5" dirty="0">
                <a:solidFill>
                  <a:srgbClr val="6F2F9F"/>
                </a:solidFill>
                <a:latin typeface="Georgia"/>
                <a:cs typeface="Georgia"/>
              </a:rPr>
              <a:t>hidden</a:t>
            </a:r>
            <a:r>
              <a:rPr sz="1800" spc="60" dirty="0">
                <a:solidFill>
                  <a:srgbClr val="6F2F9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Georgia"/>
                <a:cs typeface="Georgia"/>
              </a:rPr>
              <a:t>data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833485" cy="304800"/>
          </a:xfrm>
          <a:custGeom>
            <a:avLst/>
            <a:gdLst/>
            <a:ahLst/>
            <a:cxnLst/>
            <a:rect l="l" t="t" r="r" b="b"/>
            <a:pathLst>
              <a:path w="8833485" h="304800">
                <a:moveTo>
                  <a:pt x="8833104" y="0"/>
                </a:moveTo>
                <a:lnTo>
                  <a:pt x="0" y="0"/>
                </a:lnTo>
                <a:lnTo>
                  <a:pt x="0" y="304800"/>
                </a:lnTo>
                <a:lnTo>
                  <a:pt x="8833104" y="304800"/>
                </a:lnTo>
                <a:lnTo>
                  <a:pt x="8833104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6050" y="149161"/>
            <a:ext cx="8846185" cy="6557009"/>
            <a:chOff x="146050" y="149161"/>
            <a:chExt cx="8846185" cy="6557009"/>
          </a:xfrm>
        </p:grpSpPr>
        <p:sp>
          <p:nvSpPr>
            <p:cNvPr id="4" name="object 4"/>
            <p:cNvSpPr/>
            <p:nvPr/>
          </p:nvSpPr>
          <p:spPr>
            <a:xfrm>
              <a:off x="152400" y="609600"/>
              <a:ext cx="2743200" cy="5779135"/>
            </a:xfrm>
            <a:custGeom>
              <a:avLst/>
              <a:gdLst/>
              <a:ahLst/>
              <a:cxnLst/>
              <a:rect l="l" t="t" r="r" b="b"/>
              <a:pathLst>
                <a:path w="2743200" h="5779135">
                  <a:moveTo>
                    <a:pt x="0" y="5779008"/>
                  </a:moveTo>
                  <a:lnTo>
                    <a:pt x="2743200" y="5779008"/>
                  </a:lnTo>
                  <a:lnTo>
                    <a:pt x="2743200" y="0"/>
                  </a:lnTo>
                  <a:lnTo>
                    <a:pt x="0" y="0"/>
                  </a:lnTo>
                  <a:lnTo>
                    <a:pt x="0" y="5779008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924" y="153923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533399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12192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5400" y="2285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95"/>
                  </a:lnTo>
                  <a:lnTo>
                    <a:pt x="575564" y="164757"/>
                  </a:lnTo>
                  <a:lnTo>
                    <a:pt x="550773" y="124828"/>
                  </a:lnTo>
                  <a:lnTo>
                    <a:pt x="520293" y="89306"/>
                  </a:lnTo>
                  <a:lnTo>
                    <a:pt x="484784" y="58839"/>
                  </a:lnTo>
                  <a:lnTo>
                    <a:pt x="444842" y="34036"/>
                  </a:lnTo>
                  <a:lnTo>
                    <a:pt x="401116" y="15557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83" y="15544"/>
                  </a:lnTo>
                  <a:lnTo>
                    <a:pt x="164744" y="34036"/>
                  </a:lnTo>
                  <a:lnTo>
                    <a:pt x="124815" y="58826"/>
                  </a:lnTo>
                  <a:lnTo>
                    <a:pt x="89293" y="89306"/>
                  </a:lnTo>
                  <a:lnTo>
                    <a:pt x="58826" y="124815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32" y="401129"/>
                  </a:lnTo>
                  <a:lnTo>
                    <a:pt x="34023" y="444855"/>
                  </a:lnTo>
                  <a:lnTo>
                    <a:pt x="58813" y="484784"/>
                  </a:lnTo>
                  <a:lnTo>
                    <a:pt x="89293" y="520306"/>
                  </a:lnTo>
                  <a:lnTo>
                    <a:pt x="124802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65503" y="298703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39" h="472440">
                  <a:moveTo>
                    <a:pt x="234950" y="0"/>
                  </a:moveTo>
                  <a:lnTo>
                    <a:pt x="187452" y="5080"/>
                  </a:lnTo>
                  <a:lnTo>
                    <a:pt x="143129" y="20320"/>
                  </a:lnTo>
                  <a:lnTo>
                    <a:pt x="103124" y="41910"/>
                  </a:lnTo>
                  <a:lnTo>
                    <a:pt x="68326" y="71120"/>
                  </a:lnTo>
                  <a:lnTo>
                    <a:pt x="39624" y="105410"/>
                  </a:lnTo>
                  <a:lnTo>
                    <a:pt x="18161" y="146050"/>
                  </a:lnTo>
                  <a:lnTo>
                    <a:pt x="4571" y="190500"/>
                  </a:lnTo>
                  <a:lnTo>
                    <a:pt x="0" y="237490"/>
                  </a:lnTo>
                  <a:lnTo>
                    <a:pt x="1396" y="262890"/>
                  </a:lnTo>
                  <a:lnTo>
                    <a:pt x="11049" y="308610"/>
                  </a:lnTo>
                  <a:lnTo>
                    <a:pt x="29209" y="350520"/>
                  </a:lnTo>
                  <a:lnTo>
                    <a:pt x="54737" y="388620"/>
                  </a:lnTo>
                  <a:lnTo>
                    <a:pt x="86995" y="420370"/>
                  </a:lnTo>
                  <a:lnTo>
                    <a:pt x="124714" y="444500"/>
                  </a:lnTo>
                  <a:lnTo>
                    <a:pt x="167259" y="462280"/>
                  </a:lnTo>
                  <a:lnTo>
                    <a:pt x="213487" y="472440"/>
                  </a:lnTo>
                  <a:lnTo>
                    <a:pt x="237490" y="472440"/>
                  </a:lnTo>
                  <a:lnTo>
                    <a:pt x="261747" y="471170"/>
                  </a:lnTo>
                  <a:lnTo>
                    <a:pt x="284988" y="467360"/>
                  </a:lnTo>
                  <a:lnTo>
                    <a:pt x="307721" y="462280"/>
                  </a:lnTo>
                  <a:lnTo>
                    <a:pt x="323233" y="455930"/>
                  </a:lnTo>
                  <a:lnTo>
                    <a:pt x="236601" y="455930"/>
                  </a:lnTo>
                  <a:lnTo>
                    <a:pt x="214249" y="454660"/>
                  </a:lnTo>
                  <a:lnTo>
                    <a:pt x="171577" y="445770"/>
                  </a:lnTo>
                  <a:lnTo>
                    <a:pt x="132207" y="429260"/>
                  </a:lnTo>
                  <a:lnTo>
                    <a:pt x="97282" y="406400"/>
                  </a:lnTo>
                  <a:lnTo>
                    <a:pt x="67564" y="375920"/>
                  </a:lnTo>
                  <a:lnTo>
                    <a:pt x="43942" y="341630"/>
                  </a:lnTo>
                  <a:lnTo>
                    <a:pt x="27178" y="302260"/>
                  </a:lnTo>
                  <a:lnTo>
                    <a:pt x="18415" y="259080"/>
                  </a:lnTo>
                  <a:lnTo>
                    <a:pt x="17271" y="237490"/>
                  </a:lnTo>
                  <a:lnTo>
                    <a:pt x="18287" y="214630"/>
                  </a:lnTo>
                  <a:lnTo>
                    <a:pt x="26924" y="172720"/>
                  </a:lnTo>
                  <a:lnTo>
                    <a:pt x="43561" y="133350"/>
                  </a:lnTo>
                  <a:lnTo>
                    <a:pt x="67056" y="97790"/>
                  </a:lnTo>
                  <a:lnTo>
                    <a:pt x="96647" y="68580"/>
                  </a:lnTo>
                  <a:lnTo>
                    <a:pt x="131572" y="44450"/>
                  </a:lnTo>
                  <a:lnTo>
                    <a:pt x="170687" y="27940"/>
                  </a:lnTo>
                  <a:lnTo>
                    <a:pt x="213359" y="19050"/>
                  </a:lnTo>
                  <a:lnTo>
                    <a:pt x="235839" y="17780"/>
                  </a:lnTo>
                  <a:lnTo>
                    <a:pt x="323490" y="17780"/>
                  </a:lnTo>
                  <a:lnTo>
                    <a:pt x="305181" y="11430"/>
                  </a:lnTo>
                  <a:lnTo>
                    <a:pt x="282575" y="5080"/>
                  </a:lnTo>
                  <a:lnTo>
                    <a:pt x="258953" y="1270"/>
                  </a:lnTo>
                  <a:lnTo>
                    <a:pt x="234950" y="0"/>
                  </a:lnTo>
                  <a:close/>
                </a:path>
                <a:path w="472439" h="472440">
                  <a:moveTo>
                    <a:pt x="323490" y="17780"/>
                  </a:moveTo>
                  <a:lnTo>
                    <a:pt x="235839" y="17780"/>
                  </a:lnTo>
                  <a:lnTo>
                    <a:pt x="258190" y="19050"/>
                  </a:lnTo>
                  <a:lnTo>
                    <a:pt x="279908" y="22860"/>
                  </a:lnTo>
                  <a:lnTo>
                    <a:pt x="321183" y="35560"/>
                  </a:lnTo>
                  <a:lnTo>
                    <a:pt x="358266" y="54610"/>
                  </a:lnTo>
                  <a:lnTo>
                    <a:pt x="390778" y="81280"/>
                  </a:lnTo>
                  <a:lnTo>
                    <a:pt x="417576" y="114300"/>
                  </a:lnTo>
                  <a:lnTo>
                    <a:pt x="437896" y="151130"/>
                  </a:lnTo>
                  <a:lnTo>
                    <a:pt x="450596" y="191770"/>
                  </a:lnTo>
                  <a:lnTo>
                    <a:pt x="455104" y="234950"/>
                  </a:lnTo>
                  <a:lnTo>
                    <a:pt x="455111" y="237490"/>
                  </a:lnTo>
                  <a:lnTo>
                    <a:pt x="454152" y="259080"/>
                  </a:lnTo>
                  <a:lnTo>
                    <a:pt x="445516" y="300990"/>
                  </a:lnTo>
                  <a:lnTo>
                    <a:pt x="429006" y="340360"/>
                  </a:lnTo>
                  <a:lnTo>
                    <a:pt x="405384" y="375920"/>
                  </a:lnTo>
                  <a:lnTo>
                    <a:pt x="375793" y="405130"/>
                  </a:lnTo>
                  <a:lnTo>
                    <a:pt x="340995" y="429260"/>
                  </a:lnTo>
                  <a:lnTo>
                    <a:pt x="301752" y="445770"/>
                  </a:lnTo>
                  <a:lnTo>
                    <a:pt x="259080" y="454660"/>
                  </a:lnTo>
                  <a:lnTo>
                    <a:pt x="236601" y="455930"/>
                  </a:lnTo>
                  <a:lnTo>
                    <a:pt x="323233" y="455930"/>
                  </a:lnTo>
                  <a:lnTo>
                    <a:pt x="369316" y="431800"/>
                  </a:lnTo>
                  <a:lnTo>
                    <a:pt x="404241" y="402590"/>
                  </a:lnTo>
                  <a:lnTo>
                    <a:pt x="432689" y="368300"/>
                  </a:lnTo>
                  <a:lnTo>
                    <a:pt x="454406" y="327660"/>
                  </a:lnTo>
                  <a:lnTo>
                    <a:pt x="467868" y="283210"/>
                  </a:lnTo>
                  <a:lnTo>
                    <a:pt x="472440" y="234950"/>
                  </a:lnTo>
                  <a:lnTo>
                    <a:pt x="471043" y="210820"/>
                  </a:lnTo>
                  <a:lnTo>
                    <a:pt x="461391" y="165100"/>
                  </a:lnTo>
                  <a:lnTo>
                    <a:pt x="443357" y="123190"/>
                  </a:lnTo>
                  <a:lnTo>
                    <a:pt x="417703" y="85090"/>
                  </a:lnTo>
                  <a:lnTo>
                    <a:pt x="385572" y="53340"/>
                  </a:lnTo>
                  <a:lnTo>
                    <a:pt x="347726" y="27940"/>
                  </a:lnTo>
                  <a:lnTo>
                    <a:pt x="327152" y="19050"/>
                  </a:lnTo>
                  <a:lnTo>
                    <a:pt x="323490" y="17780"/>
                  </a:lnTo>
                  <a:close/>
                </a:path>
                <a:path w="472439" h="472440">
                  <a:moveTo>
                    <a:pt x="236601" y="35560"/>
                  </a:moveTo>
                  <a:lnTo>
                    <a:pt x="216027" y="35560"/>
                  </a:lnTo>
                  <a:lnTo>
                    <a:pt x="195961" y="39370"/>
                  </a:lnTo>
                  <a:lnTo>
                    <a:pt x="158115" y="50800"/>
                  </a:lnTo>
                  <a:lnTo>
                    <a:pt x="123825" y="69850"/>
                  </a:lnTo>
                  <a:lnTo>
                    <a:pt x="93980" y="93980"/>
                  </a:lnTo>
                  <a:lnTo>
                    <a:pt x="69215" y="123190"/>
                  </a:lnTo>
                  <a:lnTo>
                    <a:pt x="50546" y="157480"/>
                  </a:lnTo>
                  <a:lnTo>
                    <a:pt x="38734" y="195580"/>
                  </a:lnTo>
                  <a:lnTo>
                    <a:pt x="34607" y="234950"/>
                  </a:lnTo>
                  <a:lnTo>
                    <a:pt x="34599" y="237490"/>
                  </a:lnTo>
                  <a:lnTo>
                    <a:pt x="35433" y="256540"/>
                  </a:lnTo>
                  <a:lnTo>
                    <a:pt x="43434" y="295910"/>
                  </a:lnTo>
                  <a:lnTo>
                    <a:pt x="58674" y="332740"/>
                  </a:lnTo>
                  <a:lnTo>
                    <a:pt x="80264" y="364490"/>
                  </a:lnTo>
                  <a:lnTo>
                    <a:pt x="107696" y="392430"/>
                  </a:lnTo>
                  <a:lnTo>
                    <a:pt x="139827" y="414020"/>
                  </a:lnTo>
                  <a:lnTo>
                    <a:pt x="175895" y="429260"/>
                  </a:lnTo>
                  <a:lnTo>
                    <a:pt x="215137" y="436880"/>
                  </a:lnTo>
                  <a:lnTo>
                    <a:pt x="235839" y="438150"/>
                  </a:lnTo>
                  <a:lnTo>
                    <a:pt x="256412" y="438150"/>
                  </a:lnTo>
                  <a:lnTo>
                    <a:pt x="276478" y="434340"/>
                  </a:lnTo>
                  <a:lnTo>
                    <a:pt x="295783" y="429260"/>
                  </a:lnTo>
                  <a:lnTo>
                    <a:pt x="314325" y="422910"/>
                  </a:lnTo>
                  <a:lnTo>
                    <a:pt x="316846" y="421640"/>
                  </a:lnTo>
                  <a:lnTo>
                    <a:pt x="234950" y="421640"/>
                  </a:lnTo>
                  <a:lnTo>
                    <a:pt x="215900" y="420370"/>
                  </a:lnTo>
                  <a:lnTo>
                    <a:pt x="163322" y="406400"/>
                  </a:lnTo>
                  <a:lnTo>
                    <a:pt x="117983" y="378460"/>
                  </a:lnTo>
                  <a:lnTo>
                    <a:pt x="82550" y="339090"/>
                  </a:lnTo>
                  <a:lnTo>
                    <a:pt x="59690" y="290830"/>
                  </a:lnTo>
                  <a:lnTo>
                    <a:pt x="51815" y="234950"/>
                  </a:lnTo>
                  <a:lnTo>
                    <a:pt x="52832" y="215900"/>
                  </a:lnTo>
                  <a:lnTo>
                    <a:pt x="66802" y="163830"/>
                  </a:lnTo>
                  <a:lnTo>
                    <a:pt x="94615" y="118110"/>
                  </a:lnTo>
                  <a:lnTo>
                    <a:pt x="134239" y="82550"/>
                  </a:lnTo>
                  <a:lnTo>
                    <a:pt x="182753" y="59690"/>
                  </a:lnTo>
                  <a:lnTo>
                    <a:pt x="237490" y="52070"/>
                  </a:lnTo>
                  <a:lnTo>
                    <a:pt x="317608" y="52070"/>
                  </a:lnTo>
                  <a:lnTo>
                    <a:pt x="315087" y="50800"/>
                  </a:lnTo>
                  <a:lnTo>
                    <a:pt x="296672" y="44450"/>
                  </a:lnTo>
                  <a:lnTo>
                    <a:pt x="277241" y="39370"/>
                  </a:lnTo>
                  <a:lnTo>
                    <a:pt x="257302" y="36830"/>
                  </a:lnTo>
                  <a:lnTo>
                    <a:pt x="236601" y="35560"/>
                  </a:lnTo>
                  <a:close/>
                </a:path>
                <a:path w="472439" h="472440">
                  <a:moveTo>
                    <a:pt x="317608" y="52070"/>
                  </a:moveTo>
                  <a:lnTo>
                    <a:pt x="237490" y="52070"/>
                  </a:lnTo>
                  <a:lnTo>
                    <a:pt x="256540" y="53340"/>
                  </a:lnTo>
                  <a:lnTo>
                    <a:pt x="274573" y="55880"/>
                  </a:lnTo>
                  <a:lnTo>
                    <a:pt x="325247" y="74930"/>
                  </a:lnTo>
                  <a:lnTo>
                    <a:pt x="367538" y="106680"/>
                  </a:lnTo>
                  <a:lnTo>
                    <a:pt x="399034" y="149860"/>
                  </a:lnTo>
                  <a:lnTo>
                    <a:pt x="417195" y="200660"/>
                  </a:lnTo>
                  <a:lnTo>
                    <a:pt x="420623" y="237490"/>
                  </a:lnTo>
                  <a:lnTo>
                    <a:pt x="419608" y="256540"/>
                  </a:lnTo>
                  <a:lnTo>
                    <a:pt x="405765" y="309880"/>
                  </a:lnTo>
                  <a:lnTo>
                    <a:pt x="377825" y="355600"/>
                  </a:lnTo>
                  <a:lnTo>
                    <a:pt x="338328" y="389890"/>
                  </a:lnTo>
                  <a:lnTo>
                    <a:pt x="289941" y="412750"/>
                  </a:lnTo>
                  <a:lnTo>
                    <a:pt x="234950" y="421640"/>
                  </a:lnTo>
                  <a:lnTo>
                    <a:pt x="316846" y="421640"/>
                  </a:lnTo>
                  <a:lnTo>
                    <a:pt x="364235" y="392430"/>
                  </a:lnTo>
                  <a:lnTo>
                    <a:pt x="391668" y="365760"/>
                  </a:lnTo>
                  <a:lnTo>
                    <a:pt x="413384" y="332740"/>
                  </a:lnTo>
                  <a:lnTo>
                    <a:pt x="428752" y="297180"/>
                  </a:lnTo>
                  <a:lnTo>
                    <a:pt x="436879" y="257810"/>
                  </a:lnTo>
                  <a:lnTo>
                    <a:pt x="437896" y="237490"/>
                  </a:lnTo>
                  <a:lnTo>
                    <a:pt x="437007" y="217170"/>
                  </a:lnTo>
                  <a:lnTo>
                    <a:pt x="429006" y="177800"/>
                  </a:lnTo>
                  <a:lnTo>
                    <a:pt x="413766" y="140970"/>
                  </a:lnTo>
                  <a:lnTo>
                    <a:pt x="392176" y="109220"/>
                  </a:lnTo>
                  <a:lnTo>
                    <a:pt x="364871" y="81280"/>
                  </a:lnTo>
                  <a:lnTo>
                    <a:pt x="332740" y="59690"/>
                  </a:lnTo>
                  <a:lnTo>
                    <a:pt x="317608" y="52070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9351" y="6388608"/>
              <a:ext cx="8833485" cy="307975"/>
            </a:xfrm>
            <a:custGeom>
              <a:avLst/>
              <a:gdLst/>
              <a:ahLst/>
              <a:cxnLst/>
              <a:rect l="l" t="t" r="r" b="b"/>
              <a:pathLst>
                <a:path w="8833485" h="307975">
                  <a:moveTo>
                    <a:pt x="8833104" y="0"/>
                  </a:moveTo>
                  <a:lnTo>
                    <a:pt x="0" y="0"/>
                  </a:lnTo>
                  <a:lnTo>
                    <a:pt x="0" y="307847"/>
                  </a:lnTo>
                  <a:lnTo>
                    <a:pt x="8833104" y="307847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60044" y="774318"/>
            <a:ext cx="1808480" cy="543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Distribution </a:t>
            </a:r>
            <a:r>
              <a:rPr spc="5" dirty="0"/>
              <a:t>on  Contract</a:t>
            </a:r>
            <a:r>
              <a:rPr spc="-135" dirty="0"/>
              <a:t> </a:t>
            </a:r>
            <a:r>
              <a:rPr dirty="0"/>
              <a:t>Status</a:t>
            </a:r>
            <a:r>
              <a:rPr sz="1800" dirty="0"/>
              <a:t>–</a:t>
            </a:r>
            <a:endParaRPr sz="1800"/>
          </a:p>
        </p:txBody>
      </p:sp>
      <p:sp>
        <p:nvSpPr>
          <p:cNvPr id="11" name="object 11"/>
          <p:cNvSpPr txBox="1"/>
          <p:nvPr/>
        </p:nvSpPr>
        <p:spPr>
          <a:xfrm>
            <a:off x="460044" y="1292478"/>
            <a:ext cx="2019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solidFill>
                  <a:srgbClr val="FFFFFF"/>
                </a:solidFill>
                <a:latin typeface="Georgia"/>
                <a:cs typeface="Georgia"/>
              </a:rPr>
              <a:t>status </a:t>
            </a:r>
            <a:r>
              <a:rPr sz="1200" b="1" i="1" dirty="0">
                <a:solidFill>
                  <a:srgbClr val="FFFFFF"/>
                </a:solidFill>
                <a:latin typeface="Georgia"/>
                <a:cs typeface="Georgia"/>
              </a:rPr>
              <a:t>of previous  </a:t>
            </a:r>
            <a:r>
              <a:rPr sz="1200" b="1" i="1" spc="-5" dirty="0">
                <a:solidFill>
                  <a:srgbClr val="FFFFFF"/>
                </a:solidFill>
                <a:latin typeface="Georgia"/>
                <a:cs typeface="Georgia"/>
              </a:rPr>
              <a:t>application submitted</a:t>
            </a:r>
            <a:r>
              <a:rPr sz="1200" b="1" i="1" spc="-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b="1" i="1" spc="-10" dirty="0">
                <a:solidFill>
                  <a:srgbClr val="FFFFFF"/>
                </a:solidFill>
                <a:latin typeface="Georgia"/>
                <a:cs typeface="Georgia"/>
              </a:rPr>
              <a:t>by  </a:t>
            </a:r>
            <a:r>
              <a:rPr sz="1200" b="1" i="1" spc="1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1200" b="1" i="1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b="1" i="1" dirty="0">
                <a:solidFill>
                  <a:srgbClr val="FFFFFF"/>
                </a:solidFill>
                <a:latin typeface="Georgia"/>
                <a:cs typeface="Georgia"/>
              </a:rPr>
              <a:t>client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9745" y="2200465"/>
            <a:ext cx="2457450" cy="4109085"/>
            <a:chOff x="249745" y="2200465"/>
            <a:chExt cx="2457450" cy="4109085"/>
          </a:xfrm>
        </p:grpSpPr>
        <p:sp>
          <p:nvSpPr>
            <p:cNvPr id="13" name="object 13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2447544" y="0"/>
                  </a:moveTo>
                  <a:lnTo>
                    <a:pt x="0" y="0"/>
                  </a:lnTo>
                  <a:lnTo>
                    <a:pt x="0" y="4099560"/>
                  </a:lnTo>
                  <a:lnTo>
                    <a:pt x="2447544" y="4099560"/>
                  </a:lnTo>
                  <a:lnTo>
                    <a:pt x="2447544" y="0"/>
                  </a:lnTo>
                  <a:close/>
                </a:path>
              </a:pathLst>
            </a:custGeom>
            <a:solidFill>
              <a:srgbClr val="ECC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0" y="4099560"/>
                  </a:moveTo>
                  <a:lnTo>
                    <a:pt x="2447544" y="4099560"/>
                  </a:lnTo>
                  <a:lnTo>
                    <a:pt x="2447544" y="0"/>
                  </a:lnTo>
                  <a:lnTo>
                    <a:pt x="0" y="0"/>
                  </a:lnTo>
                  <a:lnTo>
                    <a:pt x="0" y="4099560"/>
                  </a:lnTo>
                  <a:close/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54508" y="2205227"/>
            <a:ext cx="2447925" cy="409956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362585" marR="193675" indent="-274320">
              <a:lnSpc>
                <a:spcPct val="100000"/>
              </a:lnSpc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5" dirty="0">
                <a:latin typeface="Times New Roman"/>
                <a:cs typeface="Times New Roman"/>
              </a:rPr>
              <a:t>we </a:t>
            </a:r>
            <a:r>
              <a:rPr sz="1400" spc="-15" dirty="0">
                <a:latin typeface="Times New Roman"/>
                <a:cs typeface="Times New Roman"/>
              </a:rPr>
              <a:t>could </a:t>
            </a:r>
            <a:r>
              <a:rPr sz="1400" spc="-5" dirty="0">
                <a:latin typeface="Times New Roman"/>
                <a:cs typeface="Times New Roman"/>
              </a:rPr>
              <a:t>see </a:t>
            </a:r>
            <a:r>
              <a:rPr sz="1400" spc="-20" dirty="0">
                <a:latin typeface="Times New Roman"/>
                <a:cs typeface="Times New Roman"/>
              </a:rPr>
              <a:t>some </a:t>
            </a:r>
            <a:r>
              <a:rPr sz="1400" spc="-15" dirty="0">
                <a:latin typeface="Times New Roman"/>
                <a:cs typeface="Times New Roman"/>
              </a:rPr>
              <a:t>good  </a:t>
            </a:r>
            <a:r>
              <a:rPr sz="1400" spc="-20" dirty="0">
                <a:latin typeface="Times New Roman"/>
                <a:cs typeface="Times New Roman"/>
              </a:rPr>
              <a:t>insights </a:t>
            </a:r>
            <a:r>
              <a:rPr sz="1400" spc="-10" dirty="0">
                <a:latin typeface="Times New Roman"/>
                <a:cs typeface="Times New Roman"/>
              </a:rPr>
              <a:t>after </a:t>
            </a:r>
            <a:r>
              <a:rPr sz="1400" spc="-15" dirty="0">
                <a:latin typeface="Times New Roman"/>
                <a:cs typeface="Times New Roman"/>
              </a:rPr>
              <a:t>combining  </a:t>
            </a:r>
            <a:r>
              <a:rPr sz="1400" spc="-5" dirty="0">
                <a:latin typeface="Times New Roman"/>
                <a:cs typeface="Times New Roman"/>
              </a:rPr>
              <a:t>both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Datasets </a:t>
            </a:r>
            <a:r>
              <a:rPr sz="1400" spc="-15" dirty="0">
                <a:latin typeface="Times New Roman"/>
                <a:cs typeface="Times New Roman"/>
              </a:rPr>
              <a:t>that  </a:t>
            </a:r>
            <a:r>
              <a:rPr sz="1400" spc="-20" dirty="0">
                <a:latin typeface="Times New Roman"/>
                <a:cs typeface="Times New Roman"/>
              </a:rPr>
              <a:t>almost </a:t>
            </a:r>
            <a:r>
              <a:rPr sz="1400" spc="-10" dirty="0">
                <a:latin typeface="Times New Roman"/>
                <a:cs typeface="Times New Roman"/>
              </a:rPr>
              <a:t>65000(plot2) </a:t>
            </a:r>
            <a:r>
              <a:rPr sz="1400" spc="-15" dirty="0">
                <a:latin typeface="Times New Roman"/>
                <a:cs typeface="Times New Roman"/>
              </a:rPr>
              <a:t>loans  has </a:t>
            </a:r>
            <a:r>
              <a:rPr sz="1400" spc="-5" dirty="0">
                <a:latin typeface="Times New Roman"/>
                <a:cs typeface="Times New Roman"/>
              </a:rPr>
              <a:t>been </a:t>
            </a:r>
            <a:r>
              <a:rPr sz="1400" spc="-10" dirty="0">
                <a:latin typeface="Times New Roman"/>
                <a:cs typeface="Times New Roman"/>
              </a:rPr>
              <a:t>approved </a:t>
            </a:r>
            <a:r>
              <a:rPr sz="1400" spc="-5" dirty="0">
                <a:latin typeface="Times New Roman"/>
                <a:cs typeface="Times New Roman"/>
              </a:rPr>
              <a:t>by </a:t>
            </a:r>
            <a:r>
              <a:rPr sz="1400" spc="-15" dirty="0">
                <a:latin typeface="Times New Roman"/>
                <a:cs typeface="Times New Roman"/>
              </a:rPr>
              <a:t>the  </a:t>
            </a:r>
            <a:r>
              <a:rPr sz="1400" spc="-10" dirty="0">
                <a:latin typeface="Times New Roman"/>
                <a:cs typeface="Times New Roman"/>
              </a:rPr>
              <a:t>bank </a:t>
            </a:r>
            <a:r>
              <a:rPr sz="1400" spc="-15" dirty="0">
                <a:latin typeface="Times New Roman"/>
                <a:cs typeface="Times New Roman"/>
              </a:rPr>
              <a:t>and which </a:t>
            </a:r>
            <a:r>
              <a:rPr sz="1400" spc="-10" dirty="0">
                <a:latin typeface="Times New Roman"/>
                <a:cs typeface="Times New Roman"/>
              </a:rPr>
              <a:t>are </a:t>
            </a:r>
            <a:r>
              <a:rPr sz="1400" spc="-20" dirty="0">
                <a:latin typeface="Times New Roman"/>
                <a:cs typeface="Times New Roman"/>
              </a:rPr>
              <a:t>falling  </a:t>
            </a:r>
            <a:r>
              <a:rPr sz="1400" spc="-15" dirty="0">
                <a:latin typeface="Times New Roman"/>
                <a:cs typeface="Times New Roman"/>
              </a:rPr>
              <a:t>under </a:t>
            </a:r>
            <a:r>
              <a:rPr sz="1400" spc="-20" dirty="0">
                <a:latin typeface="Times New Roman"/>
                <a:cs typeface="Times New Roman"/>
              </a:rPr>
              <a:t>Default </a:t>
            </a:r>
            <a:r>
              <a:rPr sz="1400" spc="-25" dirty="0">
                <a:latin typeface="Times New Roman"/>
                <a:cs typeface="Times New Roman"/>
              </a:rPr>
              <a:t>category,  </a:t>
            </a:r>
            <a:r>
              <a:rPr sz="1400" spc="-15" dirty="0">
                <a:latin typeface="Times New Roman"/>
                <a:cs typeface="Times New Roman"/>
              </a:rPr>
              <a:t>which </a:t>
            </a:r>
            <a:r>
              <a:rPr sz="1400" spc="-20" dirty="0">
                <a:latin typeface="Times New Roman"/>
                <a:cs typeface="Times New Roman"/>
              </a:rPr>
              <a:t>is </a:t>
            </a:r>
            <a:r>
              <a:rPr sz="1400" spc="-10" dirty="0">
                <a:latin typeface="Times New Roman"/>
                <a:cs typeface="Times New Roman"/>
              </a:rPr>
              <a:t>loss </a:t>
            </a:r>
            <a:r>
              <a:rPr sz="1400" spc="-15" dirty="0">
                <a:latin typeface="Times New Roman"/>
                <a:cs typeface="Times New Roman"/>
              </a:rPr>
              <a:t>for the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bank.</a:t>
            </a:r>
            <a:endParaRPr sz="1400">
              <a:latin typeface="Times New Roman"/>
              <a:cs typeface="Times New Roman"/>
            </a:endParaRPr>
          </a:p>
          <a:p>
            <a:pPr marL="362585" marR="120014" indent="-274320">
              <a:lnSpc>
                <a:spcPct val="100000"/>
              </a:lnSpc>
              <a:spcBef>
                <a:spcPts val="345"/>
              </a:spcBef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15" dirty="0">
                <a:latin typeface="Times New Roman"/>
                <a:cs typeface="Times New Roman"/>
              </a:rPr>
              <a:t>Plot1 </a:t>
            </a:r>
            <a:r>
              <a:rPr sz="1400" spc="-10" dirty="0">
                <a:latin typeface="Times New Roman"/>
                <a:cs typeface="Times New Roman"/>
              </a:rPr>
              <a:t>says about </a:t>
            </a:r>
            <a:r>
              <a:rPr sz="1400" spc="-20" dirty="0">
                <a:latin typeface="Times New Roman"/>
                <a:cs typeface="Times New Roman"/>
              </a:rPr>
              <a:t>non-  </a:t>
            </a:r>
            <a:r>
              <a:rPr sz="1400" spc="-15" dirty="0">
                <a:latin typeface="Times New Roman"/>
                <a:cs typeface="Times New Roman"/>
              </a:rPr>
              <a:t>defaulter </a:t>
            </a:r>
            <a:r>
              <a:rPr sz="1400" spc="-10" dirty="0">
                <a:latin typeface="Times New Roman"/>
                <a:cs typeface="Times New Roman"/>
              </a:rPr>
              <a:t>category </a:t>
            </a:r>
            <a:r>
              <a:rPr sz="1400" spc="-15" dirty="0">
                <a:latin typeface="Times New Roman"/>
                <a:cs typeface="Times New Roman"/>
              </a:rPr>
              <a:t>where  </a:t>
            </a:r>
            <a:r>
              <a:rPr sz="1400" spc="-5" dirty="0">
                <a:latin typeface="Times New Roman"/>
                <a:cs typeface="Times New Roman"/>
              </a:rPr>
              <a:t>we </a:t>
            </a:r>
            <a:r>
              <a:rPr sz="1400" spc="-15" dirty="0">
                <a:latin typeface="Times New Roman"/>
                <a:cs typeface="Times New Roman"/>
              </a:rPr>
              <a:t>could </a:t>
            </a:r>
            <a:r>
              <a:rPr sz="1400" spc="-5" dirty="0">
                <a:latin typeface="Times New Roman"/>
                <a:cs typeface="Times New Roman"/>
              </a:rPr>
              <a:t>see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20" dirty="0">
                <a:latin typeface="Times New Roman"/>
                <a:cs typeface="Times New Roman"/>
              </a:rPr>
              <a:t>company  </a:t>
            </a:r>
            <a:r>
              <a:rPr sz="1400" spc="-15" dirty="0">
                <a:latin typeface="Times New Roman"/>
                <a:cs typeface="Times New Roman"/>
              </a:rPr>
              <a:t>has refused </a:t>
            </a:r>
            <a:r>
              <a:rPr sz="1400" spc="-20" dirty="0">
                <a:latin typeface="Times New Roman"/>
                <a:cs typeface="Times New Roman"/>
              </a:rPr>
              <a:t>almost </a:t>
            </a:r>
            <a:r>
              <a:rPr sz="1400" spc="-5" dirty="0">
                <a:latin typeface="Times New Roman"/>
                <a:cs typeface="Times New Roman"/>
              </a:rPr>
              <a:t>200000  </a:t>
            </a:r>
            <a:r>
              <a:rPr sz="1400" spc="-15" dirty="0">
                <a:latin typeface="Times New Roman"/>
                <a:cs typeface="Times New Roman"/>
              </a:rPr>
              <a:t>loans, but the customer </a:t>
            </a:r>
            <a:r>
              <a:rPr sz="1400" spc="-20" dirty="0">
                <a:latin typeface="Times New Roman"/>
                <a:cs typeface="Times New Roman"/>
              </a:rPr>
              <a:t>is  </a:t>
            </a:r>
            <a:r>
              <a:rPr sz="1400" spc="-10" dirty="0">
                <a:latin typeface="Times New Roman"/>
                <a:cs typeface="Times New Roman"/>
              </a:rPr>
              <a:t>capable </a:t>
            </a:r>
            <a:r>
              <a:rPr sz="1400" spc="-5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repaying the  loans, </a:t>
            </a:r>
            <a:r>
              <a:rPr sz="1400" spc="-25" dirty="0">
                <a:latin typeface="Times New Roman"/>
                <a:cs typeface="Times New Roman"/>
              </a:rPr>
              <a:t>This </a:t>
            </a:r>
            <a:r>
              <a:rPr sz="1400" spc="-20" dirty="0">
                <a:latin typeface="Times New Roman"/>
                <a:cs typeface="Times New Roman"/>
              </a:rPr>
              <a:t>should </a:t>
            </a:r>
            <a:r>
              <a:rPr sz="1400" spc="-5" dirty="0">
                <a:latin typeface="Times New Roman"/>
                <a:cs typeface="Times New Roman"/>
              </a:rPr>
              <a:t>be  </a:t>
            </a:r>
            <a:r>
              <a:rPr sz="1400" spc="-15" dirty="0">
                <a:latin typeface="Times New Roman"/>
                <a:cs typeface="Times New Roman"/>
              </a:rPr>
              <a:t>avoided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spc="-15" dirty="0">
                <a:latin typeface="Times New Roman"/>
                <a:cs typeface="Times New Roman"/>
              </a:rPr>
              <a:t>get profits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spc="-15" dirty="0">
                <a:latin typeface="Times New Roman"/>
                <a:cs typeface="Times New Roman"/>
              </a:rPr>
              <a:t>the  bank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87039" y="1417326"/>
            <a:ext cx="5795741" cy="4105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833485" cy="304800"/>
          </a:xfrm>
          <a:custGeom>
            <a:avLst/>
            <a:gdLst/>
            <a:ahLst/>
            <a:cxnLst/>
            <a:rect l="l" t="t" r="r" b="b"/>
            <a:pathLst>
              <a:path w="8833485" h="304800">
                <a:moveTo>
                  <a:pt x="8833104" y="0"/>
                </a:moveTo>
                <a:lnTo>
                  <a:pt x="0" y="0"/>
                </a:lnTo>
                <a:lnTo>
                  <a:pt x="0" y="304800"/>
                </a:lnTo>
                <a:lnTo>
                  <a:pt x="8833104" y="304800"/>
                </a:lnTo>
                <a:lnTo>
                  <a:pt x="8833104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6050" y="149161"/>
            <a:ext cx="8846185" cy="6557009"/>
            <a:chOff x="146050" y="149161"/>
            <a:chExt cx="8846185" cy="6557009"/>
          </a:xfrm>
        </p:grpSpPr>
        <p:sp>
          <p:nvSpPr>
            <p:cNvPr id="4" name="object 4"/>
            <p:cNvSpPr/>
            <p:nvPr/>
          </p:nvSpPr>
          <p:spPr>
            <a:xfrm>
              <a:off x="152400" y="609600"/>
              <a:ext cx="2743200" cy="5779135"/>
            </a:xfrm>
            <a:custGeom>
              <a:avLst/>
              <a:gdLst/>
              <a:ahLst/>
              <a:cxnLst/>
              <a:rect l="l" t="t" r="r" b="b"/>
              <a:pathLst>
                <a:path w="2743200" h="5779135">
                  <a:moveTo>
                    <a:pt x="0" y="5779008"/>
                  </a:moveTo>
                  <a:lnTo>
                    <a:pt x="2743200" y="5779008"/>
                  </a:lnTo>
                  <a:lnTo>
                    <a:pt x="2743200" y="0"/>
                  </a:lnTo>
                  <a:lnTo>
                    <a:pt x="0" y="0"/>
                  </a:lnTo>
                  <a:lnTo>
                    <a:pt x="0" y="5779008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924" y="153923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533399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12192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5400" y="2285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95"/>
                  </a:lnTo>
                  <a:lnTo>
                    <a:pt x="575564" y="164757"/>
                  </a:lnTo>
                  <a:lnTo>
                    <a:pt x="550773" y="124828"/>
                  </a:lnTo>
                  <a:lnTo>
                    <a:pt x="520293" y="89306"/>
                  </a:lnTo>
                  <a:lnTo>
                    <a:pt x="484784" y="58839"/>
                  </a:lnTo>
                  <a:lnTo>
                    <a:pt x="444842" y="34036"/>
                  </a:lnTo>
                  <a:lnTo>
                    <a:pt x="401116" y="15557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83" y="15544"/>
                  </a:lnTo>
                  <a:lnTo>
                    <a:pt x="164744" y="34036"/>
                  </a:lnTo>
                  <a:lnTo>
                    <a:pt x="124815" y="58826"/>
                  </a:lnTo>
                  <a:lnTo>
                    <a:pt x="89293" y="89306"/>
                  </a:lnTo>
                  <a:lnTo>
                    <a:pt x="58826" y="124815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32" y="401129"/>
                  </a:lnTo>
                  <a:lnTo>
                    <a:pt x="34023" y="444855"/>
                  </a:lnTo>
                  <a:lnTo>
                    <a:pt x="58813" y="484784"/>
                  </a:lnTo>
                  <a:lnTo>
                    <a:pt x="89293" y="520306"/>
                  </a:lnTo>
                  <a:lnTo>
                    <a:pt x="124802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65503" y="298703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39" h="472440">
                  <a:moveTo>
                    <a:pt x="234950" y="0"/>
                  </a:moveTo>
                  <a:lnTo>
                    <a:pt x="187452" y="5080"/>
                  </a:lnTo>
                  <a:lnTo>
                    <a:pt x="143129" y="20320"/>
                  </a:lnTo>
                  <a:lnTo>
                    <a:pt x="103124" y="41910"/>
                  </a:lnTo>
                  <a:lnTo>
                    <a:pt x="68326" y="71120"/>
                  </a:lnTo>
                  <a:lnTo>
                    <a:pt x="39624" y="105410"/>
                  </a:lnTo>
                  <a:lnTo>
                    <a:pt x="18161" y="146050"/>
                  </a:lnTo>
                  <a:lnTo>
                    <a:pt x="4571" y="190500"/>
                  </a:lnTo>
                  <a:lnTo>
                    <a:pt x="0" y="237490"/>
                  </a:lnTo>
                  <a:lnTo>
                    <a:pt x="1396" y="262890"/>
                  </a:lnTo>
                  <a:lnTo>
                    <a:pt x="11049" y="308610"/>
                  </a:lnTo>
                  <a:lnTo>
                    <a:pt x="29209" y="350520"/>
                  </a:lnTo>
                  <a:lnTo>
                    <a:pt x="54737" y="388620"/>
                  </a:lnTo>
                  <a:lnTo>
                    <a:pt x="86995" y="420370"/>
                  </a:lnTo>
                  <a:lnTo>
                    <a:pt x="124714" y="444500"/>
                  </a:lnTo>
                  <a:lnTo>
                    <a:pt x="167259" y="462280"/>
                  </a:lnTo>
                  <a:lnTo>
                    <a:pt x="213487" y="472440"/>
                  </a:lnTo>
                  <a:lnTo>
                    <a:pt x="237490" y="472440"/>
                  </a:lnTo>
                  <a:lnTo>
                    <a:pt x="261747" y="471170"/>
                  </a:lnTo>
                  <a:lnTo>
                    <a:pt x="284988" y="467360"/>
                  </a:lnTo>
                  <a:lnTo>
                    <a:pt x="307721" y="462280"/>
                  </a:lnTo>
                  <a:lnTo>
                    <a:pt x="323233" y="455930"/>
                  </a:lnTo>
                  <a:lnTo>
                    <a:pt x="236601" y="455930"/>
                  </a:lnTo>
                  <a:lnTo>
                    <a:pt x="214249" y="454660"/>
                  </a:lnTo>
                  <a:lnTo>
                    <a:pt x="171577" y="445770"/>
                  </a:lnTo>
                  <a:lnTo>
                    <a:pt x="132207" y="429260"/>
                  </a:lnTo>
                  <a:lnTo>
                    <a:pt x="97282" y="406400"/>
                  </a:lnTo>
                  <a:lnTo>
                    <a:pt x="67564" y="375920"/>
                  </a:lnTo>
                  <a:lnTo>
                    <a:pt x="43942" y="341630"/>
                  </a:lnTo>
                  <a:lnTo>
                    <a:pt x="27178" y="302260"/>
                  </a:lnTo>
                  <a:lnTo>
                    <a:pt x="18415" y="259080"/>
                  </a:lnTo>
                  <a:lnTo>
                    <a:pt x="17271" y="237490"/>
                  </a:lnTo>
                  <a:lnTo>
                    <a:pt x="18287" y="214630"/>
                  </a:lnTo>
                  <a:lnTo>
                    <a:pt x="26924" y="172720"/>
                  </a:lnTo>
                  <a:lnTo>
                    <a:pt x="43561" y="133350"/>
                  </a:lnTo>
                  <a:lnTo>
                    <a:pt x="67056" y="97790"/>
                  </a:lnTo>
                  <a:lnTo>
                    <a:pt x="96647" y="68580"/>
                  </a:lnTo>
                  <a:lnTo>
                    <a:pt x="131572" y="44450"/>
                  </a:lnTo>
                  <a:lnTo>
                    <a:pt x="170687" y="27940"/>
                  </a:lnTo>
                  <a:lnTo>
                    <a:pt x="213359" y="19050"/>
                  </a:lnTo>
                  <a:lnTo>
                    <a:pt x="235839" y="17780"/>
                  </a:lnTo>
                  <a:lnTo>
                    <a:pt x="323490" y="17780"/>
                  </a:lnTo>
                  <a:lnTo>
                    <a:pt x="305181" y="11430"/>
                  </a:lnTo>
                  <a:lnTo>
                    <a:pt x="282575" y="5080"/>
                  </a:lnTo>
                  <a:lnTo>
                    <a:pt x="258953" y="1270"/>
                  </a:lnTo>
                  <a:lnTo>
                    <a:pt x="234950" y="0"/>
                  </a:lnTo>
                  <a:close/>
                </a:path>
                <a:path w="472439" h="472440">
                  <a:moveTo>
                    <a:pt x="323490" y="17780"/>
                  </a:moveTo>
                  <a:lnTo>
                    <a:pt x="235839" y="17780"/>
                  </a:lnTo>
                  <a:lnTo>
                    <a:pt x="258190" y="19050"/>
                  </a:lnTo>
                  <a:lnTo>
                    <a:pt x="279908" y="22860"/>
                  </a:lnTo>
                  <a:lnTo>
                    <a:pt x="321183" y="35560"/>
                  </a:lnTo>
                  <a:lnTo>
                    <a:pt x="358266" y="54610"/>
                  </a:lnTo>
                  <a:lnTo>
                    <a:pt x="390778" y="81280"/>
                  </a:lnTo>
                  <a:lnTo>
                    <a:pt x="417576" y="114300"/>
                  </a:lnTo>
                  <a:lnTo>
                    <a:pt x="437896" y="151130"/>
                  </a:lnTo>
                  <a:lnTo>
                    <a:pt x="450596" y="191770"/>
                  </a:lnTo>
                  <a:lnTo>
                    <a:pt x="455104" y="234950"/>
                  </a:lnTo>
                  <a:lnTo>
                    <a:pt x="455111" y="237490"/>
                  </a:lnTo>
                  <a:lnTo>
                    <a:pt x="454152" y="259080"/>
                  </a:lnTo>
                  <a:lnTo>
                    <a:pt x="445516" y="300990"/>
                  </a:lnTo>
                  <a:lnTo>
                    <a:pt x="429006" y="340360"/>
                  </a:lnTo>
                  <a:lnTo>
                    <a:pt x="405384" y="375920"/>
                  </a:lnTo>
                  <a:lnTo>
                    <a:pt x="375793" y="405130"/>
                  </a:lnTo>
                  <a:lnTo>
                    <a:pt x="340995" y="429260"/>
                  </a:lnTo>
                  <a:lnTo>
                    <a:pt x="301752" y="445770"/>
                  </a:lnTo>
                  <a:lnTo>
                    <a:pt x="259080" y="454660"/>
                  </a:lnTo>
                  <a:lnTo>
                    <a:pt x="236601" y="455930"/>
                  </a:lnTo>
                  <a:lnTo>
                    <a:pt x="323233" y="455930"/>
                  </a:lnTo>
                  <a:lnTo>
                    <a:pt x="369316" y="431800"/>
                  </a:lnTo>
                  <a:lnTo>
                    <a:pt x="404241" y="402590"/>
                  </a:lnTo>
                  <a:lnTo>
                    <a:pt x="432689" y="368300"/>
                  </a:lnTo>
                  <a:lnTo>
                    <a:pt x="454406" y="327660"/>
                  </a:lnTo>
                  <a:lnTo>
                    <a:pt x="467868" y="283210"/>
                  </a:lnTo>
                  <a:lnTo>
                    <a:pt x="472440" y="234950"/>
                  </a:lnTo>
                  <a:lnTo>
                    <a:pt x="471043" y="210820"/>
                  </a:lnTo>
                  <a:lnTo>
                    <a:pt x="461391" y="165100"/>
                  </a:lnTo>
                  <a:lnTo>
                    <a:pt x="443357" y="123190"/>
                  </a:lnTo>
                  <a:lnTo>
                    <a:pt x="417703" y="85090"/>
                  </a:lnTo>
                  <a:lnTo>
                    <a:pt x="385572" y="53340"/>
                  </a:lnTo>
                  <a:lnTo>
                    <a:pt x="347726" y="27940"/>
                  </a:lnTo>
                  <a:lnTo>
                    <a:pt x="327152" y="19050"/>
                  </a:lnTo>
                  <a:lnTo>
                    <a:pt x="323490" y="17780"/>
                  </a:lnTo>
                  <a:close/>
                </a:path>
                <a:path w="472439" h="472440">
                  <a:moveTo>
                    <a:pt x="236601" y="35560"/>
                  </a:moveTo>
                  <a:lnTo>
                    <a:pt x="216027" y="35560"/>
                  </a:lnTo>
                  <a:lnTo>
                    <a:pt x="195961" y="39370"/>
                  </a:lnTo>
                  <a:lnTo>
                    <a:pt x="158115" y="50800"/>
                  </a:lnTo>
                  <a:lnTo>
                    <a:pt x="123825" y="69850"/>
                  </a:lnTo>
                  <a:lnTo>
                    <a:pt x="93980" y="93980"/>
                  </a:lnTo>
                  <a:lnTo>
                    <a:pt x="69215" y="123190"/>
                  </a:lnTo>
                  <a:lnTo>
                    <a:pt x="50546" y="157480"/>
                  </a:lnTo>
                  <a:lnTo>
                    <a:pt x="38734" y="195580"/>
                  </a:lnTo>
                  <a:lnTo>
                    <a:pt x="34607" y="234950"/>
                  </a:lnTo>
                  <a:lnTo>
                    <a:pt x="34599" y="237490"/>
                  </a:lnTo>
                  <a:lnTo>
                    <a:pt x="35433" y="256540"/>
                  </a:lnTo>
                  <a:lnTo>
                    <a:pt x="43434" y="295910"/>
                  </a:lnTo>
                  <a:lnTo>
                    <a:pt x="58674" y="332740"/>
                  </a:lnTo>
                  <a:lnTo>
                    <a:pt x="80264" y="364490"/>
                  </a:lnTo>
                  <a:lnTo>
                    <a:pt x="107696" y="392430"/>
                  </a:lnTo>
                  <a:lnTo>
                    <a:pt x="139827" y="414020"/>
                  </a:lnTo>
                  <a:lnTo>
                    <a:pt x="175895" y="429260"/>
                  </a:lnTo>
                  <a:lnTo>
                    <a:pt x="215137" y="436880"/>
                  </a:lnTo>
                  <a:lnTo>
                    <a:pt x="235839" y="438150"/>
                  </a:lnTo>
                  <a:lnTo>
                    <a:pt x="256412" y="438150"/>
                  </a:lnTo>
                  <a:lnTo>
                    <a:pt x="276478" y="434340"/>
                  </a:lnTo>
                  <a:lnTo>
                    <a:pt x="295783" y="429260"/>
                  </a:lnTo>
                  <a:lnTo>
                    <a:pt x="314325" y="422910"/>
                  </a:lnTo>
                  <a:lnTo>
                    <a:pt x="316846" y="421640"/>
                  </a:lnTo>
                  <a:lnTo>
                    <a:pt x="234950" y="421640"/>
                  </a:lnTo>
                  <a:lnTo>
                    <a:pt x="215900" y="420370"/>
                  </a:lnTo>
                  <a:lnTo>
                    <a:pt x="163322" y="406400"/>
                  </a:lnTo>
                  <a:lnTo>
                    <a:pt x="117983" y="378460"/>
                  </a:lnTo>
                  <a:lnTo>
                    <a:pt x="82550" y="339090"/>
                  </a:lnTo>
                  <a:lnTo>
                    <a:pt x="59690" y="290830"/>
                  </a:lnTo>
                  <a:lnTo>
                    <a:pt x="51815" y="234950"/>
                  </a:lnTo>
                  <a:lnTo>
                    <a:pt x="52832" y="215900"/>
                  </a:lnTo>
                  <a:lnTo>
                    <a:pt x="66802" y="163830"/>
                  </a:lnTo>
                  <a:lnTo>
                    <a:pt x="94615" y="118110"/>
                  </a:lnTo>
                  <a:lnTo>
                    <a:pt x="134239" y="82550"/>
                  </a:lnTo>
                  <a:lnTo>
                    <a:pt x="182753" y="59690"/>
                  </a:lnTo>
                  <a:lnTo>
                    <a:pt x="237490" y="52070"/>
                  </a:lnTo>
                  <a:lnTo>
                    <a:pt x="317608" y="52070"/>
                  </a:lnTo>
                  <a:lnTo>
                    <a:pt x="315087" y="50800"/>
                  </a:lnTo>
                  <a:lnTo>
                    <a:pt x="296672" y="44450"/>
                  </a:lnTo>
                  <a:lnTo>
                    <a:pt x="277241" y="39370"/>
                  </a:lnTo>
                  <a:lnTo>
                    <a:pt x="257302" y="36830"/>
                  </a:lnTo>
                  <a:lnTo>
                    <a:pt x="236601" y="35560"/>
                  </a:lnTo>
                  <a:close/>
                </a:path>
                <a:path w="472439" h="472440">
                  <a:moveTo>
                    <a:pt x="317608" y="52070"/>
                  </a:moveTo>
                  <a:lnTo>
                    <a:pt x="237490" y="52070"/>
                  </a:lnTo>
                  <a:lnTo>
                    <a:pt x="256540" y="53340"/>
                  </a:lnTo>
                  <a:lnTo>
                    <a:pt x="274573" y="55880"/>
                  </a:lnTo>
                  <a:lnTo>
                    <a:pt x="325247" y="74930"/>
                  </a:lnTo>
                  <a:lnTo>
                    <a:pt x="367538" y="106680"/>
                  </a:lnTo>
                  <a:lnTo>
                    <a:pt x="399034" y="149860"/>
                  </a:lnTo>
                  <a:lnTo>
                    <a:pt x="417195" y="200660"/>
                  </a:lnTo>
                  <a:lnTo>
                    <a:pt x="420623" y="237490"/>
                  </a:lnTo>
                  <a:lnTo>
                    <a:pt x="419608" y="256540"/>
                  </a:lnTo>
                  <a:lnTo>
                    <a:pt x="405765" y="309880"/>
                  </a:lnTo>
                  <a:lnTo>
                    <a:pt x="377825" y="355600"/>
                  </a:lnTo>
                  <a:lnTo>
                    <a:pt x="338328" y="389890"/>
                  </a:lnTo>
                  <a:lnTo>
                    <a:pt x="289941" y="412750"/>
                  </a:lnTo>
                  <a:lnTo>
                    <a:pt x="234950" y="421640"/>
                  </a:lnTo>
                  <a:lnTo>
                    <a:pt x="316846" y="421640"/>
                  </a:lnTo>
                  <a:lnTo>
                    <a:pt x="364235" y="392430"/>
                  </a:lnTo>
                  <a:lnTo>
                    <a:pt x="391668" y="365760"/>
                  </a:lnTo>
                  <a:lnTo>
                    <a:pt x="413384" y="332740"/>
                  </a:lnTo>
                  <a:lnTo>
                    <a:pt x="428752" y="297180"/>
                  </a:lnTo>
                  <a:lnTo>
                    <a:pt x="436879" y="257810"/>
                  </a:lnTo>
                  <a:lnTo>
                    <a:pt x="437896" y="237490"/>
                  </a:lnTo>
                  <a:lnTo>
                    <a:pt x="437007" y="217170"/>
                  </a:lnTo>
                  <a:lnTo>
                    <a:pt x="429006" y="177800"/>
                  </a:lnTo>
                  <a:lnTo>
                    <a:pt x="413766" y="140970"/>
                  </a:lnTo>
                  <a:lnTo>
                    <a:pt x="392176" y="109220"/>
                  </a:lnTo>
                  <a:lnTo>
                    <a:pt x="364871" y="81280"/>
                  </a:lnTo>
                  <a:lnTo>
                    <a:pt x="332740" y="59690"/>
                  </a:lnTo>
                  <a:lnTo>
                    <a:pt x="317608" y="52070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9351" y="6388608"/>
              <a:ext cx="8833485" cy="307975"/>
            </a:xfrm>
            <a:custGeom>
              <a:avLst/>
              <a:gdLst/>
              <a:ahLst/>
              <a:cxnLst/>
              <a:rect l="l" t="t" r="r" b="b"/>
              <a:pathLst>
                <a:path w="8833485" h="307975">
                  <a:moveTo>
                    <a:pt x="8833104" y="0"/>
                  </a:moveTo>
                  <a:lnTo>
                    <a:pt x="0" y="0"/>
                  </a:lnTo>
                  <a:lnTo>
                    <a:pt x="0" y="307847"/>
                  </a:lnTo>
                  <a:lnTo>
                    <a:pt x="8833104" y="307847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60044" y="743153"/>
            <a:ext cx="2168525" cy="1125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3365">
              <a:lnSpc>
                <a:spcPct val="100000"/>
              </a:lnSpc>
              <a:spcBef>
                <a:spcPts val="100"/>
              </a:spcBef>
            </a:pPr>
            <a:r>
              <a:rPr sz="1200" dirty="0"/>
              <a:t>Distribution of</a:t>
            </a:r>
            <a:r>
              <a:rPr sz="1200" spc="-125" dirty="0"/>
              <a:t> </a:t>
            </a:r>
            <a:r>
              <a:rPr sz="1200" dirty="0"/>
              <a:t>Contract  </a:t>
            </a:r>
            <a:r>
              <a:rPr sz="1200" spc="-5" dirty="0"/>
              <a:t>Status </a:t>
            </a:r>
            <a:r>
              <a:rPr sz="1200" i="1" dirty="0">
                <a:latin typeface="Georgia"/>
                <a:cs typeface="Georgia"/>
              </a:rPr>
              <a:t>versus</a:t>
            </a:r>
            <a:r>
              <a:rPr sz="1200" i="1" spc="-75" dirty="0">
                <a:latin typeface="Georgia"/>
                <a:cs typeface="Georgia"/>
              </a:rPr>
              <a:t> </a:t>
            </a:r>
            <a:r>
              <a:rPr sz="1200" spc="-5" dirty="0"/>
              <a:t>Education  type </a:t>
            </a:r>
            <a:r>
              <a:rPr sz="1200" dirty="0"/>
              <a:t>on target </a:t>
            </a:r>
            <a:r>
              <a:rPr sz="1800" dirty="0"/>
              <a:t>–  </a:t>
            </a:r>
            <a:r>
              <a:rPr sz="1000" i="1" dirty="0">
                <a:latin typeface="Georgia"/>
                <a:cs typeface="Georgia"/>
              </a:rPr>
              <a:t>previous application</a:t>
            </a:r>
            <a:r>
              <a:rPr sz="1000" i="1" spc="-135" dirty="0">
                <a:latin typeface="Georgia"/>
                <a:cs typeface="Georgia"/>
              </a:rPr>
              <a:t> </a:t>
            </a:r>
            <a:r>
              <a:rPr sz="1000" i="1" spc="5" dirty="0">
                <a:latin typeface="Georgia"/>
                <a:cs typeface="Georgia"/>
              </a:rPr>
              <a:t>status</a:t>
            </a:r>
            <a:endParaRPr sz="10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z="1000" i="1" dirty="0">
                <a:latin typeface="Georgia"/>
                <a:cs typeface="Georgia"/>
              </a:rPr>
              <a:t>versus </a:t>
            </a:r>
            <a:r>
              <a:rPr sz="1000" i="1" spc="-5" dirty="0">
                <a:latin typeface="Georgia"/>
                <a:cs typeface="Georgia"/>
              </a:rPr>
              <a:t>Highest </a:t>
            </a:r>
            <a:r>
              <a:rPr sz="1000" i="1" spc="5" dirty="0">
                <a:latin typeface="Georgia"/>
                <a:cs typeface="Georgia"/>
              </a:rPr>
              <a:t>Education </a:t>
            </a:r>
            <a:r>
              <a:rPr sz="1000" i="1" dirty="0">
                <a:latin typeface="Georgia"/>
                <a:cs typeface="Georgia"/>
              </a:rPr>
              <a:t>by</a:t>
            </a:r>
            <a:r>
              <a:rPr sz="1000" i="1" spc="-165" dirty="0">
                <a:latin typeface="Georgia"/>
                <a:cs typeface="Georgia"/>
              </a:rPr>
              <a:t> </a:t>
            </a:r>
            <a:r>
              <a:rPr sz="1000" i="1" dirty="0">
                <a:latin typeface="Georgia"/>
                <a:cs typeface="Georgia"/>
              </a:rPr>
              <a:t>the  client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9745" y="2200465"/>
            <a:ext cx="2457450" cy="4109085"/>
            <a:chOff x="249745" y="2200465"/>
            <a:chExt cx="2457450" cy="4109085"/>
          </a:xfrm>
        </p:grpSpPr>
        <p:sp>
          <p:nvSpPr>
            <p:cNvPr id="12" name="object 12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2447544" y="0"/>
                  </a:moveTo>
                  <a:lnTo>
                    <a:pt x="0" y="0"/>
                  </a:lnTo>
                  <a:lnTo>
                    <a:pt x="0" y="4099560"/>
                  </a:lnTo>
                  <a:lnTo>
                    <a:pt x="2447544" y="4099560"/>
                  </a:lnTo>
                  <a:lnTo>
                    <a:pt x="2447544" y="0"/>
                  </a:lnTo>
                  <a:close/>
                </a:path>
              </a:pathLst>
            </a:custGeom>
            <a:solidFill>
              <a:srgbClr val="ECC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0" y="4099560"/>
                  </a:moveTo>
                  <a:lnTo>
                    <a:pt x="2447544" y="4099560"/>
                  </a:lnTo>
                  <a:lnTo>
                    <a:pt x="2447544" y="0"/>
                  </a:lnTo>
                  <a:lnTo>
                    <a:pt x="0" y="0"/>
                  </a:lnTo>
                  <a:lnTo>
                    <a:pt x="0" y="4099560"/>
                  </a:lnTo>
                  <a:close/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4508" y="2205227"/>
            <a:ext cx="2447925" cy="409956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362585" marR="209550" indent="-274320">
              <a:lnSpc>
                <a:spcPct val="100000"/>
              </a:lnSpc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20" dirty="0">
                <a:latin typeface="Times New Roman"/>
                <a:cs typeface="Times New Roman"/>
              </a:rPr>
              <a:t>Bank should </a:t>
            </a:r>
            <a:r>
              <a:rPr sz="1400" spc="-10" dirty="0">
                <a:latin typeface="Times New Roman"/>
                <a:cs typeface="Times New Roman"/>
              </a:rPr>
              <a:t>consider  ‘Secondary/Secondary  special’ category </a:t>
            </a:r>
            <a:r>
              <a:rPr sz="1400" spc="-15" dirty="0">
                <a:latin typeface="Times New Roman"/>
                <a:cs typeface="Times New Roman"/>
              </a:rPr>
              <a:t>since the  customers </a:t>
            </a:r>
            <a:r>
              <a:rPr sz="1400" spc="-10" dirty="0">
                <a:latin typeface="Times New Roman"/>
                <a:cs typeface="Times New Roman"/>
              </a:rPr>
              <a:t>are </a:t>
            </a:r>
            <a:r>
              <a:rPr sz="1400" spc="-25" dirty="0">
                <a:latin typeface="Times New Roman"/>
                <a:cs typeface="Times New Roman"/>
              </a:rPr>
              <a:t>more </a:t>
            </a:r>
            <a:r>
              <a:rPr sz="1400" spc="-20" dirty="0">
                <a:latin typeface="Times New Roman"/>
                <a:cs typeface="Times New Roman"/>
              </a:rPr>
              <a:t>from  this </a:t>
            </a:r>
            <a:r>
              <a:rPr sz="1400" spc="-10" dirty="0">
                <a:latin typeface="Times New Roman"/>
                <a:cs typeface="Times New Roman"/>
              </a:rPr>
              <a:t>category </a:t>
            </a:r>
            <a:r>
              <a:rPr sz="1400" spc="-2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both  </a:t>
            </a:r>
            <a:r>
              <a:rPr sz="1400" spc="-15" dirty="0">
                <a:latin typeface="Times New Roman"/>
                <a:cs typeface="Times New Roman"/>
              </a:rPr>
              <a:t>defaulter and non-default  list.</a:t>
            </a:r>
            <a:endParaRPr sz="1400">
              <a:latin typeface="Times New Roman"/>
              <a:cs typeface="Times New Roman"/>
            </a:endParaRPr>
          </a:p>
          <a:p>
            <a:pPr marL="362585" marR="394970" indent="-274320">
              <a:lnSpc>
                <a:spcPct val="100000"/>
              </a:lnSpc>
              <a:spcBef>
                <a:spcPts val="340"/>
              </a:spcBef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15" dirty="0">
                <a:latin typeface="Times New Roman"/>
                <a:cs typeface="Times New Roman"/>
              </a:rPr>
              <a:t>Education </a:t>
            </a:r>
            <a:r>
              <a:rPr sz="1400" spc="-10" dirty="0">
                <a:latin typeface="Times New Roman"/>
                <a:cs typeface="Times New Roman"/>
              </a:rPr>
              <a:t>looks greater  </a:t>
            </a:r>
            <a:r>
              <a:rPr sz="1400" spc="-20" dirty="0">
                <a:latin typeface="Times New Roman"/>
                <a:cs typeface="Times New Roman"/>
              </a:rPr>
              <a:t>impact in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outcome.</a:t>
            </a:r>
            <a:endParaRPr sz="1400">
              <a:latin typeface="Times New Roman"/>
              <a:cs typeface="Times New Roman"/>
            </a:endParaRPr>
          </a:p>
          <a:p>
            <a:pPr marL="362585" marR="278130" indent="-274320">
              <a:lnSpc>
                <a:spcPct val="100000"/>
              </a:lnSpc>
              <a:spcBef>
                <a:spcPts val="340"/>
              </a:spcBef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25" dirty="0">
                <a:latin typeface="Times New Roman"/>
                <a:cs typeface="Times New Roman"/>
              </a:rPr>
              <a:t>Higher </a:t>
            </a:r>
            <a:r>
              <a:rPr sz="1400" spc="-15" dirty="0">
                <a:latin typeface="Times New Roman"/>
                <a:cs typeface="Times New Roman"/>
              </a:rPr>
              <a:t>the education </a:t>
            </a:r>
            <a:r>
              <a:rPr sz="1400" spc="-10" dirty="0">
                <a:latin typeface="Times New Roman"/>
                <a:cs typeface="Times New Roman"/>
              </a:rPr>
              <a:t>less  </a:t>
            </a:r>
            <a:r>
              <a:rPr sz="1400" spc="-15" dirty="0">
                <a:latin typeface="Times New Roman"/>
                <a:cs typeface="Times New Roman"/>
              </a:rPr>
              <a:t>the customer being </a:t>
            </a:r>
            <a:r>
              <a:rPr sz="1400" spc="-20" dirty="0">
                <a:latin typeface="Times New Roman"/>
                <a:cs typeface="Times New Roman"/>
              </a:rPr>
              <a:t>in  </a:t>
            </a:r>
            <a:r>
              <a:rPr sz="1400" spc="-15" dirty="0">
                <a:latin typeface="Times New Roman"/>
                <a:cs typeface="Times New Roman"/>
              </a:rPr>
              <a:t>defaulter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75932" y="1868124"/>
            <a:ext cx="5314269" cy="3523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833485" cy="304800"/>
          </a:xfrm>
          <a:custGeom>
            <a:avLst/>
            <a:gdLst/>
            <a:ahLst/>
            <a:cxnLst/>
            <a:rect l="l" t="t" r="r" b="b"/>
            <a:pathLst>
              <a:path w="8833485" h="304800">
                <a:moveTo>
                  <a:pt x="8833104" y="0"/>
                </a:moveTo>
                <a:lnTo>
                  <a:pt x="0" y="0"/>
                </a:lnTo>
                <a:lnTo>
                  <a:pt x="0" y="304800"/>
                </a:lnTo>
                <a:lnTo>
                  <a:pt x="8833104" y="304800"/>
                </a:lnTo>
                <a:lnTo>
                  <a:pt x="8833104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6050" y="149161"/>
            <a:ext cx="8846185" cy="6557009"/>
            <a:chOff x="146050" y="149161"/>
            <a:chExt cx="8846185" cy="6557009"/>
          </a:xfrm>
        </p:grpSpPr>
        <p:sp>
          <p:nvSpPr>
            <p:cNvPr id="4" name="object 4"/>
            <p:cNvSpPr/>
            <p:nvPr/>
          </p:nvSpPr>
          <p:spPr>
            <a:xfrm>
              <a:off x="152400" y="609600"/>
              <a:ext cx="2743200" cy="5779135"/>
            </a:xfrm>
            <a:custGeom>
              <a:avLst/>
              <a:gdLst/>
              <a:ahLst/>
              <a:cxnLst/>
              <a:rect l="l" t="t" r="r" b="b"/>
              <a:pathLst>
                <a:path w="2743200" h="5779135">
                  <a:moveTo>
                    <a:pt x="0" y="5779008"/>
                  </a:moveTo>
                  <a:lnTo>
                    <a:pt x="2743200" y="5779008"/>
                  </a:lnTo>
                  <a:lnTo>
                    <a:pt x="2743200" y="0"/>
                  </a:lnTo>
                  <a:lnTo>
                    <a:pt x="0" y="0"/>
                  </a:lnTo>
                  <a:lnTo>
                    <a:pt x="0" y="5779008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924" y="153923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533399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12192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5400" y="2285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95"/>
                  </a:lnTo>
                  <a:lnTo>
                    <a:pt x="575564" y="164757"/>
                  </a:lnTo>
                  <a:lnTo>
                    <a:pt x="550773" y="124828"/>
                  </a:lnTo>
                  <a:lnTo>
                    <a:pt x="520293" y="89306"/>
                  </a:lnTo>
                  <a:lnTo>
                    <a:pt x="484784" y="58839"/>
                  </a:lnTo>
                  <a:lnTo>
                    <a:pt x="444842" y="34036"/>
                  </a:lnTo>
                  <a:lnTo>
                    <a:pt x="401116" y="15557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83" y="15544"/>
                  </a:lnTo>
                  <a:lnTo>
                    <a:pt x="164744" y="34036"/>
                  </a:lnTo>
                  <a:lnTo>
                    <a:pt x="124815" y="58826"/>
                  </a:lnTo>
                  <a:lnTo>
                    <a:pt x="89293" y="89306"/>
                  </a:lnTo>
                  <a:lnTo>
                    <a:pt x="58826" y="124815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32" y="401129"/>
                  </a:lnTo>
                  <a:lnTo>
                    <a:pt x="34023" y="444855"/>
                  </a:lnTo>
                  <a:lnTo>
                    <a:pt x="58813" y="484784"/>
                  </a:lnTo>
                  <a:lnTo>
                    <a:pt x="89293" y="520306"/>
                  </a:lnTo>
                  <a:lnTo>
                    <a:pt x="124802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65503" y="298703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39" h="472440">
                  <a:moveTo>
                    <a:pt x="234950" y="0"/>
                  </a:moveTo>
                  <a:lnTo>
                    <a:pt x="187452" y="5080"/>
                  </a:lnTo>
                  <a:lnTo>
                    <a:pt x="143129" y="20320"/>
                  </a:lnTo>
                  <a:lnTo>
                    <a:pt x="103124" y="41910"/>
                  </a:lnTo>
                  <a:lnTo>
                    <a:pt x="68326" y="71120"/>
                  </a:lnTo>
                  <a:lnTo>
                    <a:pt x="39624" y="105410"/>
                  </a:lnTo>
                  <a:lnTo>
                    <a:pt x="18161" y="146050"/>
                  </a:lnTo>
                  <a:lnTo>
                    <a:pt x="4571" y="190500"/>
                  </a:lnTo>
                  <a:lnTo>
                    <a:pt x="0" y="237490"/>
                  </a:lnTo>
                  <a:lnTo>
                    <a:pt x="1396" y="262890"/>
                  </a:lnTo>
                  <a:lnTo>
                    <a:pt x="11049" y="308610"/>
                  </a:lnTo>
                  <a:lnTo>
                    <a:pt x="29209" y="350520"/>
                  </a:lnTo>
                  <a:lnTo>
                    <a:pt x="54737" y="388620"/>
                  </a:lnTo>
                  <a:lnTo>
                    <a:pt x="86995" y="420370"/>
                  </a:lnTo>
                  <a:lnTo>
                    <a:pt x="124714" y="444500"/>
                  </a:lnTo>
                  <a:lnTo>
                    <a:pt x="167259" y="462280"/>
                  </a:lnTo>
                  <a:lnTo>
                    <a:pt x="213487" y="472440"/>
                  </a:lnTo>
                  <a:lnTo>
                    <a:pt x="237490" y="472440"/>
                  </a:lnTo>
                  <a:lnTo>
                    <a:pt x="261747" y="471170"/>
                  </a:lnTo>
                  <a:lnTo>
                    <a:pt x="284988" y="467360"/>
                  </a:lnTo>
                  <a:lnTo>
                    <a:pt x="307721" y="462280"/>
                  </a:lnTo>
                  <a:lnTo>
                    <a:pt x="323233" y="455930"/>
                  </a:lnTo>
                  <a:lnTo>
                    <a:pt x="236601" y="455930"/>
                  </a:lnTo>
                  <a:lnTo>
                    <a:pt x="214249" y="454660"/>
                  </a:lnTo>
                  <a:lnTo>
                    <a:pt x="171577" y="445770"/>
                  </a:lnTo>
                  <a:lnTo>
                    <a:pt x="132207" y="429260"/>
                  </a:lnTo>
                  <a:lnTo>
                    <a:pt x="97282" y="406400"/>
                  </a:lnTo>
                  <a:lnTo>
                    <a:pt x="67564" y="375920"/>
                  </a:lnTo>
                  <a:lnTo>
                    <a:pt x="43942" y="341630"/>
                  </a:lnTo>
                  <a:lnTo>
                    <a:pt x="27178" y="302260"/>
                  </a:lnTo>
                  <a:lnTo>
                    <a:pt x="18415" y="259080"/>
                  </a:lnTo>
                  <a:lnTo>
                    <a:pt x="17271" y="237490"/>
                  </a:lnTo>
                  <a:lnTo>
                    <a:pt x="18287" y="214630"/>
                  </a:lnTo>
                  <a:lnTo>
                    <a:pt x="26924" y="172720"/>
                  </a:lnTo>
                  <a:lnTo>
                    <a:pt x="43561" y="133350"/>
                  </a:lnTo>
                  <a:lnTo>
                    <a:pt x="67056" y="97790"/>
                  </a:lnTo>
                  <a:lnTo>
                    <a:pt x="96647" y="68580"/>
                  </a:lnTo>
                  <a:lnTo>
                    <a:pt x="131572" y="44450"/>
                  </a:lnTo>
                  <a:lnTo>
                    <a:pt x="170687" y="27940"/>
                  </a:lnTo>
                  <a:lnTo>
                    <a:pt x="213359" y="19050"/>
                  </a:lnTo>
                  <a:lnTo>
                    <a:pt x="235839" y="17780"/>
                  </a:lnTo>
                  <a:lnTo>
                    <a:pt x="323490" y="17780"/>
                  </a:lnTo>
                  <a:lnTo>
                    <a:pt x="305181" y="11430"/>
                  </a:lnTo>
                  <a:lnTo>
                    <a:pt x="282575" y="5080"/>
                  </a:lnTo>
                  <a:lnTo>
                    <a:pt x="258953" y="1270"/>
                  </a:lnTo>
                  <a:lnTo>
                    <a:pt x="234950" y="0"/>
                  </a:lnTo>
                  <a:close/>
                </a:path>
                <a:path w="472439" h="472440">
                  <a:moveTo>
                    <a:pt x="323490" y="17780"/>
                  </a:moveTo>
                  <a:lnTo>
                    <a:pt x="235839" y="17780"/>
                  </a:lnTo>
                  <a:lnTo>
                    <a:pt x="258190" y="19050"/>
                  </a:lnTo>
                  <a:lnTo>
                    <a:pt x="279908" y="22860"/>
                  </a:lnTo>
                  <a:lnTo>
                    <a:pt x="321183" y="35560"/>
                  </a:lnTo>
                  <a:lnTo>
                    <a:pt x="358266" y="54610"/>
                  </a:lnTo>
                  <a:lnTo>
                    <a:pt x="390778" y="81280"/>
                  </a:lnTo>
                  <a:lnTo>
                    <a:pt x="417576" y="114300"/>
                  </a:lnTo>
                  <a:lnTo>
                    <a:pt x="437896" y="151130"/>
                  </a:lnTo>
                  <a:lnTo>
                    <a:pt x="450596" y="191770"/>
                  </a:lnTo>
                  <a:lnTo>
                    <a:pt x="455104" y="234950"/>
                  </a:lnTo>
                  <a:lnTo>
                    <a:pt x="455111" y="237490"/>
                  </a:lnTo>
                  <a:lnTo>
                    <a:pt x="454152" y="259080"/>
                  </a:lnTo>
                  <a:lnTo>
                    <a:pt x="445516" y="300990"/>
                  </a:lnTo>
                  <a:lnTo>
                    <a:pt x="429006" y="340360"/>
                  </a:lnTo>
                  <a:lnTo>
                    <a:pt x="405384" y="375920"/>
                  </a:lnTo>
                  <a:lnTo>
                    <a:pt x="375793" y="405130"/>
                  </a:lnTo>
                  <a:lnTo>
                    <a:pt x="340995" y="429260"/>
                  </a:lnTo>
                  <a:lnTo>
                    <a:pt x="301752" y="445770"/>
                  </a:lnTo>
                  <a:lnTo>
                    <a:pt x="259080" y="454660"/>
                  </a:lnTo>
                  <a:lnTo>
                    <a:pt x="236601" y="455930"/>
                  </a:lnTo>
                  <a:lnTo>
                    <a:pt x="323233" y="455930"/>
                  </a:lnTo>
                  <a:lnTo>
                    <a:pt x="369316" y="431800"/>
                  </a:lnTo>
                  <a:lnTo>
                    <a:pt x="404241" y="402590"/>
                  </a:lnTo>
                  <a:lnTo>
                    <a:pt x="432689" y="368300"/>
                  </a:lnTo>
                  <a:lnTo>
                    <a:pt x="454406" y="327660"/>
                  </a:lnTo>
                  <a:lnTo>
                    <a:pt x="467868" y="283210"/>
                  </a:lnTo>
                  <a:lnTo>
                    <a:pt x="472440" y="234950"/>
                  </a:lnTo>
                  <a:lnTo>
                    <a:pt x="471043" y="210820"/>
                  </a:lnTo>
                  <a:lnTo>
                    <a:pt x="461391" y="165100"/>
                  </a:lnTo>
                  <a:lnTo>
                    <a:pt x="443357" y="123190"/>
                  </a:lnTo>
                  <a:lnTo>
                    <a:pt x="417703" y="85090"/>
                  </a:lnTo>
                  <a:lnTo>
                    <a:pt x="385572" y="53340"/>
                  </a:lnTo>
                  <a:lnTo>
                    <a:pt x="347726" y="27940"/>
                  </a:lnTo>
                  <a:lnTo>
                    <a:pt x="327152" y="19050"/>
                  </a:lnTo>
                  <a:lnTo>
                    <a:pt x="323490" y="17780"/>
                  </a:lnTo>
                  <a:close/>
                </a:path>
                <a:path w="472439" h="472440">
                  <a:moveTo>
                    <a:pt x="236601" y="35560"/>
                  </a:moveTo>
                  <a:lnTo>
                    <a:pt x="216027" y="35560"/>
                  </a:lnTo>
                  <a:lnTo>
                    <a:pt x="195961" y="39370"/>
                  </a:lnTo>
                  <a:lnTo>
                    <a:pt x="158115" y="50800"/>
                  </a:lnTo>
                  <a:lnTo>
                    <a:pt x="123825" y="69850"/>
                  </a:lnTo>
                  <a:lnTo>
                    <a:pt x="93980" y="93980"/>
                  </a:lnTo>
                  <a:lnTo>
                    <a:pt x="69215" y="123190"/>
                  </a:lnTo>
                  <a:lnTo>
                    <a:pt x="50546" y="157480"/>
                  </a:lnTo>
                  <a:lnTo>
                    <a:pt x="38734" y="195580"/>
                  </a:lnTo>
                  <a:lnTo>
                    <a:pt x="34607" y="234950"/>
                  </a:lnTo>
                  <a:lnTo>
                    <a:pt x="34599" y="237490"/>
                  </a:lnTo>
                  <a:lnTo>
                    <a:pt x="35433" y="256540"/>
                  </a:lnTo>
                  <a:lnTo>
                    <a:pt x="43434" y="295910"/>
                  </a:lnTo>
                  <a:lnTo>
                    <a:pt x="58674" y="332740"/>
                  </a:lnTo>
                  <a:lnTo>
                    <a:pt x="80264" y="364490"/>
                  </a:lnTo>
                  <a:lnTo>
                    <a:pt x="107696" y="392430"/>
                  </a:lnTo>
                  <a:lnTo>
                    <a:pt x="139827" y="414020"/>
                  </a:lnTo>
                  <a:lnTo>
                    <a:pt x="175895" y="429260"/>
                  </a:lnTo>
                  <a:lnTo>
                    <a:pt x="215137" y="436880"/>
                  </a:lnTo>
                  <a:lnTo>
                    <a:pt x="235839" y="438150"/>
                  </a:lnTo>
                  <a:lnTo>
                    <a:pt x="256412" y="438150"/>
                  </a:lnTo>
                  <a:lnTo>
                    <a:pt x="276478" y="434340"/>
                  </a:lnTo>
                  <a:lnTo>
                    <a:pt x="295783" y="429260"/>
                  </a:lnTo>
                  <a:lnTo>
                    <a:pt x="314325" y="422910"/>
                  </a:lnTo>
                  <a:lnTo>
                    <a:pt x="316846" y="421640"/>
                  </a:lnTo>
                  <a:lnTo>
                    <a:pt x="234950" y="421640"/>
                  </a:lnTo>
                  <a:lnTo>
                    <a:pt x="215900" y="420370"/>
                  </a:lnTo>
                  <a:lnTo>
                    <a:pt x="163322" y="406400"/>
                  </a:lnTo>
                  <a:lnTo>
                    <a:pt x="117983" y="378460"/>
                  </a:lnTo>
                  <a:lnTo>
                    <a:pt x="82550" y="339090"/>
                  </a:lnTo>
                  <a:lnTo>
                    <a:pt x="59690" y="290830"/>
                  </a:lnTo>
                  <a:lnTo>
                    <a:pt x="51815" y="234950"/>
                  </a:lnTo>
                  <a:lnTo>
                    <a:pt x="52832" y="215900"/>
                  </a:lnTo>
                  <a:lnTo>
                    <a:pt x="66802" y="163830"/>
                  </a:lnTo>
                  <a:lnTo>
                    <a:pt x="94615" y="118110"/>
                  </a:lnTo>
                  <a:lnTo>
                    <a:pt x="134239" y="82550"/>
                  </a:lnTo>
                  <a:lnTo>
                    <a:pt x="182753" y="59690"/>
                  </a:lnTo>
                  <a:lnTo>
                    <a:pt x="237490" y="52070"/>
                  </a:lnTo>
                  <a:lnTo>
                    <a:pt x="317608" y="52070"/>
                  </a:lnTo>
                  <a:lnTo>
                    <a:pt x="315087" y="50800"/>
                  </a:lnTo>
                  <a:lnTo>
                    <a:pt x="296672" y="44450"/>
                  </a:lnTo>
                  <a:lnTo>
                    <a:pt x="277241" y="39370"/>
                  </a:lnTo>
                  <a:lnTo>
                    <a:pt x="257302" y="36830"/>
                  </a:lnTo>
                  <a:lnTo>
                    <a:pt x="236601" y="35560"/>
                  </a:lnTo>
                  <a:close/>
                </a:path>
                <a:path w="472439" h="472440">
                  <a:moveTo>
                    <a:pt x="317608" y="52070"/>
                  </a:moveTo>
                  <a:lnTo>
                    <a:pt x="237490" y="52070"/>
                  </a:lnTo>
                  <a:lnTo>
                    <a:pt x="256540" y="53340"/>
                  </a:lnTo>
                  <a:lnTo>
                    <a:pt x="274573" y="55880"/>
                  </a:lnTo>
                  <a:lnTo>
                    <a:pt x="325247" y="74930"/>
                  </a:lnTo>
                  <a:lnTo>
                    <a:pt x="367538" y="106680"/>
                  </a:lnTo>
                  <a:lnTo>
                    <a:pt x="399034" y="149860"/>
                  </a:lnTo>
                  <a:lnTo>
                    <a:pt x="417195" y="200660"/>
                  </a:lnTo>
                  <a:lnTo>
                    <a:pt x="420623" y="237490"/>
                  </a:lnTo>
                  <a:lnTo>
                    <a:pt x="419608" y="256540"/>
                  </a:lnTo>
                  <a:lnTo>
                    <a:pt x="405765" y="309880"/>
                  </a:lnTo>
                  <a:lnTo>
                    <a:pt x="377825" y="355600"/>
                  </a:lnTo>
                  <a:lnTo>
                    <a:pt x="338328" y="389890"/>
                  </a:lnTo>
                  <a:lnTo>
                    <a:pt x="289941" y="412750"/>
                  </a:lnTo>
                  <a:lnTo>
                    <a:pt x="234950" y="421640"/>
                  </a:lnTo>
                  <a:lnTo>
                    <a:pt x="316846" y="421640"/>
                  </a:lnTo>
                  <a:lnTo>
                    <a:pt x="364235" y="392430"/>
                  </a:lnTo>
                  <a:lnTo>
                    <a:pt x="391668" y="365760"/>
                  </a:lnTo>
                  <a:lnTo>
                    <a:pt x="413384" y="332740"/>
                  </a:lnTo>
                  <a:lnTo>
                    <a:pt x="428752" y="297180"/>
                  </a:lnTo>
                  <a:lnTo>
                    <a:pt x="436879" y="257810"/>
                  </a:lnTo>
                  <a:lnTo>
                    <a:pt x="437896" y="237490"/>
                  </a:lnTo>
                  <a:lnTo>
                    <a:pt x="437007" y="217170"/>
                  </a:lnTo>
                  <a:lnTo>
                    <a:pt x="429006" y="177800"/>
                  </a:lnTo>
                  <a:lnTo>
                    <a:pt x="413766" y="140970"/>
                  </a:lnTo>
                  <a:lnTo>
                    <a:pt x="392176" y="109220"/>
                  </a:lnTo>
                  <a:lnTo>
                    <a:pt x="364871" y="81280"/>
                  </a:lnTo>
                  <a:lnTo>
                    <a:pt x="332740" y="59690"/>
                  </a:lnTo>
                  <a:lnTo>
                    <a:pt x="317608" y="52070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9351" y="6388608"/>
              <a:ext cx="8833485" cy="307975"/>
            </a:xfrm>
            <a:custGeom>
              <a:avLst/>
              <a:gdLst/>
              <a:ahLst/>
              <a:cxnLst/>
              <a:rect l="l" t="t" r="r" b="b"/>
              <a:pathLst>
                <a:path w="8833485" h="307975">
                  <a:moveTo>
                    <a:pt x="8833104" y="0"/>
                  </a:moveTo>
                  <a:lnTo>
                    <a:pt x="0" y="0"/>
                  </a:lnTo>
                  <a:lnTo>
                    <a:pt x="0" y="307847"/>
                  </a:lnTo>
                  <a:lnTo>
                    <a:pt x="8833104" y="307847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60044" y="743153"/>
            <a:ext cx="2166620" cy="1125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/>
              <a:t>Distribution of Contract  </a:t>
            </a:r>
            <a:r>
              <a:rPr sz="1200" spc="-5" dirty="0"/>
              <a:t>Status </a:t>
            </a:r>
            <a:r>
              <a:rPr sz="1200" i="1" dirty="0">
                <a:latin typeface="Georgia"/>
                <a:cs typeface="Georgia"/>
              </a:rPr>
              <a:t>versus </a:t>
            </a:r>
            <a:r>
              <a:rPr sz="1200" dirty="0"/>
              <a:t>Family</a:t>
            </a:r>
            <a:r>
              <a:rPr sz="1200" spc="-130" dirty="0"/>
              <a:t> </a:t>
            </a:r>
            <a:r>
              <a:rPr sz="1200" dirty="0"/>
              <a:t>status  on target</a:t>
            </a:r>
            <a:r>
              <a:rPr sz="1200" spc="260" dirty="0"/>
              <a:t> </a:t>
            </a:r>
            <a:r>
              <a:rPr sz="1800" dirty="0"/>
              <a:t>–</a:t>
            </a:r>
            <a:endParaRPr sz="1800">
              <a:latin typeface="Georgia"/>
              <a:cs typeface="Georgia"/>
            </a:endParaRPr>
          </a:p>
          <a:p>
            <a:pPr marL="12700" marR="154940">
              <a:lnSpc>
                <a:spcPct val="100000"/>
              </a:lnSpc>
              <a:spcBef>
                <a:spcPts val="10"/>
              </a:spcBef>
            </a:pPr>
            <a:r>
              <a:rPr sz="1000" i="1" dirty="0">
                <a:latin typeface="Georgia"/>
                <a:cs typeface="Georgia"/>
              </a:rPr>
              <a:t>previous application </a:t>
            </a:r>
            <a:r>
              <a:rPr sz="1000" i="1" spc="5" dirty="0">
                <a:latin typeface="Georgia"/>
                <a:cs typeface="Georgia"/>
              </a:rPr>
              <a:t>status  </a:t>
            </a:r>
            <a:r>
              <a:rPr sz="1000" i="1" dirty="0">
                <a:latin typeface="Georgia"/>
                <a:cs typeface="Georgia"/>
              </a:rPr>
              <a:t>versus Family </a:t>
            </a:r>
            <a:r>
              <a:rPr sz="1000" i="1" spc="5" dirty="0">
                <a:latin typeface="Georgia"/>
                <a:cs typeface="Georgia"/>
              </a:rPr>
              <a:t>status </a:t>
            </a:r>
            <a:r>
              <a:rPr sz="1000" i="1" dirty="0">
                <a:latin typeface="Georgia"/>
                <a:cs typeface="Georgia"/>
              </a:rPr>
              <a:t>by the  client</a:t>
            </a:r>
            <a:r>
              <a:rPr sz="1000" i="1" spc="-40" dirty="0">
                <a:latin typeface="Georgia"/>
                <a:cs typeface="Georgia"/>
              </a:rPr>
              <a:t> </a:t>
            </a:r>
            <a:r>
              <a:rPr sz="1000" i="1" spc="5" dirty="0">
                <a:latin typeface="Georgia"/>
                <a:cs typeface="Georgia"/>
              </a:rPr>
              <a:t>and</a:t>
            </a:r>
            <a:r>
              <a:rPr sz="1000" i="1" spc="-50" dirty="0">
                <a:latin typeface="Georgia"/>
                <a:cs typeface="Georgia"/>
              </a:rPr>
              <a:t> </a:t>
            </a:r>
            <a:r>
              <a:rPr sz="1000" i="1" dirty="0">
                <a:latin typeface="Georgia"/>
                <a:cs typeface="Georgia"/>
              </a:rPr>
              <a:t>its</a:t>
            </a:r>
            <a:r>
              <a:rPr sz="1000" i="1" spc="-45" dirty="0">
                <a:latin typeface="Georgia"/>
                <a:cs typeface="Georgia"/>
              </a:rPr>
              <a:t> </a:t>
            </a:r>
            <a:r>
              <a:rPr sz="1000" i="1" spc="5" dirty="0">
                <a:latin typeface="Georgia"/>
                <a:cs typeface="Georgia"/>
              </a:rPr>
              <a:t>impact</a:t>
            </a:r>
            <a:r>
              <a:rPr sz="1000" i="1" spc="-65" dirty="0">
                <a:latin typeface="Georgia"/>
                <a:cs typeface="Georgia"/>
              </a:rPr>
              <a:t> </a:t>
            </a:r>
            <a:r>
              <a:rPr sz="1000" i="1" spc="5" dirty="0">
                <a:latin typeface="Georgia"/>
                <a:cs typeface="Georgia"/>
              </a:rPr>
              <a:t>on</a:t>
            </a:r>
            <a:r>
              <a:rPr sz="1000" i="1" spc="-25" dirty="0">
                <a:latin typeface="Georgia"/>
                <a:cs typeface="Georgia"/>
              </a:rPr>
              <a:t> </a:t>
            </a:r>
            <a:r>
              <a:rPr sz="1000" i="1" dirty="0">
                <a:latin typeface="Georgia"/>
                <a:cs typeface="Georgia"/>
              </a:rPr>
              <a:t>target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9745" y="2200465"/>
            <a:ext cx="2457450" cy="4109085"/>
            <a:chOff x="249745" y="2200465"/>
            <a:chExt cx="2457450" cy="4109085"/>
          </a:xfrm>
        </p:grpSpPr>
        <p:sp>
          <p:nvSpPr>
            <p:cNvPr id="12" name="object 12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2447544" y="0"/>
                  </a:moveTo>
                  <a:lnTo>
                    <a:pt x="0" y="0"/>
                  </a:lnTo>
                  <a:lnTo>
                    <a:pt x="0" y="4099560"/>
                  </a:lnTo>
                  <a:lnTo>
                    <a:pt x="2447544" y="4099560"/>
                  </a:lnTo>
                  <a:lnTo>
                    <a:pt x="2447544" y="0"/>
                  </a:lnTo>
                  <a:close/>
                </a:path>
              </a:pathLst>
            </a:custGeom>
            <a:solidFill>
              <a:srgbClr val="ECC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0" y="4099560"/>
                  </a:moveTo>
                  <a:lnTo>
                    <a:pt x="2447544" y="4099560"/>
                  </a:lnTo>
                  <a:lnTo>
                    <a:pt x="2447544" y="0"/>
                  </a:lnTo>
                  <a:lnTo>
                    <a:pt x="0" y="0"/>
                  </a:lnTo>
                  <a:lnTo>
                    <a:pt x="0" y="4099560"/>
                  </a:lnTo>
                  <a:close/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4508" y="2205227"/>
            <a:ext cx="2447925" cy="409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362585" marR="115570" indent="-274320">
              <a:lnSpc>
                <a:spcPct val="100000"/>
              </a:lnSpc>
              <a:spcBef>
                <a:spcPts val="890"/>
              </a:spcBef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15" dirty="0">
                <a:latin typeface="Times New Roman"/>
                <a:cs typeface="Times New Roman"/>
              </a:rPr>
              <a:t>From </a:t>
            </a:r>
            <a:r>
              <a:rPr sz="1400" spc="-10" dirty="0">
                <a:latin typeface="Times New Roman"/>
                <a:cs typeface="Times New Roman"/>
              </a:rPr>
              <a:t>plot1 </a:t>
            </a:r>
            <a:r>
              <a:rPr sz="1400" spc="-5" dirty="0">
                <a:latin typeface="Times New Roman"/>
                <a:cs typeface="Times New Roman"/>
              </a:rPr>
              <a:t>we can  </a:t>
            </a:r>
            <a:r>
              <a:rPr sz="1400" spc="-15" dirty="0">
                <a:latin typeface="Times New Roman"/>
                <a:cs typeface="Times New Roman"/>
              </a:rPr>
              <a:t>understand that </a:t>
            </a:r>
            <a:r>
              <a:rPr sz="1400" spc="-20" dirty="0">
                <a:latin typeface="Times New Roman"/>
                <a:cs typeface="Times New Roman"/>
              </a:rPr>
              <a:t>some </a:t>
            </a:r>
            <a:r>
              <a:rPr sz="1400" spc="-5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the  loans has </a:t>
            </a:r>
            <a:r>
              <a:rPr sz="1400" spc="-5" dirty="0">
                <a:latin typeface="Times New Roman"/>
                <a:cs typeface="Times New Roman"/>
              </a:rPr>
              <a:t>been </a:t>
            </a:r>
            <a:r>
              <a:rPr sz="1400" spc="-15" dirty="0">
                <a:latin typeface="Times New Roman"/>
                <a:cs typeface="Times New Roman"/>
              </a:rPr>
              <a:t>refused  </a:t>
            </a:r>
            <a:r>
              <a:rPr sz="1400" spc="-5" dirty="0">
                <a:latin typeface="Times New Roman"/>
                <a:cs typeface="Times New Roman"/>
              </a:rPr>
              <a:t>across </a:t>
            </a:r>
            <a:r>
              <a:rPr sz="1400" spc="-25" dirty="0">
                <a:latin typeface="Times New Roman"/>
                <a:cs typeface="Times New Roman"/>
              </a:rPr>
              <a:t>different </a:t>
            </a:r>
            <a:r>
              <a:rPr sz="1400" spc="-10" dirty="0">
                <a:latin typeface="Times New Roman"/>
                <a:cs typeface="Times New Roman"/>
              </a:rPr>
              <a:t>categories,  </a:t>
            </a:r>
            <a:r>
              <a:rPr sz="1400" spc="-20" dirty="0">
                <a:latin typeface="Times New Roman"/>
                <a:cs typeface="Times New Roman"/>
              </a:rPr>
              <a:t>But </a:t>
            </a:r>
            <a:r>
              <a:rPr sz="1400" spc="-10" dirty="0">
                <a:latin typeface="Times New Roman"/>
                <a:cs typeface="Times New Roman"/>
              </a:rPr>
              <a:t>those category </a:t>
            </a:r>
            <a:r>
              <a:rPr sz="1400" spc="-5" dirty="0">
                <a:latin typeface="Times New Roman"/>
                <a:cs typeface="Times New Roman"/>
              </a:rPr>
              <a:t>of  </a:t>
            </a:r>
            <a:r>
              <a:rPr sz="1400" spc="-10" dirty="0">
                <a:latin typeface="Times New Roman"/>
                <a:cs typeface="Times New Roman"/>
              </a:rPr>
              <a:t>people are capable </a:t>
            </a:r>
            <a:r>
              <a:rPr sz="1400" spc="-5" dirty="0">
                <a:latin typeface="Times New Roman"/>
                <a:cs typeface="Times New Roman"/>
              </a:rPr>
              <a:t>of  </a:t>
            </a:r>
            <a:r>
              <a:rPr sz="1400" spc="-15" dirty="0">
                <a:latin typeface="Times New Roman"/>
                <a:cs typeface="Times New Roman"/>
              </a:rPr>
              <a:t>repaying the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loan</a:t>
            </a:r>
            <a:endParaRPr sz="1400">
              <a:latin typeface="Times New Roman"/>
              <a:cs typeface="Times New Roman"/>
            </a:endParaRPr>
          </a:p>
          <a:p>
            <a:pPr marL="362585" marR="111125" indent="-274320">
              <a:lnSpc>
                <a:spcPct val="100000"/>
              </a:lnSpc>
              <a:spcBef>
                <a:spcPts val="345"/>
              </a:spcBef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20" dirty="0">
                <a:latin typeface="Times New Roman"/>
                <a:cs typeface="Times New Roman"/>
              </a:rPr>
              <a:t>From </a:t>
            </a:r>
            <a:r>
              <a:rPr sz="1400" spc="-10" dirty="0">
                <a:latin typeface="Times New Roman"/>
                <a:cs typeface="Times New Roman"/>
              </a:rPr>
              <a:t>plot2 </a:t>
            </a:r>
            <a:r>
              <a:rPr sz="1400" spc="-5" dirty="0">
                <a:latin typeface="Times New Roman"/>
                <a:cs typeface="Times New Roman"/>
              </a:rPr>
              <a:t>we can say </a:t>
            </a:r>
            <a:r>
              <a:rPr sz="1400" spc="-15" dirty="0">
                <a:latin typeface="Times New Roman"/>
                <a:cs typeface="Times New Roman"/>
              </a:rPr>
              <a:t>that  </a:t>
            </a:r>
            <a:r>
              <a:rPr sz="1400" spc="-10" dirty="0">
                <a:latin typeface="Times New Roman"/>
                <a:cs typeface="Times New Roman"/>
              </a:rPr>
              <a:t>‘Married’ category </a:t>
            </a:r>
            <a:r>
              <a:rPr sz="1400" spc="-15" dirty="0">
                <a:latin typeface="Times New Roman"/>
                <a:cs typeface="Times New Roman"/>
              </a:rPr>
              <a:t>has </a:t>
            </a:r>
            <a:r>
              <a:rPr sz="1400" spc="-25" dirty="0">
                <a:latin typeface="Times New Roman"/>
                <a:cs typeface="Times New Roman"/>
              </a:rPr>
              <a:t>high  </a:t>
            </a:r>
            <a:r>
              <a:rPr sz="1400" spc="-15" dirty="0">
                <a:latin typeface="Times New Roman"/>
                <a:cs typeface="Times New Roman"/>
              </a:rPr>
              <a:t>count </a:t>
            </a:r>
            <a:r>
              <a:rPr sz="1400" spc="-20" dirty="0">
                <a:latin typeface="Times New Roman"/>
                <a:cs typeface="Times New Roman"/>
              </a:rPr>
              <a:t>in </a:t>
            </a:r>
            <a:r>
              <a:rPr sz="1400" spc="-15" dirty="0">
                <a:latin typeface="Times New Roman"/>
                <a:cs typeface="Times New Roman"/>
              </a:rPr>
              <a:t>refused and  cancelled loans when  compared </a:t>
            </a:r>
            <a:r>
              <a:rPr sz="1400" spc="-10" dirty="0">
                <a:latin typeface="Times New Roman"/>
                <a:cs typeface="Times New Roman"/>
              </a:rPr>
              <a:t>with other  categories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54596" y="1341119"/>
            <a:ext cx="5345517" cy="4404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833485" cy="304800"/>
          </a:xfrm>
          <a:custGeom>
            <a:avLst/>
            <a:gdLst/>
            <a:ahLst/>
            <a:cxnLst/>
            <a:rect l="l" t="t" r="r" b="b"/>
            <a:pathLst>
              <a:path w="8833485" h="304800">
                <a:moveTo>
                  <a:pt x="8833104" y="0"/>
                </a:moveTo>
                <a:lnTo>
                  <a:pt x="0" y="0"/>
                </a:lnTo>
                <a:lnTo>
                  <a:pt x="0" y="304800"/>
                </a:lnTo>
                <a:lnTo>
                  <a:pt x="8833104" y="304800"/>
                </a:lnTo>
                <a:lnTo>
                  <a:pt x="8833104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6050" y="149161"/>
            <a:ext cx="8846185" cy="6557009"/>
            <a:chOff x="146050" y="149161"/>
            <a:chExt cx="8846185" cy="6557009"/>
          </a:xfrm>
        </p:grpSpPr>
        <p:sp>
          <p:nvSpPr>
            <p:cNvPr id="4" name="object 4"/>
            <p:cNvSpPr/>
            <p:nvPr/>
          </p:nvSpPr>
          <p:spPr>
            <a:xfrm>
              <a:off x="152400" y="609600"/>
              <a:ext cx="2743200" cy="5779135"/>
            </a:xfrm>
            <a:custGeom>
              <a:avLst/>
              <a:gdLst/>
              <a:ahLst/>
              <a:cxnLst/>
              <a:rect l="l" t="t" r="r" b="b"/>
              <a:pathLst>
                <a:path w="2743200" h="5779135">
                  <a:moveTo>
                    <a:pt x="0" y="5779008"/>
                  </a:moveTo>
                  <a:lnTo>
                    <a:pt x="2743200" y="5779008"/>
                  </a:lnTo>
                  <a:lnTo>
                    <a:pt x="2743200" y="0"/>
                  </a:lnTo>
                  <a:lnTo>
                    <a:pt x="0" y="0"/>
                  </a:lnTo>
                  <a:lnTo>
                    <a:pt x="0" y="5779008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924" y="153923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533399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12192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5400" y="2285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95"/>
                  </a:lnTo>
                  <a:lnTo>
                    <a:pt x="575564" y="164757"/>
                  </a:lnTo>
                  <a:lnTo>
                    <a:pt x="550773" y="124828"/>
                  </a:lnTo>
                  <a:lnTo>
                    <a:pt x="520293" y="89306"/>
                  </a:lnTo>
                  <a:lnTo>
                    <a:pt x="484784" y="58839"/>
                  </a:lnTo>
                  <a:lnTo>
                    <a:pt x="444842" y="34036"/>
                  </a:lnTo>
                  <a:lnTo>
                    <a:pt x="401116" y="15557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83" y="15544"/>
                  </a:lnTo>
                  <a:lnTo>
                    <a:pt x="164744" y="34036"/>
                  </a:lnTo>
                  <a:lnTo>
                    <a:pt x="124815" y="58826"/>
                  </a:lnTo>
                  <a:lnTo>
                    <a:pt x="89293" y="89306"/>
                  </a:lnTo>
                  <a:lnTo>
                    <a:pt x="58826" y="124815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32" y="401129"/>
                  </a:lnTo>
                  <a:lnTo>
                    <a:pt x="34023" y="444855"/>
                  </a:lnTo>
                  <a:lnTo>
                    <a:pt x="58813" y="484784"/>
                  </a:lnTo>
                  <a:lnTo>
                    <a:pt x="89293" y="520306"/>
                  </a:lnTo>
                  <a:lnTo>
                    <a:pt x="124802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65503" y="298703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39" h="472440">
                  <a:moveTo>
                    <a:pt x="234950" y="0"/>
                  </a:moveTo>
                  <a:lnTo>
                    <a:pt x="187452" y="5080"/>
                  </a:lnTo>
                  <a:lnTo>
                    <a:pt x="143129" y="20320"/>
                  </a:lnTo>
                  <a:lnTo>
                    <a:pt x="103124" y="41910"/>
                  </a:lnTo>
                  <a:lnTo>
                    <a:pt x="68326" y="71120"/>
                  </a:lnTo>
                  <a:lnTo>
                    <a:pt x="39624" y="105410"/>
                  </a:lnTo>
                  <a:lnTo>
                    <a:pt x="18161" y="146050"/>
                  </a:lnTo>
                  <a:lnTo>
                    <a:pt x="4571" y="190500"/>
                  </a:lnTo>
                  <a:lnTo>
                    <a:pt x="0" y="237490"/>
                  </a:lnTo>
                  <a:lnTo>
                    <a:pt x="1396" y="262890"/>
                  </a:lnTo>
                  <a:lnTo>
                    <a:pt x="11049" y="308610"/>
                  </a:lnTo>
                  <a:lnTo>
                    <a:pt x="29209" y="350520"/>
                  </a:lnTo>
                  <a:lnTo>
                    <a:pt x="54737" y="388620"/>
                  </a:lnTo>
                  <a:lnTo>
                    <a:pt x="86995" y="420370"/>
                  </a:lnTo>
                  <a:lnTo>
                    <a:pt x="124714" y="444500"/>
                  </a:lnTo>
                  <a:lnTo>
                    <a:pt x="167259" y="462280"/>
                  </a:lnTo>
                  <a:lnTo>
                    <a:pt x="213487" y="472440"/>
                  </a:lnTo>
                  <a:lnTo>
                    <a:pt x="237490" y="472440"/>
                  </a:lnTo>
                  <a:lnTo>
                    <a:pt x="261747" y="471170"/>
                  </a:lnTo>
                  <a:lnTo>
                    <a:pt x="284988" y="467360"/>
                  </a:lnTo>
                  <a:lnTo>
                    <a:pt x="307721" y="462280"/>
                  </a:lnTo>
                  <a:lnTo>
                    <a:pt x="323233" y="455930"/>
                  </a:lnTo>
                  <a:lnTo>
                    <a:pt x="236601" y="455930"/>
                  </a:lnTo>
                  <a:lnTo>
                    <a:pt x="214249" y="454660"/>
                  </a:lnTo>
                  <a:lnTo>
                    <a:pt x="171577" y="445770"/>
                  </a:lnTo>
                  <a:lnTo>
                    <a:pt x="132207" y="429260"/>
                  </a:lnTo>
                  <a:lnTo>
                    <a:pt x="97282" y="406400"/>
                  </a:lnTo>
                  <a:lnTo>
                    <a:pt x="67564" y="375920"/>
                  </a:lnTo>
                  <a:lnTo>
                    <a:pt x="43942" y="341630"/>
                  </a:lnTo>
                  <a:lnTo>
                    <a:pt x="27178" y="302260"/>
                  </a:lnTo>
                  <a:lnTo>
                    <a:pt x="18415" y="259080"/>
                  </a:lnTo>
                  <a:lnTo>
                    <a:pt x="17271" y="237490"/>
                  </a:lnTo>
                  <a:lnTo>
                    <a:pt x="18287" y="214630"/>
                  </a:lnTo>
                  <a:lnTo>
                    <a:pt x="26924" y="172720"/>
                  </a:lnTo>
                  <a:lnTo>
                    <a:pt x="43561" y="133350"/>
                  </a:lnTo>
                  <a:lnTo>
                    <a:pt x="67056" y="97790"/>
                  </a:lnTo>
                  <a:lnTo>
                    <a:pt x="96647" y="68580"/>
                  </a:lnTo>
                  <a:lnTo>
                    <a:pt x="131572" y="44450"/>
                  </a:lnTo>
                  <a:lnTo>
                    <a:pt x="170687" y="27940"/>
                  </a:lnTo>
                  <a:lnTo>
                    <a:pt x="213359" y="19050"/>
                  </a:lnTo>
                  <a:lnTo>
                    <a:pt x="235839" y="17780"/>
                  </a:lnTo>
                  <a:lnTo>
                    <a:pt x="323490" y="17780"/>
                  </a:lnTo>
                  <a:lnTo>
                    <a:pt x="305181" y="11430"/>
                  </a:lnTo>
                  <a:lnTo>
                    <a:pt x="282575" y="5080"/>
                  </a:lnTo>
                  <a:lnTo>
                    <a:pt x="258953" y="1270"/>
                  </a:lnTo>
                  <a:lnTo>
                    <a:pt x="234950" y="0"/>
                  </a:lnTo>
                  <a:close/>
                </a:path>
                <a:path w="472439" h="472440">
                  <a:moveTo>
                    <a:pt x="323490" y="17780"/>
                  </a:moveTo>
                  <a:lnTo>
                    <a:pt x="235839" y="17780"/>
                  </a:lnTo>
                  <a:lnTo>
                    <a:pt x="258190" y="19050"/>
                  </a:lnTo>
                  <a:lnTo>
                    <a:pt x="279908" y="22860"/>
                  </a:lnTo>
                  <a:lnTo>
                    <a:pt x="321183" y="35560"/>
                  </a:lnTo>
                  <a:lnTo>
                    <a:pt x="358266" y="54610"/>
                  </a:lnTo>
                  <a:lnTo>
                    <a:pt x="390778" y="81280"/>
                  </a:lnTo>
                  <a:lnTo>
                    <a:pt x="417576" y="114300"/>
                  </a:lnTo>
                  <a:lnTo>
                    <a:pt x="437896" y="151130"/>
                  </a:lnTo>
                  <a:lnTo>
                    <a:pt x="450596" y="191770"/>
                  </a:lnTo>
                  <a:lnTo>
                    <a:pt x="455104" y="234950"/>
                  </a:lnTo>
                  <a:lnTo>
                    <a:pt x="455111" y="237490"/>
                  </a:lnTo>
                  <a:lnTo>
                    <a:pt x="454152" y="259080"/>
                  </a:lnTo>
                  <a:lnTo>
                    <a:pt x="445516" y="300990"/>
                  </a:lnTo>
                  <a:lnTo>
                    <a:pt x="429006" y="340360"/>
                  </a:lnTo>
                  <a:lnTo>
                    <a:pt x="405384" y="375920"/>
                  </a:lnTo>
                  <a:lnTo>
                    <a:pt x="375793" y="405130"/>
                  </a:lnTo>
                  <a:lnTo>
                    <a:pt x="340995" y="429260"/>
                  </a:lnTo>
                  <a:lnTo>
                    <a:pt x="301752" y="445770"/>
                  </a:lnTo>
                  <a:lnTo>
                    <a:pt x="259080" y="454660"/>
                  </a:lnTo>
                  <a:lnTo>
                    <a:pt x="236601" y="455930"/>
                  </a:lnTo>
                  <a:lnTo>
                    <a:pt x="323233" y="455930"/>
                  </a:lnTo>
                  <a:lnTo>
                    <a:pt x="369316" y="431800"/>
                  </a:lnTo>
                  <a:lnTo>
                    <a:pt x="404241" y="402590"/>
                  </a:lnTo>
                  <a:lnTo>
                    <a:pt x="432689" y="368300"/>
                  </a:lnTo>
                  <a:lnTo>
                    <a:pt x="454406" y="327660"/>
                  </a:lnTo>
                  <a:lnTo>
                    <a:pt x="467868" y="283210"/>
                  </a:lnTo>
                  <a:lnTo>
                    <a:pt x="472440" y="234950"/>
                  </a:lnTo>
                  <a:lnTo>
                    <a:pt x="471043" y="210820"/>
                  </a:lnTo>
                  <a:lnTo>
                    <a:pt x="461391" y="165100"/>
                  </a:lnTo>
                  <a:lnTo>
                    <a:pt x="443357" y="123190"/>
                  </a:lnTo>
                  <a:lnTo>
                    <a:pt x="417703" y="85090"/>
                  </a:lnTo>
                  <a:lnTo>
                    <a:pt x="385572" y="53340"/>
                  </a:lnTo>
                  <a:lnTo>
                    <a:pt x="347726" y="27940"/>
                  </a:lnTo>
                  <a:lnTo>
                    <a:pt x="327152" y="19050"/>
                  </a:lnTo>
                  <a:lnTo>
                    <a:pt x="323490" y="17780"/>
                  </a:lnTo>
                  <a:close/>
                </a:path>
                <a:path w="472439" h="472440">
                  <a:moveTo>
                    <a:pt x="236601" y="35560"/>
                  </a:moveTo>
                  <a:lnTo>
                    <a:pt x="216027" y="35560"/>
                  </a:lnTo>
                  <a:lnTo>
                    <a:pt x="195961" y="39370"/>
                  </a:lnTo>
                  <a:lnTo>
                    <a:pt x="158115" y="50800"/>
                  </a:lnTo>
                  <a:lnTo>
                    <a:pt x="123825" y="69850"/>
                  </a:lnTo>
                  <a:lnTo>
                    <a:pt x="93980" y="93980"/>
                  </a:lnTo>
                  <a:lnTo>
                    <a:pt x="69215" y="123190"/>
                  </a:lnTo>
                  <a:lnTo>
                    <a:pt x="50546" y="157480"/>
                  </a:lnTo>
                  <a:lnTo>
                    <a:pt x="38734" y="195580"/>
                  </a:lnTo>
                  <a:lnTo>
                    <a:pt x="34607" y="234950"/>
                  </a:lnTo>
                  <a:lnTo>
                    <a:pt x="34599" y="237490"/>
                  </a:lnTo>
                  <a:lnTo>
                    <a:pt x="35433" y="256540"/>
                  </a:lnTo>
                  <a:lnTo>
                    <a:pt x="43434" y="295910"/>
                  </a:lnTo>
                  <a:lnTo>
                    <a:pt x="58674" y="332740"/>
                  </a:lnTo>
                  <a:lnTo>
                    <a:pt x="80264" y="364490"/>
                  </a:lnTo>
                  <a:lnTo>
                    <a:pt x="107696" y="392430"/>
                  </a:lnTo>
                  <a:lnTo>
                    <a:pt x="139827" y="414020"/>
                  </a:lnTo>
                  <a:lnTo>
                    <a:pt x="175895" y="429260"/>
                  </a:lnTo>
                  <a:lnTo>
                    <a:pt x="215137" y="436880"/>
                  </a:lnTo>
                  <a:lnTo>
                    <a:pt x="235839" y="438150"/>
                  </a:lnTo>
                  <a:lnTo>
                    <a:pt x="256412" y="438150"/>
                  </a:lnTo>
                  <a:lnTo>
                    <a:pt x="276478" y="434340"/>
                  </a:lnTo>
                  <a:lnTo>
                    <a:pt x="295783" y="429260"/>
                  </a:lnTo>
                  <a:lnTo>
                    <a:pt x="314325" y="422910"/>
                  </a:lnTo>
                  <a:lnTo>
                    <a:pt x="316846" y="421640"/>
                  </a:lnTo>
                  <a:lnTo>
                    <a:pt x="234950" y="421640"/>
                  </a:lnTo>
                  <a:lnTo>
                    <a:pt x="215900" y="420370"/>
                  </a:lnTo>
                  <a:lnTo>
                    <a:pt x="163322" y="406400"/>
                  </a:lnTo>
                  <a:lnTo>
                    <a:pt x="117983" y="378460"/>
                  </a:lnTo>
                  <a:lnTo>
                    <a:pt x="82550" y="339090"/>
                  </a:lnTo>
                  <a:lnTo>
                    <a:pt x="59690" y="290830"/>
                  </a:lnTo>
                  <a:lnTo>
                    <a:pt x="51815" y="234950"/>
                  </a:lnTo>
                  <a:lnTo>
                    <a:pt x="52832" y="215900"/>
                  </a:lnTo>
                  <a:lnTo>
                    <a:pt x="66802" y="163830"/>
                  </a:lnTo>
                  <a:lnTo>
                    <a:pt x="94615" y="118110"/>
                  </a:lnTo>
                  <a:lnTo>
                    <a:pt x="134239" y="82550"/>
                  </a:lnTo>
                  <a:lnTo>
                    <a:pt x="182753" y="59690"/>
                  </a:lnTo>
                  <a:lnTo>
                    <a:pt x="237490" y="52070"/>
                  </a:lnTo>
                  <a:lnTo>
                    <a:pt x="317608" y="52070"/>
                  </a:lnTo>
                  <a:lnTo>
                    <a:pt x="315087" y="50800"/>
                  </a:lnTo>
                  <a:lnTo>
                    <a:pt x="296672" y="44450"/>
                  </a:lnTo>
                  <a:lnTo>
                    <a:pt x="277241" y="39370"/>
                  </a:lnTo>
                  <a:lnTo>
                    <a:pt x="257302" y="36830"/>
                  </a:lnTo>
                  <a:lnTo>
                    <a:pt x="236601" y="35560"/>
                  </a:lnTo>
                  <a:close/>
                </a:path>
                <a:path w="472439" h="472440">
                  <a:moveTo>
                    <a:pt x="317608" y="52070"/>
                  </a:moveTo>
                  <a:lnTo>
                    <a:pt x="237490" y="52070"/>
                  </a:lnTo>
                  <a:lnTo>
                    <a:pt x="256540" y="53340"/>
                  </a:lnTo>
                  <a:lnTo>
                    <a:pt x="274573" y="55880"/>
                  </a:lnTo>
                  <a:lnTo>
                    <a:pt x="325247" y="74930"/>
                  </a:lnTo>
                  <a:lnTo>
                    <a:pt x="367538" y="106680"/>
                  </a:lnTo>
                  <a:lnTo>
                    <a:pt x="399034" y="149860"/>
                  </a:lnTo>
                  <a:lnTo>
                    <a:pt x="417195" y="200660"/>
                  </a:lnTo>
                  <a:lnTo>
                    <a:pt x="420623" y="237490"/>
                  </a:lnTo>
                  <a:lnTo>
                    <a:pt x="419608" y="256540"/>
                  </a:lnTo>
                  <a:lnTo>
                    <a:pt x="405765" y="309880"/>
                  </a:lnTo>
                  <a:lnTo>
                    <a:pt x="377825" y="355600"/>
                  </a:lnTo>
                  <a:lnTo>
                    <a:pt x="338328" y="389890"/>
                  </a:lnTo>
                  <a:lnTo>
                    <a:pt x="289941" y="412750"/>
                  </a:lnTo>
                  <a:lnTo>
                    <a:pt x="234950" y="421640"/>
                  </a:lnTo>
                  <a:lnTo>
                    <a:pt x="316846" y="421640"/>
                  </a:lnTo>
                  <a:lnTo>
                    <a:pt x="364235" y="392430"/>
                  </a:lnTo>
                  <a:lnTo>
                    <a:pt x="391668" y="365760"/>
                  </a:lnTo>
                  <a:lnTo>
                    <a:pt x="413384" y="332740"/>
                  </a:lnTo>
                  <a:lnTo>
                    <a:pt x="428752" y="297180"/>
                  </a:lnTo>
                  <a:lnTo>
                    <a:pt x="436879" y="257810"/>
                  </a:lnTo>
                  <a:lnTo>
                    <a:pt x="437896" y="237490"/>
                  </a:lnTo>
                  <a:lnTo>
                    <a:pt x="437007" y="217170"/>
                  </a:lnTo>
                  <a:lnTo>
                    <a:pt x="429006" y="177800"/>
                  </a:lnTo>
                  <a:lnTo>
                    <a:pt x="413766" y="140970"/>
                  </a:lnTo>
                  <a:lnTo>
                    <a:pt x="392176" y="109220"/>
                  </a:lnTo>
                  <a:lnTo>
                    <a:pt x="364871" y="81280"/>
                  </a:lnTo>
                  <a:lnTo>
                    <a:pt x="332740" y="59690"/>
                  </a:lnTo>
                  <a:lnTo>
                    <a:pt x="317608" y="52070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9351" y="6388608"/>
              <a:ext cx="8833485" cy="307975"/>
            </a:xfrm>
            <a:custGeom>
              <a:avLst/>
              <a:gdLst/>
              <a:ahLst/>
              <a:cxnLst/>
              <a:rect l="l" t="t" r="r" b="b"/>
              <a:pathLst>
                <a:path w="8833485" h="307975">
                  <a:moveTo>
                    <a:pt x="8833104" y="0"/>
                  </a:moveTo>
                  <a:lnTo>
                    <a:pt x="0" y="0"/>
                  </a:lnTo>
                  <a:lnTo>
                    <a:pt x="0" y="307847"/>
                  </a:lnTo>
                  <a:lnTo>
                    <a:pt x="8833104" y="307847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4370" y="887729"/>
            <a:ext cx="2115185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/>
              <a:t>Distribution of Contract  </a:t>
            </a:r>
            <a:r>
              <a:rPr sz="1200" spc="-5" dirty="0"/>
              <a:t>Status </a:t>
            </a:r>
            <a:r>
              <a:rPr sz="1200" i="1" dirty="0">
                <a:latin typeface="Georgia"/>
                <a:cs typeface="Georgia"/>
              </a:rPr>
              <a:t>versus </a:t>
            </a:r>
            <a:r>
              <a:rPr sz="1200" dirty="0"/>
              <a:t>housing</a:t>
            </a:r>
            <a:r>
              <a:rPr sz="1200" spc="-130" dirty="0"/>
              <a:t> </a:t>
            </a:r>
            <a:r>
              <a:rPr sz="1200" spc="-5" dirty="0"/>
              <a:t>type  </a:t>
            </a:r>
            <a:r>
              <a:rPr sz="1200" dirty="0"/>
              <a:t>on target</a:t>
            </a:r>
            <a:r>
              <a:rPr sz="1200" spc="260" dirty="0"/>
              <a:t> </a:t>
            </a:r>
            <a:r>
              <a:rPr sz="1800" dirty="0"/>
              <a:t>–</a:t>
            </a:r>
            <a:endParaRPr sz="1800">
              <a:latin typeface="Georgia"/>
              <a:cs typeface="Georgia"/>
            </a:endParaRPr>
          </a:p>
          <a:p>
            <a:pPr marL="12700" marR="274320" algn="just">
              <a:lnSpc>
                <a:spcPct val="100000"/>
              </a:lnSpc>
              <a:spcBef>
                <a:spcPts val="10"/>
              </a:spcBef>
            </a:pPr>
            <a:r>
              <a:rPr sz="1000" i="1" dirty="0">
                <a:latin typeface="Georgia"/>
                <a:cs typeface="Georgia"/>
              </a:rPr>
              <a:t>previous application</a:t>
            </a:r>
            <a:r>
              <a:rPr sz="1000" i="1" spc="-145" dirty="0">
                <a:latin typeface="Georgia"/>
                <a:cs typeface="Georgia"/>
              </a:rPr>
              <a:t> </a:t>
            </a:r>
            <a:r>
              <a:rPr sz="1000" i="1" spc="5" dirty="0">
                <a:latin typeface="Georgia"/>
                <a:cs typeface="Georgia"/>
              </a:rPr>
              <a:t>status  </a:t>
            </a:r>
            <a:r>
              <a:rPr sz="1000" i="1" dirty="0">
                <a:latin typeface="Georgia"/>
                <a:cs typeface="Georgia"/>
              </a:rPr>
              <a:t>versus housing type </a:t>
            </a:r>
            <a:r>
              <a:rPr sz="1000" i="1" spc="5" dirty="0">
                <a:latin typeface="Georgia"/>
                <a:cs typeface="Georgia"/>
              </a:rPr>
              <a:t>and</a:t>
            </a:r>
            <a:r>
              <a:rPr sz="1000" i="1" spc="-170" dirty="0">
                <a:latin typeface="Georgia"/>
                <a:cs typeface="Georgia"/>
              </a:rPr>
              <a:t> </a:t>
            </a:r>
            <a:r>
              <a:rPr sz="1000" i="1" dirty="0">
                <a:latin typeface="Georgia"/>
                <a:cs typeface="Georgia"/>
              </a:rPr>
              <a:t>its  </a:t>
            </a:r>
            <a:r>
              <a:rPr sz="1000" i="1" spc="5" dirty="0">
                <a:latin typeface="Georgia"/>
                <a:cs typeface="Georgia"/>
              </a:rPr>
              <a:t>impact on</a:t>
            </a:r>
            <a:r>
              <a:rPr sz="1000" i="1" spc="-90" dirty="0">
                <a:latin typeface="Georgia"/>
                <a:cs typeface="Georgia"/>
              </a:rPr>
              <a:t> </a:t>
            </a:r>
            <a:r>
              <a:rPr sz="1000" i="1" dirty="0">
                <a:latin typeface="Georgia"/>
                <a:cs typeface="Georgia"/>
              </a:rPr>
              <a:t>target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9745" y="2200465"/>
            <a:ext cx="2457450" cy="4109085"/>
            <a:chOff x="249745" y="2200465"/>
            <a:chExt cx="2457450" cy="4109085"/>
          </a:xfrm>
        </p:grpSpPr>
        <p:sp>
          <p:nvSpPr>
            <p:cNvPr id="12" name="object 12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2447544" y="0"/>
                  </a:moveTo>
                  <a:lnTo>
                    <a:pt x="0" y="0"/>
                  </a:lnTo>
                  <a:lnTo>
                    <a:pt x="0" y="4099560"/>
                  </a:lnTo>
                  <a:lnTo>
                    <a:pt x="2447544" y="4099560"/>
                  </a:lnTo>
                  <a:lnTo>
                    <a:pt x="2447544" y="0"/>
                  </a:lnTo>
                  <a:close/>
                </a:path>
              </a:pathLst>
            </a:custGeom>
            <a:solidFill>
              <a:srgbClr val="ECC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0" y="4099560"/>
                  </a:moveTo>
                  <a:lnTo>
                    <a:pt x="2447544" y="4099560"/>
                  </a:lnTo>
                  <a:lnTo>
                    <a:pt x="2447544" y="0"/>
                  </a:lnTo>
                  <a:lnTo>
                    <a:pt x="0" y="0"/>
                  </a:lnTo>
                  <a:lnTo>
                    <a:pt x="0" y="4099560"/>
                  </a:lnTo>
                  <a:close/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4508" y="2205227"/>
            <a:ext cx="2447925" cy="40995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362585" marR="102235" indent="-274320">
              <a:lnSpc>
                <a:spcPct val="80000"/>
              </a:lnSpc>
              <a:buSzPct val="84615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300" spc="-5" dirty="0">
                <a:latin typeface="Times New Roman"/>
                <a:cs typeface="Times New Roman"/>
              </a:rPr>
              <a:t>The bank has refused </a:t>
            </a:r>
            <a:r>
              <a:rPr sz="1300" spc="-10" dirty="0">
                <a:latin typeface="Times New Roman"/>
                <a:cs typeface="Times New Roman"/>
              </a:rPr>
              <a:t>some </a:t>
            </a:r>
            <a:r>
              <a:rPr sz="1300" spc="-5" dirty="0">
                <a:latin typeface="Times New Roman"/>
                <a:cs typeface="Times New Roman"/>
              </a:rPr>
              <a:t>of  the loans across different  categories but actually they  are capable of </a:t>
            </a:r>
            <a:r>
              <a:rPr sz="1300" spc="-10" dirty="0">
                <a:latin typeface="Times New Roman"/>
                <a:cs typeface="Times New Roman"/>
              </a:rPr>
              <a:t>repaying. </a:t>
            </a:r>
            <a:r>
              <a:rPr sz="1300" spc="-20" dirty="0">
                <a:latin typeface="Times New Roman"/>
                <a:cs typeface="Times New Roman"/>
              </a:rPr>
              <a:t>So  </a:t>
            </a:r>
            <a:r>
              <a:rPr sz="1300" spc="-5" dirty="0">
                <a:latin typeface="Times New Roman"/>
                <a:cs typeface="Times New Roman"/>
              </a:rPr>
              <a:t>bank </a:t>
            </a:r>
            <a:r>
              <a:rPr sz="1300" spc="-15" dirty="0">
                <a:latin typeface="Times New Roman"/>
                <a:cs typeface="Times New Roman"/>
              </a:rPr>
              <a:t>may </a:t>
            </a:r>
            <a:r>
              <a:rPr sz="1300" spc="-10" dirty="0">
                <a:latin typeface="Times New Roman"/>
                <a:cs typeface="Times New Roman"/>
              </a:rPr>
              <a:t>take </a:t>
            </a:r>
            <a:r>
              <a:rPr sz="1300" spc="-5" dirty="0">
                <a:latin typeface="Times New Roman"/>
                <a:cs typeface="Times New Roman"/>
              </a:rPr>
              <a:t>another steps  by reducing the loan </a:t>
            </a:r>
            <a:r>
              <a:rPr sz="1300" spc="-10" dirty="0">
                <a:latin typeface="Times New Roman"/>
                <a:cs typeface="Times New Roman"/>
              </a:rPr>
              <a:t>amount  </a:t>
            </a:r>
            <a:r>
              <a:rPr sz="1300" spc="-5" dirty="0">
                <a:latin typeface="Times New Roman"/>
                <a:cs typeface="Times New Roman"/>
              </a:rPr>
              <a:t>and pricing the loan to such  </a:t>
            </a:r>
            <a:r>
              <a:rPr sz="1300" spc="-10" dirty="0">
                <a:latin typeface="Times New Roman"/>
                <a:cs typeface="Times New Roman"/>
              </a:rPr>
              <a:t>customers </a:t>
            </a:r>
            <a:r>
              <a:rPr sz="1300" spc="-5" dirty="0">
                <a:latin typeface="Times New Roman"/>
                <a:cs typeface="Times New Roman"/>
              </a:rPr>
              <a:t>to incur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profits.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"/>
            </a:pPr>
            <a:endParaRPr sz="1600">
              <a:latin typeface="Times New Roman"/>
              <a:cs typeface="Times New Roman"/>
            </a:endParaRPr>
          </a:p>
          <a:p>
            <a:pPr marL="362585" marR="521970" indent="-274320">
              <a:lnSpc>
                <a:spcPct val="80000"/>
              </a:lnSpc>
              <a:spcBef>
                <a:spcPts val="5"/>
              </a:spcBef>
              <a:buSzPct val="84615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300" spc="-10" dirty="0">
                <a:latin typeface="Times New Roman"/>
                <a:cs typeface="Times New Roman"/>
              </a:rPr>
              <a:t>Plot </a:t>
            </a:r>
            <a:r>
              <a:rPr sz="1300" spc="-5" dirty="0">
                <a:latin typeface="Times New Roman"/>
                <a:cs typeface="Times New Roman"/>
              </a:rPr>
              <a:t>2 shows </a:t>
            </a:r>
            <a:r>
              <a:rPr sz="1300" spc="-10" dirty="0">
                <a:latin typeface="Times New Roman"/>
                <a:cs typeface="Times New Roman"/>
              </a:rPr>
              <a:t>high Loan  </a:t>
            </a:r>
            <a:r>
              <a:rPr sz="1300" spc="-5" dirty="0">
                <a:latin typeface="Times New Roman"/>
                <a:cs typeface="Times New Roman"/>
              </a:rPr>
              <a:t>approvals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on</a:t>
            </a:r>
            <a:endParaRPr sz="1300">
              <a:latin typeface="Times New Roman"/>
              <a:cs typeface="Times New Roman"/>
            </a:endParaRPr>
          </a:p>
          <a:p>
            <a:pPr marL="362585">
              <a:lnSpc>
                <a:spcPts val="1095"/>
              </a:lnSpc>
            </a:pPr>
            <a:r>
              <a:rPr sz="1300" spc="-5" dirty="0">
                <a:latin typeface="Times New Roman"/>
                <a:cs typeface="Times New Roman"/>
              </a:rPr>
              <a:t>`House/Apartment`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category</a:t>
            </a:r>
            <a:endParaRPr sz="1300">
              <a:latin typeface="Times New Roman"/>
              <a:cs typeface="Times New Roman"/>
            </a:endParaRPr>
          </a:p>
          <a:p>
            <a:pPr marL="362585" marR="99695">
              <a:lnSpc>
                <a:spcPct val="80000"/>
              </a:lnSpc>
              <a:spcBef>
                <a:spcPts val="155"/>
              </a:spcBef>
            </a:pPr>
            <a:r>
              <a:rPr sz="1300" spc="-5" dirty="0">
                <a:latin typeface="Times New Roman"/>
                <a:cs typeface="Times New Roman"/>
              </a:rPr>
              <a:t>but the customers are falling  under default </a:t>
            </a:r>
            <a:r>
              <a:rPr sz="1300" spc="-20" dirty="0">
                <a:latin typeface="Times New Roman"/>
                <a:cs typeface="Times New Roman"/>
              </a:rPr>
              <a:t>category,  </a:t>
            </a:r>
            <a:r>
              <a:rPr sz="1300" spc="-5" dirty="0">
                <a:latin typeface="Times New Roman"/>
                <a:cs typeface="Times New Roman"/>
              </a:rPr>
              <a:t>Which results in loss for  </a:t>
            </a:r>
            <a:r>
              <a:rPr sz="1300" spc="-10" dirty="0">
                <a:latin typeface="Times New Roman"/>
                <a:cs typeface="Times New Roman"/>
              </a:rPr>
              <a:t>bank. </a:t>
            </a:r>
            <a:r>
              <a:rPr sz="1300" spc="-20" dirty="0">
                <a:latin typeface="Times New Roman"/>
                <a:cs typeface="Times New Roman"/>
              </a:rPr>
              <a:t>So </a:t>
            </a:r>
            <a:r>
              <a:rPr sz="1300" spc="-5" dirty="0">
                <a:latin typeface="Times New Roman"/>
                <a:cs typeface="Times New Roman"/>
              </a:rPr>
              <a:t>bank should  consider that </a:t>
            </a:r>
            <a:r>
              <a:rPr sz="1300" spc="-10" dirty="0">
                <a:latin typeface="Times New Roman"/>
                <a:cs typeface="Times New Roman"/>
              </a:rPr>
              <a:t>having  </a:t>
            </a:r>
            <a:r>
              <a:rPr sz="1300" spc="-5" dirty="0">
                <a:latin typeface="Times New Roman"/>
                <a:cs typeface="Times New Roman"/>
              </a:rPr>
              <a:t>‘House/Apartments’ doesn't  really </a:t>
            </a:r>
            <a:r>
              <a:rPr sz="1300" spc="-10" dirty="0">
                <a:latin typeface="Times New Roman"/>
                <a:cs typeface="Times New Roman"/>
              </a:rPr>
              <a:t>imply </a:t>
            </a:r>
            <a:r>
              <a:rPr sz="1300" spc="-5" dirty="0">
                <a:latin typeface="Times New Roman"/>
                <a:cs typeface="Times New Roman"/>
              </a:rPr>
              <a:t>that the customer  will be able to repay loan on  </a:t>
            </a:r>
            <a:r>
              <a:rPr sz="1300" spc="-10" dirty="0">
                <a:latin typeface="Times New Roman"/>
                <a:cs typeface="Times New Roman"/>
              </a:rPr>
              <a:t>time.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12035" y="1414272"/>
            <a:ext cx="5599120" cy="3888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352" y="152400"/>
            <a:ext cx="8842375" cy="6556375"/>
            <a:chOff x="149352" y="152400"/>
            <a:chExt cx="8842375" cy="6556375"/>
          </a:xfrm>
        </p:grpSpPr>
        <p:sp>
          <p:nvSpPr>
            <p:cNvPr id="3" name="object 3"/>
            <p:cNvSpPr/>
            <p:nvPr/>
          </p:nvSpPr>
          <p:spPr>
            <a:xfrm>
              <a:off x="149352" y="6388608"/>
              <a:ext cx="8833485" cy="307975"/>
            </a:xfrm>
            <a:custGeom>
              <a:avLst/>
              <a:gdLst/>
              <a:ahLst/>
              <a:cxnLst/>
              <a:rect l="l" t="t" r="r" b="b"/>
              <a:pathLst>
                <a:path w="8833485" h="307975">
                  <a:moveTo>
                    <a:pt x="8833104" y="0"/>
                  </a:moveTo>
                  <a:lnTo>
                    <a:pt x="0" y="0"/>
                  </a:lnTo>
                  <a:lnTo>
                    <a:pt x="0" y="307847"/>
                  </a:lnTo>
                  <a:lnTo>
                    <a:pt x="8833104" y="307847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924" y="156972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924" y="1278636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67200" y="95707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37304" y="1028446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258953" y="0"/>
                  </a:moveTo>
                  <a:lnTo>
                    <a:pt x="234950" y="0"/>
                  </a:lnTo>
                  <a:lnTo>
                    <a:pt x="210693" y="1270"/>
                  </a:lnTo>
                  <a:lnTo>
                    <a:pt x="164719" y="10160"/>
                  </a:lnTo>
                  <a:lnTo>
                    <a:pt x="122555" y="29210"/>
                  </a:lnTo>
                  <a:lnTo>
                    <a:pt x="85090" y="54610"/>
                  </a:lnTo>
                  <a:lnTo>
                    <a:pt x="53212" y="86360"/>
                  </a:lnTo>
                  <a:lnTo>
                    <a:pt x="27940" y="124460"/>
                  </a:lnTo>
                  <a:lnTo>
                    <a:pt x="10287" y="166370"/>
                  </a:lnTo>
                  <a:lnTo>
                    <a:pt x="1016" y="213360"/>
                  </a:lnTo>
                  <a:lnTo>
                    <a:pt x="0" y="236220"/>
                  </a:lnTo>
                  <a:lnTo>
                    <a:pt x="1397" y="261620"/>
                  </a:lnTo>
                  <a:lnTo>
                    <a:pt x="11049" y="307340"/>
                  </a:lnTo>
                  <a:lnTo>
                    <a:pt x="29210" y="349250"/>
                  </a:lnTo>
                  <a:lnTo>
                    <a:pt x="54737" y="387350"/>
                  </a:lnTo>
                  <a:lnTo>
                    <a:pt x="86995" y="419100"/>
                  </a:lnTo>
                  <a:lnTo>
                    <a:pt x="124713" y="444500"/>
                  </a:lnTo>
                  <a:lnTo>
                    <a:pt x="167259" y="461010"/>
                  </a:lnTo>
                  <a:lnTo>
                    <a:pt x="213487" y="471170"/>
                  </a:lnTo>
                  <a:lnTo>
                    <a:pt x="237490" y="471170"/>
                  </a:lnTo>
                  <a:lnTo>
                    <a:pt x="261747" y="469900"/>
                  </a:lnTo>
                  <a:lnTo>
                    <a:pt x="284988" y="467360"/>
                  </a:lnTo>
                  <a:lnTo>
                    <a:pt x="307721" y="461010"/>
                  </a:lnTo>
                  <a:lnTo>
                    <a:pt x="323233" y="454660"/>
                  </a:lnTo>
                  <a:lnTo>
                    <a:pt x="236600" y="454660"/>
                  </a:lnTo>
                  <a:lnTo>
                    <a:pt x="214249" y="453390"/>
                  </a:lnTo>
                  <a:lnTo>
                    <a:pt x="171576" y="444500"/>
                  </a:lnTo>
                  <a:lnTo>
                    <a:pt x="132207" y="427990"/>
                  </a:lnTo>
                  <a:lnTo>
                    <a:pt x="97282" y="405130"/>
                  </a:lnTo>
                  <a:lnTo>
                    <a:pt x="67563" y="375920"/>
                  </a:lnTo>
                  <a:lnTo>
                    <a:pt x="43942" y="340360"/>
                  </a:lnTo>
                  <a:lnTo>
                    <a:pt x="27178" y="300990"/>
                  </a:lnTo>
                  <a:lnTo>
                    <a:pt x="18415" y="257810"/>
                  </a:lnTo>
                  <a:lnTo>
                    <a:pt x="17272" y="236220"/>
                  </a:lnTo>
                  <a:lnTo>
                    <a:pt x="18287" y="213360"/>
                  </a:lnTo>
                  <a:lnTo>
                    <a:pt x="26924" y="171450"/>
                  </a:lnTo>
                  <a:lnTo>
                    <a:pt x="43561" y="132080"/>
                  </a:lnTo>
                  <a:lnTo>
                    <a:pt x="67056" y="96520"/>
                  </a:lnTo>
                  <a:lnTo>
                    <a:pt x="96647" y="67310"/>
                  </a:lnTo>
                  <a:lnTo>
                    <a:pt x="131572" y="43180"/>
                  </a:lnTo>
                  <a:lnTo>
                    <a:pt x="170687" y="26670"/>
                  </a:lnTo>
                  <a:lnTo>
                    <a:pt x="213360" y="17780"/>
                  </a:lnTo>
                  <a:lnTo>
                    <a:pt x="235838" y="16510"/>
                  </a:lnTo>
                  <a:lnTo>
                    <a:pt x="323490" y="16510"/>
                  </a:lnTo>
                  <a:lnTo>
                    <a:pt x="305181" y="10160"/>
                  </a:lnTo>
                  <a:lnTo>
                    <a:pt x="282575" y="3810"/>
                  </a:lnTo>
                  <a:lnTo>
                    <a:pt x="258953" y="0"/>
                  </a:lnTo>
                  <a:close/>
                </a:path>
                <a:path w="472439" h="471169">
                  <a:moveTo>
                    <a:pt x="323490" y="16510"/>
                  </a:moveTo>
                  <a:lnTo>
                    <a:pt x="235838" y="16510"/>
                  </a:lnTo>
                  <a:lnTo>
                    <a:pt x="258191" y="17780"/>
                  </a:lnTo>
                  <a:lnTo>
                    <a:pt x="279908" y="21590"/>
                  </a:lnTo>
                  <a:lnTo>
                    <a:pt x="321183" y="34290"/>
                  </a:lnTo>
                  <a:lnTo>
                    <a:pt x="358267" y="53340"/>
                  </a:lnTo>
                  <a:lnTo>
                    <a:pt x="390779" y="80010"/>
                  </a:lnTo>
                  <a:lnTo>
                    <a:pt x="417575" y="113030"/>
                  </a:lnTo>
                  <a:lnTo>
                    <a:pt x="437896" y="149860"/>
                  </a:lnTo>
                  <a:lnTo>
                    <a:pt x="450596" y="190500"/>
                  </a:lnTo>
                  <a:lnTo>
                    <a:pt x="455168" y="234950"/>
                  </a:lnTo>
                  <a:lnTo>
                    <a:pt x="454151" y="257810"/>
                  </a:lnTo>
                  <a:lnTo>
                    <a:pt x="445516" y="299720"/>
                  </a:lnTo>
                  <a:lnTo>
                    <a:pt x="429006" y="339090"/>
                  </a:lnTo>
                  <a:lnTo>
                    <a:pt x="405384" y="374650"/>
                  </a:lnTo>
                  <a:lnTo>
                    <a:pt x="375793" y="403860"/>
                  </a:lnTo>
                  <a:lnTo>
                    <a:pt x="340995" y="427990"/>
                  </a:lnTo>
                  <a:lnTo>
                    <a:pt x="301751" y="444500"/>
                  </a:lnTo>
                  <a:lnTo>
                    <a:pt x="259080" y="453390"/>
                  </a:lnTo>
                  <a:lnTo>
                    <a:pt x="236600" y="454660"/>
                  </a:lnTo>
                  <a:lnTo>
                    <a:pt x="323233" y="454660"/>
                  </a:lnTo>
                  <a:lnTo>
                    <a:pt x="369316" y="430530"/>
                  </a:lnTo>
                  <a:lnTo>
                    <a:pt x="404241" y="401320"/>
                  </a:lnTo>
                  <a:lnTo>
                    <a:pt x="432688" y="367030"/>
                  </a:lnTo>
                  <a:lnTo>
                    <a:pt x="454406" y="326390"/>
                  </a:lnTo>
                  <a:lnTo>
                    <a:pt x="467868" y="281940"/>
                  </a:lnTo>
                  <a:lnTo>
                    <a:pt x="472440" y="234950"/>
                  </a:lnTo>
                  <a:lnTo>
                    <a:pt x="471043" y="209550"/>
                  </a:lnTo>
                  <a:lnTo>
                    <a:pt x="461391" y="163830"/>
                  </a:lnTo>
                  <a:lnTo>
                    <a:pt x="443357" y="121920"/>
                  </a:lnTo>
                  <a:lnTo>
                    <a:pt x="417703" y="83820"/>
                  </a:lnTo>
                  <a:lnTo>
                    <a:pt x="385572" y="52070"/>
                  </a:lnTo>
                  <a:lnTo>
                    <a:pt x="347725" y="26670"/>
                  </a:lnTo>
                  <a:lnTo>
                    <a:pt x="327151" y="17780"/>
                  </a:lnTo>
                  <a:lnTo>
                    <a:pt x="323490" y="16510"/>
                  </a:lnTo>
                  <a:close/>
                </a:path>
                <a:path w="472439" h="471169">
                  <a:moveTo>
                    <a:pt x="236600" y="34290"/>
                  </a:moveTo>
                  <a:lnTo>
                    <a:pt x="216026" y="34290"/>
                  </a:lnTo>
                  <a:lnTo>
                    <a:pt x="195961" y="38100"/>
                  </a:lnTo>
                  <a:lnTo>
                    <a:pt x="158115" y="49530"/>
                  </a:lnTo>
                  <a:lnTo>
                    <a:pt x="123825" y="68580"/>
                  </a:lnTo>
                  <a:lnTo>
                    <a:pt x="93980" y="92710"/>
                  </a:lnTo>
                  <a:lnTo>
                    <a:pt x="69215" y="121920"/>
                  </a:lnTo>
                  <a:lnTo>
                    <a:pt x="50546" y="156210"/>
                  </a:lnTo>
                  <a:lnTo>
                    <a:pt x="38735" y="194310"/>
                  </a:lnTo>
                  <a:lnTo>
                    <a:pt x="34544" y="234950"/>
                  </a:lnTo>
                  <a:lnTo>
                    <a:pt x="35433" y="255270"/>
                  </a:lnTo>
                  <a:lnTo>
                    <a:pt x="43434" y="294640"/>
                  </a:lnTo>
                  <a:lnTo>
                    <a:pt x="58674" y="331470"/>
                  </a:lnTo>
                  <a:lnTo>
                    <a:pt x="80263" y="363220"/>
                  </a:lnTo>
                  <a:lnTo>
                    <a:pt x="107696" y="391160"/>
                  </a:lnTo>
                  <a:lnTo>
                    <a:pt x="139826" y="412750"/>
                  </a:lnTo>
                  <a:lnTo>
                    <a:pt x="175895" y="427990"/>
                  </a:lnTo>
                  <a:lnTo>
                    <a:pt x="215137" y="435610"/>
                  </a:lnTo>
                  <a:lnTo>
                    <a:pt x="235838" y="436880"/>
                  </a:lnTo>
                  <a:lnTo>
                    <a:pt x="256412" y="436880"/>
                  </a:lnTo>
                  <a:lnTo>
                    <a:pt x="276479" y="433070"/>
                  </a:lnTo>
                  <a:lnTo>
                    <a:pt x="295783" y="427990"/>
                  </a:lnTo>
                  <a:lnTo>
                    <a:pt x="314325" y="421640"/>
                  </a:lnTo>
                  <a:lnTo>
                    <a:pt x="316846" y="420370"/>
                  </a:lnTo>
                  <a:lnTo>
                    <a:pt x="234950" y="420370"/>
                  </a:lnTo>
                  <a:lnTo>
                    <a:pt x="215900" y="419100"/>
                  </a:lnTo>
                  <a:lnTo>
                    <a:pt x="163322" y="405130"/>
                  </a:lnTo>
                  <a:lnTo>
                    <a:pt x="117983" y="377190"/>
                  </a:lnTo>
                  <a:lnTo>
                    <a:pt x="82550" y="337820"/>
                  </a:lnTo>
                  <a:lnTo>
                    <a:pt x="59690" y="289560"/>
                  </a:lnTo>
                  <a:lnTo>
                    <a:pt x="51816" y="234950"/>
                  </a:lnTo>
                  <a:lnTo>
                    <a:pt x="52832" y="215900"/>
                  </a:lnTo>
                  <a:lnTo>
                    <a:pt x="66801" y="162560"/>
                  </a:lnTo>
                  <a:lnTo>
                    <a:pt x="94615" y="116840"/>
                  </a:lnTo>
                  <a:lnTo>
                    <a:pt x="134238" y="82550"/>
                  </a:lnTo>
                  <a:lnTo>
                    <a:pt x="182753" y="58420"/>
                  </a:lnTo>
                  <a:lnTo>
                    <a:pt x="237490" y="50800"/>
                  </a:lnTo>
                  <a:lnTo>
                    <a:pt x="317608" y="50800"/>
                  </a:lnTo>
                  <a:lnTo>
                    <a:pt x="315087" y="49530"/>
                  </a:lnTo>
                  <a:lnTo>
                    <a:pt x="296672" y="43180"/>
                  </a:lnTo>
                  <a:lnTo>
                    <a:pt x="277241" y="38100"/>
                  </a:lnTo>
                  <a:lnTo>
                    <a:pt x="257301" y="35560"/>
                  </a:lnTo>
                  <a:lnTo>
                    <a:pt x="236600" y="34290"/>
                  </a:lnTo>
                  <a:close/>
                </a:path>
                <a:path w="472439" h="471169">
                  <a:moveTo>
                    <a:pt x="317608" y="50800"/>
                  </a:moveTo>
                  <a:lnTo>
                    <a:pt x="237490" y="50800"/>
                  </a:lnTo>
                  <a:lnTo>
                    <a:pt x="256540" y="52070"/>
                  </a:lnTo>
                  <a:lnTo>
                    <a:pt x="274574" y="54610"/>
                  </a:lnTo>
                  <a:lnTo>
                    <a:pt x="325247" y="73660"/>
                  </a:lnTo>
                  <a:lnTo>
                    <a:pt x="367538" y="105410"/>
                  </a:lnTo>
                  <a:lnTo>
                    <a:pt x="399034" y="148590"/>
                  </a:lnTo>
                  <a:lnTo>
                    <a:pt x="417195" y="199390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765" y="308610"/>
                  </a:lnTo>
                  <a:lnTo>
                    <a:pt x="377825" y="354330"/>
                  </a:lnTo>
                  <a:lnTo>
                    <a:pt x="338328" y="388620"/>
                  </a:lnTo>
                  <a:lnTo>
                    <a:pt x="289941" y="412750"/>
                  </a:lnTo>
                  <a:lnTo>
                    <a:pt x="234950" y="420370"/>
                  </a:lnTo>
                  <a:lnTo>
                    <a:pt x="316846" y="420370"/>
                  </a:lnTo>
                  <a:lnTo>
                    <a:pt x="364236" y="391160"/>
                  </a:lnTo>
                  <a:lnTo>
                    <a:pt x="391668" y="364490"/>
                  </a:lnTo>
                  <a:lnTo>
                    <a:pt x="413385" y="331470"/>
                  </a:lnTo>
                  <a:lnTo>
                    <a:pt x="428751" y="295910"/>
                  </a:lnTo>
                  <a:lnTo>
                    <a:pt x="436880" y="256540"/>
                  </a:lnTo>
                  <a:lnTo>
                    <a:pt x="437896" y="236220"/>
                  </a:lnTo>
                  <a:lnTo>
                    <a:pt x="437007" y="215900"/>
                  </a:lnTo>
                  <a:lnTo>
                    <a:pt x="429006" y="176530"/>
                  </a:lnTo>
                  <a:lnTo>
                    <a:pt x="413766" y="139700"/>
                  </a:lnTo>
                  <a:lnTo>
                    <a:pt x="392175" y="107950"/>
                  </a:lnTo>
                  <a:lnTo>
                    <a:pt x="364871" y="80010"/>
                  </a:lnTo>
                  <a:lnTo>
                    <a:pt x="332740" y="58420"/>
                  </a:lnTo>
                  <a:lnTo>
                    <a:pt x="317608" y="50800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65094" y="410921"/>
            <a:ext cx="2809875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300" b="0" dirty="0">
                <a:solidFill>
                  <a:srgbClr val="7A9799"/>
                </a:solidFill>
                <a:latin typeface="Georgia"/>
                <a:cs typeface="Georgia"/>
              </a:rPr>
              <a:t>C</a:t>
            </a:r>
            <a:r>
              <a:rPr sz="3300" b="0" spc="15" dirty="0">
                <a:solidFill>
                  <a:srgbClr val="7A9799"/>
                </a:solidFill>
                <a:latin typeface="Georgia"/>
                <a:cs typeface="Georgia"/>
              </a:rPr>
              <a:t>O</a:t>
            </a:r>
            <a:r>
              <a:rPr sz="3300" b="0" spc="5" dirty="0">
                <a:solidFill>
                  <a:srgbClr val="7A9799"/>
                </a:solidFill>
                <a:latin typeface="Georgia"/>
                <a:cs typeface="Georgia"/>
              </a:rPr>
              <a:t>N</a:t>
            </a:r>
            <a:r>
              <a:rPr sz="3300" b="0" spc="10" dirty="0">
                <a:solidFill>
                  <a:srgbClr val="7A9799"/>
                </a:solidFill>
                <a:latin typeface="Georgia"/>
                <a:cs typeface="Georgia"/>
              </a:rPr>
              <a:t>C</a:t>
            </a:r>
            <a:r>
              <a:rPr sz="3300" b="0" spc="5" dirty="0">
                <a:solidFill>
                  <a:srgbClr val="7A9799"/>
                </a:solidFill>
                <a:latin typeface="Georgia"/>
                <a:cs typeface="Georgia"/>
              </a:rPr>
              <a:t>L</a:t>
            </a:r>
            <a:r>
              <a:rPr sz="3300" b="0" spc="-10" dirty="0">
                <a:solidFill>
                  <a:srgbClr val="7A9799"/>
                </a:solidFill>
                <a:latin typeface="Georgia"/>
                <a:cs typeface="Georgia"/>
              </a:rPr>
              <a:t>US</a:t>
            </a:r>
            <a:r>
              <a:rPr sz="3300" b="0" spc="5" dirty="0">
                <a:solidFill>
                  <a:srgbClr val="7A9799"/>
                </a:solidFill>
                <a:latin typeface="Georgia"/>
                <a:cs typeface="Georgia"/>
              </a:rPr>
              <a:t>ION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0473" y="2088896"/>
            <a:ext cx="6904355" cy="341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6F2F9F"/>
                </a:solidFill>
                <a:latin typeface="Georgia"/>
                <a:cs typeface="Georgia"/>
              </a:rPr>
              <a:t>Bank </a:t>
            </a:r>
            <a:r>
              <a:rPr sz="1800" spc="-10" dirty="0">
                <a:solidFill>
                  <a:srgbClr val="6F2F9F"/>
                </a:solidFill>
                <a:latin typeface="Georgia"/>
                <a:cs typeface="Georgia"/>
              </a:rPr>
              <a:t>should </a:t>
            </a:r>
            <a:r>
              <a:rPr sz="1800" spc="-5" dirty="0">
                <a:solidFill>
                  <a:srgbClr val="6F2F9F"/>
                </a:solidFill>
                <a:latin typeface="Georgia"/>
                <a:cs typeface="Georgia"/>
              </a:rPr>
              <a:t>concentrate </a:t>
            </a:r>
            <a:r>
              <a:rPr sz="1800" spc="-10" dirty="0">
                <a:solidFill>
                  <a:srgbClr val="6F2F9F"/>
                </a:solidFill>
                <a:latin typeface="Georgia"/>
                <a:cs typeface="Georgia"/>
              </a:rPr>
              <a:t>on following </a:t>
            </a:r>
            <a:r>
              <a:rPr sz="1800" spc="-5" dirty="0">
                <a:solidFill>
                  <a:srgbClr val="6F2F9F"/>
                </a:solidFill>
                <a:latin typeface="Georgia"/>
                <a:cs typeface="Georgia"/>
              </a:rPr>
              <a:t>categories while</a:t>
            </a:r>
            <a:r>
              <a:rPr sz="1800" spc="175" dirty="0">
                <a:solidFill>
                  <a:srgbClr val="6F2F9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Georgia"/>
                <a:cs typeface="Georgia"/>
              </a:rPr>
              <a:t>providing</a:t>
            </a:r>
            <a:endParaRPr sz="1800">
              <a:latin typeface="Georgia"/>
              <a:cs typeface="Georgia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solidFill>
                  <a:srgbClr val="6F2F9F"/>
                </a:solidFill>
                <a:latin typeface="Georgia"/>
                <a:cs typeface="Georgia"/>
              </a:rPr>
              <a:t>loans: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Georgia"/>
              <a:cs typeface="Georgia"/>
            </a:endParaRPr>
          </a:p>
          <a:p>
            <a:pPr marL="299085" marR="9525" indent="-28702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720" algn="l"/>
              </a:tabLst>
            </a:pPr>
            <a:r>
              <a:rPr sz="1400" spc="-10" dirty="0">
                <a:latin typeface="Georgia"/>
                <a:cs typeface="Georgia"/>
              </a:rPr>
              <a:t>Banks </a:t>
            </a:r>
            <a:r>
              <a:rPr sz="1400" spc="-5" dirty="0">
                <a:latin typeface="Georgia"/>
                <a:cs typeface="Georgia"/>
              </a:rPr>
              <a:t>can take risk in </a:t>
            </a:r>
            <a:r>
              <a:rPr sz="1400" spc="-10" dirty="0">
                <a:latin typeface="Georgia"/>
                <a:cs typeface="Georgia"/>
              </a:rPr>
              <a:t>providing loans to &gt;47 </a:t>
            </a:r>
            <a:r>
              <a:rPr sz="1400" spc="5" dirty="0">
                <a:latin typeface="Georgia"/>
                <a:cs typeface="Georgia"/>
              </a:rPr>
              <a:t>in </a:t>
            </a:r>
            <a:r>
              <a:rPr sz="1400" spc="-10" dirty="0">
                <a:latin typeface="Georgia"/>
                <a:cs typeface="Georgia"/>
              </a:rPr>
              <a:t>generating </a:t>
            </a:r>
            <a:r>
              <a:rPr sz="1400" spc="-5" dirty="0">
                <a:latin typeface="Georgia"/>
                <a:cs typeface="Georgia"/>
              </a:rPr>
              <a:t>profits. Since from </a:t>
            </a:r>
            <a:r>
              <a:rPr sz="1400" spc="-15" dirty="0">
                <a:latin typeface="Georgia"/>
                <a:cs typeface="Georgia"/>
              </a:rPr>
              <a:t>our  </a:t>
            </a:r>
            <a:r>
              <a:rPr sz="1400" spc="-10" dirty="0">
                <a:latin typeface="Georgia"/>
                <a:cs typeface="Georgia"/>
              </a:rPr>
              <a:t>analysis </a:t>
            </a:r>
            <a:r>
              <a:rPr sz="1400" spc="-5" dirty="0">
                <a:latin typeface="Georgia"/>
                <a:cs typeface="Georgia"/>
              </a:rPr>
              <a:t>we found that higher age group people </a:t>
            </a:r>
            <a:r>
              <a:rPr sz="1400" spc="-10" dirty="0">
                <a:latin typeface="Georgia"/>
                <a:cs typeface="Georgia"/>
              </a:rPr>
              <a:t>are </a:t>
            </a:r>
            <a:r>
              <a:rPr sz="1400" spc="-5" dirty="0">
                <a:latin typeface="Georgia"/>
                <a:cs typeface="Georgia"/>
              </a:rPr>
              <a:t>less in number </a:t>
            </a:r>
            <a:r>
              <a:rPr sz="1400" spc="-10" dirty="0">
                <a:latin typeface="Georgia"/>
                <a:cs typeface="Georgia"/>
              </a:rPr>
              <a:t>under defaulters,  When compared </a:t>
            </a:r>
            <a:r>
              <a:rPr sz="1400" spc="-5" dirty="0">
                <a:latin typeface="Georgia"/>
                <a:cs typeface="Georgia"/>
              </a:rPr>
              <a:t>with </a:t>
            </a:r>
            <a:r>
              <a:rPr sz="1400" spc="-10" dirty="0">
                <a:latin typeface="Georgia"/>
                <a:cs typeface="Georgia"/>
              </a:rPr>
              <a:t>other categories of</a:t>
            </a:r>
            <a:r>
              <a:rPr sz="1400" spc="155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age.</a:t>
            </a:r>
            <a:endParaRPr sz="1400">
              <a:latin typeface="Georgia"/>
              <a:cs typeface="Georgia"/>
            </a:endParaRPr>
          </a:p>
          <a:p>
            <a:pPr marL="299085" indent="-287020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400" spc="-10" dirty="0">
                <a:latin typeface="Georgia"/>
                <a:cs typeface="Georgia"/>
              </a:rPr>
              <a:t>Lesser</a:t>
            </a:r>
            <a:r>
              <a:rPr sz="1400" spc="2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the</a:t>
            </a:r>
            <a:r>
              <a:rPr sz="1400" spc="3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education</a:t>
            </a:r>
            <a:r>
              <a:rPr sz="1400" spc="2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of</a:t>
            </a:r>
            <a:r>
              <a:rPr sz="1400" spc="30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Client,</a:t>
            </a:r>
            <a:r>
              <a:rPr sz="1400" spc="40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High</a:t>
            </a:r>
            <a:r>
              <a:rPr sz="1400" spc="3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chances</a:t>
            </a:r>
            <a:r>
              <a:rPr sz="1400" spc="3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of</a:t>
            </a:r>
            <a:r>
              <a:rPr sz="1400" spc="30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falling</a:t>
            </a:r>
            <a:r>
              <a:rPr sz="1400" spc="45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in</a:t>
            </a:r>
            <a:r>
              <a:rPr sz="1400" spc="2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Defaulter's</a:t>
            </a:r>
            <a:r>
              <a:rPr sz="1400" spc="30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list.</a:t>
            </a:r>
            <a:r>
              <a:rPr sz="1400" spc="35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This</a:t>
            </a:r>
            <a:r>
              <a:rPr sz="1400" spc="2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can</a:t>
            </a:r>
            <a:r>
              <a:rPr sz="1400" spc="4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be</a:t>
            </a:r>
            <a:endParaRPr sz="1400">
              <a:latin typeface="Georgia"/>
              <a:cs typeface="Georgia"/>
            </a:endParaRPr>
          </a:p>
          <a:p>
            <a:pPr marL="299085" algn="just">
              <a:lnSpc>
                <a:spcPct val="100000"/>
              </a:lnSpc>
            </a:pPr>
            <a:r>
              <a:rPr sz="1400" spc="-10" dirty="0">
                <a:latin typeface="Georgia"/>
                <a:cs typeface="Georgia"/>
              </a:rPr>
              <a:t>considered </a:t>
            </a:r>
            <a:r>
              <a:rPr sz="1400" spc="-5" dirty="0">
                <a:latin typeface="Georgia"/>
                <a:cs typeface="Georgia"/>
              </a:rPr>
              <a:t>to gain</a:t>
            </a:r>
            <a:r>
              <a:rPr sz="1400" spc="5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benefits.</a:t>
            </a:r>
            <a:endParaRPr sz="1400">
              <a:latin typeface="Georgia"/>
              <a:cs typeface="Georgia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720" algn="l"/>
              </a:tabLst>
            </a:pPr>
            <a:r>
              <a:rPr sz="1400" spc="-10" dirty="0">
                <a:latin typeface="Georgia"/>
                <a:cs typeface="Georgia"/>
              </a:rPr>
              <a:t>Employees </a:t>
            </a:r>
            <a:r>
              <a:rPr sz="1400" spc="-5" dirty="0">
                <a:latin typeface="Georgia"/>
                <a:cs typeface="Georgia"/>
              </a:rPr>
              <a:t>staying in </a:t>
            </a:r>
            <a:r>
              <a:rPr sz="1400" spc="-10" dirty="0">
                <a:latin typeface="Georgia"/>
                <a:cs typeface="Georgia"/>
              </a:rPr>
              <a:t>their current </a:t>
            </a:r>
            <a:r>
              <a:rPr sz="1400" dirty="0">
                <a:latin typeface="Georgia"/>
                <a:cs typeface="Georgia"/>
              </a:rPr>
              <a:t>jobs </a:t>
            </a:r>
            <a:r>
              <a:rPr sz="1400" spc="-10" dirty="0">
                <a:latin typeface="Georgia"/>
                <a:cs typeface="Georgia"/>
              </a:rPr>
              <a:t>for </a:t>
            </a:r>
            <a:r>
              <a:rPr sz="1400" spc="-5" dirty="0">
                <a:latin typeface="Georgia"/>
                <a:cs typeface="Georgia"/>
              </a:rPr>
              <a:t>longer period </a:t>
            </a:r>
            <a:r>
              <a:rPr sz="1400" spc="-10" dirty="0">
                <a:latin typeface="Georgia"/>
                <a:cs typeface="Georgia"/>
              </a:rPr>
              <a:t>of </a:t>
            </a:r>
            <a:r>
              <a:rPr sz="1400" spc="-5" dirty="0">
                <a:latin typeface="Georgia"/>
                <a:cs typeface="Georgia"/>
              </a:rPr>
              <a:t>time, </a:t>
            </a:r>
            <a:r>
              <a:rPr sz="1400" spc="-10" dirty="0">
                <a:latin typeface="Georgia"/>
                <a:cs typeface="Georgia"/>
              </a:rPr>
              <a:t>Chances of </a:t>
            </a:r>
            <a:r>
              <a:rPr sz="1400" spc="-5" dirty="0">
                <a:latin typeface="Georgia"/>
                <a:cs typeface="Georgia"/>
              </a:rPr>
              <a:t>falling  </a:t>
            </a:r>
            <a:r>
              <a:rPr sz="1400" spc="-15" dirty="0">
                <a:latin typeface="Georgia"/>
                <a:cs typeface="Georgia"/>
              </a:rPr>
              <a:t>under </a:t>
            </a:r>
            <a:r>
              <a:rPr sz="1400" spc="-10" dirty="0">
                <a:latin typeface="Georgia"/>
                <a:cs typeface="Georgia"/>
              </a:rPr>
              <a:t>defaulter </a:t>
            </a:r>
            <a:r>
              <a:rPr sz="1400" spc="-5" dirty="0">
                <a:latin typeface="Georgia"/>
                <a:cs typeface="Georgia"/>
              </a:rPr>
              <a:t>is less, This </a:t>
            </a:r>
            <a:r>
              <a:rPr sz="1400" spc="-10" dirty="0">
                <a:latin typeface="Georgia"/>
                <a:cs typeface="Georgia"/>
              </a:rPr>
              <a:t>should </a:t>
            </a:r>
            <a:r>
              <a:rPr sz="1400" spc="-15" dirty="0">
                <a:latin typeface="Georgia"/>
                <a:cs typeface="Georgia"/>
              </a:rPr>
              <a:t>be </a:t>
            </a:r>
            <a:r>
              <a:rPr sz="1400" spc="-10" dirty="0">
                <a:latin typeface="Georgia"/>
                <a:cs typeface="Georgia"/>
              </a:rPr>
              <a:t>considered </a:t>
            </a:r>
            <a:r>
              <a:rPr sz="1400" spc="-5" dirty="0">
                <a:latin typeface="Georgia"/>
                <a:cs typeface="Georgia"/>
              </a:rPr>
              <a:t>while </a:t>
            </a:r>
            <a:r>
              <a:rPr sz="1400" spc="-10" dirty="0">
                <a:latin typeface="Georgia"/>
                <a:cs typeface="Georgia"/>
              </a:rPr>
              <a:t>providing</a:t>
            </a:r>
            <a:r>
              <a:rPr sz="1400" spc="24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loan.</a:t>
            </a:r>
            <a:endParaRPr sz="1400">
              <a:latin typeface="Georgia"/>
              <a:cs typeface="Georgia"/>
            </a:endParaRPr>
          </a:p>
          <a:p>
            <a:pPr marL="299085" indent="-287020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400" spc="-5" dirty="0">
                <a:latin typeface="Georgia"/>
                <a:cs typeface="Georgia"/>
              </a:rPr>
              <a:t>By </a:t>
            </a:r>
            <a:r>
              <a:rPr sz="1400" spc="-10" dirty="0">
                <a:latin typeface="Georgia"/>
                <a:cs typeface="Georgia"/>
              </a:rPr>
              <a:t>analysing the </a:t>
            </a:r>
            <a:r>
              <a:rPr sz="1400" spc="-5" dirty="0">
                <a:latin typeface="Georgia"/>
                <a:cs typeface="Georgia"/>
              </a:rPr>
              <a:t>data we observed that clients </a:t>
            </a:r>
            <a:r>
              <a:rPr sz="1400" spc="-10" dirty="0">
                <a:latin typeface="Georgia"/>
                <a:cs typeface="Georgia"/>
              </a:rPr>
              <a:t>belonging </a:t>
            </a:r>
            <a:r>
              <a:rPr sz="1400" spc="5" dirty="0">
                <a:latin typeface="Georgia"/>
                <a:cs typeface="Georgia"/>
              </a:rPr>
              <a:t>to </a:t>
            </a:r>
            <a:r>
              <a:rPr sz="1400" spc="-5" dirty="0">
                <a:latin typeface="Georgia"/>
                <a:cs typeface="Georgia"/>
              </a:rPr>
              <a:t>Apartment/House</a:t>
            </a:r>
            <a:r>
              <a:rPr sz="1400" spc="10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are</a:t>
            </a:r>
            <a:endParaRPr sz="1400">
              <a:latin typeface="Georgia"/>
              <a:cs typeface="Georgia"/>
            </a:endParaRPr>
          </a:p>
          <a:p>
            <a:pPr marL="299085" algn="just">
              <a:lnSpc>
                <a:spcPct val="100000"/>
              </a:lnSpc>
            </a:pPr>
            <a:r>
              <a:rPr sz="1400" spc="-5" dirty="0">
                <a:latin typeface="Georgia"/>
                <a:cs typeface="Georgia"/>
              </a:rPr>
              <a:t>falling </a:t>
            </a:r>
            <a:r>
              <a:rPr sz="1400" spc="-15" dirty="0">
                <a:latin typeface="Georgia"/>
                <a:cs typeface="Georgia"/>
              </a:rPr>
              <a:t>under </a:t>
            </a:r>
            <a:r>
              <a:rPr sz="1400" spc="-10" dirty="0">
                <a:latin typeface="Georgia"/>
                <a:cs typeface="Georgia"/>
              </a:rPr>
              <a:t>defaulters which </a:t>
            </a:r>
            <a:r>
              <a:rPr sz="1400" spc="-15" dirty="0">
                <a:latin typeface="Georgia"/>
                <a:cs typeface="Georgia"/>
              </a:rPr>
              <a:t>needs </a:t>
            </a:r>
            <a:r>
              <a:rPr sz="1400" spc="-10" dirty="0">
                <a:latin typeface="Georgia"/>
                <a:cs typeface="Georgia"/>
              </a:rPr>
              <a:t>to </a:t>
            </a:r>
            <a:r>
              <a:rPr sz="1400" spc="-15" dirty="0">
                <a:latin typeface="Georgia"/>
                <a:cs typeface="Georgia"/>
              </a:rPr>
              <a:t>be </a:t>
            </a:r>
            <a:r>
              <a:rPr sz="1400" spc="-10" dirty="0">
                <a:latin typeface="Georgia"/>
                <a:cs typeface="Georgia"/>
              </a:rPr>
              <a:t>considered to incur profits.</a:t>
            </a:r>
            <a:endParaRPr sz="1400">
              <a:latin typeface="Georgia"/>
              <a:cs typeface="Georgia"/>
            </a:endParaRPr>
          </a:p>
          <a:p>
            <a:pPr marL="299085" marR="8255" indent="-287020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400" spc="-10" dirty="0">
                <a:latin typeface="Georgia"/>
                <a:cs typeface="Georgia"/>
              </a:rPr>
              <a:t>Bank </a:t>
            </a:r>
            <a:r>
              <a:rPr sz="1400" spc="-5" dirty="0">
                <a:latin typeface="Georgia"/>
                <a:cs typeface="Georgia"/>
              </a:rPr>
              <a:t>should </a:t>
            </a:r>
            <a:r>
              <a:rPr sz="1400" spc="-10" dirty="0">
                <a:latin typeface="Georgia"/>
                <a:cs typeface="Georgia"/>
              </a:rPr>
              <a:t>reduce their focus </a:t>
            </a:r>
            <a:r>
              <a:rPr sz="1400" spc="5" dirty="0">
                <a:latin typeface="Georgia"/>
                <a:cs typeface="Georgia"/>
              </a:rPr>
              <a:t>on </a:t>
            </a:r>
            <a:r>
              <a:rPr sz="1400" dirty="0">
                <a:latin typeface="Georgia"/>
                <a:cs typeface="Georgia"/>
              </a:rPr>
              <a:t>‘working’ </a:t>
            </a:r>
            <a:r>
              <a:rPr sz="1400" spc="-10" dirty="0">
                <a:latin typeface="Georgia"/>
                <a:cs typeface="Georgia"/>
              </a:rPr>
              <a:t>category where </a:t>
            </a:r>
            <a:r>
              <a:rPr sz="1400" spc="-5" dirty="0">
                <a:latin typeface="Georgia"/>
                <a:cs typeface="Georgia"/>
              </a:rPr>
              <a:t>we </a:t>
            </a:r>
            <a:r>
              <a:rPr sz="1400" spc="-10" dirty="0">
                <a:latin typeface="Georgia"/>
                <a:cs typeface="Georgia"/>
              </a:rPr>
              <a:t>say huge percentage  of people </a:t>
            </a:r>
            <a:r>
              <a:rPr sz="1400" spc="-5" dirty="0">
                <a:latin typeface="Georgia"/>
                <a:cs typeface="Georgia"/>
              </a:rPr>
              <a:t>are falling </a:t>
            </a:r>
            <a:r>
              <a:rPr sz="1400" spc="-10" dirty="0">
                <a:latin typeface="Georgia"/>
                <a:cs typeface="Georgia"/>
              </a:rPr>
              <a:t>under</a:t>
            </a:r>
            <a:r>
              <a:rPr sz="1400" spc="7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defaulters.</a:t>
            </a:r>
            <a:endParaRPr sz="1400">
              <a:latin typeface="Georgia"/>
              <a:cs typeface="Georgia"/>
            </a:endParaRPr>
          </a:p>
          <a:p>
            <a:pPr marL="299085" indent="-28702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720" algn="l"/>
              </a:tabLst>
            </a:pPr>
            <a:r>
              <a:rPr sz="1400" spc="-15" dirty="0">
                <a:latin typeface="Georgia"/>
                <a:cs typeface="Georgia"/>
              </a:rPr>
              <a:t>Pensioner </a:t>
            </a:r>
            <a:r>
              <a:rPr sz="1400" spc="-10" dirty="0">
                <a:latin typeface="Georgia"/>
                <a:cs typeface="Georgia"/>
              </a:rPr>
              <a:t>category are good for benefitting</a:t>
            </a:r>
            <a:r>
              <a:rPr sz="1400" spc="21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profits.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1109598"/>
            <a:ext cx="22631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Distribution</a:t>
            </a:r>
            <a:r>
              <a:rPr sz="1800" spc="-50" dirty="0"/>
              <a:t> </a:t>
            </a:r>
            <a:r>
              <a:rPr sz="1800" dirty="0"/>
              <a:t>on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spc="-10" dirty="0"/>
              <a:t>FAMILY </a:t>
            </a:r>
            <a:r>
              <a:rPr sz="1800" spc="-5" dirty="0"/>
              <a:t>STATUS</a:t>
            </a:r>
            <a:r>
              <a:rPr sz="1800" spc="-30" dirty="0"/>
              <a:t> </a:t>
            </a:r>
            <a:r>
              <a:rPr sz="1800" dirty="0"/>
              <a:t>–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30504" y="1658492"/>
            <a:ext cx="2086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solidFill>
                  <a:srgbClr val="FFFFFF"/>
                </a:solidFill>
                <a:latin typeface="Georgia"/>
                <a:cs typeface="Georgia"/>
              </a:rPr>
              <a:t>Family status </a:t>
            </a:r>
            <a:r>
              <a:rPr sz="1200" b="1" i="1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1200" b="1" i="1" spc="1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1200" b="1" i="1" spc="-1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b="1" i="1" dirty="0">
                <a:solidFill>
                  <a:srgbClr val="FFFFFF"/>
                </a:solidFill>
                <a:latin typeface="Georgia"/>
                <a:cs typeface="Georgia"/>
              </a:rPr>
              <a:t>client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9745" y="2200465"/>
            <a:ext cx="2457450" cy="4109085"/>
            <a:chOff x="249745" y="2200465"/>
            <a:chExt cx="2457450" cy="4109085"/>
          </a:xfrm>
        </p:grpSpPr>
        <p:sp>
          <p:nvSpPr>
            <p:cNvPr id="5" name="object 5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2447544" y="0"/>
                  </a:moveTo>
                  <a:lnTo>
                    <a:pt x="0" y="0"/>
                  </a:lnTo>
                  <a:lnTo>
                    <a:pt x="0" y="4099560"/>
                  </a:lnTo>
                  <a:lnTo>
                    <a:pt x="2447544" y="4099560"/>
                  </a:lnTo>
                  <a:lnTo>
                    <a:pt x="2447544" y="0"/>
                  </a:lnTo>
                  <a:close/>
                </a:path>
              </a:pathLst>
            </a:custGeom>
            <a:solidFill>
              <a:srgbClr val="ECC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0" y="4099560"/>
                  </a:moveTo>
                  <a:lnTo>
                    <a:pt x="2447544" y="4099560"/>
                  </a:lnTo>
                  <a:lnTo>
                    <a:pt x="2447544" y="0"/>
                  </a:lnTo>
                  <a:lnTo>
                    <a:pt x="0" y="0"/>
                  </a:lnTo>
                  <a:lnTo>
                    <a:pt x="0" y="4099560"/>
                  </a:lnTo>
                  <a:close/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4508" y="2205227"/>
            <a:ext cx="2447925" cy="409956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362585" marR="139065" indent="-274320">
              <a:lnSpc>
                <a:spcPct val="100000"/>
              </a:lnSpc>
              <a:spcBef>
                <a:spcPts val="309"/>
              </a:spcBef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10" dirty="0">
                <a:latin typeface="Times New Roman"/>
                <a:cs typeface="Times New Roman"/>
              </a:rPr>
              <a:t>Proportion </a:t>
            </a:r>
            <a:r>
              <a:rPr sz="1400" spc="-5" dirty="0">
                <a:latin typeface="Times New Roman"/>
                <a:cs typeface="Times New Roman"/>
              </a:rPr>
              <a:t>of </a:t>
            </a:r>
            <a:r>
              <a:rPr sz="1400" spc="-10" dirty="0">
                <a:latin typeface="Times New Roman"/>
                <a:cs typeface="Times New Roman"/>
              </a:rPr>
              <a:t>Married  </a:t>
            </a:r>
            <a:r>
              <a:rPr sz="1400" spc="-15" dirty="0">
                <a:latin typeface="Times New Roman"/>
                <a:cs typeface="Times New Roman"/>
              </a:rPr>
              <a:t>customers </a:t>
            </a:r>
            <a:r>
              <a:rPr sz="1400" spc="-25" dirty="0">
                <a:latin typeface="Times New Roman"/>
                <a:cs typeface="Times New Roman"/>
              </a:rPr>
              <a:t>falling </a:t>
            </a:r>
            <a:r>
              <a:rPr sz="1400" spc="-20" dirty="0">
                <a:latin typeface="Times New Roman"/>
                <a:cs typeface="Times New Roman"/>
              </a:rPr>
              <a:t>in default  </a:t>
            </a:r>
            <a:r>
              <a:rPr sz="1400" spc="-10" dirty="0">
                <a:latin typeface="Times New Roman"/>
                <a:cs typeface="Times New Roman"/>
              </a:rPr>
              <a:t>category </a:t>
            </a:r>
            <a:r>
              <a:rPr sz="1400" spc="-20" dirty="0">
                <a:latin typeface="Times New Roman"/>
                <a:cs typeface="Times New Roman"/>
              </a:rPr>
              <a:t>is </a:t>
            </a:r>
            <a:r>
              <a:rPr sz="1400" spc="-25" dirty="0">
                <a:latin typeface="Times New Roman"/>
                <a:cs typeface="Times New Roman"/>
              </a:rPr>
              <a:t>high </a:t>
            </a:r>
            <a:r>
              <a:rPr sz="1400" spc="-15" dirty="0">
                <a:latin typeface="Times New Roman"/>
                <a:cs typeface="Times New Roman"/>
              </a:rPr>
              <a:t>when  compared </a:t>
            </a:r>
            <a:r>
              <a:rPr sz="1400" spc="-10" dirty="0">
                <a:latin typeface="Times New Roman"/>
                <a:cs typeface="Times New Roman"/>
              </a:rPr>
              <a:t>with </a:t>
            </a:r>
            <a:r>
              <a:rPr sz="1400" spc="-15" dirty="0">
                <a:latin typeface="Times New Roman"/>
                <a:cs typeface="Times New Roman"/>
              </a:rPr>
              <a:t>all </a:t>
            </a:r>
            <a:r>
              <a:rPr sz="1400" spc="-10" dirty="0">
                <a:latin typeface="Times New Roman"/>
                <a:cs typeface="Times New Roman"/>
              </a:rPr>
              <a:t>other  categories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"/>
            </a:pPr>
            <a:endParaRPr sz="2050">
              <a:latin typeface="Times New Roman"/>
              <a:cs typeface="Times New Roman"/>
            </a:endParaRPr>
          </a:p>
          <a:p>
            <a:pPr marL="362585" marR="164465" indent="-274320">
              <a:lnSpc>
                <a:spcPct val="100000"/>
              </a:lnSpc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15" dirty="0">
                <a:latin typeface="Times New Roman"/>
                <a:cs typeface="Times New Roman"/>
              </a:rPr>
              <a:t>Single/Not </a:t>
            </a:r>
            <a:r>
              <a:rPr sz="1400" spc="-20" dirty="0">
                <a:latin typeface="Times New Roman"/>
                <a:cs typeface="Times New Roman"/>
              </a:rPr>
              <a:t>married  </a:t>
            </a:r>
            <a:r>
              <a:rPr sz="1400" spc="-10" dirty="0">
                <a:latin typeface="Times New Roman"/>
                <a:cs typeface="Times New Roman"/>
              </a:rPr>
              <a:t>category </a:t>
            </a:r>
            <a:r>
              <a:rPr sz="1400" spc="-15" dirty="0">
                <a:latin typeface="Times New Roman"/>
                <a:cs typeface="Times New Roman"/>
              </a:rPr>
              <a:t>has </a:t>
            </a:r>
            <a:r>
              <a:rPr sz="1400" spc="-25" dirty="0">
                <a:latin typeface="Times New Roman"/>
                <a:cs typeface="Times New Roman"/>
              </a:rPr>
              <a:t>higher  </a:t>
            </a:r>
            <a:r>
              <a:rPr sz="1400" spc="-10" dirty="0">
                <a:latin typeface="Times New Roman"/>
                <a:cs typeface="Times New Roman"/>
              </a:rPr>
              <a:t>proportion </a:t>
            </a:r>
            <a:r>
              <a:rPr sz="1400" spc="-15" dirty="0">
                <a:latin typeface="Times New Roman"/>
                <a:cs typeface="Times New Roman"/>
              </a:rPr>
              <a:t>count </a:t>
            </a:r>
            <a:r>
              <a:rPr sz="1400" spc="-20" dirty="0">
                <a:latin typeface="Times New Roman"/>
                <a:cs typeface="Times New Roman"/>
              </a:rPr>
              <a:t>falling  </a:t>
            </a:r>
            <a:r>
              <a:rPr sz="1400" spc="-15" dirty="0">
                <a:latin typeface="Times New Roman"/>
                <a:cs typeface="Times New Roman"/>
              </a:rPr>
              <a:t>under </a:t>
            </a:r>
            <a:r>
              <a:rPr sz="1400" spc="-20" dirty="0">
                <a:latin typeface="Times New Roman"/>
                <a:cs typeface="Times New Roman"/>
              </a:rPr>
              <a:t>default </a:t>
            </a:r>
            <a:r>
              <a:rPr sz="1400" spc="-15" dirty="0">
                <a:latin typeface="Times New Roman"/>
                <a:cs typeface="Times New Roman"/>
              </a:rPr>
              <a:t>when  compared </a:t>
            </a:r>
            <a:r>
              <a:rPr sz="1400" spc="-10" dirty="0">
                <a:latin typeface="Times New Roman"/>
                <a:cs typeface="Times New Roman"/>
              </a:rPr>
              <a:t>with </a:t>
            </a:r>
            <a:r>
              <a:rPr sz="1400" spc="-15" dirty="0">
                <a:latin typeface="Times New Roman"/>
                <a:cs typeface="Times New Roman"/>
              </a:rPr>
              <a:t>non-default  count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66872" y="1990343"/>
            <a:ext cx="5617464" cy="3465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044" y="926719"/>
            <a:ext cx="186626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Distribution</a:t>
            </a:r>
            <a:r>
              <a:rPr sz="1800" spc="-70" dirty="0"/>
              <a:t> </a:t>
            </a:r>
            <a:r>
              <a:rPr sz="1800" dirty="0"/>
              <a:t>on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spc="-5" dirty="0"/>
              <a:t>Housing Type</a:t>
            </a:r>
            <a:r>
              <a:rPr sz="1800" spc="-35" dirty="0"/>
              <a:t> </a:t>
            </a:r>
            <a:r>
              <a:rPr sz="1800" dirty="0"/>
              <a:t>–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460044" y="1475613"/>
            <a:ext cx="1953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solidFill>
                  <a:srgbClr val="FFFFFF"/>
                </a:solidFill>
                <a:latin typeface="Georgia"/>
                <a:cs typeface="Georgia"/>
              </a:rPr>
              <a:t>Housing situation </a:t>
            </a:r>
            <a:r>
              <a:rPr sz="1200" b="1" i="1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1200" b="1" i="1" spc="-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b="1" i="1" spc="10" dirty="0">
                <a:solidFill>
                  <a:srgbClr val="FFFFFF"/>
                </a:solidFill>
                <a:latin typeface="Georgia"/>
                <a:cs typeface="Georgia"/>
              </a:rPr>
              <a:t>the  </a:t>
            </a:r>
            <a:r>
              <a:rPr sz="1200" b="1" i="1" dirty="0">
                <a:solidFill>
                  <a:srgbClr val="FFFFFF"/>
                </a:solidFill>
                <a:latin typeface="Georgia"/>
                <a:cs typeface="Georgia"/>
              </a:rPr>
              <a:t>client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9745" y="2200465"/>
            <a:ext cx="2457450" cy="4109085"/>
            <a:chOff x="249745" y="2200465"/>
            <a:chExt cx="2457450" cy="4109085"/>
          </a:xfrm>
        </p:grpSpPr>
        <p:sp>
          <p:nvSpPr>
            <p:cNvPr id="5" name="object 5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2447544" y="0"/>
                  </a:moveTo>
                  <a:lnTo>
                    <a:pt x="0" y="0"/>
                  </a:lnTo>
                  <a:lnTo>
                    <a:pt x="0" y="4099560"/>
                  </a:lnTo>
                  <a:lnTo>
                    <a:pt x="2447544" y="4099560"/>
                  </a:lnTo>
                  <a:lnTo>
                    <a:pt x="2447544" y="0"/>
                  </a:lnTo>
                  <a:close/>
                </a:path>
              </a:pathLst>
            </a:custGeom>
            <a:solidFill>
              <a:srgbClr val="ECC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0" y="4099560"/>
                  </a:moveTo>
                  <a:lnTo>
                    <a:pt x="2447544" y="4099560"/>
                  </a:lnTo>
                  <a:lnTo>
                    <a:pt x="2447544" y="0"/>
                  </a:lnTo>
                  <a:lnTo>
                    <a:pt x="0" y="0"/>
                  </a:lnTo>
                  <a:lnTo>
                    <a:pt x="0" y="4099560"/>
                  </a:lnTo>
                  <a:close/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4508" y="2205227"/>
            <a:ext cx="2447925" cy="409956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62585" marR="175260" indent="-274320">
              <a:lnSpc>
                <a:spcPct val="80000"/>
              </a:lnSpc>
              <a:spcBef>
                <a:spcPts val="310"/>
              </a:spcBef>
              <a:buSzPct val="84615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300" spc="-10" dirty="0">
                <a:latin typeface="Times New Roman"/>
                <a:cs typeface="Times New Roman"/>
              </a:rPr>
              <a:t>House/Apartments </a:t>
            </a:r>
            <a:r>
              <a:rPr sz="1300" spc="-5" dirty="0">
                <a:latin typeface="Times New Roman"/>
                <a:cs typeface="Times New Roman"/>
              </a:rPr>
              <a:t>category  has a </a:t>
            </a:r>
            <a:r>
              <a:rPr sz="1300" spc="-10" dirty="0">
                <a:latin typeface="Times New Roman"/>
                <a:cs typeface="Times New Roman"/>
              </a:rPr>
              <a:t>highest </a:t>
            </a:r>
            <a:r>
              <a:rPr sz="1300" spc="-5" dirty="0">
                <a:latin typeface="Times New Roman"/>
                <a:cs typeface="Times New Roman"/>
              </a:rPr>
              <a:t>category of  customers </a:t>
            </a:r>
            <a:r>
              <a:rPr sz="1300" spc="-10" dirty="0">
                <a:latin typeface="Times New Roman"/>
                <a:cs typeface="Times New Roman"/>
              </a:rPr>
              <a:t>walking </a:t>
            </a:r>
            <a:r>
              <a:rPr sz="1300" spc="-5" dirty="0">
                <a:latin typeface="Times New Roman"/>
                <a:cs typeface="Times New Roman"/>
              </a:rPr>
              <a:t>into bank  for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loans</a:t>
            </a:r>
            <a:endParaRPr sz="1300">
              <a:latin typeface="Times New Roman"/>
              <a:cs typeface="Times New Roman"/>
            </a:endParaRPr>
          </a:p>
          <a:p>
            <a:pPr marL="362585" marR="101600" indent="-274320">
              <a:lnSpc>
                <a:spcPct val="80000"/>
              </a:lnSpc>
              <a:spcBef>
                <a:spcPts val="315"/>
              </a:spcBef>
              <a:buSzPct val="84615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300" spc="-5" dirty="0">
                <a:latin typeface="Times New Roman"/>
                <a:cs typeface="Times New Roman"/>
              </a:rPr>
              <a:t>Rental apartment category  has </a:t>
            </a:r>
            <a:r>
              <a:rPr sz="1300" spc="-10" dirty="0">
                <a:latin typeface="Times New Roman"/>
                <a:cs typeface="Times New Roman"/>
              </a:rPr>
              <a:t>more </a:t>
            </a:r>
            <a:r>
              <a:rPr sz="1300" spc="-5" dirty="0">
                <a:latin typeface="Times New Roman"/>
                <a:cs typeface="Times New Roman"/>
              </a:rPr>
              <a:t>defaulters than non-  defaulters, </a:t>
            </a:r>
            <a:r>
              <a:rPr sz="1300" spc="-10" dirty="0">
                <a:latin typeface="Times New Roman"/>
                <a:cs typeface="Times New Roman"/>
              </a:rPr>
              <a:t>Its </a:t>
            </a:r>
            <a:r>
              <a:rPr sz="1300" spc="-5" dirty="0">
                <a:latin typeface="Times New Roman"/>
                <a:cs typeface="Times New Roman"/>
              </a:rPr>
              <a:t>a clear </a:t>
            </a:r>
            <a:r>
              <a:rPr sz="1300" spc="-10" dirty="0">
                <a:latin typeface="Times New Roman"/>
                <a:cs typeface="Times New Roman"/>
              </a:rPr>
              <a:t>insight  </a:t>
            </a:r>
            <a:r>
              <a:rPr sz="1300" spc="-5" dirty="0">
                <a:latin typeface="Times New Roman"/>
                <a:cs typeface="Times New Roman"/>
              </a:rPr>
              <a:t>in the real world that there  </a:t>
            </a:r>
            <a:r>
              <a:rPr sz="1300" spc="-10" dirty="0">
                <a:latin typeface="Times New Roman"/>
                <a:cs typeface="Times New Roman"/>
              </a:rPr>
              <a:t>monthly </a:t>
            </a:r>
            <a:r>
              <a:rPr sz="1300" spc="-5" dirty="0">
                <a:latin typeface="Times New Roman"/>
                <a:cs typeface="Times New Roman"/>
              </a:rPr>
              <a:t>expenses are </a:t>
            </a:r>
            <a:r>
              <a:rPr sz="1300" spc="-10" dirty="0">
                <a:latin typeface="Times New Roman"/>
                <a:cs typeface="Times New Roman"/>
              </a:rPr>
              <a:t>going  </a:t>
            </a:r>
            <a:r>
              <a:rPr sz="1300" spc="-5" dirty="0">
                <a:latin typeface="Times New Roman"/>
                <a:cs typeface="Times New Roman"/>
              </a:rPr>
              <a:t>with house rents and which  </a:t>
            </a:r>
            <a:r>
              <a:rPr sz="1300" spc="-15" dirty="0">
                <a:latin typeface="Times New Roman"/>
                <a:cs typeface="Times New Roman"/>
              </a:rPr>
              <a:t>may </a:t>
            </a:r>
            <a:r>
              <a:rPr sz="1300" spc="-5" dirty="0">
                <a:latin typeface="Times New Roman"/>
                <a:cs typeface="Times New Roman"/>
              </a:rPr>
              <a:t>lead to fall in defaulters  list, This needs to be  </a:t>
            </a:r>
            <a:r>
              <a:rPr sz="1300" spc="-10" dirty="0">
                <a:latin typeface="Times New Roman"/>
                <a:cs typeface="Times New Roman"/>
              </a:rPr>
              <a:t>considered </a:t>
            </a:r>
            <a:r>
              <a:rPr sz="1300" spc="-5" dirty="0">
                <a:latin typeface="Times New Roman"/>
                <a:cs typeface="Times New Roman"/>
              </a:rPr>
              <a:t>while </a:t>
            </a:r>
            <a:r>
              <a:rPr sz="1300" spc="-15" dirty="0">
                <a:latin typeface="Times New Roman"/>
                <a:cs typeface="Times New Roman"/>
              </a:rPr>
              <a:t>giving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loans</a:t>
            </a:r>
            <a:endParaRPr sz="1300">
              <a:latin typeface="Times New Roman"/>
              <a:cs typeface="Times New Roman"/>
            </a:endParaRPr>
          </a:p>
          <a:p>
            <a:pPr marL="362585" marR="144780" indent="-274320">
              <a:lnSpc>
                <a:spcPct val="80000"/>
              </a:lnSpc>
              <a:spcBef>
                <a:spcPts val="310"/>
              </a:spcBef>
              <a:buSzPct val="84615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300" spc="-15" dirty="0">
                <a:latin typeface="Times New Roman"/>
                <a:cs typeface="Times New Roman"/>
              </a:rPr>
              <a:t>If </a:t>
            </a:r>
            <a:r>
              <a:rPr sz="1300" spc="-5" dirty="0">
                <a:latin typeface="Times New Roman"/>
                <a:cs typeface="Times New Roman"/>
              </a:rPr>
              <a:t>we </a:t>
            </a:r>
            <a:r>
              <a:rPr sz="1300" spc="-10" dirty="0">
                <a:latin typeface="Times New Roman"/>
                <a:cs typeface="Times New Roman"/>
              </a:rPr>
              <a:t>observe </a:t>
            </a:r>
            <a:r>
              <a:rPr sz="1300" spc="-5" dirty="0">
                <a:latin typeface="Times New Roman"/>
                <a:cs typeface="Times New Roman"/>
              </a:rPr>
              <a:t>the scale of the  plots </a:t>
            </a:r>
            <a:r>
              <a:rPr sz="1300" spc="-10" dirty="0">
                <a:latin typeface="Times New Roman"/>
                <a:cs typeface="Times New Roman"/>
              </a:rPr>
              <a:t>even </a:t>
            </a:r>
            <a:r>
              <a:rPr sz="1300" spc="-5" dirty="0">
                <a:latin typeface="Times New Roman"/>
                <a:cs typeface="Times New Roman"/>
              </a:rPr>
              <a:t>with parents  category has </a:t>
            </a:r>
            <a:r>
              <a:rPr sz="1300" spc="-10" dirty="0">
                <a:latin typeface="Times New Roman"/>
                <a:cs typeface="Times New Roman"/>
              </a:rPr>
              <a:t>higher </a:t>
            </a:r>
            <a:r>
              <a:rPr sz="1300" spc="-5" dirty="0">
                <a:latin typeface="Times New Roman"/>
                <a:cs typeface="Times New Roman"/>
              </a:rPr>
              <a:t>chances  in falling under default  category</a:t>
            </a:r>
            <a:endParaRPr sz="1300">
              <a:latin typeface="Times New Roman"/>
              <a:cs typeface="Times New Roman"/>
            </a:endParaRPr>
          </a:p>
          <a:p>
            <a:pPr marL="362585" marR="95885" indent="-274320">
              <a:lnSpc>
                <a:spcPct val="80000"/>
              </a:lnSpc>
              <a:spcBef>
                <a:spcPts val="315"/>
              </a:spcBef>
              <a:buSzPct val="84615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300" spc="-5" dirty="0">
                <a:latin typeface="Times New Roman"/>
                <a:cs typeface="Times New Roman"/>
              </a:rPr>
              <a:t>House/Apartments category  has lot of defaulters its </a:t>
            </a:r>
            <a:r>
              <a:rPr sz="1300" spc="-10" dirty="0">
                <a:latin typeface="Times New Roman"/>
                <a:cs typeface="Times New Roman"/>
              </a:rPr>
              <a:t>almost  </a:t>
            </a:r>
            <a:r>
              <a:rPr sz="1300" spc="-5" dirty="0">
                <a:latin typeface="Times New Roman"/>
                <a:cs typeface="Times New Roman"/>
              </a:rPr>
              <a:t>8-10% when compared with  the non-defaulters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count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33344" y="1773935"/>
            <a:ext cx="5769863" cy="3383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044" y="1109598"/>
            <a:ext cx="18421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Distribution</a:t>
            </a:r>
            <a:r>
              <a:rPr sz="1800" spc="-75" dirty="0"/>
              <a:t> </a:t>
            </a:r>
            <a:r>
              <a:rPr sz="1800" dirty="0"/>
              <a:t>on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spc="-5" dirty="0"/>
              <a:t>Income Type</a:t>
            </a:r>
            <a:r>
              <a:rPr sz="1800" spc="-10" dirty="0"/>
              <a:t> </a:t>
            </a:r>
            <a:r>
              <a:rPr sz="1800" dirty="0"/>
              <a:t>–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460044" y="1658492"/>
            <a:ext cx="15881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solidFill>
                  <a:srgbClr val="FFFFFF"/>
                </a:solidFill>
                <a:latin typeface="Georgia"/>
                <a:cs typeface="Georgia"/>
              </a:rPr>
              <a:t>Clients Income</a:t>
            </a:r>
            <a:r>
              <a:rPr sz="1200" b="1" i="1" spc="-1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b="1" i="1" spc="-5" dirty="0">
                <a:solidFill>
                  <a:srgbClr val="FFFFFF"/>
                </a:solidFill>
                <a:latin typeface="Georgia"/>
                <a:cs typeface="Georgia"/>
              </a:rPr>
              <a:t>type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9745" y="2200465"/>
            <a:ext cx="2457450" cy="4109085"/>
            <a:chOff x="249745" y="2200465"/>
            <a:chExt cx="2457450" cy="4109085"/>
          </a:xfrm>
        </p:grpSpPr>
        <p:sp>
          <p:nvSpPr>
            <p:cNvPr id="5" name="object 5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2447544" y="0"/>
                  </a:moveTo>
                  <a:lnTo>
                    <a:pt x="0" y="0"/>
                  </a:lnTo>
                  <a:lnTo>
                    <a:pt x="0" y="4099560"/>
                  </a:lnTo>
                  <a:lnTo>
                    <a:pt x="2447544" y="4099560"/>
                  </a:lnTo>
                  <a:lnTo>
                    <a:pt x="2447544" y="0"/>
                  </a:lnTo>
                  <a:close/>
                </a:path>
              </a:pathLst>
            </a:custGeom>
            <a:solidFill>
              <a:srgbClr val="ECC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0" y="4099560"/>
                  </a:moveTo>
                  <a:lnTo>
                    <a:pt x="2447544" y="4099560"/>
                  </a:lnTo>
                  <a:lnTo>
                    <a:pt x="2447544" y="0"/>
                  </a:lnTo>
                  <a:lnTo>
                    <a:pt x="0" y="0"/>
                  </a:lnTo>
                  <a:lnTo>
                    <a:pt x="0" y="4099560"/>
                  </a:lnTo>
                  <a:close/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4508" y="2205227"/>
            <a:ext cx="2447925" cy="409956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362585" marR="114300" indent="-274320">
              <a:lnSpc>
                <a:spcPct val="100000"/>
              </a:lnSpc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2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data </a:t>
            </a:r>
            <a:r>
              <a:rPr sz="1400" spc="-25" dirty="0">
                <a:latin typeface="Times New Roman"/>
                <a:cs typeface="Times New Roman"/>
              </a:rPr>
              <a:t>implies </a:t>
            </a:r>
            <a:r>
              <a:rPr sz="1400" spc="-20" dirty="0">
                <a:latin typeface="Times New Roman"/>
                <a:cs typeface="Times New Roman"/>
              </a:rPr>
              <a:t>almost  same </a:t>
            </a:r>
            <a:r>
              <a:rPr sz="1400" spc="-15" dirty="0">
                <a:latin typeface="Times New Roman"/>
                <a:cs typeface="Times New Roman"/>
              </a:rPr>
              <a:t>behaviour </a:t>
            </a:r>
            <a:r>
              <a:rPr sz="1400" spc="-10" dirty="0">
                <a:latin typeface="Times New Roman"/>
                <a:cs typeface="Times New Roman"/>
              </a:rPr>
              <a:t>with </a:t>
            </a:r>
            <a:r>
              <a:rPr sz="1400" spc="-15" dirty="0">
                <a:latin typeface="Times New Roman"/>
                <a:cs typeface="Times New Roman"/>
              </a:rPr>
              <a:t>all the  </a:t>
            </a:r>
            <a:r>
              <a:rPr sz="1400" spc="-10" dirty="0">
                <a:latin typeface="Times New Roman"/>
                <a:cs typeface="Times New Roman"/>
              </a:rPr>
              <a:t>categories with </a:t>
            </a:r>
            <a:r>
              <a:rPr sz="1400" spc="-5" dirty="0">
                <a:latin typeface="Times New Roman"/>
                <a:cs typeface="Times New Roman"/>
              </a:rPr>
              <a:t>respect to  </a:t>
            </a:r>
            <a:r>
              <a:rPr sz="1400" spc="-15" dirty="0">
                <a:latin typeface="Times New Roman"/>
                <a:cs typeface="Times New Roman"/>
              </a:rPr>
              <a:t>defaulters and </a:t>
            </a:r>
            <a:r>
              <a:rPr sz="1400" spc="-10" dirty="0">
                <a:latin typeface="Times New Roman"/>
                <a:cs typeface="Times New Roman"/>
              </a:rPr>
              <a:t>Non-  </a:t>
            </a:r>
            <a:r>
              <a:rPr sz="1400" spc="-15" dirty="0">
                <a:latin typeface="Times New Roman"/>
                <a:cs typeface="Times New Roman"/>
              </a:rPr>
              <a:t>defaulters</a:t>
            </a:r>
            <a:endParaRPr sz="1400">
              <a:latin typeface="Times New Roman"/>
              <a:cs typeface="Times New Roman"/>
            </a:endParaRPr>
          </a:p>
          <a:p>
            <a:pPr marL="362585" marR="115570" indent="-274320">
              <a:lnSpc>
                <a:spcPct val="100000"/>
              </a:lnSpc>
              <a:spcBef>
                <a:spcPts val="340"/>
              </a:spcBef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5" dirty="0">
                <a:latin typeface="Times New Roman"/>
                <a:cs typeface="Times New Roman"/>
              </a:rPr>
              <a:t>On </a:t>
            </a:r>
            <a:r>
              <a:rPr sz="1400" spc="-10" dirty="0">
                <a:latin typeface="Times New Roman"/>
                <a:cs typeface="Times New Roman"/>
              </a:rPr>
              <a:t>Concentrated  observation </a:t>
            </a:r>
            <a:r>
              <a:rPr sz="1400" spc="-5" dirty="0">
                <a:latin typeface="Times New Roman"/>
                <a:cs typeface="Times New Roman"/>
              </a:rPr>
              <a:t>we </a:t>
            </a:r>
            <a:r>
              <a:rPr sz="1400" spc="-15" dirty="0">
                <a:latin typeface="Times New Roman"/>
                <a:cs typeface="Times New Roman"/>
              </a:rPr>
              <a:t>could </a:t>
            </a:r>
            <a:r>
              <a:rPr sz="1400" spc="-5" dirty="0">
                <a:latin typeface="Times New Roman"/>
                <a:cs typeface="Times New Roman"/>
              </a:rPr>
              <a:t>see  </a:t>
            </a:r>
            <a:r>
              <a:rPr sz="1400" spc="-15" dirty="0">
                <a:latin typeface="Times New Roman"/>
                <a:cs typeface="Times New Roman"/>
              </a:rPr>
              <a:t>that </a:t>
            </a:r>
            <a:r>
              <a:rPr sz="1400" spc="-10" dirty="0">
                <a:latin typeface="Times New Roman"/>
                <a:cs typeface="Times New Roman"/>
              </a:rPr>
              <a:t>percentage </a:t>
            </a:r>
            <a:r>
              <a:rPr sz="1400" spc="-5" dirty="0">
                <a:latin typeface="Times New Roman"/>
                <a:cs typeface="Times New Roman"/>
              </a:rPr>
              <a:t>of  </a:t>
            </a:r>
            <a:r>
              <a:rPr sz="1400" spc="-15" dirty="0">
                <a:latin typeface="Times New Roman"/>
                <a:cs typeface="Times New Roman"/>
              </a:rPr>
              <a:t>Pensioner being </a:t>
            </a:r>
            <a:r>
              <a:rPr sz="1400" spc="-20" dirty="0">
                <a:latin typeface="Times New Roman"/>
                <a:cs typeface="Times New Roman"/>
              </a:rPr>
              <a:t>in default  is </a:t>
            </a:r>
            <a:r>
              <a:rPr sz="1400" spc="-10" dirty="0">
                <a:latin typeface="Times New Roman"/>
                <a:cs typeface="Times New Roman"/>
              </a:rPr>
              <a:t>less </a:t>
            </a:r>
            <a:r>
              <a:rPr sz="1400" spc="-15" dirty="0">
                <a:latin typeface="Times New Roman"/>
                <a:cs typeface="Times New Roman"/>
              </a:rPr>
              <a:t>when compared </a:t>
            </a:r>
            <a:r>
              <a:rPr sz="1400" spc="-10" dirty="0">
                <a:latin typeface="Times New Roman"/>
                <a:cs typeface="Times New Roman"/>
              </a:rPr>
              <a:t>with  other categories. </a:t>
            </a:r>
            <a:r>
              <a:rPr sz="1400" spc="-5" dirty="0">
                <a:latin typeface="Times New Roman"/>
                <a:cs typeface="Times New Roman"/>
              </a:rPr>
              <a:t>So </a:t>
            </a:r>
            <a:r>
              <a:rPr sz="1400" spc="-15" dirty="0">
                <a:latin typeface="Times New Roman"/>
                <a:cs typeface="Times New Roman"/>
              </a:rPr>
              <a:t>bank  </a:t>
            </a:r>
            <a:r>
              <a:rPr sz="1400" spc="-5" dirty="0">
                <a:latin typeface="Times New Roman"/>
                <a:cs typeface="Times New Roman"/>
              </a:rPr>
              <a:t>can </a:t>
            </a:r>
            <a:r>
              <a:rPr sz="1400" spc="-10" dirty="0">
                <a:latin typeface="Times New Roman"/>
                <a:cs typeface="Times New Roman"/>
              </a:rPr>
              <a:t>concentrate </a:t>
            </a:r>
            <a:r>
              <a:rPr sz="1400" spc="-20" dirty="0">
                <a:latin typeface="Times New Roman"/>
                <a:cs typeface="Times New Roman"/>
              </a:rPr>
              <a:t>in this  </a:t>
            </a:r>
            <a:r>
              <a:rPr sz="1400" spc="-10" dirty="0">
                <a:latin typeface="Times New Roman"/>
                <a:cs typeface="Times New Roman"/>
              </a:rPr>
              <a:t>category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spc="-15" dirty="0">
                <a:latin typeface="Times New Roman"/>
                <a:cs typeface="Times New Roman"/>
              </a:rPr>
              <a:t>generate profits  </a:t>
            </a:r>
            <a:r>
              <a:rPr sz="1400" spc="-5" dirty="0">
                <a:latin typeface="Times New Roman"/>
                <a:cs typeface="Times New Roman"/>
              </a:rPr>
              <a:t>by </a:t>
            </a:r>
            <a:r>
              <a:rPr sz="1400" spc="-15" dirty="0">
                <a:latin typeface="Times New Roman"/>
                <a:cs typeface="Times New Roman"/>
              </a:rPr>
              <a:t>taking </a:t>
            </a:r>
            <a:r>
              <a:rPr sz="1400" spc="-10" dirty="0">
                <a:latin typeface="Times New Roman"/>
                <a:cs typeface="Times New Roman"/>
              </a:rPr>
              <a:t>certain </a:t>
            </a:r>
            <a:r>
              <a:rPr sz="1400" spc="-5" dirty="0">
                <a:latin typeface="Times New Roman"/>
                <a:cs typeface="Times New Roman"/>
              </a:rPr>
              <a:t>steps </a:t>
            </a:r>
            <a:r>
              <a:rPr sz="1400" spc="-20" dirty="0">
                <a:latin typeface="Times New Roman"/>
                <a:cs typeface="Times New Roman"/>
              </a:rPr>
              <a:t>like  </a:t>
            </a:r>
            <a:r>
              <a:rPr sz="1400" spc="-15" dirty="0">
                <a:latin typeface="Times New Roman"/>
                <a:cs typeface="Times New Roman"/>
              </a:rPr>
              <a:t>reducing </a:t>
            </a:r>
            <a:r>
              <a:rPr sz="1400" spc="-10" dirty="0">
                <a:latin typeface="Times New Roman"/>
                <a:cs typeface="Times New Roman"/>
              </a:rPr>
              <a:t>loan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amount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33344" y="1694688"/>
            <a:ext cx="5742432" cy="3486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044" y="926719"/>
            <a:ext cx="20739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Distribution</a:t>
            </a:r>
            <a:r>
              <a:rPr sz="1800" spc="-55" dirty="0"/>
              <a:t> </a:t>
            </a:r>
            <a:r>
              <a:rPr sz="1800" dirty="0"/>
              <a:t>on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dirty="0"/>
              <a:t>Education </a:t>
            </a:r>
            <a:r>
              <a:rPr sz="1800" spc="-5" dirty="0"/>
              <a:t>Type</a:t>
            </a:r>
            <a:r>
              <a:rPr sz="1800" spc="-90" dirty="0"/>
              <a:t> </a:t>
            </a:r>
            <a:r>
              <a:rPr sz="1800" dirty="0"/>
              <a:t>–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460044" y="1475613"/>
            <a:ext cx="20916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solidFill>
                  <a:srgbClr val="FFFFFF"/>
                </a:solidFill>
                <a:latin typeface="Georgia"/>
                <a:cs typeface="Georgia"/>
              </a:rPr>
              <a:t>Clients Highest</a:t>
            </a:r>
            <a:r>
              <a:rPr sz="1200" b="1" i="1" spc="-1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b="1" i="1" spc="-5" dirty="0">
                <a:solidFill>
                  <a:srgbClr val="FFFFFF"/>
                </a:solidFill>
                <a:latin typeface="Georgia"/>
                <a:cs typeface="Georgia"/>
              </a:rPr>
              <a:t>Education  type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9745" y="2200465"/>
            <a:ext cx="2457450" cy="4109085"/>
            <a:chOff x="249745" y="2200465"/>
            <a:chExt cx="2457450" cy="4109085"/>
          </a:xfrm>
        </p:grpSpPr>
        <p:sp>
          <p:nvSpPr>
            <p:cNvPr id="5" name="object 5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2447544" y="0"/>
                  </a:moveTo>
                  <a:lnTo>
                    <a:pt x="0" y="0"/>
                  </a:lnTo>
                  <a:lnTo>
                    <a:pt x="0" y="4099560"/>
                  </a:lnTo>
                  <a:lnTo>
                    <a:pt x="2447544" y="4099560"/>
                  </a:lnTo>
                  <a:lnTo>
                    <a:pt x="2447544" y="0"/>
                  </a:lnTo>
                  <a:close/>
                </a:path>
              </a:pathLst>
            </a:custGeom>
            <a:solidFill>
              <a:srgbClr val="ECC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0" y="4099560"/>
                  </a:moveTo>
                  <a:lnTo>
                    <a:pt x="2447544" y="4099560"/>
                  </a:lnTo>
                  <a:lnTo>
                    <a:pt x="2447544" y="0"/>
                  </a:lnTo>
                  <a:lnTo>
                    <a:pt x="0" y="0"/>
                  </a:lnTo>
                  <a:lnTo>
                    <a:pt x="0" y="4099560"/>
                  </a:lnTo>
                  <a:close/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4508" y="2205227"/>
            <a:ext cx="2447925" cy="40995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362585" marR="151130" indent="-274320">
              <a:lnSpc>
                <a:spcPct val="80000"/>
              </a:lnSpc>
              <a:buSzPct val="84615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300" spc="-10" dirty="0">
                <a:latin typeface="Times New Roman"/>
                <a:cs typeface="Times New Roman"/>
              </a:rPr>
              <a:t>Academic degree looks more  </a:t>
            </a:r>
            <a:r>
              <a:rPr sz="1300" spc="-5" dirty="0">
                <a:latin typeface="Times New Roman"/>
                <a:cs typeface="Times New Roman"/>
              </a:rPr>
              <a:t>profitable for </a:t>
            </a:r>
            <a:r>
              <a:rPr sz="1300" spc="-10" dirty="0">
                <a:latin typeface="Times New Roman"/>
                <a:cs typeface="Times New Roman"/>
              </a:rPr>
              <a:t>banks </a:t>
            </a:r>
            <a:r>
              <a:rPr sz="1300" spc="-5" dirty="0">
                <a:latin typeface="Times New Roman"/>
                <a:cs typeface="Times New Roman"/>
              </a:rPr>
              <a:t>since the  Defaulter percentage is </a:t>
            </a:r>
            <a:r>
              <a:rPr sz="1300" spc="-10" dirty="0">
                <a:latin typeface="Times New Roman"/>
                <a:cs typeface="Times New Roman"/>
              </a:rPr>
              <a:t>very  </a:t>
            </a:r>
            <a:r>
              <a:rPr sz="1300" spc="-5" dirty="0">
                <a:latin typeface="Times New Roman"/>
                <a:cs typeface="Times New Roman"/>
              </a:rPr>
              <a:t>less in this category when  </a:t>
            </a:r>
            <a:r>
              <a:rPr sz="1300" spc="-10" dirty="0">
                <a:latin typeface="Times New Roman"/>
                <a:cs typeface="Times New Roman"/>
              </a:rPr>
              <a:t>compared </a:t>
            </a:r>
            <a:r>
              <a:rPr sz="1300" spc="-5" dirty="0">
                <a:latin typeface="Times New Roman"/>
                <a:cs typeface="Times New Roman"/>
              </a:rPr>
              <a:t>with other  categories.</a:t>
            </a:r>
            <a:endParaRPr sz="1300">
              <a:latin typeface="Times New Roman"/>
              <a:cs typeface="Times New Roman"/>
            </a:endParaRPr>
          </a:p>
          <a:p>
            <a:pPr marL="362585" marR="95250" indent="-274320">
              <a:lnSpc>
                <a:spcPct val="80000"/>
              </a:lnSpc>
              <a:spcBef>
                <a:spcPts val="310"/>
              </a:spcBef>
              <a:buSzPct val="84615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300" spc="-15" dirty="0">
                <a:latin typeface="Times New Roman"/>
                <a:cs typeface="Times New Roman"/>
              </a:rPr>
              <a:t>As </a:t>
            </a:r>
            <a:r>
              <a:rPr sz="1300" spc="-5" dirty="0">
                <a:latin typeface="Times New Roman"/>
                <a:cs typeface="Times New Roman"/>
              </a:rPr>
              <a:t>the education </a:t>
            </a:r>
            <a:r>
              <a:rPr sz="1300" spc="-10" dirty="0">
                <a:latin typeface="Times New Roman"/>
                <a:cs typeface="Times New Roman"/>
              </a:rPr>
              <a:t>level  increases </a:t>
            </a:r>
            <a:r>
              <a:rPr sz="1300" spc="-5" dirty="0">
                <a:latin typeface="Times New Roman"/>
                <a:cs typeface="Times New Roman"/>
              </a:rPr>
              <a:t>the </a:t>
            </a:r>
            <a:r>
              <a:rPr sz="1300" spc="-10" dirty="0">
                <a:latin typeface="Times New Roman"/>
                <a:cs typeface="Times New Roman"/>
              </a:rPr>
              <a:t>Defaulters count  </a:t>
            </a:r>
            <a:r>
              <a:rPr sz="1300" spc="-5" dirty="0">
                <a:latin typeface="Times New Roman"/>
                <a:cs typeface="Times New Roman"/>
              </a:rPr>
              <a:t>is decreasing, This is quite  realistic that </a:t>
            </a:r>
            <a:r>
              <a:rPr sz="1300" spc="-10" dirty="0">
                <a:latin typeface="Times New Roman"/>
                <a:cs typeface="Times New Roman"/>
              </a:rPr>
              <a:t>customers </a:t>
            </a:r>
            <a:r>
              <a:rPr sz="1300" spc="-15" dirty="0">
                <a:latin typeface="Times New Roman"/>
                <a:cs typeface="Times New Roman"/>
              </a:rPr>
              <a:t>might  </a:t>
            </a:r>
            <a:r>
              <a:rPr sz="1300" spc="-10" dirty="0">
                <a:latin typeface="Times New Roman"/>
                <a:cs typeface="Times New Roman"/>
              </a:rPr>
              <a:t>have </a:t>
            </a:r>
            <a:r>
              <a:rPr sz="1300" spc="-5" dirty="0">
                <a:latin typeface="Times New Roman"/>
                <a:cs typeface="Times New Roman"/>
              </a:rPr>
              <a:t>settled with certain jobs  and able to Repay the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loans.</a:t>
            </a:r>
            <a:endParaRPr sz="1300">
              <a:latin typeface="Times New Roman"/>
              <a:cs typeface="Times New Roman"/>
            </a:endParaRPr>
          </a:p>
          <a:p>
            <a:pPr marL="362585" marR="163195" indent="-274320">
              <a:lnSpc>
                <a:spcPct val="80000"/>
              </a:lnSpc>
              <a:spcBef>
                <a:spcPts val="315"/>
              </a:spcBef>
              <a:buSzPct val="84615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300" spc="-10" dirty="0">
                <a:latin typeface="Times New Roman"/>
                <a:cs typeface="Times New Roman"/>
              </a:rPr>
              <a:t>Higher </a:t>
            </a:r>
            <a:r>
              <a:rPr sz="1300" spc="-5" dirty="0">
                <a:latin typeface="Times New Roman"/>
                <a:cs typeface="Times New Roman"/>
              </a:rPr>
              <a:t>Education clearly  </a:t>
            </a:r>
            <a:r>
              <a:rPr sz="1300" spc="-10" dirty="0">
                <a:latin typeface="Times New Roman"/>
                <a:cs typeface="Times New Roman"/>
              </a:rPr>
              <a:t>implies </a:t>
            </a:r>
            <a:r>
              <a:rPr sz="1300" spc="-5" dirty="0">
                <a:latin typeface="Times New Roman"/>
                <a:cs typeface="Times New Roman"/>
              </a:rPr>
              <a:t>less Defaulters to the  </a:t>
            </a:r>
            <a:r>
              <a:rPr sz="1300" spc="-10" dirty="0">
                <a:latin typeface="Times New Roman"/>
                <a:cs typeface="Times New Roman"/>
              </a:rPr>
              <a:t>bank. </a:t>
            </a:r>
            <a:r>
              <a:rPr sz="1300" spc="-15" dirty="0">
                <a:latin typeface="Times New Roman"/>
                <a:cs typeface="Times New Roman"/>
              </a:rPr>
              <a:t>So </a:t>
            </a:r>
            <a:r>
              <a:rPr sz="1300" spc="-5" dirty="0">
                <a:latin typeface="Times New Roman"/>
                <a:cs typeface="Times New Roman"/>
              </a:rPr>
              <a:t>bank can  </a:t>
            </a:r>
            <a:r>
              <a:rPr sz="1300" spc="-10" dirty="0">
                <a:latin typeface="Times New Roman"/>
                <a:cs typeface="Times New Roman"/>
              </a:rPr>
              <a:t>concentrate </a:t>
            </a:r>
            <a:r>
              <a:rPr sz="1300" spc="-5" dirty="0">
                <a:latin typeface="Times New Roman"/>
                <a:cs typeface="Times New Roman"/>
              </a:rPr>
              <a:t>on </a:t>
            </a:r>
            <a:r>
              <a:rPr sz="1300" spc="-15" dirty="0">
                <a:latin typeface="Times New Roman"/>
                <a:cs typeface="Times New Roman"/>
              </a:rPr>
              <a:t>giving </a:t>
            </a:r>
            <a:r>
              <a:rPr sz="1300" spc="-10" dirty="0">
                <a:latin typeface="Times New Roman"/>
                <a:cs typeface="Times New Roman"/>
              </a:rPr>
              <a:t>loans  </a:t>
            </a:r>
            <a:r>
              <a:rPr sz="1300" spc="-15" dirty="0">
                <a:latin typeface="Times New Roman"/>
                <a:cs typeface="Times New Roman"/>
              </a:rPr>
              <a:t>accordingly.</a:t>
            </a:r>
            <a:endParaRPr sz="1300">
              <a:latin typeface="Times New Roman"/>
              <a:cs typeface="Times New Roman"/>
            </a:endParaRPr>
          </a:p>
          <a:p>
            <a:pPr marL="362585" marR="121285" indent="-274320">
              <a:lnSpc>
                <a:spcPct val="80000"/>
              </a:lnSpc>
              <a:spcBef>
                <a:spcPts val="310"/>
              </a:spcBef>
              <a:buSzPct val="84615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300" spc="-10" dirty="0">
                <a:latin typeface="Times New Roman"/>
                <a:cs typeface="Times New Roman"/>
              </a:rPr>
              <a:t>Minimal </a:t>
            </a:r>
            <a:r>
              <a:rPr sz="1300" spc="-5" dirty="0">
                <a:latin typeface="Times New Roman"/>
                <a:cs typeface="Times New Roman"/>
              </a:rPr>
              <a:t>education </a:t>
            </a:r>
            <a:r>
              <a:rPr sz="1300" spc="-10" dirty="0">
                <a:latin typeface="Times New Roman"/>
                <a:cs typeface="Times New Roman"/>
              </a:rPr>
              <a:t>level  </a:t>
            </a:r>
            <a:r>
              <a:rPr sz="1300" spc="-5" dirty="0">
                <a:latin typeface="Times New Roman"/>
                <a:cs typeface="Times New Roman"/>
              </a:rPr>
              <a:t>clearly </a:t>
            </a:r>
            <a:r>
              <a:rPr sz="1300" spc="-10" dirty="0">
                <a:latin typeface="Times New Roman"/>
                <a:cs typeface="Times New Roman"/>
              </a:rPr>
              <a:t>implies </a:t>
            </a:r>
            <a:r>
              <a:rPr sz="1300" spc="-5" dirty="0">
                <a:latin typeface="Times New Roman"/>
                <a:cs typeface="Times New Roman"/>
              </a:rPr>
              <a:t>that there is a  chance of loss incurring  </a:t>
            </a:r>
            <a:r>
              <a:rPr sz="1300" spc="-10" dirty="0">
                <a:latin typeface="Times New Roman"/>
                <a:cs typeface="Times New Roman"/>
              </a:rPr>
              <a:t>lossed </a:t>
            </a:r>
            <a:r>
              <a:rPr sz="1300" spc="-5" dirty="0">
                <a:latin typeface="Times New Roman"/>
                <a:cs typeface="Times New Roman"/>
              </a:rPr>
              <a:t>from those category of  people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62655" y="1700783"/>
            <a:ext cx="6010656" cy="3493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044" y="926719"/>
            <a:ext cx="18421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Distribution</a:t>
            </a:r>
            <a:r>
              <a:rPr sz="1800" spc="-75" dirty="0"/>
              <a:t> </a:t>
            </a:r>
            <a:r>
              <a:rPr sz="1800" dirty="0"/>
              <a:t>on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dirty="0"/>
              <a:t>Gender </a:t>
            </a:r>
            <a:r>
              <a:rPr sz="1800" spc="-5" dirty="0"/>
              <a:t>Type</a:t>
            </a:r>
            <a:r>
              <a:rPr sz="1800" spc="-65" dirty="0"/>
              <a:t> </a:t>
            </a:r>
            <a:r>
              <a:rPr sz="1800" dirty="0"/>
              <a:t>–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460044" y="1475613"/>
            <a:ext cx="1712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solidFill>
                  <a:srgbClr val="FFFFFF"/>
                </a:solidFill>
                <a:latin typeface="Georgia"/>
                <a:cs typeface="Georgia"/>
              </a:rPr>
              <a:t>Type </a:t>
            </a:r>
            <a:r>
              <a:rPr sz="1200" b="1" i="1" dirty="0">
                <a:solidFill>
                  <a:srgbClr val="FFFFFF"/>
                </a:solidFill>
                <a:latin typeface="Georgia"/>
                <a:cs typeface="Georgia"/>
              </a:rPr>
              <a:t>of Gender</a:t>
            </a:r>
            <a:r>
              <a:rPr sz="1200" b="1" i="1" spc="-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b="1" i="1" dirty="0">
                <a:solidFill>
                  <a:srgbClr val="FFFFFF"/>
                </a:solidFill>
                <a:latin typeface="Georgia"/>
                <a:cs typeface="Georgia"/>
              </a:rPr>
              <a:t>client  </a:t>
            </a:r>
            <a:r>
              <a:rPr sz="1200" b="1" i="1" spc="-5" dirty="0">
                <a:solidFill>
                  <a:srgbClr val="FFFFFF"/>
                </a:solidFill>
                <a:latin typeface="Georgia"/>
                <a:cs typeface="Georgia"/>
              </a:rPr>
              <a:t>Belongs</a:t>
            </a:r>
            <a:r>
              <a:rPr sz="1200" b="1" i="1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b="1" i="1" dirty="0">
                <a:solidFill>
                  <a:srgbClr val="FFFFFF"/>
                </a:solidFill>
                <a:latin typeface="Georgia"/>
                <a:cs typeface="Georgia"/>
              </a:rPr>
              <a:t>to.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9745" y="2200465"/>
            <a:ext cx="2457450" cy="4109085"/>
            <a:chOff x="249745" y="2200465"/>
            <a:chExt cx="2457450" cy="4109085"/>
          </a:xfrm>
        </p:grpSpPr>
        <p:sp>
          <p:nvSpPr>
            <p:cNvPr id="5" name="object 5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2447544" y="0"/>
                  </a:moveTo>
                  <a:lnTo>
                    <a:pt x="0" y="0"/>
                  </a:lnTo>
                  <a:lnTo>
                    <a:pt x="0" y="4099560"/>
                  </a:lnTo>
                  <a:lnTo>
                    <a:pt x="2447544" y="4099560"/>
                  </a:lnTo>
                  <a:lnTo>
                    <a:pt x="2447544" y="0"/>
                  </a:lnTo>
                  <a:close/>
                </a:path>
              </a:pathLst>
            </a:custGeom>
            <a:solidFill>
              <a:srgbClr val="ECC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0" y="4099560"/>
                  </a:moveTo>
                  <a:lnTo>
                    <a:pt x="2447544" y="4099560"/>
                  </a:lnTo>
                  <a:lnTo>
                    <a:pt x="2447544" y="0"/>
                  </a:lnTo>
                  <a:lnTo>
                    <a:pt x="0" y="0"/>
                  </a:lnTo>
                  <a:lnTo>
                    <a:pt x="0" y="4099560"/>
                  </a:lnTo>
                  <a:close/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4508" y="2205227"/>
            <a:ext cx="2447925" cy="409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362585" marR="172720" indent="-274320">
              <a:lnSpc>
                <a:spcPct val="100000"/>
              </a:lnSpc>
              <a:spcBef>
                <a:spcPts val="890"/>
              </a:spcBef>
              <a:tabLst>
                <a:tab pos="362585" algn="l"/>
              </a:tabLst>
            </a:pPr>
            <a:r>
              <a:rPr sz="1200" spc="-315" dirty="0">
                <a:latin typeface="Arial"/>
                <a:cs typeface="Arial"/>
              </a:rPr>
              <a:t>	</a:t>
            </a:r>
            <a:r>
              <a:rPr sz="1400" spc="-15" dirty="0">
                <a:latin typeface="Times New Roman"/>
                <a:cs typeface="Times New Roman"/>
              </a:rPr>
              <a:t>From the </a:t>
            </a:r>
            <a:r>
              <a:rPr sz="1400" spc="-5" dirty="0">
                <a:latin typeface="Times New Roman"/>
                <a:cs typeface="Times New Roman"/>
              </a:rPr>
              <a:t>two </a:t>
            </a:r>
            <a:r>
              <a:rPr sz="1400" spc="-10" dirty="0">
                <a:latin typeface="Times New Roman"/>
                <a:cs typeface="Times New Roman"/>
              </a:rPr>
              <a:t>plots shown  </a:t>
            </a:r>
            <a:r>
              <a:rPr sz="1400" spc="-15" dirty="0">
                <a:latin typeface="Times New Roman"/>
                <a:cs typeface="Times New Roman"/>
              </a:rPr>
              <a:t>here </a:t>
            </a:r>
            <a:r>
              <a:rPr sz="1400" spc="-5" dirty="0">
                <a:latin typeface="Times New Roman"/>
                <a:cs typeface="Times New Roman"/>
              </a:rPr>
              <a:t>we </a:t>
            </a:r>
            <a:r>
              <a:rPr sz="1400" spc="-15" dirty="0">
                <a:latin typeface="Times New Roman"/>
                <a:cs typeface="Times New Roman"/>
              </a:rPr>
              <a:t>could </a:t>
            </a:r>
            <a:r>
              <a:rPr sz="1400" spc="-10" dirty="0">
                <a:latin typeface="Times New Roman"/>
                <a:cs typeface="Times New Roman"/>
              </a:rPr>
              <a:t>observe </a:t>
            </a:r>
            <a:r>
              <a:rPr sz="1400" spc="-15" dirty="0">
                <a:latin typeface="Times New Roman"/>
                <a:cs typeface="Times New Roman"/>
              </a:rPr>
              <a:t>that  </a:t>
            </a:r>
            <a:r>
              <a:rPr sz="1400" spc="-25" dirty="0">
                <a:latin typeface="Times New Roman"/>
                <a:cs typeface="Times New Roman"/>
              </a:rPr>
              <a:t>Female </a:t>
            </a:r>
            <a:r>
              <a:rPr sz="1400" spc="-10" dirty="0">
                <a:latin typeface="Times New Roman"/>
                <a:cs typeface="Times New Roman"/>
              </a:rPr>
              <a:t>category </a:t>
            </a:r>
            <a:r>
              <a:rPr sz="1400" spc="-20" dirty="0">
                <a:latin typeface="Times New Roman"/>
                <a:cs typeface="Times New Roman"/>
              </a:rPr>
              <a:t>in </a:t>
            </a:r>
            <a:r>
              <a:rPr sz="1400" spc="-15" dirty="0">
                <a:latin typeface="Times New Roman"/>
                <a:cs typeface="Times New Roman"/>
              </a:rPr>
              <a:t>the  </a:t>
            </a:r>
            <a:r>
              <a:rPr sz="1400" spc="-5" dirty="0">
                <a:latin typeface="Times New Roman"/>
                <a:cs typeface="Times New Roman"/>
              </a:rPr>
              <a:t>dataset </a:t>
            </a:r>
            <a:r>
              <a:rPr sz="1400" spc="-20" dirty="0">
                <a:latin typeface="Times New Roman"/>
                <a:cs typeface="Times New Roman"/>
              </a:rPr>
              <a:t>is </a:t>
            </a:r>
            <a:r>
              <a:rPr sz="1400" spc="-10" dirty="0">
                <a:latin typeface="Times New Roman"/>
                <a:cs typeface="Times New Roman"/>
              </a:rPr>
              <a:t>twice </a:t>
            </a:r>
            <a:r>
              <a:rPr sz="1400" spc="-5" dirty="0">
                <a:latin typeface="Times New Roman"/>
                <a:cs typeface="Times New Roman"/>
              </a:rPr>
              <a:t>as </a:t>
            </a:r>
            <a:r>
              <a:rPr sz="1400" spc="-30" dirty="0">
                <a:latin typeface="Times New Roman"/>
                <a:cs typeface="Times New Roman"/>
              </a:rPr>
              <a:t>male  </a:t>
            </a:r>
            <a:r>
              <a:rPr sz="1400" spc="-25" dirty="0">
                <a:latin typeface="Times New Roman"/>
                <a:cs typeface="Times New Roman"/>
              </a:rPr>
              <a:t>category. </a:t>
            </a:r>
            <a:r>
              <a:rPr sz="1400" spc="-10" dirty="0">
                <a:latin typeface="Times New Roman"/>
                <a:cs typeface="Times New Roman"/>
              </a:rPr>
              <a:t>In </a:t>
            </a:r>
            <a:r>
              <a:rPr sz="1400" spc="-15" dirty="0">
                <a:latin typeface="Times New Roman"/>
                <a:cs typeface="Times New Roman"/>
              </a:rPr>
              <a:t>result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spc="-10" dirty="0">
                <a:latin typeface="Times New Roman"/>
                <a:cs typeface="Times New Roman"/>
              </a:rPr>
              <a:t>that  </a:t>
            </a:r>
            <a:r>
              <a:rPr sz="1400" spc="-5" dirty="0">
                <a:latin typeface="Times New Roman"/>
                <a:cs typeface="Times New Roman"/>
              </a:rPr>
              <a:t>we </a:t>
            </a:r>
            <a:r>
              <a:rPr sz="1400" spc="-20" dirty="0">
                <a:latin typeface="Times New Roman"/>
                <a:cs typeface="Times New Roman"/>
              </a:rPr>
              <a:t>have </a:t>
            </a:r>
            <a:r>
              <a:rPr sz="1400" spc="-10" dirty="0">
                <a:latin typeface="Times New Roman"/>
                <a:cs typeface="Times New Roman"/>
              </a:rPr>
              <a:t>plots </a:t>
            </a:r>
            <a:r>
              <a:rPr sz="1400" spc="-15" dirty="0">
                <a:latin typeface="Times New Roman"/>
                <a:cs typeface="Times New Roman"/>
              </a:rPr>
              <a:t>mentioning  that </a:t>
            </a:r>
            <a:r>
              <a:rPr sz="1400" spc="-20" dirty="0">
                <a:latin typeface="Times New Roman"/>
                <a:cs typeface="Times New Roman"/>
              </a:rPr>
              <a:t>in </a:t>
            </a:r>
            <a:r>
              <a:rPr sz="1400" spc="-15" dirty="0">
                <a:latin typeface="Times New Roman"/>
                <a:cs typeface="Times New Roman"/>
              </a:rPr>
              <a:t>defaulter and non-  defaulter </a:t>
            </a:r>
            <a:r>
              <a:rPr sz="1400" spc="-25" dirty="0">
                <a:latin typeface="Times New Roman"/>
                <a:cs typeface="Times New Roman"/>
              </a:rPr>
              <a:t>Female </a:t>
            </a:r>
            <a:r>
              <a:rPr sz="1400" spc="-10" dirty="0">
                <a:latin typeface="Times New Roman"/>
                <a:cs typeface="Times New Roman"/>
              </a:rPr>
              <a:t>category  </a:t>
            </a:r>
            <a:r>
              <a:rPr sz="1400" spc="-15" dirty="0">
                <a:latin typeface="Times New Roman"/>
                <a:cs typeface="Times New Roman"/>
              </a:rPr>
              <a:t>has </a:t>
            </a:r>
            <a:r>
              <a:rPr sz="1400" spc="-5" dirty="0">
                <a:latin typeface="Times New Roman"/>
                <a:cs typeface="Times New Roman"/>
              </a:rPr>
              <a:t>a </a:t>
            </a:r>
            <a:r>
              <a:rPr sz="1400" spc="-25" dirty="0">
                <a:latin typeface="Times New Roman"/>
                <a:cs typeface="Times New Roman"/>
              </a:rPr>
              <a:t>high </a:t>
            </a:r>
            <a:r>
              <a:rPr sz="1400" spc="-15" dirty="0">
                <a:latin typeface="Times New Roman"/>
                <a:cs typeface="Times New Roman"/>
              </a:rPr>
              <a:t>Count. </a:t>
            </a:r>
            <a:r>
              <a:rPr sz="1400" spc="-20" dirty="0">
                <a:latin typeface="Times New Roman"/>
                <a:cs typeface="Times New Roman"/>
              </a:rPr>
              <a:t>Further  analysis is </a:t>
            </a:r>
            <a:r>
              <a:rPr sz="1400" spc="-15" dirty="0">
                <a:latin typeface="Times New Roman"/>
                <a:cs typeface="Times New Roman"/>
              </a:rPr>
              <a:t>done under  bivariate </a:t>
            </a:r>
            <a:r>
              <a:rPr sz="1400" spc="-20" dirty="0">
                <a:latin typeface="Times New Roman"/>
                <a:cs typeface="Times New Roman"/>
              </a:rPr>
              <a:t>analysis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spc="-25" dirty="0">
                <a:latin typeface="Times New Roman"/>
                <a:cs typeface="Times New Roman"/>
              </a:rPr>
              <a:t>infer  </a:t>
            </a:r>
            <a:r>
              <a:rPr sz="1400" spc="-15" dirty="0">
                <a:latin typeface="Times New Roman"/>
                <a:cs typeface="Times New Roman"/>
              </a:rPr>
              <a:t>results </a:t>
            </a:r>
            <a:r>
              <a:rPr sz="1400" spc="-20" dirty="0">
                <a:latin typeface="Times New Roman"/>
                <a:cs typeface="Times New Roman"/>
              </a:rPr>
              <a:t>from </a:t>
            </a:r>
            <a:r>
              <a:rPr sz="1400" spc="-10" dirty="0">
                <a:latin typeface="Times New Roman"/>
                <a:cs typeface="Times New Roman"/>
              </a:rPr>
              <a:t>GENDER  </a:t>
            </a:r>
            <a:r>
              <a:rPr sz="1400" spc="-20" dirty="0">
                <a:latin typeface="Times New Roman"/>
                <a:cs typeface="Times New Roman"/>
              </a:rPr>
              <a:t>category.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33344" y="2051304"/>
            <a:ext cx="5748528" cy="2798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044" y="712673"/>
            <a:ext cx="2159000" cy="11544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Distribution on  </a:t>
            </a:r>
            <a:r>
              <a:rPr dirty="0"/>
              <a:t>Start Of  WeekdayApproval</a:t>
            </a:r>
            <a:r>
              <a:rPr spc="-135" dirty="0"/>
              <a:t> </a:t>
            </a:r>
            <a:r>
              <a:rPr sz="1800" dirty="0"/>
              <a:t>–</a:t>
            </a:r>
            <a:endParaRPr sz="1800"/>
          </a:p>
          <a:p>
            <a:pPr marL="12700" marR="177800">
              <a:lnSpc>
                <a:spcPts val="1440"/>
              </a:lnSpc>
              <a:spcBef>
                <a:spcPts val="45"/>
              </a:spcBef>
            </a:pPr>
            <a:r>
              <a:rPr sz="1200" i="1" spc="5" dirty="0">
                <a:latin typeface="Georgia"/>
                <a:cs typeface="Georgia"/>
              </a:rPr>
              <a:t>The </a:t>
            </a:r>
            <a:r>
              <a:rPr sz="1200" i="1" dirty="0">
                <a:latin typeface="Georgia"/>
                <a:cs typeface="Georgia"/>
              </a:rPr>
              <a:t>day on which</a:t>
            </a:r>
            <a:r>
              <a:rPr sz="1200" i="1" spc="-175" dirty="0">
                <a:latin typeface="Georgia"/>
                <a:cs typeface="Georgia"/>
              </a:rPr>
              <a:t> </a:t>
            </a:r>
            <a:r>
              <a:rPr sz="1200" i="1" dirty="0">
                <a:latin typeface="Georgia"/>
                <a:cs typeface="Georgia"/>
              </a:rPr>
              <a:t>clients  </a:t>
            </a:r>
            <a:r>
              <a:rPr sz="1200" i="1" spc="-5" dirty="0">
                <a:latin typeface="Georgia"/>
                <a:cs typeface="Georgia"/>
              </a:rPr>
              <a:t>applies </a:t>
            </a:r>
            <a:r>
              <a:rPr sz="1200" i="1" dirty="0">
                <a:latin typeface="Georgia"/>
                <a:cs typeface="Georgia"/>
              </a:rPr>
              <a:t>for </a:t>
            </a:r>
            <a:r>
              <a:rPr sz="1200" i="1" spc="10" dirty="0">
                <a:latin typeface="Georgia"/>
                <a:cs typeface="Georgia"/>
              </a:rPr>
              <a:t>the</a:t>
            </a:r>
            <a:r>
              <a:rPr sz="1200" i="1" spc="-90" dirty="0">
                <a:latin typeface="Georgia"/>
                <a:cs typeface="Georgia"/>
              </a:rPr>
              <a:t> </a:t>
            </a:r>
            <a:r>
              <a:rPr sz="1200" i="1" dirty="0">
                <a:latin typeface="Georgia"/>
                <a:cs typeface="Georgia"/>
              </a:rPr>
              <a:t>loan.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9745" y="2200465"/>
            <a:ext cx="2457450" cy="4109085"/>
            <a:chOff x="249745" y="2200465"/>
            <a:chExt cx="2457450" cy="4109085"/>
          </a:xfrm>
        </p:grpSpPr>
        <p:sp>
          <p:nvSpPr>
            <p:cNvPr id="4" name="object 4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2447544" y="0"/>
                  </a:moveTo>
                  <a:lnTo>
                    <a:pt x="0" y="0"/>
                  </a:lnTo>
                  <a:lnTo>
                    <a:pt x="0" y="4099560"/>
                  </a:lnTo>
                  <a:lnTo>
                    <a:pt x="2447544" y="4099560"/>
                  </a:lnTo>
                  <a:lnTo>
                    <a:pt x="2447544" y="0"/>
                  </a:lnTo>
                  <a:close/>
                </a:path>
              </a:pathLst>
            </a:custGeom>
            <a:solidFill>
              <a:srgbClr val="ECC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0" y="4099560"/>
                  </a:moveTo>
                  <a:lnTo>
                    <a:pt x="2447544" y="4099560"/>
                  </a:lnTo>
                  <a:lnTo>
                    <a:pt x="2447544" y="0"/>
                  </a:lnTo>
                  <a:lnTo>
                    <a:pt x="0" y="0"/>
                  </a:lnTo>
                  <a:lnTo>
                    <a:pt x="0" y="4099560"/>
                  </a:lnTo>
                  <a:close/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4508" y="2205227"/>
            <a:ext cx="2447925" cy="409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362585" marR="451484" indent="-274320">
              <a:lnSpc>
                <a:spcPct val="100000"/>
              </a:lnSpc>
              <a:spcBef>
                <a:spcPts val="890"/>
              </a:spcBef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5" dirty="0">
                <a:latin typeface="Times New Roman"/>
                <a:cs typeface="Times New Roman"/>
              </a:rPr>
              <a:t>Day on </a:t>
            </a:r>
            <a:r>
              <a:rPr sz="1400" spc="-15" dirty="0">
                <a:latin typeface="Times New Roman"/>
                <a:cs typeface="Times New Roman"/>
              </a:rPr>
              <a:t>which </a:t>
            </a:r>
            <a:r>
              <a:rPr sz="1400" spc="-10" dirty="0">
                <a:latin typeface="Times New Roman"/>
                <a:cs typeface="Times New Roman"/>
              </a:rPr>
              <a:t>loan </a:t>
            </a:r>
            <a:r>
              <a:rPr sz="1400" spc="-15" dirty="0">
                <a:latin typeface="Times New Roman"/>
                <a:cs typeface="Times New Roman"/>
              </a:rPr>
              <a:t>has  </a:t>
            </a:r>
            <a:r>
              <a:rPr sz="1400" spc="-5" dirty="0">
                <a:latin typeface="Times New Roman"/>
                <a:cs typeface="Times New Roman"/>
              </a:rPr>
              <a:t>been processed </a:t>
            </a:r>
            <a:r>
              <a:rPr sz="1400" spc="-15" dirty="0">
                <a:latin typeface="Times New Roman"/>
                <a:cs typeface="Times New Roman"/>
              </a:rPr>
              <a:t>doesn't  really </a:t>
            </a:r>
            <a:r>
              <a:rPr sz="1400" spc="-25" dirty="0">
                <a:latin typeface="Times New Roman"/>
                <a:cs typeface="Times New Roman"/>
              </a:rPr>
              <a:t>imply </a:t>
            </a:r>
            <a:r>
              <a:rPr sz="1400" spc="-15" dirty="0">
                <a:latin typeface="Times New Roman"/>
                <a:cs typeface="Times New Roman"/>
              </a:rPr>
              <a:t>the  </a:t>
            </a:r>
            <a:r>
              <a:rPr sz="1400" spc="-20" dirty="0">
                <a:latin typeface="Times New Roman"/>
                <a:cs typeface="Times New Roman"/>
              </a:rPr>
              <a:t>outcome/Target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"/>
            </a:pPr>
            <a:endParaRPr sz="2050">
              <a:latin typeface="Times New Roman"/>
              <a:cs typeface="Times New Roman"/>
            </a:endParaRPr>
          </a:p>
          <a:p>
            <a:pPr marL="362585" marR="198755" indent="-274320">
              <a:lnSpc>
                <a:spcPct val="100000"/>
              </a:lnSpc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20" dirty="0">
                <a:latin typeface="Times New Roman"/>
                <a:cs typeface="Times New Roman"/>
              </a:rPr>
              <a:t>As it </a:t>
            </a:r>
            <a:r>
              <a:rPr sz="1400" spc="-15" dirty="0">
                <a:latin typeface="Times New Roman"/>
                <a:cs typeface="Times New Roman"/>
              </a:rPr>
              <a:t>clearly </a:t>
            </a:r>
            <a:r>
              <a:rPr sz="1400" spc="-25" dirty="0">
                <a:latin typeface="Times New Roman"/>
                <a:cs typeface="Times New Roman"/>
              </a:rPr>
              <a:t>implies </a:t>
            </a:r>
            <a:r>
              <a:rPr sz="1400" spc="-10" dirty="0">
                <a:latin typeface="Times New Roman"/>
                <a:cs typeface="Times New Roman"/>
              </a:rPr>
              <a:t>real  </a:t>
            </a:r>
            <a:r>
              <a:rPr sz="1400" spc="-15" dirty="0">
                <a:latin typeface="Times New Roman"/>
                <a:cs typeface="Times New Roman"/>
              </a:rPr>
              <a:t>world </a:t>
            </a:r>
            <a:r>
              <a:rPr sz="1400" spc="-5" dirty="0">
                <a:latin typeface="Times New Roman"/>
                <a:cs typeface="Times New Roman"/>
              </a:rPr>
              <a:t>cases </a:t>
            </a:r>
            <a:r>
              <a:rPr sz="1400" spc="-15" dirty="0">
                <a:latin typeface="Times New Roman"/>
                <a:cs typeface="Times New Roman"/>
              </a:rPr>
              <a:t>Sunday and  </a:t>
            </a:r>
            <a:r>
              <a:rPr sz="1400" spc="-10" dirty="0">
                <a:latin typeface="Times New Roman"/>
                <a:cs typeface="Times New Roman"/>
              </a:rPr>
              <a:t>Saturday </a:t>
            </a:r>
            <a:r>
              <a:rPr sz="1400" spc="-15" dirty="0">
                <a:latin typeface="Times New Roman"/>
                <a:cs typeface="Times New Roman"/>
              </a:rPr>
              <a:t>where loan  </a:t>
            </a:r>
            <a:r>
              <a:rPr sz="1400" spc="-10" dirty="0">
                <a:latin typeface="Times New Roman"/>
                <a:cs typeface="Times New Roman"/>
              </a:rPr>
              <a:t>Process </a:t>
            </a:r>
            <a:r>
              <a:rPr sz="1400" spc="-20" dirty="0">
                <a:latin typeface="Times New Roman"/>
                <a:cs typeface="Times New Roman"/>
              </a:rPr>
              <a:t>is </a:t>
            </a:r>
            <a:r>
              <a:rPr sz="1400" spc="-10" dirty="0">
                <a:latin typeface="Times New Roman"/>
                <a:cs typeface="Times New Roman"/>
              </a:rPr>
              <a:t>less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20" dirty="0">
                <a:latin typeface="Times New Roman"/>
                <a:cs typeface="Times New Roman"/>
              </a:rPr>
              <a:t>this  </a:t>
            </a:r>
            <a:r>
              <a:rPr sz="1400" spc="-10" dirty="0">
                <a:latin typeface="Times New Roman"/>
                <a:cs typeface="Times New Roman"/>
              </a:rPr>
              <a:t>doesn’t </a:t>
            </a:r>
            <a:r>
              <a:rPr sz="1400" spc="-25" dirty="0">
                <a:latin typeface="Times New Roman"/>
                <a:cs typeface="Times New Roman"/>
              </a:rPr>
              <a:t>much imply </a:t>
            </a:r>
            <a:r>
              <a:rPr sz="1400" spc="-20" dirty="0">
                <a:latin typeface="Times New Roman"/>
                <a:cs typeface="Times New Roman"/>
              </a:rPr>
              <a:t>in </a:t>
            </a:r>
            <a:r>
              <a:rPr sz="1400" spc="-15" dirty="0">
                <a:latin typeface="Times New Roman"/>
                <a:cs typeface="Times New Roman"/>
              </a:rPr>
              <a:t>our  </a:t>
            </a:r>
            <a:r>
              <a:rPr sz="1400" spc="-20" dirty="0">
                <a:latin typeface="Times New Roman"/>
                <a:cs typeface="Times New Roman"/>
              </a:rPr>
              <a:t>analysis in finding  </a:t>
            </a:r>
            <a:r>
              <a:rPr sz="1400" spc="-15" dirty="0">
                <a:latin typeface="Times New Roman"/>
                <a:cs typeface="Times New Roman"/>
              </a:rPr>
              <a:t>Defaulters.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87039" y="2203704"/>
            <a:ext cx="5922264" cy="3538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Distribution of</a:t>
            </a:r>
            <a:r>
              <a:rPr spc="-170" dirty="0"/>
              <a:t> </a:t>
            </a:r>
            <a:r>
              <a:rPr spc="5" dirty="0"/>
              <a:t>Non-  </a:t>
            </a:r>
            <a:r>
              <a:rPr dirty="0"/>
              <a:t>Defaulter </a:t>
            </a:r>
            <a:r>
              <a:rPr spc="5" dirty="0"/>
              <a:t>on  </a:t>
            </a:r>
            <a:r>
              <a:rPr dirty="0"/>
              <a:t>Organisation </a:t>
            </a:r>
            <a:r>
              <a:rPr spc="5" dirty="0"/>
              <a:t>Type</a:t>
            </a:r>
            <a:r>
              <a:rPr spc="-145" dirty="0"/>
              <a:t> </a:t>
            </a:r>
            <a:r>
              <a:rPr sz="1800" dirty="0"/>
              <a:t>–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402437" y="1680463"/>
            <a:ext cx="183959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i="1" dirty="0">
                <a:solidFill>
                  <a:srgbClr val="FFFFFF"/>
                </a:solidFill>
                <a:latin typeface="Georgia"/>
                <a:cs typeface="Georgia"/>
              </a:rPr>
              <a:t>Type </a:t>
            </a:r>
            <a:r>
              <a:rPr sz="1000" b="1" i="1" spc="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1000" b="1" i="1" dirty="0">
                <a:solidFill>
                  <a:srgbClr val="FFFFFF"/>
                </a:solidFill>
                <a:latin typeface="Georgia"/>
                <a:cs typeface="Georgia"/>
              </a:rPr>
              <a:t>Organisation</a:t>
            </a:r>
            <a:r>
              <a:rPr sz="1000" b="1" i="1" spc="-1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000" b="1" i="1" dirty="0">
                <a:solidFill>
                  <a:srgbClr val="FFFFFF"/>
                </a:solidFill>
                <a:latin typeface="Georgia"/>
                <a:cs typeface="Georgia"/>
              </a:rPr>
              <a:t>client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000" b="1" i="1" dirty="0">
                <a:solidFill>
                  <a:srgbClr val="FFFFFF"/>
                </a:solidFill>
                <a:latin typeface="Georgia"/>
                <a:cs typeface="Georgia"/>
              </a:rPr>
              <a:t>Belongs</a:t>
            </a:r>
            <a:r>
              <a:rPr sz="1000" b="1" i="1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000" b="1" i="1" spc="5" dirty="0">
                <a:solidFill>
                  <a:srgbClr val="FFFFFF"/>
                </a:solidFill>
                <a:latin typeface="Georgia"/>
                <a:cs typeface="Georgia"/>
              </a:rPr>
              <a:t>to.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9745" y="2200465"/>
            <a:ext cx="2457450" cy="4109085"/>
            <a:chOff x="249745" y="2200465"/>
            <a:chExt cx="2457450" cy="4109085"/>
          </a:xfrm>
        </p:grpSpPr>
        <p:sp>
          <p:nvSpPr>
            <p:cNvPr id="5" name="object 5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2447544" y="0"/>
                  </a:moveTo>
                  <a:lnTo>
                    <a:pt x="0" y="0"/>
                  </a:lnTo>
                  <a:lnTo>
                    <a:pt x="0" y="4099560"/>
                  </a:lnTo>
                  <a:lnTo>
                    <a:pt x="2447544" y="4099560"/>
                  </a:lnTo>
                  <a:lnTo>
                    <a:pt x="2447544" y="0"/>
                  </a:lnTo>
                  <a:close/>
                </a:path>
              </a:pathLst>
            </a:custGeom>
            <a:solidFill>
              <a:srgbClr val="ECC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4508" y="2205227"/>
              <a:ext cx="2447925" cy="4099560"/>
            </a:xfrm>
            <a:custGeom>
              <a:avLst/>
              <a:gdLst/>
              <a:ahLst/>
              <a:cxnLst/>
              <a:rect l="l" t="t" r="r" b="b"/>
              <a:pathLst>
                <a:path w="2447925" h="4099560">
                  <a:moveTo>
                    <a:pt x="0" y="4099560"/>
                  </a:moveTo>
                  <a:lnTo>
                    <a:pt x="2447544" y="4099560"/>
                  </a:lnTo>
                  <a:lnTo>
                    <a:pt x="2447544" y="0"/>
                  </a:lnTo>
                  <a:lnTo>
                    <a:pt x="0" y="0"/>
                  </a:lnTo>
                  <a:lnTo>
                    <a:pt x="0" y="4099560"/>
                  </a:lnTo>
                  <a:close/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4508" y="2205227"/>
            <a:ext cx="2447925" cy="409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362585" marR="111125" indent="-274320">
              <a:lnSpc>
                <a:spcPct val="100000"/>
              </a:lnSpc>
              <a:spcBef>
                <a:spcPts val="890"/>
              </a:spcBef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65" dirty="0">
                <a:latin typeface="Times New Roman"/>
                <a:cs typeface="Times New Roman"/>
              </a:rPr>
              <a:t>We </a:t>
            </a:r>
            <a:r>
              <a:rPr sz="1400" spc="-15" dirty="0">
                <a:latin typeface="Times New Roman"/>
                <a:cs typeface="Times New Roman"/>
              </a:rPr>
              <a:t>could </a:t>
            </a:r>
            <a:r>
              <a:rPr sz="1400" spc="-10" dirty="0">
                <a:latin typeface="Times New Roman"/>
                <a:cs typeface="Times New Roman"/>
              </a:rPr>
              <a:t>observe that </a:t>
            </a:r>
            <a:r>
              <a:rPr sz="1400" spc="-20" dirty="0">
                <a:latin typeface="Times New Roman"/>
                <a:cs typeface="Times New Roman"/>
              </a:rPr>
              <a:t>most  </a:t>
            </a:r>
            <a:r>
              <a:rPr sz="1400" spc="-5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categories </a:t>
            </a:r>
            <a:r>
              <a:rPr sz="1400" spc="-20" dirty="0">
                <a:latin typeface="Times New Roman"/>
                <a:cs typeface="Times New Roman"/>
              </a:rPr>
              <a:t>is having  </a:t>
            </a:r>
            <a:r>
              <a:rPr sz="1400" spc="-5" dirty="0">
                <a:latin typeface="Times New Roman"/>
                <a:cs typeface="Times New Roman"/>
              </a:rPr>
              <a:t>10 </a:t>
            </a:r>
            <a:r>
              <a:rPr sz="1400" spc="-10" dirty="0">
                <a:latin typeface="Times New Roman"/>
                <a:cs typeface="Times New Roman"/>
              </a:rPr>
              <a:t>Percent </a:t>
            </a:r>
            <a:r>
              <a:rPr sz="1400" spc="-15" dirty="0">
                <a:latin typeface="Times New Roman"/>
                <a:cs typeface="Times New Roman"/>
              </a:rPr>
              <a:t>defaulters when  compared </a:t>
            </a:r>
            <a:r>
              <a:rPr sz="1400" spc="-10" dirty="0">
                <a:latin typeface="Times New Roman"/>
                <a:cs typeface="Times New Roman"/>
              </a:rPr>
              <a:t>with </a:t>
            </a:r>
            <a:r>
              <a:rPr sz="1400" spc="-15" dirty="0">
                <a:latin typeface="Times New Roman"/>
                <a:cs typeface="Times New Roman"/>
              </a:rPr>
              <a:t>non-  defaulters.</a:t>
            </a:r>
            <a:endParaRPr sz="1400">
              <a:latin typeface="Times New Roman"/>
              <a:cs typeface="Times New Roman"/>
            </a:endParaRPr>
          </a:p>
          <a:p>
            <a:pPr marL="362585" indent="-274955">
              <a:lnSpc>
                <a:spcPct val="100000"/>
              </a:lnSpc>
              <a:spcBef>
                <a:spcPts val="345"/>
              </a:spcBef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15" dirty="0">
                <a:latin typeface="Times New Roman"/>
                <a:cs typeface="Times New Roman"/>
              </a:rPr>
              <a:t>Business </a:t>
            </a:r>
            <a:r>
              <a:rPr sz="1400" spc="-20" dirty="0">
                <a:latin typeface="Times New Roman"/>
                <a:cs typeface="Times New Roman"/>
              </a:rPr>
              <a:t>Entity </a:t>
            </a:r>
            <a:r>
              <a:rPr sz="1400" spc="-35" dirty="0">
                <a:latin typeface="Times New Roman"/>
                <a:cs typeface="Times New Roman"/>
              </a:rPr>
              <a:t>Type3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  <a:p>
            <a:pPr marL="362585" marR="17526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`self-employed` has </a:t>
            </a:r>
            <a:r>
              <a:rPr sz="1400" spc="-25" dirty="0">
                <a:latin typeface="Times New Roman"/>
                <a:cs typeface="Times New Roman"/>
              </a:rPr>
              <a:t>higher  </a:t>
            </a:r>
            <a:r>
              <a:rPr sz="1400" spc="-10" dirty="0">
                <a:latin typeface="Times New Roman"/>
                <a:cs typeface="Times New Roman"/>
              </a:rPr>
              <a:t>percentage </a:t>
            </a:r>
            <a:r>
              <a:rPr sz="1400" spc="-5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defaulter  count</a:t>
            </a:r>
            <a:endParaRPr sz="1400">
              <a:latin typeface="Times New Roman"/>
              <a:cs typeface="Times New Roman"/>
            </a:endParaRPr>
          </a:p>
          <a:p>
            <a:pPr marL="362585" marR="152400" indent="-274320">
              <a:lnSpc>
                <a:spcPct val="100000"/>
              </a:lnSpc>
              <a:spcBef>
                <a:spcPts val="335"/>
              </a:spcBef>
              <a:buSzPct val="85714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1400" spc="-20" dirty="0">
                <a:latin typeface="Times New Roman"/>
                <a:cs typeface="Times New Roman"/>
              </a:rPr>
              <a:t>Business Entity </a:t>
            </a:r>
            <a:r>
              <a:rPr sz="1400" spc="-40" dirty="0">
                <a:latin typeface="Times New Roman"/>
                <a:cs typeface="Times New Roman"/>
              </a:rPr>
              <a:t>Type </a:t>
            </a:r>
            <a:r>
              <a:rPr sz="1400" spc="-5" dirty="0">
                <a:latin typeface="Times New Roman"/>
                <a:cs typeface="Times New Roman"/>
              </a:rPr>
              <a:t>1 </a:t>
            </a:r>
            <a:r>
              <a:rPr sz="1400" spc="-15" dirty="0">
                <a:latin typeface="Times New Roman"/>
                <a:cs typeface="Times New Roman"/>
              </a:rPr>
              <a:t>has  </a:t>
            </a:r>
            <a:r>
              <a:rPr sz="1400" spc="-25" dirty="0">
                <a:latin typeface="Times New Roman"/>
                <a:cs typeface="Times New Roman"/>
              </a:rPr>
              <a:t>more </a:t>
            </a:r>
            <a:r>
              <a:rPr sz="1400" spc="-15" dirty="0">
                <a:latin typeface="Times New Roman"/>
                <a:cs typeface="Times New Roman"/>
              </a:rPr>
              <a:t>defaulter count when  compared </a:t>
            </a:r>
            <a:r>
              <a:rPr sz="1400" spc="-10" dirty="0">
                <a:latin typeface="Times New Roman"/>
                <a:cs typeface="Times New Roman"/>
              </a:rPr>
              <a:t>with </a:t>
            </a:r>
            <a:r>
              <a:rPr sz="1400" spc="-15" dirty="0">
                <a:latin typeface="Times New Roman"/>
                <a:cs typeface="Times New Roman"/>
              </a:rPr>
              <a:t>overall  </a:t>
            </a:r>
            <a:r>
              <a:rPr sz="1400" spc="-10" dirty="0">
                <a:latin typeface="Times New Roman"/>
                <a:cs typeface="Times New Roman"/>
              </a:rPr>
              <a:t>percentage </a:t>
            </a:r>
            <a:r>
              <a:rPr sz="1400" spc="-5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that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category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60192" y="1798320"/>
            <a:ext cx="5907024" cy="3334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99865" y="970229"/>
            <a:ext cx="4653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Plot-I </a:t>
            </a:r>
            <a:r>
              <a:rPr sz="2400" spc="-5" dirty="0">
                <a:latin typeface="Georgia"/>
                <a:cs typeface="Georgia"/>
              </a:rPr>
              <a:t>on Non-Defaulters</a:t>
            </a:r>
            <a:r>
              <a:rPr sz="2400" spc="-7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Category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1942</Words>
  <Application>Microsoft Office PowerPoint</Application>
  <PresentationFormat>On-screen Show (4:3)</PresentationFormat>
  <Paragraphs>197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Georgia</vt:lpstr>
      <vt:lpstr>Times New Roman</vt:lpstr>
      <vt:lpstr>Office Theme</vt:lpstr>
      <vt:lpstr>CREDIT EDA CASESTUDY</vt:lpstr>
      <vt:lpstr>UNIVARIATE ANALYSIS on Application Data</vt:lpstr>
      <vt:lpstr>Distribution on FAMILY STATUS –</vt:lpstr>
      <vt:lpstr>Distribution on Housing Type –</vt:lpstr>
      <vt:lpstr>Distribution on Income Type –</vt:lpstr>
      <vt:lpstr>Distribution on Education Type –</vt:lpstr>
      <vt:lpstr>Distribution on Gender Type –</vt:lpstr>
      <vt:lpstr>Distribution on  Start Of  WeekdayApproval – The day on which clients  applies for the loan.</vt:lpstr>
      <vt:lpstr>Distribution of Non-  Defaulter on  Organisation Type –</vt:lpstr>
      <vt:lpstr>Distribution of  Defaulter on  Organisation Type –</vt:lpstr>
      <vt:lpstr>BI-VARIATE ANALYSIS on Application Data</vt:lpstr>
      <vt:lpstr>Age versus Target –</vt:lpstr>
      <vt:lpstr>Amount Annuity  versus Amount  Goods Price –</vt:lpstr>
      <vt:lpstr>Amount Of Goods  versus Amount  Credit –</vt:lpstr>
      <vt:lpstr>DaysEmployeed –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 10 Correlated  Variables – High correlation between  variables helps in  understanding relation between  variables</vt:lpstr>
      <vt:lpstr>versus Target –</vt:lpstr>
      <vt:lpstr>UNIVARIATE ANALYSIS on Previous Application  Dataset</vt:lpstr>
      <vt:lpstr>BI-VARIATE ANALYSIS on Previous Application Dataset</vt:lpstr>
      <vt:lpstr>Distribution on  Contract Status–</vt:lpstr>
      <vt:lpstr>Distribution of Contract  Status versus Education  type on target –  previous application status versus Highest Education by the  client</vt:lpstr>
      <vt:lpstr>Distribution of Contract  Status versus Family status  on target – previous application status  versus Family status by the  client and its impact on target</vt:lpstr>
      <vt:lpstr>Distribution of Contract  Status versus housing type  on target – previous application status  versus housing type and its  impact on target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CASESTUDY</dc:title>
  <cp:lastModifiedBy>krishna karthik</cp:lastModifiedBy>
  <cp:revision>3</cp:revision>
  <dcterms:created xsi:type="dcterms:W3CDTF">2021-07-10T07:07:36Z</dcterms:created>
  <dcterms:modified xsi:type="dcterms:W3CDTF">2022-01-07T03:43:46Z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2021-07-10T00:00:00Z</vt:filetime>
  </property>
</Properties>
</file>