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848" r:id="rId4"/>
    <p:sldId id="847" r:id="rId5"/>
    <p:sldId id="850" r:id="rId6"/>
    <p:sldId id="849" r:id="rId7"/>
    <p:sldId id="851" r:id="rId8"/>
    <p:sldId id="852" r:id="rId9"/>
    <p:sldId id="853" r:id="rId10"/>
    <p:sldId id="854" r:id="rId11"/>
    <p:sldId id="271" r:id="rId12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garaju Gundala" initials="NG" lastIdx="1" clrIdx="0">
    <p:extLst>
      <p:ext uri="{19B8F6BF-5375-455C-9EA6-DF929625EA0E}">
        <p15:presenceInfo xmlns:p15="http://schemas.microsoft.com/office/powerpoint/2012/main" userId="6145b7a9fb8b39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FFF"/>
    <a:srgbClr val="DBC9FF"/>
    <a:srgbClr val="BABABA"/>
    <a:srgbClr val="9966FF"/>
    <a:srgbClr val="DCDCDC"/>
    <a:srgbClr val="D9EFFF"/>
    <a:srgbClr val="FFE7E7"/>
    <a:srgbClr val="FFA7A7"/>
    <a:srgbClr val="EFE7FF"/>
    <a:srgbClr val="FFE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9644" autoAdjust="0"/>
  </p:normalViewPr>
  <p:slideViewPr>
    <p:cSldViewPr snapToObjects="1" showGuides="1">
      <p:cViewPr varScale="1">
        <p:scale>
          <a:sx n="82" d="100"/>
          <a:sy n="82" d="100"/>
        </p:scale>
        <p:origin x="331" y="75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pPr/>
              <a:t>7/28/2023</a:t>
            </a:fld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pPr/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Science Internship | Machine Learning Intership Program">
            <a:extLst>
              <a:ext uri="{FF2B5EF4-FFF2-40B4-BE49-F238E27FC236}">
                <a16:creationId xmlns:a16="http://schemas.microsoft.com/office/drawing/2014/main" id="{A8F1F680-78C6-69F2-9C04-1816AB01F8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" y="799"/>
            <a:ext cx="14608954" cy="821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28, 2023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82D80EB0-EA6E-6548-6865-C9D08FE5403E}"/>
              </a:ext>
            </a:extLst>
          </p:cNvPr>
          <p:cNvSpPr/>
          <p:nvPr userDrawn="1"/>
        </p:nvSpPr>
        <p:spPr>
          <a:xfrm>
            <a:off x="8597" y="-673"/>
            <a:ext cx="8990727" cy="8219248"/>
          </a:xfrm>
          <a:prstGeom prst="flowChartOnlineStorage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D0215-E234-7415-068E-FE78E2DF6197}"/>
              </a:ext>
            </a:extLst>
          </p:cNvPr>
          <p:cNvSpPr/>
          <p:nvPr userDrawn="1"/>
        </p:nvSpPr>
        <p:spPr>
          <a:xfrm>
            <a:off x="9341" y="-681"/>
            <a:ext cx="4501709" cy="8230273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01780D9-F529-5305-976F-FCCD58FE8295}"/>
              </a:ext>
            </a:extLst>
          </p:cNvPr>
          <p:cNvSpPr txBox="1">
            <a:spLocks/>
          </p:cNvSpPr>
          <p:nvPr userDrawn="1"/>
        </p:nvSpPr>
        <p:spPr>
          <a:xfrm>
            <a:off x="4878288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21"/>
          <a:stretch/>
        </p:blipFill>
        <p:spPr>
          <a:xfrm>
            <a:off x="4812041" y="10344"/>
            <a:ext cx="10546844" cy="821925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July 28, 2023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5" name="Flowchart: Stored Data 4">
            <a:extLst>
              <a:ext uri="{FF2B5EF4-FFF2-40B4-BE49-F238E27FC236}">
                <a16:creationId xmlns:a16="http://schemas.microsoft.com/office/drawing/2014/main" id="{38E56F91-59E2-A247-DBAF-EA9A2C804733}"/>
              </a:ext>
            </a:extLst>
          </p:cNvPr>
          <p:cNvSpPr/>
          <p:nvPr userDrawn="1"/>
        </p:nvSpPr>
        <p:spPr>
          <a:xfrm>
            <a:off x="8597" y="-673"/>
            <a:ext cx="8990727" cy="8219248"/>
          </a:xfrm>
          <a:prstGeom prst="flowChartOnlineStorage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639BF3-16DD-DB1A-A1D6-86E08D0B3A2E}"/>
              </a:ext>
            </a:extLst>
          </p:cNvPr>
          <p:cNvSpPr/>
          <p:nvPr userDrawn="1"/>
        </p:nvSpPr>
        <p:spPr>
          <a:xfrm>
            <a:off x="9341" y="-681"/>
            <a:ext cx="4802700" cy="8230273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16CD1EE-B0A8-0484-D867-7802DA091506}"/>
              </a:ext>
            </a:extLst>
          </p:cNvPr>
          <p:cNvSpPr txBox="1">
            <a:spLocks/>
          </p:cNvSpPr>
          <p:nvPr userDrawn="1"/>
        </p:nvSpPr>
        <p:spPr>
          <a:xfrm>
            <a:off x="4878288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  <p:extLst>
      <p:ext uri="{BB962C8B-B14F-4D97-AF65-F5344CB8AC3E}">
        <p14:creationId xmlns:p14="http://schemas.microsoft.com/office/powerpoint/2010/main" val="416003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18463" y="7580439"/>
            <a:ext cx="13537505" cy="2743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8" name="Group 17"/>
          <p:cNvGrpSpPr/>
          <p:nvPr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" name="Text Box 115"/>
          <p:cNvSpPr txBox="1">
            <a:spLocks noChangeArrowheads="1"/>
          </p:cNvSpPr>
          <p:nvPr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July 28, 2023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/>
        </p:nvSpPr>
        <p:spPr>
          <a:xfrm>
            <a:off x="4938936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</a:rPr>
              <a:t>r3spAI Academy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81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Clr>
          <a:srgbClr val="0070C0"/>
        </a:buClr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Clr>
          <a:srgbClr val="0070C0"/>
        </a:buClr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Clr>
          <a:srgbClr val="0070C0"/>
        </a:buClr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CFDD98-AF5D-56C5-6B57-1F83E2E69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6" y="6601627"/>
            <a:ext cx="4566025" cy="111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  <a:p>
            <a:r>
              <a:rPr lang="en-IN" dirty="0"/>
              <a:t>Conclusion and Future Work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98A705-717A-6BBE-8091-DF7093558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029200"/>
            <a:ext cx="1310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500" dirty="0">
                <a:latin typeface="Verdana" pitchFamily="34" charset="0"/>
                <a:ea typeface="Verdana" pitchFamily="34" charset="0"/>
              </a:rPr>
              <a:t>After evaluating various algorithms, by observation KNN Algorithm is found to be the best and produced highest accuracy among all.</a:t>
            </a:r>
          </a:p>
          <a:p>
            <a:pPr>
              <a:buFont typeface="Arial" pitchFamily="34" charset="0"/>
              <a:buChar char="•"/>
            </a:pPr>
            <a:endParaRPr lang="en-US" sz="2500" dirty="0">
              <a:latin typeface="Verdana" pitchFamily="34" charset="0"/>
              <a:ea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500" dirty="0">
                <a:latin typeface="Verdana" pitchFamily="34" charset="0"/>
                <a:ea typeface="Verdana" pitchFamily="34" charset="0"/>
              </a:rPr>
              <a:t>Therefore we will utilize the KNN Algorithm to predict the Credit Card Approval.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4E7365-9E1D-8AC5-6711-2E68F08EB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823085"/>
            <a:ext cx="14478000" cy="275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8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280719" y="1666528"/>
            <a:ext cx="6629401" cy="908720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147D4B3-A0E0-42D2-8E75-446524E43B35}"/>
              </a:ext>
            </a:extLst>
          </p:cNvPr>
          <p:cNvSpPr txBox="1">
            <a:spLocks/>
          </p:cNvSpPr>
          <p:nvPr/>
        </p:nvSpPr>
        <p:spPr bwMode="auto">
          <a:xfrm>
            <a:off x="258416" y="3250704"/>
            <a:ext cx="452535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  <a:latin typeface="Arial"/>
              </a:rPr>
              <a:t>Student Name : K VVSS GOWTHAM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Roll Number : 21B91A05G7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SRKR Engineering College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Mobile: 9346782544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Email: 21b91a05g7@srkrec.ac.in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bg1"/>
                </a:solidFill>
              </a:rPr>
              <a:t>Bhimavaram - India</a:t>
            </a:r>
            <a:endParaRPr lang="en-US" sz="1400" dirty="0"/>
          </a:p>
          <a:p>
            <a:pPr marL="0" indent="0"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A6C313-A097-4FE7-BDB6-EECD63386709}"/>
              </a:ext>
            </a:extLst>
          </p:cNvPr>
          <p:cNvSpPr txBox="1">
            <a:spLocks/>
          </p:cNvSpPr>
          <p:nvPr/>
        </p:nvSpPr>
        <p:spPr>
          <a:xfrm>
            <a:off x="9907488" y="1184996"/>
            <a:ext cx="4536504" cy="1417636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Q &amp; 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B5C9A7-97A3-C175-D493-5718FD6D7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6" y="6601627"/>
            <a:ext cx="4566025" cy="111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1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8496"/>
            <a:ext cx="13182128" cy="590465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en-US" dirty="0"/>
              <a:t>Problem Statement</a:t>
            </a:r>
            <a:r>
              <a:rPr lang="en-US" dirty="0">
                <a:latin typeface="+mj-lt"/>
              </a:rPr>
              <a:t>	03                    </a:t>
            </a:r>
          </a:p>
          <a:p>
            <a:pPr>
              <a:lnSpc>
                <a:spcPct val="200000"/>
              </a:lnSpc>
            </a:pPr>
            <a:r>
              <a:rPr lang="en-US" kern="0" dirty="0">
                <a:solidFill>
                  <a:srgbClr val="000000"/>
                </a:solidFill>
                <a:cs typeface="Arial Bold" pitchFamily="34" charset="0"/>
              </a:rPr>
              <a:t>Data Mining - 01</a:t>
            </a:r>
            <a:r>
              <a:rPr lang="en-US" dirty="0">
                <a:latin typeface="+mj-lt"/>
              </a:rPr>
              <a:t>       	04 </a:t>
            </a:r>
          </a:p>
          <a:p>
            <a:pPr>
              <a:lnSpc>
                <a:spcPct val="200000"/>
              </a:lnSpc>
            </a:pPr>
            <a:r>
              <a:rPr lang="en-US" kern="0" dirty="0">
                <a:solidFill>
                  <a:srgbClr val="000000"/>
                </a:solidFill>
                <a:cs typeface="Arial Bold" pitchFamily="34" charset="0"/>
              </a:rPr>
              <a:t>Data Mining - 02 </a:t>
            </a:r>
            <a:r>
              <a:rPr lang="en-US" dirty="0">
                <a:latin typeface="+mj-lt"/>
              </a:rPr>
              <a:t>	 05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Exploratory Data Analysis (EDA)	</a:t>
            </a:r>
            <a:r>
              <a:rPr lang="en-US" dirty="0">
                <a:latin typeface="+mj-lt"/>
              </a:rPr>
              <a:t>06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Data Visualization 	07</a:t>
            </a:r>
            <a:endParaRPr lang="en-US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en-US" dirty="0"/>
              <a:t>Algorithms Used 	08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Analysis of Results	09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Conclusion &amp; Future Work	10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en-US" dirty="0"/>
              <a:t> 	</a:t>
            </a:r>
            <a:endParaRPr lang="en-US" dirty="0">
              <a:latin typeface="+mj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BDE789-4EA0-4761-B61B-2C843A2EB1B0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C0548-0BB3-6575-4564-5A4FD9209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  <a:p>
            <a:r>
              <a:rPr lang="en-IN" dirty="0"/>
              <a:t>Problem Statement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E2BC2E-4046-B892-B50F-D555B1FDA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26FD5C-73FF-7719-7B33-9BDFAFC5F9B6}"/>
              </a:ext>
            </a:extLst>
          </p:cNvPr>
          <p:cNvSpPr txBox="1"/>
          <p:nvPr/>
        </p:nvSpPr>
        <p:spPr>
          <a:xfrm>
            <a:off x="648622" y="1600200"/>
            <a:ext cx="12750080" cy="6075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1C1917"/>
                </a:solidFill>
                <a:effectLst/>
                <a:latin typeface="Verdana" pitchFamily="34" charset="0"/>
                <a:ea typeface="Verdana" pitchFamily="34" charset="0"/>
              </a:rPr>
              <a:t>A lending company needs to decide whether to approve </a:t>
            </a:r>
            <a:r>
              <a:rPr lang="en-US" sz="2400" dirty="0">
                <a:solidFill>
                  <a:srgbClr val="1C1917"/>
                </a:solidFill>
                <a:latin typeface="Verdana" pitchFamily="34" charset="0"/>
                <a:ea typeface="Verdana" pitchFamily="34" charset="0"/>
              </a:rPr>
              <a:t>Credit Card</a:t>
            </a:r>
            <a:r>
              <a:rPr lang="en-US" sz="2400" b="0" i="0" dirty="0">
                <a:solidFill>
                  <a:srgbClr val="1C1917"/>
                </a:solidFill>
                <a:effectLst/>
                <a:latin typeface="Verdana" pitchFamily="34" charset="0"/>
                <a:ea typeface="Verdana" pitchFamily="34" charset="0"/>
              </a:rPr>
              <a:t> applications or not. They have data about past applicants including information like the person's age, income, credit score etc. as well as whether those applicants were approved for a loan.</a:t>
            </a:r>
          </a:p>
          <a:p>
            <a:pPr algn="l"/>
            <a:endParaRPr lang="en-US" sz="2400" b="0" i="0" dirty="0">
              <a:solidFill>
                <a:srgbClr val="1C1917"/>
              </a:solidFill>
              <a:effectLst/>
              <a:latin typeface="Verdana" pitchFamily="34" charset="0"/>
              <a:ea typeface="Verdana" pitchFamily="34" charset="0"/>
            </a:endParaRPr>
          </a:p>
          <a:p>
            <a:pPr algn="l"/>
            <a:r>
              <a:rPr lang="en-US" sz="2400" b="0" i="0" dirty="0">
                <a:solidFill>
                  <a:srgbClr val="1C1917"/>
                </a:solidFill>
                <a:effectLst/>
                <a:latin typeface="Verdana" pitchFamily="34" charset="0"/>
                <a:ea typeface="Verdana" pitchFamily="34" charset="0"/>
              </a:rPr>
              <a:t>The lending company wants to use this past data to build a system that can automatically decide whether new applicants should get a </a:t>
            </a:r>
            <a:r>
              <a:rPr lang="en-US" sz="2400" dirty="0">
                <a:solidFill>
                  <a:srgbClr val="1C1917"/>
                </a:solidFill>
                <a:latin typeface="Verdana" pitchFamily="34" charset="0"/>
                <a:ea typeface="Verdana" pitchFamily="34" charset="0"/>
              </a:rPr>
              <a:t>Credit Card</a:t>
            </a:r>
            <a:r>
              <a:rPr lang="en-US" sz="2400" b="0" i="0" dirty="0">
                <a:solidFill>
                  <a:srgbClr val="1C1917"/>
                </a:solidFill>
                <a:effectLst/>
                <a:latin typeface="Verdana" pitchFamily="34" charset="0"/>
                <a:ea typeface="Verdana" pitchFamily="34" charset="0"/>
              </a:rPr>
              <a:t> approval or not.</a:t>
            </a:r>
          </a:p>
          <a:p>
            <a:pPr algn="l"/>
            <a:endParaRPr lang="en-US" sz="2400" b="0" i="0" dirty="0">
              <a:solidFill>
                <a:srgbClr val="1C1917"/>
              </a:solidFill>
              <a:effectLst/>
              <a:latin typeface="Verdana" pitchFamily="34" charset="0"/>
              <a:ea typeface="Verdana" pitchFamily="34" charset="0"/>
            </a:endParaRPr>
          </a:p>
          <a:p>
            <a:pPr algn="l"/>
            <a:r>
              <a:rPr lang="en-US" sz="2400" b="0" i="0" dirty="0">
                <a:solidFill>
                  <a:srgbClr val="1C1917"/>
                </a:solidFill>
                <a:effectLst/>
                <a:latin typeface="Verdana" pitchFamily="34" charset="0"/>
                <a:ea typeface="Verdana" pitchFamily="34" charset="0"/>
              </a:rPr>
              <a:t>The main goals are to: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C1917"/>
                </a:solidFill>
                <a:effectLst/>
                <a:latin typeface="Verdana" pitchFamily="34" charset="0"/>
                <a:ea typeface="Verdana" pitchFamily="34" charset="0"/>
              </a:rPr>
              <a:t> Accurately predict if an applicant is likely to repay the loan or not based on their information. This will help make good lending decisions.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C1917"/>
                </a:solidFill>
                <a:effectLst/>
                <a:latin typeface="Verdana" pitchFamily="34" charset="0"/>
                <a:ea typeface="Verdana" pitchFamily="34" charset="0"/>
              </a:rPr>
              <a:t> Make sure the decisions are fair and unbiased towards all applicants.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C1917"/>
                </a:solidFill>
                <a:effectLst/>
                <a:latin typeface="Verdana" pitchFamily="34" charset="0"/>
                <a:ea typeface="Verdana" pitchFamily="34" charset="0"/>
              </a:rPr>
              <a:t> Speed up the loan approval process and reduce manual work.</a:t>
            </a:r>
          </a:p>
          <a:p>
            <a:pPr algn="l"/>
            <a:endParaRPr lang="en-US" sz="2400" b="0" i="0" dirty="0">
              <a:solidFill>
                <a:srgbClr val="1C1917"/>
              </a:solidFill>
              <a:effectLst/>
              <a:latin typeface="Verdana" pitchFamily="34" charset="0"/>
              <a:ea typeface="Verdana" pitchFamily="34" charset="0"/>
            </a:endParaRPr>
          </a:p>
          <a:p>
            <a:endParaRPr lang="en-US" dirty="0"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23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Data Mining - 01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AA4977-93B3-369B-57EB-E5D7D0F53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1252489"/>
            <a:ext cx="13258800" cy="6306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500" dirty="0"/>
              <a:t>  </a:t>
            </a:r>
            <a:r>
              <a:rPr lang="en-US" sz="2500" dirty="0">
                <a:latin typeface="Verdana" pitchFamily="34" charset="0"/>
                <a:ea typeface="Verdana" pitchFamily="34" charset="0"/>
              </a:rPr>
              <a:t>Firstly we load the dataset and find the different types of data available in that particular set. In my dataset there are 3 different types of data namely int64, float64,object.</a:t>
            </a:r>
          </a:p>
          <a:p>
            <a:pPr>
              <a:buFont typeface="Arial" pitchFamily="34" charset="0"/>
              <a:buChar char="•"/>
            </a:pPr>
            <a:endParaRPr lang="en-US" sz="2500" dirty="0">
              <a:latin typeface="Verdana" pitchFamily="34" charset="0"/>
              <a:ea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500" dirty="0">
                <a:latin typeface="Verdana" pitchFamily="34" charset="0"/>
                <a:ea typeface="Verdana" pitchFamily="34" charset="0"/>
              </a:rPr>
              <a:t>The shape of the Data Set is 690,16( Rows, Columns)</a:t>
            </a:r>
          </a:p>
          <a:p>
            <a:pPr>
              <a:buFont typeface="Arial" pitchFamily="34" charset="0"/>
              <a:buChar char="•"/>
            </a:pPr>
            <a:endParaRPr lang="en-US" sz="2500" dirty="0">
              <a:latin typeface="Verdana" pitchFamily="34" charset="0"/>
              <a:ea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500" dirty="0">
                <a:latin typeface="Verdana" pitchFamily="34" charset="0"/>
                <a:ea typeface="Verdana" pitchFamily="34" charset="0"/>
              </a:rPr>
              <a:t>There are no duplicate values in my data set so there is no need to delete any.</a:t>
            </a:r>
          </a:p>
          <a:p>
            <a:pPr>
              <a:buFont typeface="Arial" pitchFamily="34" charset="0"/>
              <a:buChar char="•"/>
            </a:pPr>
            <a:endParaRPr lang="en-US" sz="2500" dirty="0">
              <a:latin typeface="Verdana" pitchFamily="34" charset="0"/>
              <a:ea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500" dirty="0">
                <a:latin typeface="Verdana" pitchFamily="34" charset="0"/>
                <a:ea typeface="Verdana" pitchFamily="34" charset="0"/>
              </a:rPr>
              <a:t>The Ratio proportion of the dataset is balanced with 1.25 : 1 , hence there is no need to do any sampling technique.</a:t>
            </a:r>
          </a:p>
          <a:p>
            <a:pPr>
              <a:buFont typeface="Arial" pitchFamily="34" charset="0"/>
              <a:buChar char="•"/>
            </a:pPr>
            <a:endParaRPr lang="en-US" sz="2500" dirty="0">
              <a:latin typeface="Verdana" pitchFamily="34" charset="0"/>
              <a:ea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500" dirty="0">
                <a:latin typeface="Verdana" pitchFamily="34" charset="0"/>
                <a:ea typeface="Verdana" pitchFamily="34" charset="0"/>
              </a:rPr>
              <a:t>There are no null values in my dataset which is found by using </a:t>
            </a:r>
            <a:r>
              <a:rPr lang="en-US" sz="2500" dirty="0" err="1">
                <a:latin typeface="Verdana" pitchFamily="34" charset="0"/>
                <a:ea typeface="Verdana" pitchFamily="34" charset="0"/>
              </a:rPr>
              <a:t>isnull</a:t>
            </a:r>
            <a:r>
              <a:rPr lang="en-US" sz="2500" dirty="0">
                <a:latin typeface="Verdana" pitchFamily="34" charset="0"/>
                <a:ea typeface="Verdana" pitchFamily="34" charset="0"/>
              </a:rPr>
              <a:t>() function.</a:t>
            </a:r>
          </a:p>
          <a:p>
            <a:pPr>
              <a:buFont typeface="Arial" pitchFamily="34" charset="0"/>
              <a:buChar char="•"/>
            </a:pPr>
            <a:endParaRPr lang="en-US" sz="2500" dirty="0">
              <a:latin typeface="Verdana" pitchFamily="34" charset="0"/>
              <a:ea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500" dirty="0">
                <a:latin typeface="Verdana" pitchFamily="34" charset="0"/>
                <a:ea typeface="Verdana" pitchFamily="34" charset="0"/>
              </a:rPr>
              <a:t>Using encoding technique namely label encoder all the Numerical type data is converted to Categorical data.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70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Data Mining - 02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9B9019-7E18-F76F-816D-F0B224540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1295400"/>
            <a:ext cx="13411200" cy="399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500" dirty="0">
                <a:latin typeface="Verdana" pitchFamily="34" charset="0"/>
                <a:ea typeface="Verdana" pitchFamily="34" charset="0"/>
              </a:rPr>
              <a:t>In my dataset there are 2 attributes namely Ethnicity and </a:t>
            </a:r>
            <a:r>
              <a:rPr lang="en-US" sz="2500" dirty="0" err="1">
                <a:latin typeface="Verdana" pitchFamily="34" charset="0"/>
                <a:ea typeface="Verdana" pitchFamily="34" charset="0"/>
              </a:rPr>
              <a:t>ZipCode</a:t>
            </a:r>
            <a:r>
              <a:rPr lang="en-US" sz="2500" dirty="0">
                <a:latin typeface="Verdana" pitchFamily="34" charset="0"/>
                <a:ea typeface="Verdana" pitchFamily="34" charset="0"/>
              </a:rPr>
              <a:t> which does </a:t>
            </a:r>
            <a:r>
              <a:rPr lang="en-US" sz="2500">
                <a:latin typeface="Verdana" pitchFamily="34" charset="0"/>
                <a:ea typeface="Verdana" pitchFamily="34" charset="0"/>
              </a:rPr>
              <a:t>not effect the </a:t>
            </a:r>
            <a:r>
              <a:rPr lang="en-US" sz="2500" dirty="0">
                <a:latin typeface="Verdana" pitchFamily="34" charset="0"/>
                <a:ea typeface="Verdana" pitchFamily="34" charset="0"/>
              </a:rPr>
              <a:t>target variable so they were deleted.</a:t>
            </a:r>
          </a:p>
          <a:p>
            <a:pPr>
              <a:buFont typeface="Arial" pitchFamily="34" charset="0"/>
              <a:buChar char="•"/>
            </a:pPr>
            <a:endParaRPr lang="en-US" sz="2500" dirty="0">
              <a:latin typeface="Verdana" pitchFamily="34" charset="0"/>
              <a:ea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500" dirty="0">
                <a:latin typeface="Verdana" pitchFamily="34" charset="0"/>
                <a:ea typeface="Verdana" pitchFamily="34" charset="0"/>
              </a:rPr>
              <a:t>After conversion of numerical data to  categorical data with the help of target variable dependent and independent variables are found.</a:t>
            </a:r>
          </a:p>
          <a:p>
            <a:pPr>
              <a:buFont typeface="Arial" pitchFamily="34" charset="0"/>
              <a:buChar char="•"/>
            </a:pPr>
            <a:endParaRPr lang="en-US" sz="2500" dirty="0">
              <a:latin typeface="Verdana" pitchFamily="34" charset="0"/>
              <a:ea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500" dirty="0">
                <a:latin typeface="Verdana" pitchFamily="34" charset="0"/>
                <a:ea typeface="Verdana" pitchFamily="34" charset="0"/>
              </a:rPr>
              <a:t> After finding independent and dependent variables splitting of data is done.</a:t>
            </a:r>
          </a:p>
          <a:p>
            <a:pPr>
              <a:buFont typeface="Arial" pitchFamily="34" charset="0"/>
              <a:buChar char="•"/>
            </a:pPr>
            <a:endParaRPr lang="en-US" sz="2500" dirty="0">
              <a:latin typeface="Verdana" pitchFamily="34" charset="0"/>
              <a:ea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500" dirty="0">
                <a:latin typeface="Verdana" pitchFamily="34" charset="0"/>
                <a:ea typeface="Verdana" pitchFamily="34" charset="0"/>
              </a:rPr>
              <a:t>Finally scaling techniques were used to Normalize the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46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  <a:p>
            <a:r>
              <a:rPr lang="en-IN" dirty="0"/>
              <a:t>Exploratory Data Analysis (EDA)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6D0F8C-A73B-68DE-3B0A-BB676B1E2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1788020"/>
            <a:ext cx="13487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500" dirty="0">
                <a:latin typeface="Verdana" pitchFamily="34" charset="0"/>
                <a:ea typeface="Verdana" pitchFamily="34" charset="0"/>
              </a:rPr>
              <a:t>Outliers were checked and removed from the given data set.</a:t>
            </a:r>
          </a:p>
          <a:p>
            <a:pPr>
              <a:buFont typeface="Arial" pitchFamily="34" charset="0"/>
              <a:buChar char="•"/>
            </a:pPr>
            <a:endParaRPr lang="en-US" sz="2500" dirty="0">
              <a:latin typeface="Verdana" pitchFamily="34" charset="0"/>
              <a:ea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500" dirty="0">
                <a:latin typeface="Verdana" pitchFamily="34" charset="0"/>
                <a:ea typeface="Verdana" pitchFamily="34" charset="0"/>
              </a:rPr>
              <a:t>In the dataset the target variable is “Approved” because based on that we will be able to know whether an employee got approved to the loan or not.</a:t>
            </a:r>
          </a:p>
          <a:p>
            <a:pPr>
              <a:buFont typeface="Arial" pitchFamily="34" charset="0"/>
              <a:buChar char="•"/>
            </a:pPr>
            <a:endParaRPr lang="en-US" sz="2500" dirty="0">
              <a:latin typeface="Verdana" pitchFamily="34" charset="0"/>
              <a:ea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500" dirty="0">
                <a:latin typeface="Verdana" pitchFamily="34" charset="0"/>
                <a:ea typeface="Verdana" pitchFamily="34" charset="0"/>
              </a:rPr>
              <a:t>And all the remaining variables are independent variables.</a:t>
            </a:r>
          </a:p>
          <a:p>
            <a:pPr>
              <a:buFont typeface="Arial" pitchFamily="34" charset="0"/>
              <a:buChar char="•"/>
            </a:pPr>
            <a:endParaRPr lang="en-US" sz="2500" dirty="0">
              <a:latin typeface="Verdana" pitchFamily="34" charset="0"/>
              <a:ea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500" dirty="0">
                <a:latin typeface="Verdana" pitchFamily="34" charset="0"/>
                <a:ea typeface="Verdana" pitchFamily="34" charset="0"/>
              </a:rPr>
              <a:t>After identifying the necessary differentiating target and other variables splitting of data is done by using </a:t>
            </a:r>
            <a:r>
              <a:rPr lang="en-US" sz="2500" dirty="0" err="1">
                <a:latin typeface="Verdana" pitchFamily="34" charset="0"/>
                <a:ea typeface="Verdana" pitchFamily="34" charset="0"/>
              </a:rPr>
              <a:t>train_test_split</a:t>
            </a:r>
            <a:r>
              <a:rPr lang="en-US" sz="2500" dirty="0">
                <a:latin typeface="Verdana" pitchFamily="34" charset="0"/>
                <a:ea typeface="Verdana" pitchFamily="34" charset="0"/>
              </a:rPr>
              <a:t>() method from </a:t>
            </a:r>
            <a:r>
              <a:rPr lang="en-US" sz="2500" dirty="0" err="1">
                <a:latin typeface="Verdana" pitchFamily="34" charset="0"/>
                <a:ea typeface="Verdana" pitchFamily="34" charset="0"/>
              </a:rPr>
              <a:t>sklearn</a:t>
            </a:r>
            <a:r>
              <a:rPr lang="en-US" sz="2500" dirty="0">
                <a:latin typeface="Verdana" pitchFamily="34" charset="0"/>
                <a:ea typeface="Verdana" pitchFamily="34" charset="0"/>
              </a:rPr>
              <a:t> module.</a:t>
            </a:r>
          </a:p>
          <a:p>
            <a:pPr>
              <a:buFont typeface="Arial" pitchFamily="34" charset="0"/>
              <a:buChar char="•"/>
            </a:pPr>
            <a:endParaRPr lang="en-US" sz="2500" dirty="0">
              <a:latin typeface="Verdana" pitchFamily="34" charset="0"/>
              <a:ea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500" dirty="0">
                <a:latin typeface="Verdana" pitchFamily="34" charset="0"/>
                <a:ea typeface="Verdana" pitchFamily="34" charset="0"/>
              </a:rPr>
              <a:t>After obtaining the train and test data , it is normalized by </a:t>
            </a:r>
            <a:r>
              <a:rPr lang="en-US" sz="2500" dirty="0" err="1">
                <a:latin typeface="Verdana" pitchFamily="34" charset="0"/>
                <a:ea typeface="Verdana" pitchFamily="34" charset="0"/>
              </a:rPr>
              <a:t>fit_transform</a:t>
            </a:r>
            <a:r>
              <a:rPr lang="en-US" sz="2500" dirty="0">
                <a:latin typeface="Verdana" pitchFamily="34" charset="0"/>
                <a:ea typeface="Verdana" pitchFamily="34" charset="0"/>
              </a:rPr>
              <a:t>() method from </a:t>
            </a:r>
            <a:r>
              <a:rPr lang="en-US" sz="2500" dirty="0" err="1">
                <a:latin typeface="Verdana" pitchFamily="34" charset="0"/>
                <a:ea typeface="Verdana" pitchFamily="34" charset="0"/>
              </a:rPr>
              <a:t>MinMaxScaler</a:t>
            </a:r>
            <a:r>
              <a:rPr lang="en-US" sz="2500" dirty="0">
                <a:latin typeface="Verdana" pitchFamily="34" charset="0"/>
                <a:ea typeface="Verdan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996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Data Visualization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66A3B2-5477-FEA4-35B3-266AFD2EA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pic>
        <p:nvPicPr>
          <p:cNvPr id="4" name="Picture 3" descr="barp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19200"/>
            <a:ext cx="7010400" cy="5780332"/>
          </a:xfrm>
          <a:prstGeom prst="rect">
            <a:avLst/>
          </a:prstGeom>
        </p:spPr>
      </p:pic>
      <p:pic>
        <p:nvPicPr>
          <p:cNvPr id="5" name="Picture 4" descr="Pie ch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3430" y="1524000"/>
            <a:ext cx="5623570" cy="479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  <a:p>
            <a:r>
              <a:rPr lang="en-IN" dirty="0"/>
              <a:t>Algorithms Used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EB3873-8BB7-80A4-AF7F-A2D4C9016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2057400"/>
            <a:ext cx="13258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500" dirty="0">
                <a:latin typeface="Verdana" pitchFamily="34" charset="0"/>
                <a:ea typeface="Verdana" pitchFamily="34" charset="0"/>
              </a:rPr>
              <a:t>My problem is a classification problem.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2500" dirty="0">
                <a:latin typeface="Verdana" pitchFamily="34" charset="0"/>
                <a:ea typeface="Verdana" pitchFamily="34" charset="0"/>
              </a:rPr>
              <a:t>There are total seven algorithms in classification  problem </a:t>
            </a:r>
          </a:p>
          <a:p>
            <a:pPr marL="1303020" lvl="1" indent="-571500">
              <a:buFont typeface="+mj-lt"/>
              <a:buAutoNum type="romanUcPeriod"/>
            </a:pPr>
            <a:r>
              <a:rPr lang="en-US" sz="2500" dirty="0">
                <a:latin typeface="Verdana" pitchFamily="34" charset="0"/>
                <a:ea typeface="Verdana" pitchFamily="34" charset="0"/>
              </a:rPr>
              <a:t>Logistic Regression</a:t>
            </a:r>
          </a:p>
          <a:p>
            <a:pPr marL="1303020" lvl="1" indent="-571500">
              <a:buFont typeface="+mj-lt"/>
              <a:buAutoNum type="romanUcPeriod"/>
            </a:pPr>
            <a:r>
              <a:rPr lang="en-US" sz="2500" dirty="0">
                <a:latin typeface="Verdana" pitchFamily="34" charset="0"/>
                <a:ea typeface="Verdana" pitchFamily="34" charset="0"/>
              </a:rPr>
              <a:t>Decision Tree Classification</a:t>
            </a:r>
          </a:p>
          <a:p>
            <a:pPr marL="1303020" lvl="1" indent="-571500">
              <a:buFont typeface="+mj-lt"/>
              <a:buAutoNum type="romanUcPeriod"/>
            </a:pPr>
            <a:r>
              <a:rPr lang="en-US" sz="2500" dirty="0">
                <a:latin typeface="Verdana" pitchFamily="34" charset="0"/>
                <a:ea typeface="Verdana" pitchFamily="34" charset="0"/>
              </a:rPr>
              <a:t>Random Forest</a:t>
            </a:r>
          </a:p>
          <a:p>
            <a:pPr marL="1303020" lvl="1" indent="-571500">
              <a:buFont typeface="+mj-lt"/>
              <a:buAutoNum type="romanUcPeriod"/>
            </a:pPr>
            <a:r>
              <a:rPr lang="en-US" sz="2500" dirty="0">
                <a:latin typeface="Verdana" pitchFamily="34" charset="0"/>
                <a:ea typeface="Verdana" pitchFamily="34" charset="0"/>
              </a:rPr>
              <a:t>Extra Trees Classification</a:t>
            </a:r>
          </a:p>
          <a:p>
            <a:pPr marL="1303020" lvl="1" indent="-571500">
              <a:buFont typeface="+mj-lt"/>
              <a:buAutoNum type="romanUcPeriod"/>
            </a:pPr>
            <a:r>
              <a:rPr lang="en-US" sz="2500" dirty="0">
                <a:latin typeface="Verdana" pitchFamily="34" charset="0"/>
                <a:ea typeface="Verdana" pitchFamily="34" charset="0"/>
              </a:rPr>
              <a:t>KNN Algorithm</a:t>
            </a:r>
          </a:p>
          <a:p>
            <a:pPr marL="1303020" lvl="1" indent="-571500">
              <a:buFont typeface="+mj-lt"/>
              <a:buAutoNum type="romanUcPeriod"/>
            </a:pPr>
            <a:r>
              <a:rPr lang="en-US" sz="2500" dirty="0">
                <a:latin typeface="Verdana" pitchFamily="34" charset="0"/>
                <a:ea typeface="Verdana" pitchFamily="34" charset="0"/>
              </a:rPr>
              <a:t>SVM Algorithm</a:t>
            </a:r>
          </a:p>
          <a:p>
            <a:pPr marL="1303020" lvl="1" indent="-571500">
              <a:buFont typeface="+mj-lt"/>
              <a:buAutoNum type="romanUcPeriod"/>
            </a:pPr>
            <a:r>
              <a:rPr lang="en-US" sz="2500" dirty="0">
                <a:latin typeface="Verdana" pitchFamily="34" charset="0"/>
                <a:ea typeface="Verdana" pitchFamily="34" charset="0"/>
              </a:rPr>
              <a:t>Naïve </a:t>
            </a:r>
            <a:r>
              <a:rPr lang="en-US" sz="2500" dirty="0" err="1">
                <a:latin typeface="Verdana" pitchFamily="34" charset="0"/>
                <a:ea typeface="Verdana" pitchFamily="34" charset="0"/>
              </a:rPr>
              <a:t>Baye’s</a:t>
            </a:r>
            <a:r>
              <a:rPr lang="en-US" sz="2500" dirty="0">
                <a:latin typeface="Verdana" pitchFamily="34" charset="0"/>
                <a:ea typeface="Verdana" pitchFamily="34" charset="0"/>
              </a:rPr>
              <a:t> Algorithm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500" dirty="0">
                <a:latin typeface="Verdana" pitchFamily="34" charset="0"/>
                <a:ea typeface="Verdana" pitchFamily="34" charset="0"/>
              </a:rPr>
              <a:t>From the 7 algorithm, In KNN algorithm there is need to find the highest accuracy k value and there is a need to best SVM Model to find more accurate algorithm.</a:t>
            </a:r>
          </a:p>
        </p:txBody>
      </p:sp>
    </p:spTree>
    <p:extLst>
      <p:ext uri="{BB962C8B-B14F-4D97-AF65-F5344CB8AC3E}">
        <p14:creationId xmlns:p14="http://schemas.microsoft.com/office/powerpoint/2010/main" val="45626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685800" y="370384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  <a:p>
            <a:r>
              <a:rPr lang="en-IN" dirty="0"/>
              <a:t>Analysis of Results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77DE14-B189-13B7-3689-BA1AC6594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5340" y="32646"/>
            <a:ext cx="3386724" cy="8271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1788020"/>
            <a:ext cx="13487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latin typeface="Verdana" pitchFamily="34" charset="0"/>
                <a:ea typeface="Verdana" pitchFamily="34" charset="0"/>
              </a:rPr>
              <a:t>From KNN Algorithm k=3 gives the best Accuracy about 87.4%.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latin typeface="Verdana" pitchFamily="34" charset="0"/>
              <a:ea typeface="Verdan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Verdana" pitchFamily="34" charset="0"/>
              <a:ea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Verdana" pitchFamily="34" charset="0"/>
                <a:ea typeface="Verdana" pitchFamily="34" charset="0"/>
              </a:rPr>
              <a:t>From SVM Algorithm kernel is polynomial that is kernel = “poly”.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latin typeface="Verdana" pitchFamily="34" charset="0"/>
              <a:ea typeface="Verdan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Verdana" pitchFamily="34" charset="0"/>
              <a:ea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Verdana" pitchFamily="34" charset="0"/>
                <a:ea typeface="Verdana" pitchFamily="34" charset="0"/>
              </a:rPr>
              <a:t>From KNN and SVM by comparing all the algorithms KNN Algorithm is found to give best accuracy of all.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latin typeface="Verdana" pitchFamily="34" charset="0"/>
              <a:ea typeface="Verdan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Verdana" pitchFamily="34" charset="0"/>
              <a:ea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Verdana" pitchFamily="34" charset="0"/>
                <a:ea typeface="Verdana" pitchFamily="34" charset="0"/>
              </a:rPr>
              <a:t>Best Algorithm is KNN Algorithm and the Accuracy is 87.4%.</a:t>
            </a:r>
          </a:p>
        </p:txBody>
      </p:sp>
    </p:spTree>
    <p:extLst>
      <p:ext uri="{BB962C8B-B14F-4D97-AF65-F5344CB8AC3E}">
        <p14:creationId xmlns:p14="http://schemas.microsoft.com/office/powerpoint/2010/main" val="218781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_powerpoint_16x9_template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_int_powerpoint_16x9_template" id="{0A550C65-A83E-C24C-B08F-DB19D25C59F5}" vid="{B712A4A5-3F4E-3D44-AEDC-22156EEF3D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dxc_powerpoint_16x9_template</Template>
  <TotalTime>17895</TotalTime>
  <Words>688</Words>
  <Application>Microsoft Office PowerPoint</Application>
  <PresentationFormat>Custom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Bahnschrift Light</vt:lpstr>
      <vt:lpstr>Verdana</vt:lpstr>
      <vt:lpstr>dxc_powerpoint_16x9_template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is Arial Bold 60pt  on up to three lines</dc:title>
  <dc:creator>Windows User</dc:creator>
  <cp:lastModifiedBy>K Gowtham</cp:lastModifiedBy>
  <cp:revision>1137</cp:revision>
  <dcterms:created xsi:type="dcterms:W3CDTF">2018-11-22T06:53:55Z</dcterms:created>
  <dcterms:modified xsi:type="dcterms:W3CDTF">2023-07-28T11:02:10Z</dcterms:modified>
</cp:coreProperties>
</file>