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20"/>
  </p:notesMasterIdLst>
  <p:sldIdLst>
    <p:sldId id="307" r:id="rId2"/>
    <p:sldId id="258" r:id="rId3"/>
    <p:sldId id="266" r:id="rId4"/>
    <p:sldId id="291" r:id="rId5"/>
    <p:sldId id="292" r:id="rId6"/>
    <p:sldId id="295" r:id="rId7"/>
    <p:sldId id="294" r:id="rId8"/>
    <p:sldId id="296" r:id="rId9"/>
    <p:sldId id="301" r:id="rId10"/>
    <p:sldId id="302" r:id="rId11"/>
    <p:sldId id="303" r:id="rId12"/>
    <p:sldId id="304" r:id="rId13"/>
    <p:sldId id="297" r:id="rId14"/>
    <p:sldId id="305" r:id="rId15"/>
    <p:sldId id="298" r:id="rId16"/>
    <p:sldId id="299" r:id="rId17"/>
    <p:sldId id="300" r:id="rId18"/>
    <p:sldId id="30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947B16-6149-408E-8363-EC8B04C3360E}">
  <a:tblStyle styleId="{E8947B16-6149-408E-8363-EC8B04C336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ca78200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ca78200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240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c6b244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c6b244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388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c6b244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c6b244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559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c6b244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c6b244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775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c6b244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c6b244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709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c6b244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c6b244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119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c6b244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c6b244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95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c6b244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c6b244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224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c6b244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c6b244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573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c6b244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c6b244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01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ca78200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ca78200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c6b244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c6b244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c6b244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c6b244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37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c6b244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c6b244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288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c6b244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c6b244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63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c6b244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c6b244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31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c6b244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c6b244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705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c6b244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c6b244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37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93950" y="582375"/>
            <a:ext cx="4025100" cy="29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93800" y="4156125"/>
            <a:ext cx="40251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2847625" y="2861176"/>
            <a:ext cx="4743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/>
          </p:nvPr>
        </p:nvSpPr>
        <p:spPr>
          <a:xfrm>
            <a:off x="2847600" y="3383175"/>
            <a:ext cx="21276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847600" y="3804750"/>
            <a:ext cx="21276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/>
          </p:nvPr>
        </p:nvSpPr>
        <p:spPr>
          <a:xfrm>
            <a:off x="5491750" y="3114825"/>
            <a:ext cx="2942400" cy="11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861176"/>
            <a:ext cx="4743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5"/>
          </p:nvPr>
        </p:nvSpPr>
        <p:spPr>
          <a:xfrm>
            <a:off x="720000" y="3383175"/>
            <a:ext cx="21276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720000" y="3804750"/>
            <a:ext cx="21276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7" hasCustomPrompt="1"/>
          </p:nvPr>
        </p:nvSpPr>
        <p:spPr>
          <a:xfrm>
            <a:off x="2847625" y="891476"/>
            <a:ext cx="4743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2847600" y="1413475"/>
            <a:ext cx="21276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2847600" y="1835050"/>
            <a:ext cx="21276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25" y="891476"/>
            <a:ext cx="4743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/>
          </p:nvPr>
        </p:nvSpPr>
        <p:spPr>
          <a:xfrm>
            <a:off x="720000" y="1413475"/>
            <a:ext cx="21276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720000" y="1835050"/>
            <a:ext cx="21276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/>
          <p:nvPr/>
        </p:nvSpPr>
        <p:spPr>
          <a:xfrm flipH="1">
            <a:off x="8983674" y="0"/>
            <a:ext cx="159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7"/>
          <p:cNvSpPr txBox="1"/>
          <p:nvPr/>
        </p:nvSpPr>
        <p:spPr>
          <a:xfrm rot="-5400000">
            <a:off x="401914" y="440550"/>
            <a:ext cx="41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2022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 rot="-5400000">
            <a:off x="-236936" y="2469150"/>
            <a:ext cx="16938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HOTEL MANAGEMENT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 rot="-5400000">
            <a:off x="131164" y="4227000"/>
            <a:ext cx="957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BUSINESS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440701" y="285625"/>
            <a:ext cx="338518" cy="551200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Google Shape;164;p27"/>
          <p:cNvSpPr/>
          <p:nvPr/>
        </p:nvSpPr>
        <p:spPr>
          <a:xfrm rot="-5400000">
            <a:off x="75082" y="2561843"/>
            <a:ext cx="1428039" cy="19774"/>
          </a:xfrm>
          <a:custGeom>
            <a:avLst/>
            <a:gdLst/>
            <a:ahLst/>
            <a:cxnLst/>
            <a:rect l="l" t="t" r="r" b="b"/>
            <a:pathLst>
              <a:path w="41921" h="2087" extrusionOk="0">
                <a:moveTo>
                  <a:pt x="0" y="2087"/>
                </a:moveTo>
                <a:cubicBezTo>
                  <a:pt x="7367" y="-19"/>
                  <a:pt x="15231" y="6"/>
                  <a:pt x="22893" y="6"/>
                </a:cubicBezTo>
                <a:cubicBezTo>
                  <a:pt x="23692" y="6"/>
                  <a:pt x="21272" y="50"/>
                  <a:pt x="20514" y="303"/>
                </a:cubicBezTo>
                <a:cubicBezTo>
                  <a:pt x="18613" y="937"/>
                  <a:pt x="16540" y="836"/>
                  <a:pt x="14568" y="1195"/>
                </a:cubicBezTo>
                <a:cubicBezTo>
                  <a:pt x="13382" y="1411"/>
                  <a:pt x="9794" y="1790"/>
                  <a:pt x="11000" y="1790"/>
                </a:cubicBezTo>
                <a:cubicBezTo>
                  <a:pt x="21307" y="1790"/>
                  <a:pt x="31614" y="1790"/>
                  <a:pt x="41921" y="179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 rot="-5400000">
            <a:off x="8318550" y="440550"/>
            <a:ext cx="41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2022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 rot="-5400000">
            <a:off x="7679700" y="2469150"/>
            <a:ext cx="16938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HOTEL MANAGEMENT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 rot="-5400000">
            <a:off x="8047800" y="4227000"/>
            <a:ext cx="957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BUSINESS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8357337" y="285625"/>
            <a:ext cx="338518" cy="551200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Google Shape;171;p28"/>
          <p:cNvSpPr/>
          <p:nvPr/>
        </p:nvSpPr>
        <p:spPr>
          <a:xfrm rot="-5400000">
            <a:off x="7991718" y="2561843"/>
            <a:ext cx="1428039" cy="19774"/>
          </a:xfrm>
          <a:custGeom>
            <a:avLst/>
            <a:gdLst/>
            <a:ahLst/>
            <a:cxnLst/>
            <a:rect l="l" t="t" r="r" b="b"/>
            <a:pathLst>
              <a:path w="41921" h="2087" extrusionOk="0">
                <a:moveTo>
                  <a:pt x="0" y="2087"/>
                </a:moveTo>
                <a:cubicBezTo>
                  <a:pt x="7367" y="-19"/>
                  <a:pt x="15231" y="6"/>
                  <a:pt x="22893" y="6"/>
                </a:cubicBezTo>
                <a:cubicBezTo>
                  <a:pt x="23692" y="6"/>
                  <a:pt x="21272" y="50"/>
                  <a:pt x="20514" y="303"/>
                </a:cubicBezTo>
                <a:cubicBezTo>
                  <a:pt x="18613" y="937"/>
                  <a:pt x="16540" y="836"/>
                  <a:pt x="14568" y="1195"/>
                </a:cubicBezTo>
                <a:cubicBezTo>
                  <a:pt x="13382" y="1411"/>
                  <a:pt x="9794" y="1790"/>
                  <a:pt x="11000" y="1790"/>
                </a:cubicBezTo>
                <a:cubicBezTo>
                  <a:pt x="21307" y="1790"/>
                  <a:pt x="31614" y="1790"/>
                  <a:pt x="41921" y="179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28"/>
          <p:cNvSpPr/>
          <p:nvPr/>
        </p:nvSpPr>
        <p:spPr>
          <a:xfrm>
            <a:off x="-8" y="150"/>
            <a:ext cx="19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97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193949" y="582375"/>
            <a:ext cx="4631703" cy="29652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호텔 추천 사이트의 데이터를 이용한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지역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dirty="0" smtClean="0">
                <a:latin typeface="+mn-ea"/>
                <a:ea typeface="+mn-ea"/>
              </a:rPr>
              <a:t>리뷰 기반 호텔 추천 시스템</a:t>
            </a:r>
            <a:r>
              <a:rPr lang="ko-KR" altLang="en-US" dirty="0" smtClean="0"/>
              <a:t> </a:t>
            </a:r>
            <a:endParaRPr dirty="0"/>
          </a:p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l="23616" r="27488"/>
          <a:stretch/>
        </p:blipFill>
        <p:spPr>
          <a:xfrm>
            <a:off x="725" y="0"/>
            <a:ext cx="377332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>
            <a:spLocks noGrp="1"/>
          </p:cNvSpPr>
          <p:nvPr>
            <p:ph type="subTitle" idx="1"/>
          </p:nvPr>
        </p:nvSpPr>
        <p:spPr>
          <a:xfrm>
            <a:off x="4193800" y="4156125"/>
            <a:ext cx="4025100" cy="4050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스위트홈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김마로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오흥천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임우섭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이원희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3" name="Google Shape;193;p32"/>
          <p:cNvGrpSpPr/>
          <p:nvPr/>
        </p:nvGrpSpPr>
        <p:grpSpPr>
          <a:xfrm>
            <a:off x="4299178" y="3791075"/>
            <a:ext cx="552633" cy="120300"/>
            <a:chOff x="4229100" y="-847725"/>
            <a:chExt cx="946938" cy="120300"/>
          </a:xfrm>
        </p:grpSpPr>
        <p:sp>
          <p:nvSpPr>
            <p:cNvPr id="194" name="Google Shape;194;p32"/>
            <p:cNvSpPr/>
            <p:nvPr/>
          </p:nvSpPr>
          <p:spPr>
            <a:xfrm>
              <a:off x="4229100" y="-847725"/>
              <a:ext cx="207300" cy="1203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4598919" y="-847725"/>
              <a:ext cx="207300" cy="1203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4968738" y="-847725"/>
              <a:ext cx="207300" cy="1203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32"/>
          <p:cNvSpPr/>
          <p:nvPr/>
        </p:nvSpPr>
        <p:spPr>
          <a:xfrm>
            <a:off x="720000" y="540151"/>
            <a:ext cx="855293" cy="19774"/>
          </a:xfrm>
          <a:custGeom>
            <a:avLst/>
            <a:gdLst/>
            <a:ahLst/>
            <a:cxnLst/>
            <a:rect l="l" t="t" r="r" b="b"/>
            <a:pathLst>
              <a:path w="41921" h="2087" extrusionOk="0">
                <a:moveTo>
                  <a:pt x="0" y="2087"/>
                </a:moveTo>
                <a:cubicBezTo>
                  <a:pt x="7367" y="-19"/>
                  <a:pt x="15231" y="6"/>
                  <a:pt x="22893" y="6"/>
                </a:cubicBezTo>
                <a:cubicBezTo>
                  <a:pt x="23692" y="6"/>
                  <a:pt x="21272" y="50"/>
                  <a:pt x="20514" y="303"/>
                </a:cubicBezTo>
                <a:cubicBezTo>
                  <a:pt x="18613" y="937"/>
                  <a:pt x="16540" y="836"/>
                  <a:pt x="14568" y="1195"/>
                </a:cubicBezTo>
                <a:cubicBezTo>
                  <a:pt x="13382" y="1411"/>
                  <a:pt x="9794" y="1790"/>
                  <a:pt x="11000" y="1790"/>
                </a:cubicBezTo>
                <a:cubicBezTo>
                  <a:pt x="21307" y="1790"/>
                  <a:pt x="31614" y="1790"/>
                  <a:pt x="41921" y="179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Google Shape;199;p32"/>
          <p:cNvSpPr txBox="1"/>
          <p:nvPr/>
        </p:nvSpPr>
        <p:spPr>
          <a:xfrm rot="-5400000">
            <a:off x="8318550" y="440550"/>
            <a:ext cx="41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2024</a:t>
            </a:r>
            <a:endParaRPr sz="1100" dirty="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 rot="-5400000">
            <a:off x="7679700" y="2469150"/>
            <a:ext cx="16938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HOTEL MANAGEMENT</a:t>
            </a:r>
            <a:endParaRPr sz="1100" dirty="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 rot="-5400000">
            <a:off x="8047800" y="4227000"/>
            <a:ext cx="957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BUSINESS</a:t>
            </a:r>
            <a:endParaRPr sz="1100" dirty="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8357337" y="285625"/>
            <a:ext cx="338518" cy="551200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Google Shape;203;p32"/>
          <p:cNvSpPr/>
          <p:nvPr/>
        </p:nvSpPr>
        <p:spPr>
          <a:xfrm rot="-5400000">
            <a:off x="7991718" y="2561843"/>
            <a:ext cx="1428039" cy="19774"/>
          </a:xfrm>
          <a:custGeom>
            <a:avLst/>
            <a:gdLst/>
            <a:ahLst/>
            <a:cxnLst/>
            <a:rect l="l" t="t" r="r" b="b"/>
            <a:pathLst>
              <a:path w="41921" h="2087" extrusionOk="0">
                <a:moveTo>
                  <a:pt x="0" y="2087"/>
                </a:moveTo>
                <a:cubicBezTo>
                  <a:pt x="7367" y="-19"/>
                  <a:pt x="15231" y="6"/>
                  <a:pt x="22893" y="6"/>
                </a:cubicBezTo>
                <a:cubicBezTo>
                  <a:pt x="23692" y="6"/>
                  <a:pt x="21272" y="50"/>
                  <a:pt x="20514" y="303"/>
                </a:cubicBezTo>
                <a:cubicBezTo>
                  <a:pt x="18613" y="937"/>
                  <a:pt x="16540" y="836"/>
                  <a:pt x="14568" y="1195"/>
                </a:cubicBezTo>
                <a:cubicBezTo>
                  <a:pt x="13382" y="1411"/>
                  <a:pt x="9794" y="1790"/>
                  <a:pt x="11000" y="1790"/>
                </a:cubicBezTo>
                <a:cubicBezTo>
                  <a:pt x="21307" y="1790"/>
                  <a:pt x="31614" y="1790"/>
                  <a:pt x="41921" y="179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Google Shape;204;p32"/>
          <p:cNvSpPr/>
          <p:nvPr/>
        </p:nvSpPr>
        <p:spPr>
          <a:xfrm>
            <a:off x="3764517" y="150"/>
            <a:ext cx="19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6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248;p34"/>
          <p:cNvSpPr txBox="1">
            <a:spLocks/>
          </p:cNvSpPr>
          <p:nvPr/>
        </p:nvSpPr>
        <p:spPr>
          <a:xfrm>
            <a:off x="171061" y="197080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 smtClean="0">
                <a:latin typeface="+mj-ea"/>
                <a:ea typeface="+mj-ea"/>
              </a:rPr>
              <a:t>3</a:t>
            </a:r>
            <a:endParaRPr lang="en" sz="2800" dirty="0">
              <a:latin typeface="+mj-ea"/>
              <a:ea typeface="+mj-ea"/>
            </a:endParaRPr>
          </a:p>
        </p:txBody>
      </p:sp>
      <p:sp>
        <p:nvSpPr>
          <p:cNvPr id="409" name="Google Shape;409;p42"/>
          <p:cNvSpPr/>
          <p:nvPr/>
        </p:nvSpPr>
        <p:spPr>
          <a:xfrm>
            <a:off x="1207800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2"/>
          <p:cNvSpPr/>
          <p:nvPr/>
        </p:nvSpPr>
        <p:spPr>
          <a:xfrm>
            <a:off x="3161748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2"/>
          <p:cNvSpPr/>
          <p:nvPr/>
        </p:nvSpPr>
        <p:spPr>
          <a:xfrm>
            <a:off x="5115697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837213" y="103909"/>
            <a:ext cx="7043234" cy="5643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프로그램 구동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540984" y="715199"/>
            <a:ext cx="262739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데이터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크롤링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54540" y="751962"/>
            <a:ext cx="619498" cy="2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1</a:t>
            </a:r>
            <a:r>
              <a:rPr lang="en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.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grpSp>
        <p:nvGrpSpPr>
          <p:cNvPr id="457" name="Google Shape;457;p42"/>
          <p:cNvGrpSpPr/>
          <p:nvPr/>
        </p:nvGrpSpPr>
        <p:grpSpPr>
          <a:xfrm>
            <a:off x="8685492" y="124905"/>
            <a:ext cx="338524" cy="338517"/>
            <a:chOff x="1623000" y="855750"/>
            <a:chExt cx="1185725" cy="1185700"/>
          </a:xfrm>
        </p:grpSpPr>
        <p:sp>
          <p:nvSpPr>
            <p:cNvPr id="458" name="Google Shape;458;p4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8644587" y="4685583"/>
            <a:ext cx="338524" cy="338517"/>
            <a:chOff x="437300" y="855750"/>
            <a:chExt cx="1185725" cy="1185700"/>
          </a:xfrm>
        </p:grpSpPr>
        <p:sp>
          <p:nvSpPr>
            <p:cNvPr id="461" name="Google Shape;461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42"/>
          <p:cNvGrpSpPr/>
          <p:nvPr/>
        </p:nvGrpSpPr>
        <p:grpSpPr>
          <a:xfrm rot="5400000">
            <a:off x="1120076" y="3928841"/>
            <a:ext cx="150750" cy="1438109"/>
            <a:chOff x="8500760" y="1847641"/>
            <a:chExt cx="150750" cy="1438109"/>
          </a:xfrm>
        </p:grpSpPr>
        <p:sp>
          <p:nvSpPr>
            <p:cNvPr id="464" name="Google Shape;464;p42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42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466" name="Google Shape;466;p42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7" name="Google Shape;467;p42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7" name="Google Shape;229;p34"/>
          <p:cNvSpPr/>
          <p:nvPr/>
        </p:nvSpPr>
        <p:spPr>
          <a:xfrm rot="16200000">
            <a:off x="196831" y="167424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7825" y="1040255"/>
            <a:ext cx="7229494" cy="34163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151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base = driver.find_element(By.XPATH,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f'//*[@id="__next"]/div[2]/section[2]/div/div/div[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]/a'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).get_attribute(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"href"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list_review_url.append(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base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/review"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title1 = driver.find_element(By.XPATH,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 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f'//*[@id="__next"]/div[2]/section[2]/div/div/div[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]/a/div[1]/div[2]/div[2]'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).text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hotel_name1.append(title1)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title2 = driver.find_element(By.XPATH,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 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f'//*[@id="__next"]/div[2]/section[2]/div/div/div[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]/a/div/div[2]/div[1]'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).text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//*[@id="__next"]/div[2]/section[2]/div/div/div[75]/a/div[1]/div[2]/div[1]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# //*[@id="__next"]/div[2]/section[2]/div/div/div[88]/a/div/div[2]/div[1]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hotel_name2.append(title2)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hap_hotel_name = []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150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'1'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&lt;= hotel_name1[i][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&lt;=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'9'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hap_hotel_name.append(hotel_name2[i])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hap_hotel_name.append(hotel_name1[i])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(hap_hotel_name))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 = pd.DataFrame({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'names'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hap_hotel_name})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df.to_csv(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'./crawling_data/hap_hotel_names_busan3.csv'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(hap_hotel_name))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248;p34"/>
          <p:cNvSpPr txBox="1">
            <a:spLocks/>
          </p:cNvSpPr>
          <p:nvPr/>
        </p:nvSpPr>
        <p:spPr>
          <a:xfrm>
            <a:off x="171061" y="197080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 smtClean="0">
                <a:latin typeface="+mj-ea"/>
                <a:ea typeface="+mj-ea"/>
              </a:rPr>
              <a:t>3</a:t>
            </a:r>
            <a:endParaRPr lang="en" sz="2800" dirty="0">
              <a:latin typeface="+mj-ea"/>
              <a:ea typeface="+mj-ea"/>
            </a:endParaRPr>
          </a:p>
        </p:txBody>
      </p:sp>
      <p:sp>
        <p:nvSpPr>
          <p:cNvPr id="409" name="Google Shape;409;p42"/>
          <p:cNvSpPr/>
          <p:nvPr/>
        </p:nvSpPr>
        <p:spPr>
          <a:xfrm>
            <a:off x="1207800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2"/>
          <p:cNvSpPr/>
          <p:nvPr/>
        </p:nvSpPr>
        <p:spPr>
          <a:xfrm>
            <a:off x="3161748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2"/>
          <p:cNvSpPr/>
          <p:nvPr/>
        </p:nvSpPr>
        <p:spPr>
          <a:xfrm>
            <a:off x="5115697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837213" y="103909"/>
            <a:ext cx="7043234" cy="5643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프로그램 구동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540984" y="715199"/>
            <a:ext cx="262739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데이터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크롤링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54540" y="751962"/>
            <a:ext cx="619498" cy="2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1</a:t>
            </a:r>
            <a:r>
              <a:rPr lang="en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.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grpSp>
        <p:nvGrpSpPr>
          <p:cNvPr id="457" name="Google Shape;457;p42"/>
          <p:cNvGrpSpPr/>
          <p:nvPr/>
        </p:nvGrpSpPr>
        <p:grpSpPr>
          <a:xfrm>
            <a:off x="8685492" y="124905"/>
            <a:ext cx="338524" cy="338517"/>
            <a:chOff x="1623000" y="855750"/>
            <a:chExt cx="1185725" cy="1185700"/>
          </a:xfrm>
        </p:grpSpPr>
        <p:sp>
          <p:nvSpPr>
            <p:cNvPr id="458" name="Google Shape;458;p4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8644587" y="4685583"/>
            <a:ext cx="338524" cy="338517"/>
            <a:chOff x="437300" y="855750"/>
            <a:chExt cx="1185725" cy="1185700"/>
          </a:xfrm>
        </p:grpSpPr>
        <p:sp>
          <p:nvSpPr>
            <p:cNvPr id="461" name="Google Shape;461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42"/>
          <p:cNvGrpSpPr/>
          <p:nvPr/>
        </p:nvGrpSpPr>
        <p:grpSpPr>
          <a:xfrm rot="5400000">
            <a:off x="1120076" y="3928841"/>
            <a:ext cx="150750" cy="1438109"/>
            <a:chOff x="8500760" y="1847641"/>
            <a:chExt cx="150750" cy="1438109"/>
          </a:xfrm>
        </p:grpSpPr>
        <p:sp>
          <p:nvSpPr>
            <p:cNvPr id="464" name="Google Shape;464;p42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42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466" name="Google Shape;466;p42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7" name="Google Shape;467;p42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7" name="Google Shape;229;p34"/>
          <p:cNvSpPr/>
          <p:nvPr/>
        </p:nvSpPr>
        <p:spPr>
          <a:xfrm rot="16200000">
            <a:off x="196831" y="167424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7825" y="1044538"/>
            <a:ext cx="6959735" cy="369331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review_url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list_review_url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i.replace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www.yanolja.com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hotel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place-site.yanolja.com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places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review_url.append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review_url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review_url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driver.get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''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driver.execute_script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window.scrollTo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(0,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document.documentElement.scrollHeight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);"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아래로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위로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driver.execute_script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window.scrollTo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(1,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document.documentElement.scrollHeight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);"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driver.execute_script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window.scrollTo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(0,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document.documentElement.scrollHeight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);"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review_one_xpath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'//*[@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="__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[4]/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[{}]/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[2]/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[1]'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 '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driver.find_element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By.XPATH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review_one_xpath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except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 인덱스 에러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248;p34"/>
          <p:cNvSpPr txBox="1">
            <a:spLocks/>
          </p:cNvSpPr>
          <p:nvPr/>
        </p:nvSpPr>
        <p:spPr>
          <a:xfrm>
            <a:off x="171061" y="197080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 smtClean="0">
                <a:latin typeface="+mj-ea"/>
                <a:ea typeface="+mj-ea"/>
              </a:rPr>
              <a:t>3</a:t>
            </a:r>
            <a:endParaRPr lang="en" sz="2800" dirty="0">
              <a:latin typeface="+mj-ea"/>
              <a:ea typeface="+mj-ea"/>
            </a:endParaRPr>
          </a:p>
        </p:txBody>
      </p:sp>
      <p:sp>
        <p:nvSpPr>
          <p:cNvPr id="409" name="Google Shape;409;p42"/>
          <p:cNvSpPr/>
          <p:nvPr/>
        </p:nvSpPr>
        <p:spPr>
          <a:xfrm>
            <a:off x="1207800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2"/>
          <p:cNvSpPr/>
          <p:nvPr/>
        </p:nvSpPr>
        <p:spPr>
          <a:xfrm>
            <a:off x="3161748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2"/>
          <p:cNvSpPr/>
          <p:nvPr/>
        </p:nvSpPr>
        <p:spPr>
          <a:xfrm>
            <a:off x="5115697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837213" y="103909"/>
            <a:ext cx="7043234" cy="5643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프로그램 구동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540984" y="715199"/>
            <a:ext cx="262739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데이터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크롤링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54540" y="751962"/>
            <a:ext cx="619498" cy="2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1</a:t>
            </a:r>
            <a:r>
              <a:rPr lang="en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.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grpSp>
        <p:nvGrpSpPr>
          <p:cNvPr id="457" name="Google Shape;457;p42"/>
          <p:cNvGrpSpPr/>
          <p:nvPr/>
        </p:nvGrpSpPr>
        <p:grpSpPr>
          <a:xfrm>
            <a:off x="8685492" y="124905"/>
            <a:ext cx="338524" cy="338517"/>
            <a:chOff x="1623000" y="855750"/>
            <a:chExt cx="1185725" cy="1185700"/>
          </a:xfrm>
        </p:grpSpPr>
        <p:sp>
          <p:nvSpPr>
            <p:cNvPr id="458" name="Google Shape;458;p4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8644587" y="4685583"/>
            <a:ext cx="338524" cy="338517"/>
            <a:chOff x="437300" y="855750"/>
            <a:chExt cx="1185725" cy="1185700"/>
          </a:xfrm>
        </p:grpSpPr>
        <p:sp>
          <p:nvSpPr>
            <p:cNvPr id="461" name="Google Shape;461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42"/>
          <p:cNvGrpSpPr/>
          <p:nvPr/>
        </p:nvGrpSpPr>
        <p:grpSpPr>
          <a:xfrm rot="5400000">
            <a:off x="1120076" y="3928841"/>
            <a:ext cx="150750" cy="1438109"/>
            <a:chOff x="8500760" y="1847641"/>
            <a:chExt cx="150750" cy="1438109"/>
          </a:xfrm>
        </p:grpSpPr>
        <p:sp>
          <p:nvSpPr>
            <p:cNvPr id="464" name="Google Shape;464;p42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42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466" name="Google Shape;466;p42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7" name="Google Shape;467;p42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7" name="Google Shape;229;p34"/>
          <p:cNvSpPr/>
          <p:nvPr/>
        </p:nvSpPr>
        <p:spPr>
          <a:xfrm rot="16200000">
            <a:off x="196831" y="167424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1246" y="1040255"/>
            <a:ext cx="7305316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review_other_xpath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'//*[@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="__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[4]/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[2]'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 '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driver.find_element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By.XPATH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review_other_xpath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except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NoSuchElementException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review_another_xpath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'//*[@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="__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[4]/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[2]/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[1]'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 '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driver.find_element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By.XPATH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review_another_xpath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except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k)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reviews.append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names.append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hap_hotel_name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%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pd.DataFrame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names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reviews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df.to_csv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'./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crawling_data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reviews_busan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{}.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csv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/>
        </p:nvSpPr>
        <p:spPr>
          <a:xfrm>
            <a:off x="346740" y="2937081"/>
            <a:ext cx="6657640" cy="3272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ko-KR" altLang="en-US" sz="1200" dirty="0">
              <a:latin typeface="Dosis"/>
            </a:endParaRPr>
          </a:p>
        </p:txBody>
      </p:sp>
      <p:sp>
        <p:nvSpPr>
          <p:cNvPr id="71" name="Google Shape;248;p34"/>
          <p:cNvSpPr txBox="1">
            <a:spLocks/>
          </p:cNvSpPr>
          <p:nvPr/>
        </p:nvSpPr>
        <p:spPr>
          <a:xfrm>
            <a:off x="171061" y="197080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 smtClean="0">
                <a:latin typeface="+mj-ea"/>
                <a:ea typeface="+mj-ea"/>
              </a:rPr>
              <a:t>3</a:t>
            </a:r>
            <a:endParaRPr lang="en" sz="2800" dirty="0">
              <a:latin typeface="+mj-ea"/>
              <a:ea typeface="+mj-ea"/>
            </a:endParaRPr>
          </a:p>
        </p:txBody>
      </p:sp>
      <p:sp>
        <p:nvSpPr>
          <p:cNvPr id="409" name="Google Shape;409;p42"/>
          <p:cNvSpPr/>
          <p:nvPr/>
        </p:nvSpPr>
        <p:spPr>
          <a:xfrm>
            <a:off x="1207800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2"/>
          <p:cNvSpPr/>
          <p:nvPr/>
        </p:nvSpPr>
        <p:spPr>
          <a:xfrm>
            <a:off x="3161748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2"/>
          <p:cNvSpPr/>
          <p:nvPr/>
        </p:nvSpPr>
        <p:spPr>
          <a:xfrm>
            <a:off x="5115697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837213" y="103909"/>
            <a:ext cx="7043234" cy="5643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프로그램 구동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540984" y="715199"/>
            <a:ext cx="262739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데이터 처리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54540" y="751962"/>
            <a:ext cx="619498" cy="2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2.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grpSp>
        <p:nvGrpSpPr>
          <p:cNvPr id="457" name="Google Shape;457;p42"/>
          <p:cNvGrpSpPr/>
          <p:nvPr/>
        </p:nvGrpSpPr>
        <p:grpSpPr>
          <a:xfrm>
            <a:off x="8685492" y="124905"/>
            <a:ext cx="338524" cy="338517"/>
            <a:chOff x="1623000" y="855750"/>
            <a:chExt cx="1185725" cy="1185700"/>
          </a:xfrm>
        </p:grpSpPr>
        <p:sp>
          <p:nvSpPr>
            <p:cNvPr id="458" name="Google Shape;458;p4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8644587" y="4685583"/>
            <a:ext cx="338524" cy="338517"/>
            <a:chOff x="437300" y="855750"/>
            <a:chExt cx="1185725" cy="1185700"/>
          </a:xfrm>
        </p:grpSpPr>
        <p:sp>
          <p:nvSpPr>
            <p:cNvPr id="461" name="Google Shape;461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42"/>
          <p:cNvGrpSpPr/>
          <p:nvPr/>
        </p:nvGrpSpPr>
        <p:grpSpPr>
          <a:xfrm rot="5400000">
            <a:off x="1120076" y="3928841"/>
            <a:ext cx="150750" cy="1438109"/>
            <a:chOff x="8500760" y="1847641"/>
            <a:chExt cx="150750" cy="1438109"/>
          </a:xfrm>
        </p:grpSpPr>
        <p:sp>
          <p:nvSpPr>
            <p:cNvPr id="464" name="Google Shape;464;p42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42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466" name="Google Shape;466;p42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7" name="Google Shape;467;p42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7" name="Google Shape;229;p34"/>
          <p:cNvSpPr/>
          <p:nvPr/>
        </p:nvSpPr>
        <p:spPr>
          <a:xfrm rot="16200000">
            <a:off x="196831" y="167424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7825" y="1083204"/>
            <a:ext cx="7229494" cy="384048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pandas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konlpy.tag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Okt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pd.read_csv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'./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reviews_hotel.csv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df.info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df_stopwords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pd.read_csv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'./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stopwords.csv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stopwords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df_stopwords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stopword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okt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Okt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cleaned_sentences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df.reviews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re.sub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'[^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힣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]'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tokened_review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okt.pos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stem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쓰면 형태소와 그것들의 품사가 각각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튜플로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묶여 리스트로 저장됨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tokened_review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df_token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pd.DataFrame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tokened_review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columns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df_token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df_token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df_token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Noun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|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df_token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Verb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|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df_token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Adjective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꾸며주거나 불필요한 단어들을 제거하기 위해 명사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부사만 남기고 나머지 단어들을 전부 제거해 줌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df_token.word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글자 길이인 단어들 제거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stopwords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stopwords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포함된 단어들 제거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words.append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cleaned_sentence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join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words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cleaned_sentences.append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cleaned_sentence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/>
        </p:nvSpPr>
        <p:spPr>
          <a:xfrm>
            <a:off x="346740" y="2937081"/>
            <a:ext cx="6657640" cy="3272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ko-KR" altLang="en-US" sz="1200" dirty="0">
              <a:latin typeface="Dosis"/>
            </a:endParaRPr>
          </a:p>
        </p:txBody>
      </p:sp>
      <p:sp>
        <p:nvSpPr>
          <p:cNvPr id="71" name="Google Shape;248;p34"/>
          <p:cNvSpPr txBox="1">
            <a:spLocks/>
          </p:cNvSpPr>
          <p:nvPr/>
        </p:nvSpPr>
        <p:spPr>
          <a:xfrm>
            <a:off x="171061" y="197080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 smtClean="0">
                <a:latin typeface="+mj-ea"/>
                <a:ea typeface="+mj-ea"/>
              </a:rPr>
              <a:t>3</a:t>
            </a:r>
            <a:endParaRPr lang="en" sz="2800" dirty="0">
              <a:latin typeface="+mj-ea"/>
              <a:ea typeface="+mj-ea"/>
            </a:endParaRPr>
          </a:p>
        </p:txBody>
      </p:sp>
      <p:sp>
        <p:nvSpPr>
          <p:cNvPr id="409" name="Google Shape;409;p42"/>
          <p:cNvSpPr/>
          <p:nvPr/>
        </p:nvSpPr>
        <p:spPr>
          <a:xfrm>
            <a:off x="1207800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2"/>
          <p:cNvSpPr/>
          <p:nvPr/>
        </p:nvSpPr>
        <p:spPr>
          <a:xfrm>
            <a:off x="3161748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2"/>
          <p:cNvSpPr/>
          <p:nvPr/>
        </p:nvSpPr>
        <p:spPr>
          <a:xfrm>
            <a:off x="5115697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837213" y="103909"/>
            <a:ext cx="7043234" cy="5643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프로그램 구동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540984" y="715199"/>
            <a:ext cx="262739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데이터 처리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54540" y="751962"/>
            <a:ext cx="619498" cy="2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2.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grpSp>
        <p:nvGrpSpPr>
          <p:cNvPr id="457" name="Google Shape;457;p42"/>
          <p:cNvGrpSpPr/>
          <p:nvPr/>
        </p:nvGrpSpPr>
        <p:grpSpPr>
          <a:xfrm>
            <a:off x="8685492" y="124905"/>
            <a:ext cx="338524" cy="338517"/>
            <a:chOff x="1623000" y="855750"/>
            <a:chExt cx="1185725" cy="1185700"/>
          </a:xfrm>
        </p:grpSpPr>
        <p:sp>
          <p:nvSpPr>
            <p:cNvPr id="458" name="Google Shape;458;p4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8644587" y="4685583"/>
            <a:ext cx="338524" cy="338517"/>
            <a:chOff x="437300" y="855750"/>
            <a:chExt cx="1185725" cy="1185700"/>
          </a:xfrm>
        </p:grpSpPr>
        <p:sp>
          <p:nvSpPr>
            <p:cNvPr id="461" name="Google Shape;461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42"/>
          <p:cNvGrpSpPr/>
          <p:nvPr/>
        </p:nvGrpSpPr>
        <p:grpSpPr>
          <a:xfrm rot="5400000">
            <a:off x="1120076" y="3928841"/>
            <a:ext cx="150750" cy="1438109"/>
            <a:chOff x="8500760" y="1847641"/>
            <a:chExt cx="150750" cy="1438109"/>
          </a:xfrm>
        </p:grpSpPr>
        <p:sp>
          <p:nvSpPr>
            <p:cNvPr id="464" name="Google Shape;464;p42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42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466" name="Google Shape;466;p42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7" name="Google Shape;467;p42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7" name="Google Shape;229;p34"/>
          <p:cNvSpPr/>
          <p:nvPr/>
        </p:nvSpPr>
        <p:spPr>
          <a:xfrm rot="16200000">
            <a:off x="196831" y="167424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1061" y="1087195"/>
            <a:ext cx="7637579" cy="161582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'reviews'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cleaned_sentences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df.dropna(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inplace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df.to_csv(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'./cleaned_reviews.csv'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(df.head())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df.info()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 = pd.read_csv(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'./cleaned_reviews.csv'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df.dropna(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inplace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df.info()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df.to_csv(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'./cleaned_reviews.csv'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/>
        </p:nvSpPr>
        <p:spPr>
          <a:xfrm>
            <a:off x="128036" y="1067100"/>
            <a:ext cx="8788964" cy="389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ko-KR" altLang="en-US" sz="1200" dirty="0">
              <a:latin typeface="Dosis"/>
            </a:endParaRPr>
          </a:p>
        </p:txBody>
      </p:sp>
      <p:sp>
        <p:nvSpPr>
          <p:cNvPr id="71" name="Google Shape;248;p34"/>
          <p:cNvSpPr txBox="1">
            <a:spLocks/>
          </p:cNvSpPr>
          <p:nvPr/>
        </p:nvSpPr>
        <p:spPr>
          <a:xfrm>
            <a:off x="171061" y="197080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 smtClean="0">
                <a:latin typeface="+mj-ea"/>
                <a:ea typeface="+mj-ea"/>
              </a:rPr>
              <a:t>3</a:t>
            </a:r>
            <a:endParaRPr lang="en" sz="2800" dirty="0">
              <a:latin typeface="+mj-ea"/>
              <a:ea typeface="+mj-ea"/>
            </a:endParaRPr>
          </a:p>
        </p:txBody>
      </p:sp>
      <p:sp>
        <p:nvSpPr>
          <p:cNvPr id="409" name="Google Shape;409;p42"/>
          <p:cNvSpPr/>
          <p:nvPr/>
        </p:nvSpPr>
        <p:spPr>
          <a:xfrm>
            <a:off x="1207800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2"/>
          <p:cNvSpPr/>
          <p:nvPr/>
        </p:nvSpPr>
        <p:spPr>
          <a:xfrm>
            <a:off x="3161748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2"/>
          <p:cNvSpPr/>
          <p:nvPr/>
        </p:nvSpPr>
        <p:spPr>
          <a:xfrm>
            <a:off x="5115697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837213" y="103909"/>
            <a:ext cx="7043234" cy="5643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프로그램 구동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540984" y="715199"/>
            <a:ext cx="262739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UI </a:t>
            </a:r>
            <a:r>
              <a:rPr lang="ko-KR" altLang="en-US" sz="1500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동작</a:t>
            </a:r>
            <a:endParaRPr sz="1500"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54540" y="751962"/>
            <a:ext cx="619498" cy="2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3.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grpSp>
        <p:nvGrpSpPr>
          <p:cNvPr id="457" name="Google Shape;457;p42"/>
          <p:cNvGrpSpPr/>
          <p:nvPr/>
        </p:nvGrpSpPr>
        <p:grpSpPr>
          <a:xfrm>
            <a:off x="8685492" y="124905"/>
            <a:ext cx="338524" cy="338517"/>
            <a:chOff x="1623000" y="855750"/>
            <a:chExt cx="1185725" cy="1185700"/>
          </a:xfrm>
        </p:grpSpPr>
        <p:sp>
          <p:nvSpPr>
            <p:cNvPr id="458" name="Google Shape;458;p4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8644587" y="4685583"/>
            <a:ext cx="338524" cy="338517"/>
            <a:chOff x="437300" y="855750"/>
            <a:chExt cx="1185725" cy="1185700"/>
          </a:xfrm>
        </p:grpSpPr>
        <p:sp>
          <p:nvSpPr>
            <p:cNvPr id="461" name="Google Shape;461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42"/>
          <p:cNvGrpSpPr/>
          <p:nvPr/>
        </p:nvGrpSpPr>
        <p:grpSpPr>
          <a:xfrm rot="5400000">
            <a:off x="1120076" y="3928841"/>
            <a:ext cx="150750" cy="1438109"/>
            <a:chOff x="8500760" y="1847641"/>
            <a:chExt cx="150750" cy="1438109"/>
          </a:xfrm>
        </p:grpSpPr>
        <p:sp>
          <p:nvSpPr>
            <p:cNvPr id="464" name="Google Shape;464;p42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42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466" name="Google Shape;466;p42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7" name="Google Shape;467;p42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7" name="Google Shape;229;p34"/>
          <p:cNvSpPr/>
          <p:nvPr/>
        </p:nvSpPr>
        <p:spPr>
          <a:xfrm rot="16200000">
            <a:off x="196831" y="167424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6" y="995436"/>
            <a:ext cx="3827108" cy="35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/>
        </p:nvSpPr>
        <p:spPr>
          <a:xfrm>
            <a:off x="154540" y="1245250"/>
            <a:ext cx="8788964" cy="273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리뷰 </a:t>
            </a:r>
            <a:r>
              <a:rPr lang="ko-KR" altLang="en-US" dirty="0">
                <a:latin typeface="+mj-ea"/>
                <a:ea typeface="+mj-ea"/>
              </a:rPr>
              <a:t>키워드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갯수</a:t>
            </a:r>
            <a:r>
              <a:rPr lang="ko-KR" altLang="en-US" dirty="0">
                <a:latin typeface="+mj-ea"/>
                <a:ea typeface="+mj-ea"/>
              </a:rPr>
              <a:t> 기반 호텔 추천 프로그램 </a:t>
            </a:r>
            <a:r>
              <a:rPr lang="ko-KR" altLang="en-US" dirty="0" smtClean="0">
                <a:latin typeface="+mj-ea"/>
                <a:ea typeface="+mj-ea"/>
              </a:rPr>
              <a:t>구현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j-ea"/>
                <a:ea typeface="+mj-ea"/>
              </a:rPr>
              <a:t>Tfidf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워드임베딩을</a:t>
            </a:r>
            <a:r>
              <a:rPr lang="ko-KR" altLang="en-US" dirty="0">
                <a:latin typeface="+mj-ea"/>
                <a:ea typeface="+mj-ea"/>
              </a:rPr>
              <a:t> 통한 </a:t>
            </a:r>
            <a:r>
              <a:rPr lang="ko-KR" altLang="en-US" dirty="0" err="1">
                <a:latin typeface="+mj-ea"/>
                <a:ea typeface="+mj-ea"/>
              </a:rPr>
              <a:t>리뷰간</a:t>
            </a:r>
            <a:r>
              <a:rPr lang="ko-KR" altLang="en-US" dirty="0">
                <a:latin typeface="+mj-ea"/>
                <a:ea typeface="+mj-ea"/>
              </a:rPr>
              <a:t> 유사성 분석 및 키워드 </a:t>
            </a:r>
            <a:r>
              <a:rPr lang="ko-KR" altLang="en-US" dirty="0" smtClean="0">
                <a:latin typeface="+mj-ea"/>
                <a:ea typeface="+mj-ea"/>
              </a:rPr>
              <a:t>추출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해당 </a:t>
            </a:r>
            <a:r>
              <a:rPr lang="en-US" altLang="ko-KR" dirty="0">
                <a:latin typeface="+mj-ea"/>
                <a:ea typeface="+mj-ea"/>
              </a:rPr>
              <a:t>Score</a:t>
            </a:r>
            <a:r>
              <a:rPr lang="ko-KR" altLang="en-US" dirty="0">
                <a:latin typeface="+mj-ea"/>
                <a:ea typeface="+mj-ea"/>
              </a:rPr>
              <a:t>를 바탕으로 호텔을 </a:t>
            </a:r>
            <a:r>
              <a:rPr lang="en-US" altLang="ko-KR" dirty="0">
                <a:latin typeface="+mj-ea"/>
                <a:ea typeface="+mj-ea"/>
              </a:rPr>
              <a:t>Sorting </a:t>
            </a:r>
            <a:r>
              <a:rPr lang="ko-KR" altLang="en-US" dirty="0">
                <a:latin typeface="+mj-ea"/>
                <a:ea typeface="+mj-ea"/>
              </a:rPr>
              <a:t>하여 </a:t>
            </a:r>
            <a:r>
              <a:rPr lang="en-US" altLang="ko-KR" dirty="0">
                <a:latin typeface="+mj-ea"/>
                <a:ea typeface="+mj-ea"/>
              </a:rPr>
              <a:t>Text</a:t>
            </a:r>
            <a:r>
              <a:rPr lang="ko-KR" altLang="en-US" dirty="0">
                <a:latin typeface="+mj-ea"/>
                <a:ea typeface="+mj-ea"/>
              </a:rPr>
              <a:t>값을 </a:t>
            </a:r>
            <a:r>
              <a:rPr lang="ko-KR" altLang="en-US" dirty="0" smtClean="0">
                <a:latin typeface="+mj-ea"/>
                <a:ea typeface="+mj-ea"/>
              </a:rPr>
              <a:t>표시함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GUI(PyQt5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를 활용한 사용자의 편의성 </a:t>
            </a:r>
            <a:r>
              <a:rPr lang="ko-KR" altLang="en-US" dirty="0" smtClean="0">
                <a:latin typeface="+mj-ea"/>
                <a:ea typeface="+mj-ea"/>
              </a:rPr>
              <a:t>개선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의의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기존 호텔 사이트에서 정렬해주지 않는 새로운 방식을 접목함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신뢰성 향상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</p:txBody>
      </p:sp>
      <p:sp>
        <p:nvSpPr>
          <p:cNvPr id="71" name="Google Shape;248;p34"/>
          <p:cNvSpPr txBox="1">
            <a:spLocks/>
          </p:cNvSpPr>
          <p:nvPr/>
        </p:nvSpPr>
        <p:spPr>
          <a:xfrm>
            <a:off x="171061" y="197080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latin typeface="+mj-ea"/>
                <a:ea typeface="+mj-ea"/>
              </a:rPr>
              <a:t>4</a:t>
            </a:r>
          </a:p>
        </p:txBody>
      </p:sp>
      <p:sp>
        <p:nvSpPr>
          <p:cNvPr id="409" name="Google Shape;409;p42"/>
          <p:cNvSpPr/>
          <p:nvPr/>
        </p:nvSpPr>
        <p:spPr>
          <a:xfrm>
            <a:off x="1207800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0" name="Google Shape;410;p42"/>
          <p:cNvSpPr/>
          <p:nvPr/>
        </p:nvSpPr>
        <p:spPr>
          <a:xfrm>
            <a:off x="3161748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1" name="Google Shape;411;p42"/>
          <p:cNvSpPr/>
          <p:nvPr/>
        </p:nvSpPr>
        <p:spPr>
          <a:xfrm>
            <a:off x="5115697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837213" y="103909"/>
            <a:ext cx="7043234" cy="5643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결론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540984" y="715199"/>
            <a:ext cx="262739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프로젝트 요약</a:t>
            </a:r>
            <a:endParaRPr sz="1500"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54540" y="751962"/>
            <a:ext cx="619498" cy="2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1</a:t>
            </a:r>
            <a:r>
              <a:rPr lang="en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.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grpSp>
        <p:nvGrpSpPr>
          <p:cNvPr id="457" name="Google Shape;457;p42"/>
          <p:cNvGrpSpPr/>
          <p:nvPr/>
        </p:nvGrpSpPr>
        <p:grpSpPr>
          <a:xfrm>
            <a:off x="8685492" y="124905"/>
            <a:ext cx="338524" cy="338517"/>
            <a:chOff x="1623000" y="855750"/>
            <a:chExt cx="1185725" cy="1185700"/>
          </a:xfrm>
        </p:grpSpPr>
        <p:sp>
          <p:nvSpPr>
            <p:cNvPr id="458" name="Google Shape;458;p4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8644587" y="4685583"/>
            <a:ext cx="338524" cy="338517"/>
            <a:chOff x="437300" y="855750"/>
            <a:chExt cx="1185725" cy="1185700"/>
          </a:xfrm>
        </p:grpSpPr>
        <p:sp>
          <p:nvSpPr>
            <p:cNvPr id="461" name="Google Shape;461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3" name="Google Shape;463;p42"/>
          <p:cNvGrpSpPr/>
          <p:nvPr/>
        </p:nvGrpSpPr>
        <p:grpSpPr>
          <a:xfrm rot="5400000">
            <a:off x="1120076" y="3928841"/>
            <a:ext cx="150750" cy="1438109"/>
            <a:chOff x="8500760" y="1847641"/>
            <a:chExt cx="150750" cy="1438109"/>
          </a:xfrm>
        </p:grpSpPr>
        <p:sp>
          <p:nvSpPr>
            <p:cNvPr id="464" name="Google Shape;464;p42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42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466" name="Google Shape;466;p42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7" name="Google Shape;467;p42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4" name="Google Shape;231;p34"/>
          <p:cNvSpPr/>
          <p:nvPr/>
        </p:nvSpPr>
        <p:spPr>
          <a:xfrm rot="5400000">
            <a:off x="180066" y="158937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406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/>
        </p:nvSpPr>
        <p:spPr>
          <a:xfrm>
            <a:off x="154540" y="1305927"/>
            <a:ext cx="8788964" cy="302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최근 </a:t>
            </a:r>
            <a:r>
              <a:rPr lang="ko-KR" altLang="en-US" dirty="0">
                <a:latin typeface="+mj-ea"/>
                <a:ea typeface="+mj-ea"/>
              </a:rPr>
              <a:t>리뷰 </a:t>
            </a:r>
            <a:r>
              <a:rPr lang="en-US" altLang="ko-KR" dirty="0">
                <a:latin typeface="+mj-ea"/>
                <a:ea typeface="+mj-ea"/>
              </a:rPr>
              <a:t>100</a:t>
            </a:r>
            <a:r>
              <a:rPr lang="ko-KR" altLang="en-US" dirty="0">
                <a:latin typeface="+mj-ea"/>
                <a:ea typeface="+mj-ea"/>
              </a:rPr>
              <a:t>개를 기반으로 추천하므로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시간에 따라 데이터 오염 </a:t>
            </a:r>
            <a:r>
              <a:rPr lang="ko-KR" altLang="en-US" dirty="0" smtClean="0">
                <a:latin typeface="+mj-ea"/>
                <a:ea typeface="+mj-ea"/>
              </a:rPr>
              <a:t>가능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워드임베딩시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성능 개선을 위해 차원을 줄이므로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손실되는 정보가 발생 </a:t>
            </a:r>
            <a:r>
              <a:rPr lang="ko-KR" altLang="en-US" dirty="0" smtClean="0">
                <a:latin typeface="+mj-ea"/>
                <a:ea typeface="+mj-ea"/>
              </a:rPr>
              <a:t>가능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평점 </a:t>
            </a:r>
            <a:r>
              <a:rPr lang="ko-KR" altLang="en-US" dirty="0">
                <a:latin typeface="+mj-ea"/>
                <a:ea typeface="+mj-ea"/>
              </a:rPr>
              <a:t>기반 추천 방식을 도입하지 </a:t>
            </a:r>
            <a:r>
              <a:rPr lang="ko-KR" altLang="en-US" dirty="0" smtClean="0">
                <a:latin typeface="+mj-ea"/>
                <a:ea typeface="+mj-ea"/>
              </a:rPr>
              <a:t>않음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리뷰 </a:t>
            </a:r>
            <a:r>
              <a:rPr lang="ko-KR" altLang="en-US" dirty="0">
                <a:latin typeface="+mj-ea"/>
                <a:ea typeface="+mj-ea"/>
              </a:rPr>
              <a:t>수 상위 호텔 기준으로 추천하므로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신규 개업 호텔에 대한 정보는 </a:t>
            </a:r>
            <a:r>
              <a:rPr lang="ko-KR" altLang="en-US" dirty="0" smtClean="0">
                <a:latin typeface="+mj-ea"/>
                <a:ea typeface="+mj-ea"/>
              </a:rPr>
              <a:t>부족함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키워드를 </a:t>
            </a:r>
            <a:r>
              <a:rPr lang="ko-KR" altLang="en-US" dirty="0">
                <a:latin typeface="+mj-ea"/>
                <a:ea typeface="+mj-ea"/>
              </a:rPr>
              <a:t>동시에 검색하는 부분 구현 미흡</a:t>
            </a:r>
          </a:p>
        </p:txBody>
      </p:sp>
      <p:sp>
        <p:nvSpPr>
          <p:cNvPr id="71" name="Google Shape;248;p34"/>
          <p:cNvSpPr txBox="1">
            <a:spLocks/>
          </p:cNvSpPr>
          <p:nvPr/>
        </p:nvSpPr>
        <p:spPr>
          <a:xfrm>
            <a:off x="171061" y="197080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latin typeface="+mj-ea"/>
                <a:ea typeface="+mj-ea"/>
              </a:rPr>
              <a:t>4</a:t>
            </a:r>
          </a:p>
        </p:txBody>
      </p:sp>
      <p:sp>
        <p:nvSpPr>
          <p:cNvPr id="409" name="Google Shape;409;p42"/>
          <p:cNvSpPr/>
          <p:nvPr/>
        </p:nvSpPr>
        <p:spPr>
          <a:xfrm>
            <a:off x="1207800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0" name="Google Shape;410;p42"/>
          <p:cNvSpPr/>
          <p:nvPr/>
        </p:nvSpPr>
        <p:spPr>
          <a:xfrm>
            <a:off x="3161748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1" name="Google Shape;411;p42"/>
          <p:cNvSpPr/>
          <p:nvPr/>
        </p:nvSpPr>
        <p:spPr>
          <a:xfrm>
            <a:off x="5115697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837213" y="103909"/>
            <a:ext cx="7043234" cy="5643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결론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540984" y="715199"/>
            <a:ext cx="262739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개선점 및 향후 계획</a:t>
            </a:r>
            <a:endParaRPr sz="1500"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54540" y="751962"/>
            <a:ext cx="619498" cy="2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2.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grpSp>
        <p:nvGrpSpPr>
          <p:cNvPr id="457" name="Google Shape;457;p42"/>
          <p:cNvGrpSpPr/>
          <p:nvPr/>
        </p:nvGrpSpPr>
        <p:grpSpPr>
          <a:xfrm>
            <a:off x="8685492" y="124905"/>
            <a:ext cx="338524" cy="338517"/>
            <a:chOff x="1623000" y="855750"/>
            <a:chExt cx="1185725" cy="1185700"/>
          </a:xfrm>
        </p:grpSpPr>
        <p:sp>
          <p:nvSpPr>
            <p:cNvPr id="458" name="Google Shape;458;p4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8644587" y="4685583"/>
            <a:ext cx="338524" cy="338517"/>
            <a:chOff x="437300" y="855750"/>
            <a:chExt cx="1185725" cy="1185700"/>
          </a:xfrm>
        </p:grpSpPr>
        <p:sp>
          <p:nvSpPr>
            <p:cNvPr id="461" name="Google Shape;461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3" name="Google Shape;463;p42"/>
          <p:cNvGrpSpPr/>
          <p:nvPr/>
        </p:nvGrpSpPr>
        <p:grpSpPr>
          <a:xfrm rot="5400000">
            <a:off x="1120076" y="3928841"/>
            <a:ext cx="150750" cy="1438109"/>
            <a:chOff x="8500760" y="1847641"/>
            <a:chExt cx="150750" cy="1438109"/>
          </a:xfrm>
        </p:grpSpPr>
        <p:sp>
          <p:nvSpPr>
            <p:cNvPr id="464" name="Google Shape;464;p42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42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466" name="Google Shape;466;p42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7" name="Google Shape;467;p42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4" name="Google Shape;231;p34"/>
          <p:cNvSpPr/>
          <p:nvPr/>
        </p:nvSpPr>
        <p:spPr>
          <a:xfrm rot="5400000">
            <a:off x="180066" y="158937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622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3481463" y="2292351"/>
            <a:ext cx="7043234" cy="5643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감사합니다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457" name="Google Shape;457;p42"/>
          <p:cNvGrpSpPr/>
          <p:nvPr/>
        </p:nvGrpSpPr>
        <p:grpSpPr>
          <a:xfrm>
            <a:off x="1085812" y="2405243"/>
            <a:ext cx="338524" cy="338517"/>
            <a:chOff x="1623000" y="855750"/>
            <a:chExt cx="1185725" cy="1185700"/>
          </a:xfrm>
        </p:grpSpPr>
        <p:sp>
          <p:nvSpPr>
            <p:cNvPr id="458" name="Google Shape;458;p4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7592360" y="2405243"/>
            <a:ext cx="338524" cy="338517"/>
            <a:chOff x="437300" y="855750"/>
            <a:chExt cx="1185725" cy="1185700"/>
          </a:xfrm>
        </p:grpSpPr>
        <p:sp>
          <p:nvSpPr>
            <p:cNvPr id="461" name="Google Shape;461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4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t="6252"/>
          <a:stretch/>
        </p:blipFill>
        <p:spPr>
          <a:xfrm>
            <a:off x="5481600" y="0"/>
            <a:ext cx="36624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>
            <a:spLocks noGrp="1"/>
          </p:cNvSpPr>
          <p:nvPr>
            <p:ph type="title" idx="3"/>
          </p:nvPr>
        </p:nvSpPr>
        <p:spPr>
          <a:xfrm>
            <a:off x="5491750" y="3114825"/>
            <a:ext cx="2942400" cy="1115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726766" y="859962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Google Shape;229;p34"/>
          <p:cNvSpPr/>
          <p:nvPr/>
        </p:nvSpPr>
        <p:spPr>
          <a:xfrm rot="-5400000">
            <a:off x="726741" y="2829662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Google Shape;230;p34"/>
          <p:cNvSpPr/>
          <p:nvPr/>
        </p:nvSpPr>
        <p:spPr>
          <a:xfrm flipH="1">
            <a:off x="2854341" y="859962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Google Shape;231;p34"/>
          <p:cNvSpPr/>
          <p:nvPr/>
        </p:nvSpPr>
        <p:spPr>
          <a:xfrm rot="5400000">
            <a:off x="2854350" y="2829675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Google Shape;232;p34"/>
          <p:cNvSpPr/>
          <p:nvPr/>
        </p:nvSpPr>
        <p:spPr>
          <a:xfrm>
            <a:off x="5298542" y="150"/>
            <a:ext cx="1932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2847625" y="2861176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ea"/>
                <a:ea typeface="+mn-ea"/>
              </a:rPr>
              <a:t>4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title" idx="2"/>
          </p:nvPr>
        </p:nvSpPr>
        <p:spPr>
          <a:xfrm>
            <a:off x="2847600" y="3383175"/>
            <a:ext cx="2127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결론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42" name="Google Shape;242;p34"/>
          <p:cNvSpPr txBox="1">
            <a:spLocks noGrp="1"/>
          </p:cNvSpPr>
          <p:nvPr>
            <p:ph type="title" idx="4"/>
          </p:nvPr>
        </p:nvSpPr>
        <p:spPr>
          <a:xfrm>
            <a:off x="720000" y="2861176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43" name="Google Shape;243;p34"/>
          <p:cNvSpPr txBox="1">
            <a:spLocks noGrp="1"/>
          </p:cNvSpPr>
          <p:nvPr>
            <p:ph type="title" idx="5"/>
          </p:nvPr>
        </p:nvSpPr>
        <p:spPr>
          <a:xfrm>
            <a:off x="719996" y="3383175"/>
            <a:ext cx="2127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프로그램 구동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45" name="Google Shape;245;p34"/>
          <p:cNvSpPr txBox="1">
            <a:spLocks noGrp="1"/>
          </p:cNvSpPr>
          <p:nvPr>
            <p:ph type="title" idx="7"/>
          </p:nvPr>
        </p:nvSpPr>
        <p:spPr>
          <a:xfrm>
            <a:off x="2847625" y="891476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ea"/>
                <a:ea typeface="+mn-ea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title" idx="8"/>
          </p:nvPr>
        </p:nvSpPr>
        <p:spPr>
          <a:xfrm>
            <a:off x="2847600" y="1413475"/>
            <a:ext cx="2127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알고리즘</a:t>
            </a:r>
            <a:r>
              <a:rPr lang="en-US" altLang="ko-KR" dirty="0" smtClean="0">
                <a:latin typeface="+mn-ea"/>
                <a:ea typeface="+mn-ea"/>
              </a:rPr>
              <a:t>/UI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48" name="Google Shape;248;p34"/>
          <p:cNvSpPr txBox="1">
            <a:spLocks noGrp="1"/>
          </p:cNvSpPr>
          <p:nvPr>
            <p:ph type="title" idx="13"/>
          </p:nvPr>
        </p:nvSpPr>
        <p:spPr>
          <a:xfrm>
            <a:off x="720025" y="891476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ea"/>
                <a:ea typeface="+mn-ea"/>
              </a:rPr>
              <a:t>1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49" name="Google Shape;249;p34"/>
          <p:cNvSpPr txBox="1">
            <a:spLocks noGrp="1"/>
          </p:cNvSpPr>
          <p:nvPr>
            <p:ph type="title" idx="14"/>
          </p:nvPr>
        </p:nvSpPr>
        <p:spPr>
          <a:xfrm>
            <a:off x="720000" y="1413475"/>
            <a:ext cx="2127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소개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50" name="Google Shape;250;p34"/>
          <p:cNvSpPr txBox="1">
            <a:spLocks noGrp="1"/>
          </p:cNvSpPr>
          <p:nvPr>
            <p:ph type="subTitle" idx="15"/>
          </p:nvPr>
        </p:nvSpPr>
        <p:spPr>
          <a:xfrm>
            <a:off x="659949" y="1846304"/>
            <a:ext cx="21276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latin typeface="+mn-ea"/>
                <a:ea typeface="+mn-ea"/>
              </a:rPr>
              <a:t>1. </a:t>
            </a:r>
            <a:r>
              <a:rPr lang="ko-KR" altLang="en-US" sz="1100" dirty="0" smtClean="0">
                <a:latin typeface="+mn-ea"/>
                <a:ea typeface="+mn-ea"/>
              </a:rPr>
              <a:t>호텔 추천 시스템의 필요성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+mn-ea"/>
                <a:ea typeface="+mn-ea"/>
              </a:rPr>
              <a:t>2. </a:t>
            </a:r>
            <a:r>
              <a:rPr lang="ko-KR" altLang="en-US" sz="1100" dirty="0" err="1" smtClean="0">
                <a:latin typeface="+mn-ea"/>
                <a:ea typeface="+mn-ea"/>
              </a:rPr>
              <a:t>야놀자</a:t>
            </a:r>
            <a:r>
              <a:rPr lang="ko-KR" altLang="en-US" sz="1100" dirty="0" smtClean="0">
                <a:latin typeface="+mn-ea"/>
                <a:ea typeface="+mn-ea"/>
              </a:rPr>
              <a:t> 선택 이유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+mn-ea"/>
              <a:ea typeface="+mn-ea"/>
            </a:endParaRPr>
          </a:p>
        </p:txBody>
      </p:sp>
      <p:grpSp>
        <p:nvGrpSpPr>
          <p:cNvPr id="251" name="Google Shape;251;p34"/>
          <p:cNvGrpSpPr/>
          <p:nvPr/>
        </p:nvGrpSpPr>
        <p:grpSpPr>
          <a:xfrm rot="5400000">
            <a:off x="1120076" y="3928841"/>
            <a:ext cx="150750" cy="1438109"/>
            <a:chOff x="8500760" y="1847641"/>
            <a:chExt cx="150750" cy="1438109"/>
          </a:xfrm>
        </p:grpSpPr>
        <p:sp>
          <p:nvSpPr>
            <p:cNvPr id="252" name="Google Shape;252;p34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53" name="Google Shape;253;p34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254" name="Google Shape;254;p34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5" name="Google Shape;255;p34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34" name="Google Shape;250;p34"/>
          <p:cNvSpPr txBox="1">
            <a:spLocks noGrp="1"/>
          </p:cNvSpPr>
          <p:nvPr>
            <p:ph type="subTitle" idx="15"/>
          </p:nvPr>
        </p:nvSpPr>
        <p:spPr>
          <a:xfrm>
            <a:off x="2854341" y="1846304"/>
            <a:ext cx="21276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latin typeface="+mn-ea"/>
                <a:ea typeface="+mn-ea"/>
              </a:rPr>
              <a:t>1. </a:t>
            </a:r>
            <a:r>
              <a:rPr lang="ko-KR" altLang="en-US" sz="1100" dirty="0" err="1" smtClean="0">
                <a:latin typeface="+mn-ea"/>
                <a:ea typeface="+mn-ea"/>
              </a:rPr>
              <a:t>크롤링</a:t>
            </a:r>
            <a:r>
              <a:rPr lang="ko-KR" altLang="en-US" sz="1100" dirty="0" smtClean="0">
                <a:latin typeface="+mn-ea"/>
                <a:ea typeface="+mn-ea"/>
              </a:rPr>
              <a:t> 방식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+mn-ea"/>
                <a:ea typeface="+mn-ea"/>
              </a:rPr>
              <a:t>2. </a:t>
            </a:r>
            <a:r>
              <a:rPr lang="ko-KR" altLang="en-US" sz="1100" dirty="0" smtClean="0">
                <a:latin typeface="+mn-ea"/>
                <a:ea typeface="+mn-ea"/>
              </a:rPr>
              <a:t>데이터 전처리 방식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latin typeface="+mn-ea"/>
                <a:ea typeface="+mn-ea"/>
              </a:rPr>
              <a:t>3. UI </a:t>
            </a:r>
            <a:r>
              <a:rPr lang="ko-KR" altLang="en-US" sz="1100" dirty="0" smtClean="0">
                <a:latin typeface="+mn-ea"/>
                <a:ea typeface="+mn-ea"/>
              </a:rPr>
              <a:t>구성</a:t>
            </a:r>
            <a:endParaRPr sz="1100" dirty="0">
              <a:latin typeface="+mn-ea"/>
              <a:ea typeface="+mn-ea"/>
            </a:endParaRPr>
          </a:p>
        </p:txBody>
      </p:sp>
      <p:sp>
        <p:nvSpPr>
          <p:cNvPr id="36" name="Google Shape;250;p34"/>
          <p:cNvSpPr txBox="1">
            <a:spLocks noGrp="1"/>
          </p:cNvSpPr>
          <p:nvPr>
            <p:ph type="subTitle" idx="15"/>
          </p:nvPr>
        </p:nvSpPr>
        <p:spPr>
          <a:xfrm>
            <a:off x="726766" y="3856247"/>
            <a:ext cx="21276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latin typeface="+mn-ea"/>
                <a:ea typeface="+mn-ea"/>
              </a:rPr>
              <a:t>1. </a:t>
            </a:r>
            <a:r>
              <a:rPr lang="ko-KR" altLang="en-US" sz="1100" dirty="0" smtClean="0">
                <a:latin typeface="+mn-ea"/>
                <a:ea typeface="+mn-ea"/>
              </a:rPr>
              <a:t>데이터 </a:t>
            </a:r>
            <a:r>
              <a:rPr lang="ko-KR" altLang="en-US" sz="1100" dirty="0" err="1" smtClean="0">
                <a:latin typeface="+mn-ea"/>
                <a:ea typeface="+mn-ea"/>
              </a:rPr>
              <a:t>크롤링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+mn-ea"/>
                <a:ea typeface="+mn-ea"/>
              </a:rPr>
              <a:t>2. </a:t>
            </a:r>
            <a:r>
              <a:rPr lang="ko-KR" altLang="en-US" sz="1100" dirty="0" smtClean="0">
                <a:latin typeface="+mn-ea"/>
                <a:ea typeface="+mn-ea"/>
              </a:rPr>
              <a:t>데이터 처리</a:t>
            </a:r>
            <a:endParaRPr lang="en-US" sz="1100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latin typeface="+mn-ea"/>
                <a:ea typeface="+mn-ea"/>
              </a:rPr>
              <a:t>3. UI </a:t>
            </a:r>
            <a:r>
              <a:rPr lang="ko-KR" altLang="en-US" sz="1100" dirty="0" smtClean="0">
                <a:latin typeface="+mn-ea"/>
                <a:ea typeface="+mn-ea"/>
              </a:rPr>
              <a:t>동작</a:t>
            </a:r>
            <a:endParaRPr sz="1100" dirty="0">
              <a:latin typeface="+mn-ea"/>
              <a:ea typeface="+mn-ea"/>
            </a:endParaRPr>
          </a:p>
        </p:txBody>
      </p:sp>
      <p:sp>
        <p:nvSpPr>
          <p:cNvPr id="38" name="Google Shape;250;p34"/>
          <p:cNvSpPr txBox="1">
            <a:spLocks noGrp="1"/>
          </p:cNvSpPr>
          <p:nvPr>
            <p:ph type="subTitle" idx="15"/>
          </p:nvPr>
        </p:nvSpPr>
        <p:spPr>
          <a:xfrm>
            <a:off x="2845345" y="3851848"/>
            <a:ext cx="21276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latin typeface="+mn-ea"/>
                <a:ea typeface="+mn-ea"/>
              </a:rPr>
              <a:t>1. </a:t>
            </a:r>
            <a:r>
              <a:rPr lang="ko-KR" altLang="en-US" sz="1100" dirty="0" smtClean="0">
                <a:latin typeface="+mn-ea"/>
                <a:ea typeface="+mn-ea"/>
              </a:rPr>
              <a:t>프로젝트 요약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+mn-ea"/>
                <a:ea typeface="+mn-ea"/>
              </a:rPr>
              <a:t>2. </a:t>
            </a:r>
            <a:r>
              <a:rPr lang="ko-KR" altLang="en-US" sz="1100" dirty="0" smtClean="0">
                <a:latin typeface="+mn-ea"/>
                <a:ea typeface="+mn-ea"/>
              </a:rPr>
              <a:t>개선점 및 향후 계획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/>
          <p:nvPr/>
        </p:nvSpPr>
        <p:spPr>
          <a:xfrm>
            <a:off x="1207800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" name="Google Shape;410;p42"/>
          <p:cNvSpPr/>
          <p:nvPr/>
        </p:nvSpPr>
        <p:spPr>
          <a:xfrm>
            <a:off x="3161748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" name="Google Shape;411;p42"/>
          <p:cNvSpPr/>
          <p:nvPr/>
        </p:nvSpPr>
        <p:spPr>
          <a:xfrm>
            <a:off x="5115697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" name="Google Shape;419;p42"/>
          <p:cNvSpPr txBox="1"/>
          <p:nvPr/>
        </p:nvSpPr>
        <p:spPr>
          <a:xfrm>
            <a:off x="128036" y="1067100"/>
            <a:ext cx="8788964" cy="389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호텔 추천 사이트는 지역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평점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정렬이 가능하지만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추천 시스템은 부족함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호텔측이 작성한 정보가 아닌 실제 사용자가 작성한 정보를 바탕으로 분석하므로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신뢰성이 높음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중시하고자 하는 가치를 중점으로 검색이 가능함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접근성 등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리뷰를 기반으로 이와 비슷한 호텔을 추천해주는 기능으로 편의성을 높임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540984" y="715199"/>
            <a:ext cx="262739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hilosopher"/>
                <a:sym typeface="Philosopher"/>
              </a:rPr>
              <a:t>호텔 추천의 필요성</a:t>
            </a:r>
            <a:endParaRPr sz="15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hilosopher"/>
              <a:sym typeface="Philosopher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54540" y="751962"/>
            <a:ext cx="619498" cy="2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hilosopher"/>
                <a:sym typeface="Philosopher"/>
              </a:rPr>
              <a:t>1.</a:t>
            </a:r>
            <a:endParaRPr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hilosopher"/>
              <a:sym typeface="Philosopher"/>
            </a:endParaRPr>
          </a:p>
        </p:txBody>
      </p:sp>
      <p:grpSp>
        <p:nvGrpSpPr>
          <p:cNvPr id="460" name="Google Shape;460;p42"/>
          <p:cNvGrpSpPr/>
          <p:nvPr/>
        </p:nvGrpSpPr>
        <p:grpSpPr>
          <a:xfrm>
            <a:off x="8644587" y="4685583"/>
            <a:ext cx="338524" cy="338517"/>
            <a:chOff x="437300" y="855750"/>
            <a:chExt cx="1185725" cy="1185700"/>
          </a:xfrm>
        </p:grpSpPr>
        <p:sp>
          <p:nvSpPr>
            <p:cNvPr id="461" name="Google Shape;461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3" name="Google Shape;463;p42"/>
          <p:cNvGrpSpPr/>
          <p:nvPr/>
        </p:nvGrpSpPr>
        <p:grpSpPr>
          <a:xfrm rot="5400000">
            <a:off x="1120076" y="3928841"/>
            <a:ext cx="150750" cy="1438109"/>
            <a:chOff x="8500760" y="1847641"/>
            <a:chExt cx="150750" cy="1438109"/>
          </a:xfrm>
        </p:grpSpPr>
        <p:sp>
          <p:nvSpPr>
            <p:cNvPr id="464" name="Google Shape;464;p42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42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466" name="Google Shape;466;p42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7" name="Google Shape;467;p42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3" name="Google Shape;413;p42"/>
          <p:cNvSpPr txBox="1">
            <a:spLocks noGrp="1"/>
          </p:cNvSpPr>
          <p:nvPr>
            <p:ph type="title"/>
          </p:nvPr>
        </p:nvSpPr>
        <p:spPr>
          <a:xfrm>
            <a:off x="837213" y="103909"/>
            <a:ext cx="7043234" cy="5643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소개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24" name="Google Shape;457;p42"/>
          <p:cNvGrpSpPr/>
          <p:nvPr/>
        </p:nvGrpSpPr>
        <p:grpSpPr>
          <a:xfrm>
            <a:off x="8685492" y="124905"/>
            <a:ext cx="338524" cy="338517"/>
            <a:chOff x="1623000" y="855750"/>
            <a:chExt cx="1185725" cy="1185700"/>
          </a:xfrm>
        </p:grpSpPr>
        <p:sp>
          <p:nvSpPr>
            <p:cNvPr id="25" name="Google Shape;458;p4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6" name="Google Shape;459;p4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sp>
        <p:nvSpPr>
          <p:cNvPr id="27" name="Google Shape;228;p34"/>
          <p:cNvSpPr/>
          <p:nvPr/>
        </p:nvSpPr>
        <p:spPr>
          <a:xfrm>
            <a:off x="177802" y="165566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Google Shape;248;p34"/>
          <p:cNvSpPr txBox="1">
            <a:spLocks/>
          </p:cNvSpPr>
          <p:nvPr/>
        </p:nvSpPr>
        <p:spPr>
          <a:xfrm>
            <a:off x="171061" y="197080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latin typeface="+mj-ea"/>
                <a:ea typeface="+mj-ea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/>
          <p:nvPr/>
        </p:nvSpPr>
        <p:spPr>
          <a:xfrm>
            <a:off x="1207800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0" name="Google Shape;410;p42"/>
          <p:cNvSpPr/>
          <p:nvPr/>
        </p:nvSpPr>
        <p:spPr>
          <a:xfrm>
            <a:off x="3161748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1" name="Google Shape;411;p42"/>
          <p:cNvSpPr/>
          <p:nvPr/>
        </p:nvSpPr>
        <p:spPr>
          <a:xfrm>
            <a:off x="5115697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837213" y="103909"/>
            <a:ext cx="7043234" cy="5643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소개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19" name="Google Shape;419;p42"/>
          <p:cNvSpPr txBox="1"/>
          <p:nvPr/>
        </p:nvSpPr>
        <p:spPr>
          <a:xfrm>
            <a:off x="128036" y="1067100"/>
            <a:ext cx="8788964" cy="3580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데이터 </a:t>
            </a:r>
            <a:r>
              <a:rPr lang="ko-KR" altLang="en-US" dirty="0" err="1">
                <a:latin typeface="+mj-ea"/>
                <a:ea typeface="+mj-ea"/>
              </a:rPr>
              <a:t>크롤링이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용이함</a:t>
            </a:r>
            <a:endParaRPr lang="en-US" altLang="ko-KR" dirty="0" smtClean="0">
              <a:latin typeface="+mj-ea"/>
              <a:ea typeface="+mj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ko-KR" altLang="en-US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원하는 </a:t>
            </a:r>
            <a:r>
              <a:rPr lang="ko-KR" altLang="en-US" dirty="0">
                <a:latin typeface="+mj-ea"/>
                <a:ea typeface="+mj-ea"/>
              </a:rPr>
              <a:t>정보의 수준을 충족함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정보의 종류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정렬 상태 등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실제 </a:t>
            </a:r>
            <a:r>
              <a:rPr lang="ko-KR" altLang="en-US" dirty="0">
                <a:latin typeface="+mj-ea"/>
                <a:ea typeface="+mj-ea"/>
              </a:rPr>
              <a:t>사용자가 많은 사이트로 수집하고자 하는 리뷰의 양이 </a:t>
            </a:r>
            <a:r>
              <a:rPr lang="ko-KR" altLang="en-US" dirty="0" smtClean="0">
                <a:latin typeface="+mj-ea"/>
                <a:ea typeface="+mj-ea"/>
              </a:rPr>
              <a:t>충분함</a:t>
            </a:r>
            <a:endParaRPr lang="en-US" altLang="ko-KR" dirty="0" smtClean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다양한 </a:t>
            </a:r>
            <a:r>
              <a:rPr lang="ko-KR" altLang="en-US" dirty="0">
                <a:latin typeface="+mj-ea"/>
                <a:ea typeface="+mj-ea"/>
              </a:rPr>
              <a:t>호텔들에 대한 정보를 수집할 수 있음</a:t>
            </a:r>
          </a:p>
        </p:txBody>
      </p:sp>
      <p:sp>
        <p:nvSpPr>
          <p:cNvPr id="421" name="Google Shape;421;p42"/>
          <p:cNvSpPr txBox="1"/>
          <p:nvPr/>
        </p:nvSpPr>
        <p:spPr>
          <a:xfrm>
            <a:off x="540984" y="715199"/>
            <a:ext cx="262739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 err="1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야놀자</a:t>
            </a:r>
            <a:r>
              <a:rPr lang="ko-KR" altLang="en-US" sz="1500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 선택 이유</a:t>
            </a:r>
            <a:endParaRPr sz="1500"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54540" y="751962"/>
            <a:ext cx="619498" cy="2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2</a:t>
            </a:r>
            <a:r>
              <a:rPr lang="en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.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grpSp>
        <p:nvGrpSpPr>
          <p:cNvPr id="457" name="Google Shape;457;p42"/>
          <p:cNvGrpSpPr/>
          <p:nvPr/>
        </p:nvGrpSpPr>
        <p:grpSpPr>
          <a:xfrm>
            <a:off x="8685492" y="124905"/>
            <a:ext cx="338524" cy="338517"/>
            <a:chOff x="1623000" y="855750"/>
            <a:chExt cx="1185725" cy="1185700"/>
          </a:xfrm>
        </p:grpSpPr>
        <p:sp>
          <p:nvSpPr>
            <p:cNvPr id="458" name="Google Shape;458;p4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8644587" y="4685583"/>
            <a:ext cx="338524" cy="338517"/>
            <a:chOff x="437300" y="855750"/>
            <a:chExt cx="1185725" cy="1185700"/>
          </a:xfrm>
        </p:grpSpPr>
        <p:sp>
          <p:nvSpPr>
            <p:cNvPr id="461" name="Google Shape;461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42"/>
          <p:cNvGrpSpPr/>
          <p:nvPr/>
        </p:nvGrpSpPr>
        <p:grpSpPr>
          <a:xfrm rot="5400000">
            <a:off x="1120076" y="3928841"/>
            <a:ext cx="150750" cy="1438109"/>
            <a:chOff x="8500760" y="1847641"/>
            <a:chExt cx="150750" cy="1438109"/>
          </a:xfrm>
        </p:grpSpPr>
        <p:sp>
          <p:nvSpPr>
            <p:cNvPr id="464" name="Google Shape;464;p42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42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466" name="Google Shape;466;p42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7" name="Google Shape;467;p42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70" name="Google Shape;228;p34"/>
          <p:cNvSpPr/>
          <p:nvPr/>
        </p:nvSpPr>
        <p:spPr>
          <a:xfrm>
            <a:off x="177802" y="165566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Google Shape;248;p34"/>
          <p:cNvSpPr txBox="1">
            <a:spLocks/>
          </p:cNvSpPr>
          <p:nvPr/>
        </p:nvSpPr>
        <p:spPr>
          <a:xfrm>
            <a:off x="171061" y="197080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latin typeface="+mj-ea"/>
                <a:ea typeface="+mj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68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/>
        </p:nvSpPr>
        <p:spPr>
          <a:xfrm>
            <a:off x="128036" y="1067100"/>
            <a:ext cx="8788964" cy="359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endParaRPr lang="ko-KR" altLang="en-US" sz="1200" dirty="0">
              <a:latin typeface="+mj-ea"/>
              <a:ea typeface="+mj-ea"/>
            </a:endParaRPr>
          </a:p>
          <a:p>
            <a:pPr marL="228600" lvl="1" indent="-228600">
              <a:buAutoNum type="arabicParenR"/>
            </a:pPr>
            <a:r>
              <a:rPr lang="ko-KR" altLang="en-US" dirty="0" err="1" smtClean="0">
                <a:latin typeface="+mj-ea"/>
                <a:ea typeface="+mj-ea"/>
              </a:rPr>
              <a:t>야놀자</a:t>
            </a:r>
            <a:r>
              <a:rPr lang="en-US" altLang="ko-KR" dirty="0">
                <a:latin typeface="+mj-ea"/>
                <a:ea typeface="+mj-ea"/>
              </a:rPr>
              <a:t>URL </a:t>
            </a:r>
            <a:r>
              <a:rPr lang="ko-KR" altLang="en-US" dirty="0">
                <a:latin typeface="+mj-ea"/>
                <a:ea typeface="+mj-ea"/>
              </a:rPr>
              <a:t>접근 </a:t>
            </a: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지역선택버튼 </a:t>
            </a:r>
            <a:r>
              <a:rPr lang="en-US" altLang="ko-KR" dirty="0" err="1">
                <a:latin typeface="+mj-ea"/>
                <a:ea typeface="+mj-ea"/>
              </a:rPr>
              <a:t>Xpath</a:t>
            </a:r>
            <a:r>
              <a:rPr lang="en-US" altLang="ko-KR" dirty="0">
                <a:latin typeface="+mj-ea"/>
                <a:ea typeface="+mj-ea"/>
              </a:rPr>
              <a:t> -&gt; '</a:t>
            </a:r>
            <a:r>
              <a:rPr lang="ko-KR" altLang="en-US" dirty="0">
                <a:latin typeface="+mj-ea"/>
                <a:ea typeface="+mj-ea"/>
              </a:rPr>
              <a:t>호텔</a:t>
            </a:r>
            <a:r>
              <a:rPr lang="en-US" altLang="ko-KR" dirty="0">
                <a:latin typeface="+mj-ea"/>
                <a:ea typeface="+mj-ea"/>
              </a:rPr>
              <a:t>' </a:t>
            </a:r>
            <a:r>
              <a:rPr lang="ko-KR" altLang="en-US" dirty="0">
                <a:latin typeface="+mj-ea"/>
                <a:ea typeface="+mj-ea"/>
              </a:rPr>
              <a:t>분류 </a:t>
            </a: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 err="1">
                <a:latin typeface="+mj-ea"/>
                <a:ea typeface="+mj-ea"/>
              </a:rPr>
              <a:t>후기많은순</a:t>
            </a:r>
            <a:r>
              <a:rPr lang="ko-KR" altLang="en-US" dirty="0">
                <a:latin typeface="+mj-ea"/>
                <a:ea typeface="+mj-ea"/>
              </a:rPr>
              <a:t> 정렬 </a:t>
            </a: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 err="1">
                <a:latin typeface="+mj-ea"/>
                <a:ea typeface="+mj-ea"/>
              </a:rPr>
              <a:t>호탤</a:t>
            </a:r>
            <a:r>
              <a:rPr lang="ko-KR" altLang="en-US" dirty="0">
                <a:latin typeface="+mj-ea"/>
                <a:ea typeface="+mj-ea"/>
              </a:rPr>
              <a:t> 배너의 </a:t>
            </a:r>
            <a:r>
              <a:rPr lang="en-US" altLang="ko-KR" dirty="0" err="1">
                <a:latin typeface="+mj-ea"/>
                <a:ea typeface="+mj-ea"/>
              </a:rPr>
              <a:t>Xpath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 err="1">
                <a:latin typeface="+mj-ea"/>
                <a:ea typeface="+mj-ea"/>
              </a:rPr>
              <a:t>href</a:t>
            </a:r>
            <a:r>
              <a:rPr lang="en-US" altLang="ko-KR" dirty="0">
                <a:latin typeface="+mj-ea"/>
                <a:ea typeface="+mj-ea"/>
              </a:rPr>
              <a:t>(URL)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ko-KR" altLang="en-US" dirty="0" smtClean="0">
                <a:latin typeface="+mj-ea"/>
                <a:ea typeface="+mj-ea"/>
              </a:rPr>
              <a:t>추출</a:t>
            </a:r>
            <a:endParaRPr lang="en-US" altLang="ko-KR" dirty="0">
              <a:latin typeface="+mj-ea"/>
              <a:ea typeface="+mj-ea"/>
            </a:endParaRPr>
          </a:p>
          <a:p>
            <a:pPr marL="228600" lvl="1" indent="-228600">
              <a:buAutoNum type="arabicParenR"/>
            </a:pPr>
            <a:endParaRPr lang="en-US" altLang="ko-KR" dirty="0">
              <a:latin typeface="+mj-ea"/>
              <a:ea typeface="+mj-ea"/>
            </a:endParaRPr>
          </a:p>
          <a:p>
            <a:pPr lvl="1"/>
            <a:endParaRPr lang="ko-KR" altLang="en-US" dirty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2) </a:t>
            </a:r>
            <a:r>
              <a:rPr lang="ko-KR" altLang="en-US" dirty="0" smtClean="0">
                <a:latin typeface="+mj-ea"/>
                <a:ea typeface="+mj-ea"/>
              </a:rPr>
              <a:t>해당 </a:t>
            </a:r>
            <a:r>
              <a:rPr lang="en-US" altLang="ko-KR" dirty="0">
                <a:latin typeface="+mj-ea"/>
                <a:ea typeface="+mj-ea"/>
              </a:rPr>
              <a:t>URL </a:t>
            </a:r>
            <a:r>
              <a:rPr lang="ko-KR" altLang="en-US" dirty="0">
                <a:latin typeface="+mj-ea"/>
                <a:ea typeface="+mj-ea"/>
              </a:rPr>
              <a:t>값 </a:t>
            </a:r>
            <a:r>
              <a:rPr lang="en-US" altLang="ko-KR" dirty="0">
                <a:latin typeface="+mj-ea"/>
                <a:ea typeface="+mj-ea"/>
              </a:rPr>
              <a:t>+ '/review' </a:t>
            </a:r>
            <a:r>
              <a:rPr lang="ko-KR" altLang="en-US" dirty="0">
                <a:latin typeface="+mj-ea"/>
                <a:ea typeface="+mj-ea"/>
              </a:rPr>
              <a:t>로 리뷰 페이지 접근 후 데이터 </a:t>
            </a:r>
            <a:r>
              <a:rPr lang="ko-KR" altLang="en-US" dirty="0" err="1" smtClean="0">
                <a:latin typeface="+mj-ea"/>
                <a:ea typeface="+mj-ea"/>
              </a:rPr>
              <a:t>크롤링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3) </a:t>
            </a:r>
            <a:r>
              <a:rPr lang="ko-KR" altLang="en-US" dirty="0" smtClean="0">
                <a:latin typeface="+mj-ea"/>
                <a:ea typeface="+mj-ea"/>
              </a:rPr>
              <a:t>지역별 </a:t>
            </a:r>
            <a:r>
              <a:rPr lang="en-US" altLang="ko-KR" dirty="0">
                <a:latin typeface="+mj-ea"/>
                <a:ea typeface="+mj-ea"/>
              </a:rPr>
              <a:t>150</a:t>
            </a:r>
            <a:r>
              <a:rPr lang="ko-KR" altLang="en-US" dirty="0">
                <a:latin typeface="+mj-ea"/>
                <a:ea typeface="+mj-ea"/>
              </a:rPr>
              <a:t>개 호텔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 err="1">
                <a:latin typeface="+mj-ea"/>
                <a:ea typeface="+mj-ea"/>
              </a:rPr>
              <a:t>호텔당</a:t>
            </a:r>
            <a:r>
              <a:rPr lang="ko-KR" altLang="en-US" dirty="0">
                <a:latin typeface="+mj-ea"/>
                <a:ea typeface="+mj-ea"/>
              </a:rPr>
              <a:t> 리뷰 </a:t>
            </a:r>
            <a:r>
              <a:rPr lang="en-US" altLang="ko-KR" dirty="0">
                <a:latin typeface="+mj-ea"/>
                <a:ea typeface="+mj-ea"/>
              </a:rPr>
              <a:t>100</a:t>
            </a:r>
            <a:r>
              <a:rPr lang="ko-KR" altLang="en-US" dirty="0">
                <a:latin typeface="+mj-ea"/>
                <a:ea typeface="+mj-ea"/>
              </a:rPr>
              <a:t>개 </a:t>
            </a:r>
            <a:r>
              <a:rPr lang="ko-KR" altLang="en-US" dirty="0" err="1">
                <a:latin typeface="+mj-ea"/>
                <a:ea typeface="+mj-ea"/>
              </a:rPr>
              <a:t>크롤링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총 </a:t>
            </a:r>
            <a:r>
              <a:rPr lang="en-US" altLang="ko-KR" dirty="0">
                <a:latin typeface="+mj-ea"/>
                <a:ea typeface="+mj-ea"/>
              </a:rPr>
              <a:t>15,000</a:t>
            </a:r>
            <a:r>
              <a:rPr lang="ko-KR" altLang="en-US" dirty="0">
                <a:latin typeface="+mj-ea"/>
                <a:ea typeface="+mj-ea"/>
              </a:rPr>
              <a:t>개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4) </a:t>
            </a:r>
            <a:r>
              <a:rPr lang="ko-KR" altLang="en-US" dirty="0" smtClean="0">
                <a:latin typeface="+mj-ea"/>
                <a:ea typeface="+mj-ea"/>
              </a:rPr>
              <a:t>수집 </a:t>
            </a:r>
            <a:r>
              <a:rPr lang="ko-KR" altLang="en-US" dirty="0">
                <a:latin typeface="+mj-ea"/>
                <a:ea typeface="+mj-ea"/>
              </a:rPr>
              <a:t>정보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err="1">
                <a:latin typeface="+mj-ea"/>
                <a:ea typeface="+mj-ea"/>
              </a:rPr>
              <a:t>지역명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호텔이름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리뷰</a:t>
            </a:r>
          </a:p>
        </p:txBody>
      </p:sp>
      <p:sp>
        <p:nvSpPr>
          <p:cNvPr id="71" name="Google Shape;248;p34"/>
          <p:cNvSpPr txBox="1">
            <a:spLocks/>
          </p:cNvSpPr>
          <p:nvPr/>
        </p:nvSpPr>
        <p:spPr>
          <a:xfrm>
            <a:off x="171061" y="197080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latin typeface="+mj-ea"/>
                <a:ea typeface="+mj-ea"/>
              </a:rPr>
              <a:t>2</a:t>
            </a:r>
          </a:p>
        </p:txBody>
      </p:sp>
      <p:sp>
        <p:nvSpPr>
          <p:cNvPr id="409" name="Google Shape;409;p42"/>
          <p:cNvSpPr/>
          <p:nvPr/>
        </p:nvSpPr>
        <p:spPr>
          <a:xfrm>
            <a:off x="1207800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0" name="Google Shape;410;p42"/>
          <p:cNvSpPr/>
          <p:nvPr/>
        </p:nvSpPr>
        <p:spPr>
          <a:xfrm>
            <a:off x="3161748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1" name="Google Shape;411;p42"/>
          <p:cNvSpPr/>
          <p:nvPr/>
        </p:nvSpPr>
        <p:spPr>
          <a:xfrm>
            <a:off x="5115697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837213" y="103909"/>
            <a:ext cx="7043234" cy="5643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알고리즘</a:t>
            </a:r>
            <a:r>
              <a:rPr lang="en-US" altLang="ko-KR" dirty="0" smtClean="0">
                <a:latin typeface="+mj-ea"/>
                <a:ea typeface="+mj-ea"/>
              </a:rPr>
              <a:t>/UI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540984" y="715199"/>
            <a:ext cx="262739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 err="1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크롤링</a:t>
            </a:r>
            <a:r>
              <a:rPr lang="ko-KR" altLang="en-US" sz="1500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 방식</a:t>
            </a:r>
            <a:endParaRPr sz="1500"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54540" y="751962"/>
            <a:ext cx="619498" cy="2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1.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grpSp>
        <p:nvGrpSpPr>
          <p:cNvPr id="457" name="Google Shape;457;p42"/>
          <p:cNvGrpSpPr/>
          <p:nvPr/>
        </p:nvGrpSpPr>
        <p:grpSpPr>
          <a:xfrm>
            <a:off x="8685492" y="124905"/>
            <a:ext cx="338524" cy="338517"/>
            <a:chOff x="1623000" y="855750"/>
            <a:chExt cx="1185725" cy="1185700"/>
          </a:xfrm>
        </p:grpSpPr>
        <p:sp>
          <p:nvSpPr>
            <p:cNvPr id="458" name="Google Shape;458;p4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8644587" y="4685583"/>
            <a:ext cx="338524" cy="338517"/>
            <a:chOff x="437300" y="855750"/>
            <a:chExt cx="1185725" cy="1185700"/>
          </a:xfrm>
        </p:grpSpPr>
        <p:sp>
          <p:nvSpPr>
            <p:cNvPr id="461" name="Google Shape;461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42"/>
          <p:cNvGrpSpPr/>
          <p:nvPr/>
        </p:nvGrpSpPr>
        <p:grpSpPr>
          <a:xfrm rot="5400000">
            <a:off x="1120076" y="3928841"/>
            <a:ext cx="150750" cy="1438109"/>
            <a:chOff x="8500760" y="1847641"/>
            <a:chExt cx="150750" cy="1438109"/>
          </a:xfrm>
        </p:grpSpPr>
        <p:sp>
          <p:nvSpPr>
            <p:cNvPr id="464" name="Google Shape;464;p42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42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466" name="Google Shape;466;p42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7" name="Google Shape;467;p42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5" name="Google Shape;230;p34"/>
          <p:cNvSpPr/>
          <p:nvPr/>
        </p:nvSpPr>
        <p:spPr>
          <a:xfrm flipH="1">
            <a:off x="196154" y="171813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90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/>
        </p:nvSpPr>
        <p:spPr>
          <a:xfrm>
            <a:off x="128036" y="1067100"/>
            <a:ext cx="8788964" cy="350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altLang="ko-KR" dirty="0" smtClean="0">
                <a:latin typeface="+mj-ea"/>
                <a:ea typeface="+mj-ea"/>
              </a:rPr>
              <a:t>1) </a:t>
            </a:r>
            <a:r>
              <a:rPr lang="ko-KR" altLang="en-US" dirty="0" smtClean="0">
                <a:latin typeface="+mj-ea"/>
                <a:ea typeface="+mj-ea"/>
              </a:rPr>
              <a:t>지역별 </a:t>
            </a:r>
            <a:r>
              <a:rPr lang="ko-KR" altLang="en-US" dirty="0">
                <a:latin typeface="+mj-ea"/>
                <a:ea typeface="+mj-ea"/>
              </a:rPr>
              <a:t>데이터 </a:t>
            </a:r>
            <a:r>
              <a:rPr lang="ko-KR" altLang="en-US" dirty="0" err="1">
                <a:latin typeface="+mj-ea"/>
                <a:ea typeface="+mj-ea"/>
              </a:rPr>
              <a:t>크롤링</a:t>
            </a:r>
            <a:r>
              <a:rPr lang="ko-KR" altLang="en-US" dirty="0">
                <a:latin typeface="+mj-ea"/>
                <a:ea typeface="+mj-ea"/>
              </a:rPr>
              <a:t> 후 </a:t>
            </a:r>
            <a:r>
              <a:rPr lang="en-US" altLang="ko-KR" dirty="0" err="1" smtClean="0">
                <a:latin typeface="+mj-ea"/>
                <a:ea typeface="+mj-ea"/>
              </a:rPr>
              <a:t>Concat</a:t>
            </a:r>
            <a:endParaRPr lang="en-US" altLang="ko-KR" dirty="0">
              <a:latin typeface="+mj-ea"/>
              <a:ea typeface="+mj-ea"/>
            </a:endParaRPr>
          </a:p>
          <a:p>
            <a:pPr marL="228600" lvl="1" indent="-228600">
              <a:buAutoNum type="arabicParenR"/>
            </a:pPr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2) </a:t>
            </a:r>
            <a:r>
              <a:rPr lang="ko-KR" altLang="en-US" dirty="0">
                <a:latin typeface="+mj-ea"/>
                <a:ea typeface="+mj-ea"/>
              </a:rPr>
              <a:t>한글만 수집 후 명확한 의미 추출을 위해 형용사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명사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부사 제외 </a:t>
            </a:r>
            <a:r>
              <a:rPr lang="ko-KR" altLang="en-US" dirty="0" smtClean="0">
                <a:latin typeface="+mj-ea"/>
                <a:ea typeface="+mj-ea"/>
              </a:rPr>
              <a:t>제거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3)</a:t>
            </a:r>
            <a:r>
              <a:rPr lang="en-US" altLang="ko-KR" dirty="0">
                <a:latin typeface="+mj-ea"/>
                <a:ea typeface="+mj-ea"/>
              </a:rPr>
              <a:t> </a:t>
            </a:r>
            <a:r>
              <a:rPr lang="ko-KR" altLang="en-US" dirty="0" err="1" smtClean="0">
                <a:latin typeface="+mj-ea"/>
                <a:ea typeface="+mj-ea"/>
              </a:rPr>
              <a:t>의미파악에</a:t>
            </a:r>
            <a:r>
              <a:rPr lang="ko-KR" altLang="en-US" dirty="0" smtClean="0">
                <a:latin typeface="+mj-ea"/>
                <a:ea typeface="+mj-ea"/>
              </a:rPr>
              <a:t> 불필요한 단어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en-US" altLang="ko-KR" dirty="0" err="1" smtClean="0">
                <a:latin typeface="+mj-ea"/>
                <a:ea typeface="+mj-ea"/>
              </a:rPr>
              <a:t>Stopword</a:t>
            </a:r>
            <a:r>
              <a:rPr lang="en-US" altLang="ko-KR" dirty="0" smtClean="0">
                <a:latin typeface="+mj-ea"/>
                <a:ea typeface="+mj-ea"/>
              </a:rPr>
              <a:t> + </a:t>
            </a:r>
            <a:r>
              <a:rPr lang="ko-KR" altLang="en-US" dirty="0" smtClean="0">
                <a:latin typeface="+mj-ea"/>
                <a:ea typeface="+mj-ea"/>
              </a:rPr>
              <a:t>호텔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객실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err="1" smtClean="0">
                <a:latin typeface="+mj-ea"/>
                <a:ea typeface="+mj-ea"/>
              </a:rPr>
              <a:t>지역명</a:t>
            </a:r>
            <a:r>
              <a:rPr lang="ko-KR" altLang="en-US" dirty="0" smtClean="0">
                <a:latin typeface="+mj-ea"/>
                <a:ea typeface="+mj-ea"/>
              </a:rPr>
              <a:t> 등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 제거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4) </a:t>
            </a:r>
            <a:r>
              <a:rPr lang="en-US" altLang="ko-KR" dirty="0" err="1">
                <a:latin typeface="+mj-ea"/>
                <a:ea typeface="+mj-ea"/>
              </a:rPr>
              <a:t>Tfidf</a:t>
            </a:r>
            <a:r>
              <a:rPr lang="ko-KR" altLang="en-US" dirty="0">
                <a:latin typeface="+mj-ea"/>
                <a:ea typeface="+mj-ea"/>
              </a:rPr>
              <a:t>를 이용한 </a:t>
            </a:r>
            <a:r>
              <a:rPr lang="ko-KR" altLang="en-US" dirty="0" err="1">
                <a:latin typeface="+mj-ea"/>
                <a:ea typeface="+mj-ea"/>
              </a:rPr>
              <a:t>리뷰간</a:t>
            </a:r>
            <a:r>
              <a:rPr lang="ko-KR" altLang="en-US" dirty="0">
                <a:latin typeface="+mj-ea"/>
                <a:ea typeface="+mj-ea"/>
              </a:rPr>
              <a:t> 유사성 </a:t>
            </a:r>
            <a:r>
              <a:rPr lang="ko-KR" altLang="en-US" dirty="0" smtClean="0">
                <a:latin typeface="+mj-ea"/>
                <a:ea typeface="+mj-ea"/>
              </a:rPr>
              <a:t>분석 </a:t>
            </a:r>
            <a:r>
              <a:rPr lang="en-US" altLang="ko-KR" dirty="0" smtClean="0">
                <a:latin typeface="+mj-ea"/>
                <a:ea typeface="+mj-ea"/>
              </a:rPr>
              <a:t>– </a:t>
            </a:r>
            <a:r>
              <a:rPr lang="ko-KR" altLang="en-US" dirty="0" smtClean="0">
                <a:latin typeface="+mj-ea"/>
                <a:ea typeface="+mj-ea"/>
              </a:rPr>
              <a:t>호텔 개수</a:t>
            </a:r>
            <a:r>
              <a:rPr lang="en-US" altLang="ko-KR" dirty="0" smtClean="0">
                <a:latin typeface="+mj-ea"/>
                <a:ea typeface="+mj-ea"/>
              </a:rPr>
              <a:t>:</a:t>
            </a:r>
            <a:r>
              <a:rPr lang="en-US" altLang="ko-KR" dirty="0" smtClean="0">
                <a:latin typeface="+mj-ea"/>
                <a:ea typeface="+mj-ea"/>
              </a:rPr>
              <a:t>1329</a:t>
            </a:r>
            <a:r>
              <a:rPr lang="ko-KR" altLang="en-US" dirty="0" smtClean="0">
                <a:latin typeface="+mj-ea"/>
                <a:ea typeface="+mj-ea"/>
              </a:rPr>
              <a:t>개 </a:t>
            </a:r>
            <a:r>
              <a:rPr lang="ko-KR" altLang="en-US" dirty="0" smtClean="0">
                <a:latin typeface="+mj-ea"/>
                <a:ea typeface="+mj-ea"/>
              </a:rPr>
              <a:t>리뷰</a:t>
            </a:r>
            <a:r>
              <a:rPr lang="en-US" altLang="ko-KR" dirty="0" smtClean="0">
                <a:latin typeface="+mj-ea"/>
                <a:ea typeface="+mj-ea"/>
              </a:rPr>
              <a:t>:</a:t>
            </a:r>
            <a:r>
              <a:rPr lang="en-US" altLang="ko-KR" dirty="0" smtClean="0">
                <a:latin typeface="+mj-ea"/>
                <a:ea typeface="+mj-ea"/>
              </a:rPr>
              <a:t>28150</a:t>
            </a:r>
            <a:r>
              <a:rPr lang="ko-KR" altLang="en-US" dirty="0" smtClean="0">
                <a:latin typeface="+mj-ea"/>
                <a:ea typeface="+mj-ea"/>
              </a:rPr>
              <a:t>개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  </a:t>
            </a: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5) </a:t>
            </a:r>
            <a:r>
              <a:rPr lang="ko-KR" altLang="en-US" dirty="0">
                <a:latin typeface="+mj-ea"/>
                <a:ea typeface="+mj-ea"/>
              </a:rPr>
              <a:t>워드 </a:t>
            </a:r>
            <a:r>
              <a:rPr lang="ko-KR" altLang="en-US" dirty="0" err="1">
                <a:latin typeface="+mj-ea"/>
                <a:ea typeface="+mj-ea"/>
              </a:rPr>
              <a:t>임베딩</a:t>
            </a:r>
            <a:r>
              <a:rPr lang="ko-KR" altLang="en-US" dirty="0">
                <a:latin typeface="+mj-ea"/>
                <a:ea typeface="+mj-ea"/>
              </a:rPr>
              <a:t> 및 </a:t>
            </a:r>
            <a:r>
              <a:rPr lang="ko-KR" altLang="en-US" dirty="0" err="1">
                <a:latin typeface="+mj-ea"/>
                <a:ea typeface="+mj-ea"/>
              </a:rPr>
              <a:t>차원축소를</a:t>
            </a:r>
            <a:r>
              <a:rPr lang="ko-KR" altLang="en-US" dirty="0">
                <a:latin typeface="+mj-ea"/>
                <a:ea typeface="+mj-ea"/>
              </a:rPr>
              <a:t> 통해 </a:t>
            </a:r>
            <a:r>
              <a:rPr lang="ko-KR" altLang="en-US" dirty="0" smtClean="0">
                <a:latin typeface="+mj-ea"/>
                <a:ea typeface="+mj-ea"/>
              </a:rPr>
              <a:t>단어 간 </a:t>
            </a:r>
            <a:r>
              <a:rPr lang="ko-KR" altLang="en-US" dirty="0">
                <a:latin typeface="+mj-ea"/>
                <a:ea typeface="+mj-ea"/>
              </a:rPr>
              <a:t>관계 </a:t>
            </a:r>
            <a:r>
              <a:rPr lang="ko-KR" altLang="en-US" dirty="0" smtClean="0">
                <a:latin typeface="+mj-ea"/>
                <a:ea typeface="+mj-ea"/>
              </a:rPr>
              <a:t>파악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71" name="Google Shape;248;p34"/>
          <p:cNvSpPr txBox="1">
            <a:spLocks/>
          </p:cNvSpPr>
          <p:nvPr/>
        </p:nvSpPr>
        <p:spPr>
          <a:xfrm>
            <a:off x="171061" y="197080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latin typeface="+mj-ea"/>
                <a:ea typeface="+mj-ea"/>
              </a:rPr>
              <a:t>2</a:t>
            </a:r>
          </a:p>
        </p:txBody>
      </p:sp>
      <p:sp>
        <p:nvSpPr>
          <p:cNvPr id="409" name="Google Shape;409;p42"/>
          <p:cNvSpPr/>
          <p:nvPr/>
        </p:nvSpPr>
        <p:spPr>
          <a:xfrm>
            <a:off x="1207800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0" name="Google Shape;410;p42"/>
          <p:cNvSpPr/>
          <p:nvPr/>
        </p:nvSpPr>
        <p:spPr>
          <a:xfrm>
            <a:off x="3161748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1" name="Google Shape;411;p42"/>
          <p:cNvSpPr/>
          <p:nvPr/>
        </p:nvSpPr>
        <p:spPr>
          <a:xfrm>
            <a:off x="5115697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837213" y="103909"/>
            <a:ext cx="7043234" cy="5643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알고리즘</a:t>
            </a:r>
            <a:r>
              <a:rPr lang="en-US" altLang="ko-KR" dirty="0" smtClean="0">
                <a:latin typeface="+mj-ea"/>
                <a:ea typeface="+mj-ea"/>
              </a:rPr>
              <a:t>/UI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540984" y="715199"/>
            <a:ext cx="262739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데이터 전처리 방식</a:t>
            </a:r>
            <a:endParaRPr sz="1500"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54540" y="751962"/>
            <a:ext cx="619498" cy="2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2</a:t>
            </a:r>
            <a:r>
              <a:rPr lang="en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.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grpSp>
        <p:nvGrpSpPr>
          <p:cNvPr id="457" name="Google Shape;457;p42"/>
          <p:cNvGrpSpPr/>
          <p:nvPr/>
        </p:nvGrpSpPr>
        <p:grpSpPr>
          <a:xfrm>
            <a:off x="8685492" y="124905"/>
            <a:ext cx="338524" cy="338517"/>
            <a:chOff x="1623000" y="855750"/>
            <a:chExt cx="1185725" cy="1185700"/>
          </a:xfrm>
        </p:grpSpPr>
        <p:sp>
          <p:nvSpPr>
            <p:cNvPr id="458" name="Google Shape;458;p4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8644587" y="4685583"/>
            <a:ext cx="338524" cy="338517"/>
            <a:chOff x="437300" y="855750"/>
            <a:chExt cx="1185725" cy="1185700"/>
          </a:xfrm>
        </p:grpSpPr>
        <p:sp>
          <p:nvSpPr>
            <p:cNvPr id="461" name="Google Shape;461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3" name="Google Shape;463;p42"/>
          <p:cNvGrpSpPr/>
          <p:nvPr/>
        </p:nvGrpSpPr>
        <p:grpSpPr>
          <a:xfrm rot="5400000">
            <a:off x="1120076" y="3928841"/>
            <a:ext cx="150750" cy="1438109"/>
            <a:chOff x="8500760" y="1847641"/>
            <a:chExt cx="150750" cy="1438109"/>
          </a:xfrm>
        </p:grpSpPr>
        <p:sp>
          <p:nvSpPr>
            <p:cNvPr id="464" name="Google Shape;464;p42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42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466" name="Google Shape;466;p42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7" name="Google Shape;467;p42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5" name="Google Shape;230;p34"/>
          <p:cNvSpPr/>
          <p:nvPr/>
        </p:nvSpPr>
        <p:spPr>
          <a:xfrm flipH="1">
            <a:off x="196154" y="171813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346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/>
        </p:nvSpPr>
        <p:spPr>
          <a:xfrm>
            <a:off x="141823" y="1003492"/>
            <a:ext cx="8788964" cy="389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1) </a:t>
            </a:r>
            <a:r>
              <a:rPr lang="en-US" altLang="ko-KR" sz="1200" dirty="0" err="1" smtClean="0">
                <a:latin typeface="+mj-ea"/>
                <a:ea typeface="+mj-ea"/>
              </a:rPr>
              <a:t>Combobox</a:t>
            </a:r>
            <a:r>
              <a:rPr lang="ko-KR" altLang="en-US" sz="1200" dirty="0">
                <a:latin typeface="+mj-ea"/>
                <a:ea typeface="+mj-ea"/>
              </a:rPr>
              <a:t>를 이용한 지역 </a:t>
            </a:r>
            <a:r>
              <a:rPr lang="ko-KR" altLang="en-US" sz="1200" dirty="0" smtClean="0">
                <a:latin typeface="+mj-ea"/>
                <a:ea typeface="+mj-ea"/>
              </a:rPr>
              <a:t>선택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2) </a:t>
            </a:r>
            <a:r>
              <a:rPr lang="en-US" altLang="ko-KR" sz="1200" dirty="0" err="1" smtClean="0">
                <a:latin typeface="+mj-ea"/>
                <a:ea typeface="+mj-ea"/>
              </a:rPr>
              <a:t>Combobox</a:t>
            </a:r>
            <a:r>
              <a:rPr lang="ko-KR" altLang="en-US" sz="1200" dirty="0">
                <a:latin typeface="+mj-ea"/>
                <a:ea typeface="+mj-ea"/>
              </a:rPr>
              <a:t>에서 지역 선택 </a:t>
            </a:r>
            <a:r>
              <a:rPr lang="ko-KR" altLang="en-US" sz="1200" dirty="0" smtClean="0">
                <a:latin typeface="+mj-ea"/>
                <a:ea typeface="+mj-ea"/>
              </a:rPr>
              <a:t>시</a:t>
            </a:r>
            <a:r>
              <a:rPr lang="ko-KR" altLang="en-US" sz="1200" dirty="0">
                <a:latin typeface="+mj-ea"/>
                <a:ea typeface="+mj-ea"/>
              </a:rPr>
              <a:t> 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	</a:t>
            </a:r>
            <a:r>
              <a:rPr lang="ko-KR" altLang="en-US" sz="1200" dirty="0" smtClean="0">
                <a:latin typeface="+mj-ea"/>
                <a:ea typeface="+mj-ea"/>
              </a:rPr>
              <a:t>호텔 선택 </a:t>
            </a:r>
            <a:r>
              <a:rPr lang="en-US" altLang="ko-KR" sz="1200" dirty="0" err="1">
                <a:latin typeface="+mj-ea"/>
                <a:ea typeface="+mj-ea"/>
              </a:rPr>
              <a:t>Combobox</a:t>
            </a:r>
            <a:r>
              <a:rPr lang="ko-KR" altLang="en-US" sz="1200" dirty="0">
                <a:latin typeface="+mj-ea"/>
                <a:ea typeface="+mj-ea"/>
              </a:rPr>
              <a:t>에는 해당 지역 호텔만 </a:t>
            </a:r>
            <a:r>
              <a:rPr lang="ko-KR" altLang="en-US" sz="1200" dirty="0" smtClean="0">
                <a:latin typeface="+mj-ea"/>
                <a:ea typeface="+mj-ea"/>
              </a:rPr>
              <a:t>출력</a:t>
            </a:r>
            <a:r>
              <a:rPr lang="ko-KR" altLang="en-US" sz="1200" dirty="0">
                <a:latin typeface="+mj-ea"/>
                <a:ea typeface="+mj-ea"/>
              </a:rPr>
              <a:t/>
            </a:r>
            <a:br>
              <a:rPr lang="ko-KR" altLang="en-US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  </a:t>
            </a:r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err="1" smtClean="0">
                <a:latin typeface="+mj-ea"/>
                <a:ea typeface="+mj-ea"/>
              </a:rPr>
              <a:t>Textlabel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ko-KR" altLang="en-US" sz="1200" dirty="0" err="1">
                <a:latin typeface="+mj-ea"/>
                <a:ea typeface="+mj-ea"/>
              </a:rPr>
              <a:t>리뷰순으로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sorting</a:t>
            </a:r>
            <a:r>
              <a:rPr lang="ko-KR" altLang="en-US" sz="1200" dirty="0">
                <a:latin typeface="+mj-ea"/>
                <a:ea typeface="+mj-ea"/>
              </a:rPr>
              <a:t>된 호텔 </a:t>
            </a:r>
            <a:r>
              <a:rPr lang="en-US" altLang="ko-KR" sz="1200" dirty="0">
                <a:latin typeface="+mj-ea"/>
                <a:ea typeface="+mj-ea"/>
              </a:rPr>
              <a:t>10</a:t>
            </a:r>
            <a:r>
              <a:rPr lang="ko-KR" altLang="en-US" sz="1200" dirty="0">
                <a:latin typeface="+mj-ea"/>
                <a:ea typeface="+mj-ea"/>
              </a:rPr>
              <a:t>개 </a:t>
            </a:r>
            <a:r>
              <a:rPr lang="ko-KR" altLang="en-US" sz="1200" dirty="0" smtClean="0">
                <a:latin typeface="+mj-ea"/>
                <a:ea typeface="+mj-ea"/>
              </a:rPr>
              <a:t>출력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/>
            </a:r>
            <a:br>
              <a:rPr lang="ko-KR" altLang="en-US" sz="1200" dirty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3) </a:t>
            </a:r>
            <a:r>
              <a:rPr lang="en-US" altLang="ko-KR" sz="1200" dirty="0" err="1" smtClean="0">
                <a:latin typeface="+mj-ea"/>
                <a:ea typeface="+mj-ea"/>
              </a:rPr>
              <a:t>Combobox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ko-KR" altLang="en-US" sz="1200" dirty="0" err="1">
                <a:latin typeface="+mj-ea"/>
                <a:ea typeface="+mj-ea"/>
              </a:rPr>
              <a:t>호텔선택</a:t>
            </a:r>
            <a:r>
              <a:rPr lang="ko-KR" altLang="en-US" sz="1200" dirty="0">
                <a:latin typeface="+mj-ea"/>
                <a:ea typeface="+mj-ea"/>
              </a:rPr>
              <a:t> 시</a:t>
            </a:r>
            <a:br>
              <a:rPr lang="ko-KR" altLang="en-US" sz="1200" dirty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	</a:t>
            </a:r>
            <a:r>
              <a:rPr lang="ko-KR" altLang="en-US" sz="1200" dirty="0" smtClean="0">
                <a:latin typeface="+mj-ea"/>
                <a:ea typeface="+mj-ea"/>
              </a:rPr>
              <a:t>해당 </a:t>
            </a:r>
            <a:r>
              <a:rPr lang="ko-KR" altLang="en-US" sz="1200" dirty="0">
                <a:latin typeface="+mj-ea"/>
                <a:ea typeface="+mj-ea"/>
              </a:rPr>
              <a:t>호텔의 리뷰와 가장 비슷한 호텔 </a:t>
            </a:r>
            <a:r>
              <a:rPr lang="en-US" altLang="ko-KR" sz="1200" dirty="0">
                <a:latin typeface="+mj-ea"/>
                <a:ea typeface="+mj-ea"/>
              </a:rPr>
              <a:t>10</a:t>
            </a:r>
            <a:r>
              <a:rPr lang="ko-KR" altLang="en-US" sz="1200" dirty="0">
                <a:latin typeface="+mj-ea"/>
                <a:ea typeface="+mj-ea"/>
              </a:rPr>
              <a:t>개 출력</a:t>
            </a:r>
            <a:br>
              <a:rPr lang="ko-KR" altLang="en-US" sz="1200" dirty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	</a:t>
            </a:r>
            <a:r>
              <a:rPr lang="ko-KR" altLang="en-US" sz="1200" dirty="0" smtClean="0">
                <a:latin typeface="+mj-ea"/>
                <a:ea typeface="+mj-ea"/>
              </a:rPr>
              <a:t>해당 </a:t>
            </a:r>
            <a:r>
              <a:rPr lang="ko-KR" altLang="en-US" sz="1200" dirty="0">
                <a:latin typeface="+mj-ea"/>
                <a:ea typeface="+mj-ea"/>
              </a:rPr>
              <a:t>호텔 연관 키워드 </a:t>
            </a:r>
            <a:r>
              <a:rPr lang="en-US" altLang="ko-KR" sz="1200" dirty="0">
                <a:latin typeface="+mj-ea"/>
                <a:ea typeface="+mj-ea"/>
              </a:rPr>
              <a:t>10</a:t>
            </a:r>
            <a:r>
              <a:rPr lang="ko-KR" altLang="en-US" sz="1200" dirty="0">
                <a:latin typeface="+mj-ea"/>
                <a:ea typeface="+mj-ea"/>
              </a:rPr>
              <a:t>개 </a:t>
            </a:r>
            <a:r>
              <a:rPr lang="ko-KR" altLang="en-US" sz="1200" dirty="0" smtClean="0">
                <a:latin typeface="+mj-ea"/>
                <a:ea typeface="+mj-ea"/>
              </a:rPr>
              <a:t>출력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/>
            </a:r>
            <a:br>
              <a:rPr lang="ko-KR" altLang="en-US" sz="1200" dirty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4) </a:t>
            </a:r>
            <a:r>
              <a:rPr lang="ko-KR" altLang="en-US" sz="1200" dirty="0" smtClean="0">
                <a:latin typeface="+mj-ea"/>
                <a:ea typeface="+mj-ea"/>
              </a:rPr>
              <a:t>찾고자 </a:t>
            </a:r>
            <a:r>
              <a:rPr lang="ko-KR" altLang="en-US" sz="1200" dirty="0">
                <a:latin typeface="+mj-ea"/>
                <a:ea typeface="+mj-ea"/>
              </a:rPr>
              <a:t>하는 키워드</a:t>
            </a:r>
            <a:r>
              <a:rPr lang="en-US" altLang="ko-KR" sz="1200" dirty="0">
                <a:latin typeface="+mj-ea"/>
                <a:ea typeface="+mj-ea"/>
              </a:rPr>
              <a:t>(ex. </a:t>
            </a:r>
            <a:r>
              <a:rPr lang="ko-KR" altLang="en-US" sz="1200" dirty="0">
                <a:latin typeface="+mj-ea"/>
                <a:ea typeface="+mj-ea"/>
              </a:rPr>
              <a:t>조식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청결 등</a:t>
            </a:r>
            <a:r>
              <a:rPr lang="en-US" altLang="ko-KR" sz="1200" dirty="0">
                <a:latin typeface="+mj-ea"/>
                <a:ea typeface="+mj-ea"/>
              </a:rPr>
              <a:t>) </a:t>
            </a:r>
            <a:r>
              <a:rPr lang="ko-KR" altLang="en-US" sz="1200" dirty="0">
                <a:latin typeface="+mj-ea"/>
                <a:ea typeface="+mj-ea"/>
              </a:rPr>
              <a:t>검색 시</a:t>
            </a:r>
            <a:br>
              <a:rPr lang="ko-KR" altLang="en-US" sz="1200" dirty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	</a:t>
            </a:r>
            <a:r>
              <a:rPr lang="ko-KR" altLang="en-US" sz="1200" dirty="0" smtClean="0">
                <a:latin typeface="+mj-ea"/>
                <a:ea typeface="+mj-ea"/>
              </a:rPr>
              <a:t>해당 </a:t>
            </a:r>
            <a:r>
              <a:rPr lang="ko-KR" altLang="en-US" sz="1200" dirty="0">
                <a:latin typeface="+mj-ea"/>
                <a:ea typeface="+mj-ea"/>
              </a:rPr>
              <a:t>키워드가 리뷰에 가장 많이 등장하는 </a:t>
            </a:r>
            <a:r>
              <a:rPr lang="en-US" altLang="ko-KR" sz="1200" dirty="0">
                <a:latin typeface="+mj-ea"/>
                <a:ea typeface="+mj-ea"/>
              </a:rPr>
              <a:t>10</a:t>
            </a:r>
            <a:r>
              <a:rPr lang="ko-KR" altLang="en-US" sz="1200" dirty="0">
                <a:latin typeface="+mj-ea"/>
                <a:ea typeface="+mj-ea"/>
              </a:rPr>
              <a:t>개 호텔 출력</a:t>
            </a:r>
            <a:br>
              <a:rPr lang="ko-KR" altLang="en-US" sz="1200" dirty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	</a:t>
            </a:r>
            <a:r>
              <a:rPr lang="ko-KR" altLang="en-US" sz="1200" dirty="0" smtClean="0">
                <a:latin typeface="+mj-ea"/>
                <a:ea typeface="+mj-ea"/>
              </a:rPr>
              <a:t>찾고자 </a:t>
            </a:r>
            <a:r>
              <a:rPr lang="ko-KR" altLang="en-US" sz="1200" dirty="0">
                <a:latin typeface="+mj-ea"/>
                <a:ea typeface="+mj-ea"/>
              </a:rPr>
              <a:t>하는 키워드와 가장 비슷한 </a:t>
            </a:r>
            <a:r>
              <a:rPr lang="en-US" altLang="ko-KR" sz="1200" dirty="0">
                <a:latin typeface="+mj-ea"/>
                <a:ea typeface="+mj-ea"/>
              </a:rPr>
              <a:t>10</a:t>
            </a:r>
            <a:r>
              <a:rPr lang="ko-KR" altLang="en-US" sz="1200" dirty="0">
                <a:latin typeface="+mj-ea"/>
                <a:ea typeface="+mj-ea"/>
              </a:rPr>
              <a:t>개 키워드 </a:t>
            </a:r>
            <a:r>
              <a:rPr lang="ko-KR" altLang="en-US" sz="1200" dirty="0" smtClean="0">
                <a:latin typeface="+mj-ea"/>
                <a:ea typeface="+mj-ea"/>
              </a:rPr>
              <a:t>출력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/>
            </a:r>
            <a:br>
              <a:rPr lang="ko-KR" altLang="en-US" sz="1200" dirty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5) </a:t>
            </a:r>
            <a:r>
              <a:rPr lang="ko-KR" altLang="en-US" sz="1200" dirty="0" smtClean="0">
                <a:latin typeface="+mj-ea"/>
                <a:ea typeface="+mj-ea"/>
              </a:rPr>
              <a:t>찾고자 </a:t>
            </a:r>
            <a:r>
              <a:rPr lang="ko-KR" altLang="en-US" sz="1200" dirty="0">
                <a:latin typeface="+mj-ea"/>
                <a:ea typeface="+mj-ea"/>
              </a:rPr>
              <a:t>하는 호텔 검색 시</a:t>
            </a:r>
            <a:br>
              <a:rPr lang="ko-KR" altLang="en-US" sz="1200" dirty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	</a:t>
            </a:r>
            <a:r>
              <a:rPr lang="ko-KR" altLang="en-US" sz="1200" dirty="0" smtClean="0">
                <a:latin typeface="+mj-ea"/>
                <a:ea typeface="+mj-ea"/>
              </a:rPr>
              <a:t>자동완성 </a:t>
            </a:r>
            <a:r>
              <a:rPr lang="ko-KR" altLang="en-US" sz="1200" dirty="0">
                <a:latin typeface="+mj-ea"/>
                <a:ea typeface="+mj-ea"/>
              </a:rPr>
              <a:t>기능 제공</a:t>
            </a:r>
            <a:br>
              <a:rPr lang="ko-KR" altLang="en-US" sz="1200" dirty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	</a:t>
            </a:r>
            <a:r>
              <a:rPr lang="ko-KR" altLang="en-US" sz="1200" dirty="0" smtClean="0">
                <a:latin typeface="+mj-ea"/>
                <a:ea typeface="+mj-ea"/>
              </a:rPr>
              <a:t>리뷰가 </a:t>
            </a:r>
            <a:r>
              <a:rPr lang="ko-KR" altLang="en-US" sz="1200" dirty="0">
                <a:latin typeface="+mj-ea"/>
                <a:ea typeface="+mj-ea"/>
              </a:rPr>
              <a:t>가장 비슷한 호텔 </a:t>
            </a:r>
            <a:r>
              <a:rPr lang="en-US" altLang="ko-KR" sz="1200" dirty="0">
                <a:latin typeface="+mj-ea"/>
                <a:ea typeface="+mj-ea"/>
              </a:rPr>
              <a:t>10</a:t>
            </a:r>
            <a:r>
              <a:rPr lang="ko-KR" altLang="en-US" sz="1200" dirty="0">
                <a:latin typeface="+mj-ea"/>
                <a:ea typeface="+mj-ea"/>
              </a:rPr>
              <a:t>개</a:t>
            </a:r>
            <a:br>
              <a:rPr lang="ko-KR" altLang="en-US" sz="1200" dirty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	</a:t>
            </a:r>
            <a:r>
              <a:rPr lang="ko-KR" altLang="en-US" sz="1200" dirty="0" smtClean="0">
                <a:latin typeface="+mj-ea"/>
                <a:ea typeface="+mj-ea"/>
              </a:rPr>
              <a:t>가장 </a:t>
            </a:r>
            <a:r>
              <a:rPr lang="ko-KR" altLang="en-US" sz="1200" dirty="0">
                <a:latin typeface="+mj-ea"/>
                <a:ea typeface="+mj-ea"/>
              </a:rPr>
              <a:t>연관된 키워드 </a:t>
            </a:r>
            <a:r>
              <a:rPr lang="en-US" altLang="ko-KR" sz="1200" dirty="0">
                <a:latin typeface="+mj-ea"/>
                <a:ea typeface="+mj-ea"/>
              </a:rPr>
              <a:t>10</a:t>
            </a:r>
            <a:r>
              <a:rPr lang="ko-KR" altLang="en-US" sz="1200" dirty="0">
                <a:latin typeface="+mj-ea"/>
                <a:ea typeface="+mj-ea"/>
              </a:rPr>
              <a:t>개</a:t>
            </a:r>
          </a:p>
        </p:txBody>
      </p:sp>
      <p:sp>
        <p:nvSpPr>
          <p:cNvPr id="71" name="Google Shape;248;p34"/>
          <p:cNvSpPr txBox="1">
            <a:spLocks/>
          </p:cNvSpPr>
          <p:nvPr/>
        </p:nvSpPr>
        <p:spPr>
          <a:xfrm>
            <a:off x="171061" y="197080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latin typeface="+mj-ea"/>
                <a:ea typeface="+mj-ea"/>
              </a:rPr>
              <a:t>2</a:t>
            </a:r>
          </a:p>
        </p:txBody>
      </p:sp>
      <p:sp>
        <p:nvSpPr>
          <p:cNvPr id="409" name="Google Shape;409;p42"/>
          <p:cNvSpPr/>
          <p:nvPr/>
        </p:nvSpPr>
        <p:spPr>
          <a:xfrm>
            <a:off x="1207800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0" name="Google Shape;410;p42"/>
          <p:cNvSpPr/>
          <p:nvPr/>
        </p:nvSpPr>
        <p:spPr>
          <a:xfrm>
            <a:off x="3161748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1" name="Google Shape;411;p42"/>
          <p:cNvSpPr/>
          <p:nvPr/>
        </p:nvSpPr>
        <p:spPr>
          <a:xfrm>
            <a:off x="5115697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837213" y="103909"/>
            <a:ext cx="7043234" cy="5643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알고리즘</a:t>
            </a:r>
            <a:r>
              <a:rPr lang="en-US" altLang="ko-KR" dirty="0" smtClean="0">
                <a:latin typeface="+mj-ea"/>
                <a:ea typeface="+mj-ea"/>
              </a:rPr>
              <a:t>/UI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540984" y="715199"/>
            <a:ext cx="262739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UI </a:t>
            </a:r>
            <a:r>
              <a:rPr lang="ko-KR" altLang="en-US" sz="1500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구성</a:t>
            </a:r>
            <a:endParaRPr sz="1500"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54540" y="751962"/>
            <a:ext cx="619498" cy="2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3.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grpSp>
        <p:nvGrpSpPr>
          <p:cNvPr id="457" name="Google Shape;457;p42"/>
          <p:cNvGrpSpPr/>
          <p:nvPr/>
        </p:nvGrpSpPr>
        <p:grpSpPr>
          <a:xfrm>
            <a:off x="8685492" y="124905"/>
            <a:ext cx="338524" cy="338517"/>
            <a:chOff x="1623000" y="855750"/>
            <a:chExt cx="1185725" cy="1185700"/>
          </a:xfrm>
        </p:grpSpPr>
        <p:sp>
          <p:nvSpPr>
            <p:cNvPr id="458" name="Google Shape;458;p4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8644587" y="4685583"/>
            <a:ext cx="338524" cy="338517"/>
            <a:chOff x="437300" y="855750"/>
            <a:chExt cx="1185725" cy="1185700"/>
          </a:xfrm>
        </p:grpSpPr>
        <p:sp>
          <p:nvSpPr>
            <p:cNvPr id="461" name="Google Shape;461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3" name="Google Shape;463;p42"/>
          <p:cNvGrpSpPr/>
          <p:nvPr/>
        </p:nvGrpSpPr>
        <p:grpSpPr>
          <a:xfrm rot="5400000">
            <a:off x="1120076" y="3928841"/>
            <a:ext cx="150750" cy="1438109"/>
            <a:chOff x="8500760" y="1847641"/>
            <a:chExt cx="150750" cy="1438109"/>
          </a:xfrm>
        </p:grpSpPr>
        <p:sp>
          <p:nvSpPr>
            <p:cNvPr id="464" name="Google Shape;464;p42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42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466" name="Google Shape;466;p42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7" name="Google Shape;467;p42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5" name="Google Shape;230;p34"/>
          <p:cNvSpPr/>
          <p:nvPr/>
        </p:nvSpPr>
        <p:spPr>
          <a:xfrm flipH="1">
            <a:off x="196154" y="171813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26" y="818815"/>
            <a:ext cx="3815091" cy="35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248;p34"/>
          <p:cNvSpPr txBox="1">
            <a:spLocks/>
          </p:cNvSpPr>
          <p:nvPr/>
        </p:nvSpPr>
        <p:spPr>
          <a:xfrm>
            <a:off x="171061" y="197080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 smtClean="0">
                <a:latin typeface="+mj-ea"/>
                <a:ea typeface="+mj-ea"/>
              </a:rPr>
              <a:t>3</a:t>
            </a:r>
            <a:endParaRPr lang="en" sz="2800" dirty="0">
              <a:latin typeface="+mj-ea"/>
              <a:ea typeface="+mj-ea"/>
            </a:endParaRPr>
          </a:p>
        </p:txBody>
      </p:sp>
      <p:sp>
        <p:nvSpPr>
          <p:cNvPr id="409" name="Google Shape;409;p42"/>
          <p:cNvSpPr/>
          <p:nvPr/>
        </p:nvSpPr>
        <p:spPr>
          <a:xfrm>
            <a:off x="1207800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2"/>
          <p:cNvSpPr/>
          <p:nvPr/>
        </p:nvSpPr>
        <p:spPr>
          <a:xfrm>
            <a:off x="3161748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2"/>
          <p:cNvSpPr/>
          <p:nvPr/>
        </p:nvSpPr>
        <p:spPr>
          <a:xfrm>
            <a:off x="5115697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837213" y="103909"/>
            <a:ext cx="7043234" cy="5643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프로그램 구동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540984" y="715199"/>
            <a:ext cx="262739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데이터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크롤링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54540" y="751962"/>
            <a:ext cx="619498" cy="2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1</a:t>
            </a:r>
            <a:r>
              <a:rPr lang="en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.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grpSp>
        <p:nvGrpSpPr>
          <p:cNvPr id="457" name="Google Shape;457;p42"/>
          <p:cNvGrpSpPr/>
          <p:nvPr/>
        </p:nvGrpSpPr>
        <p:grpSpPr>
          <a:xfrm>
            <a:off x="8685492" y="124905"/>
            <a:ext cx="338524" cy="338517"/>
            <a:chOff x="1623000" y="855750"/>
            <a:chExt cx="1185725" cy="1185700"/>
          </a:xfrm>
        </p:grpSpPr>
        <p:sp>
          <p:nvSpPr>
            <p:cNvPr id="458" name="Google Shape;458;p4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8644587" y="4685583"/>
            <a:ext cx="338524" cy="338517"/>
            <a:chOff x="437300" y="855750"/>
            <a:chExt cx="1185725" cy="1185700"/>
          </a:xfrm>
        </p:grpSpPr>
        <p:sp>
          <p:nvSpPr>
            <p:cNvPr id="461" name="Google Shape;461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42"/>
          <p:cNvGrpSpPr/>
          <p:nvPr/>
        </p:nvGrpSpPr>
        <p:grpSpPr>
          <a:xfrm rot="5400000">
            <a:off x="1120076" y="3928841"/>
            <a:ext cx="150750" cy="1438109"/>
            <a:chOff x="8500760" y="1847641"/>
            <a:chExt cx="150750" cy="1438109"/>
          </a:xfrm>
        </p:grpSpPr>
        <p:sp>
          <p:nvSpPr>
            <p:cNvPr id="464" name="Google Shape;464;p42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42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466" name="Google Shape;466;p42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7" name="Google Shape;467;p42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7" name="Google Shape;229;p34"/>
          <p:cNvSpPr/>
          <p:nvPr/>
        </p:nvSpPr>
        <p:spPr>
          <a:xfrm rot="16200000">
            <a:off x="196831" y="167424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7825" y="1067099"/>
            <a:ext cx="6926580" cy="38318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selenium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webdriver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selenium.webdriver.common.by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selenium.webdriver.chrome.service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Service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ChromeService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selenium.webdriver.chrome.options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Options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ChromeOptions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webdriver_manager.chrome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ChromeDriverManager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selenium.common.exceptions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NoSuchElementException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StaleElementReferenceException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pandas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datetime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options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ChromeOptions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user_agent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Mozilla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/5.0 (Windows NT 10.0; Win64; x64)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AppleWebKit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/537.36 (KHTML,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like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Gecko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Chrome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/120.0.0.0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Safari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/537.36'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options.add_argument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user-agent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='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user_agent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options.add_argument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lang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ko_KR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service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ChromeService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executable_path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ChromeDriverManager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install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webdriver.Chrome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service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service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options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options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start_url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'https:/www.yanolja.com/'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button_region_xpath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'//*[@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="__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[1]/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[1]/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driver.get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start_url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hotel_url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driver.find_element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'//*[@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="__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[1]/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[1]/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[1]/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[1]/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[1]'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get_attribute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href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248;p34"/>
          <p:cNvSpPr txBox="1">
            <a:spLocks/>
          </p:cNvSpPr>
          <p:nvPr/>
        </p:nvSpPr>
        <p:spPr>
          <a:xfrm>
            <a:off x="171061" y="197080"/>
            <a:ext cx="474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 smtClean="0">
                <a:latin typeface="+mj-ea"/>
                <a:ea typeface="+mj-ea"/>
              </a:rPr>
              <a:t>3</a:t>
            </a:r>
            <a:endParaRPr lang="en" sz="2800" dirty="0">
              <a:latin typeface="+mj-ea"/>
              <a:ea typeface="+mj-ea"/>
            </a:endParaRPr>
          </a:p>
        </p:txBody>
      </p:sp>
      <p:sp>
        <p:nvSpPr>
          <p:cNvPr id="409" name="Google Shape;409;p42"/>
          <p:cNvSpPr/>
          <p:nvPr/>
        </p:nvSpPr>
        <p:spPr>
          <a:xfrm>
            <a:off x="1207800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2"/>
          <p:cNvSpPr/>
          <p:nvPr/>
        </p:nvSpPr>
        <p:spPr>
          <a:xfrm>
            <a:off x="3161748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2"/>
          <p:cNvSpPr/>
          <p:nvPr/>
        </p:nvSpPr>
        <p:spPr>
          <a:xfrm>
            <a:off x="5115697" y="2223375"/>
            <a:ext cx="866700" cy="86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837213" y="103909"/>
            <a:ext cx="7043234" cy="5643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프로그램 구동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540984" y="715199"/>
            <a:ext cx="262739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데이터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크롤링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54540" y="751962"/>
            <a:ext cx="619498" cy="2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1</a:t>
            </a:r>
            <a:r>
              <a:rPr lang="en" dirty="0" smtClean="0">
                <a:solidFill>
                  <a:schemeClr val="dk1"/>
                </a:solidFill>
                <a:latin typeface="+mj-ea"/>
                <a:ea typeface="+mj-ea"/>
                <a:cs typeface="Philosopher"/>
                <a:sym typeface="Philosopher"/>
              </a:rPr>
              <a:t>.</a:t>
            </a:r>
            <a:endParaRPr dirty="0">
              <a:solidFill>
                <a:schemeClr val="dk1"/>
              </a:solidFill>
              <a:latin typeface="+mj-ea"/>
              <a:ea typeface="+mj-ea"/>
              <a:cs typeface="Philosopher"/>
              <a:sym typeface="Philosopher"/>
            </a:endParaRPr>
          </a:p>
        </p:txBody>
      </p:sp>
      <p:grpSp>
        <p:nvGrpSpPr>
          <p:cNvPr id="457" name="Google Shape;457;p42"/>
          <p:cNvGrpSpPr/>
          <p:nvPr/>
        </p:nvGrpSpPr>
        <p:grpSpPr>
          <a:xfrm>
            <a:off x="8685492" y="124905"/>
            <a:ext cx="338524" cy="338517"/>
            <a:chOff x="1623000" y="855750"/>
            <a:chExt cx="1185725" cy="1185700"/>
          </a:xfrm>
        </p:grpSpPr>
        <p:sp>
          <p:nvSpPr>
            <p:cNvPr id="458" name="Google Shape;458;p4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8644587" y="4685583"/>
            <a:ext cx="338524" cy="338517"/>
            <a:chOff x="437300" y="855750"/>
            <a:chExt cx="1185725" cy="1185700"/>
          </a:xfrm>
        </p:grpSpPr>
        <p:sp>
          <p:nvSpPr>
            <p:cNvPr id="461" name="Google Shape;461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42"/>
          <p:cNvGrpSpPr/>
          <p:nvPr/>
        </p:nvGrpSpPr>
        <p:grpSpPr>
          <a:xfrm rot="5400000">
            <a:off x="1120076" y="3928841"/>
            <a:ext cx="150750" cy="1438109"/>
            <a:chOff x="8500760" y="1847641"/>
            <a:chExt cx="150750" cy="1438109"/>
          </a:xfrm>
        </p:grpSpPr>
        <p:sp>
          <p:nvSpPr>
            <p:cNvPr id="464" name="Google Shape;464;p42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42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466" name="Google Shape;466;p42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7" name="Google Shape;467;p42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7" name="Google Shape;229;p34"/>
          <p:cNvSpPr/>
          <p:nvPr/>
        </p:nvSpPr>
        <p:spPr>
          <a:xfrm rot="16200000">
            <a:off x="196831" y="167424"/>
            <a:ext cx="460817" cy="478827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7825" y="1063414"/>
            <a:ext cx="7604760" cy="38318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driver.get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hotel_url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button_region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driver.find_element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By.XPATH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button_region_xpath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driver.execute_script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arguments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[0].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click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();'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button_region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button_busan_xpath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body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[3]/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ul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[1]/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li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[2]'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button_busan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driver.find_element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By.XPATH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button_busan_xpath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driver.execute_script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arguments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[0].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click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();'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button_busan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all_url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driver.find_element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body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[3]/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ul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[2]/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li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get_attribute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href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driver.get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all_url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button_popular_xpath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'//*[@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="__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[2]/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[1]/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button_popular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driver.find_element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By.XPATH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button_popular_xpath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driver.execute_script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arguments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[0].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click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();'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button_popular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button_many_xpath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body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[4]/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ul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li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[5]/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button_many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driver.find_element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By.XPATH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button_many_xpath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driver.execute_script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arguments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[0].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click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();'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button_many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driver.execute_script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window.scrollTo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(0,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document.documentElement.scrollHeight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);"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list_review_url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hotel_name1 = []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hotel_name2 = []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9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Major for College: Hotel Management by Slidesgo">
  <a:themeElements>
    <a:clrScheme name="Simple Light">
      <a:dk1>
        <a:srgbClr val="000000"/>
      </a:dk1>
      <a:lt1>
        <a:srgbClr val="FFFBF5"/>
      </a:lt1>
      <a:dk2>
        <a:srgbClr val="B96B15"/>
      </a:dk2>
      <a:lt2>
        <a:srgbClr val="F6ECDE"/>
      </a:lt2>
      <a:accent1>
        <a:srgbClr val="FCB293"/>
      </a:accent1>
      <a:accent2>
        <a:srgbClr val="FE4F1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1793</Words>
  <Application>Microsoft Office PowerPoint</Application>
  <PresentationFormat>화면 슬라이드 쇼(16:9)</PresentationFormat>
  <Paragraphs>162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 Unicode MS</vt:lpstr>
      <vt:lpstr>Dosis</vt:lpstr>
      <vt:lpstr>JetBrains Mono</vt:lpstr>
      <vt:lpstr>Philosopher</vt:lpstr>
      <vt:lpstr>맑은 고딕</vt:lpstr>
      <vt:lpstr>Arial</vt:lpstr>
      <vt:lpstr>Business Major for College: Hotel Management by Slidesgo</vt:lpstr>
      <vt:lpstr>호텔 추천 사이트의 데이터를 이용한 지역/리뷰 기반 호텔 추천 시스템 </vt:lpstr>
      <vt:lpstr>TABLE OF CONTENTS</vt:lpstr>
      <vt:lpstr>소개</vt:lpstr>
      <vt:lpstr>소개</vt:lpstr>
      <vt:lpstr>알고리즘/UI</vt:lpstr>
      <vt:lpstr>알고리즘/UI</vt:lpstr>
      <vt:lpstr>알고리즘/UI</vt:lpstr>
      <vt:lpstr>프로그램 구동</vt:lpstr>
      <vt:lpstr>프로그램 구동</vt:lpstr>
      <vt:lpstr>프로그램 구동</vt:lpstr>
      <vt:lpstr>프로그램 구동</vt:lpstr>
      <vt:lpstr>프로그램 구동</vt:lpstr>
      <vt:lpstr>프로그램 구동</vt:lpstr>
      <vt:lpstr>프로그램 구동</vt:lpstr>
      <vt:lpstr>프로그램 구동</vt:lpstr>
      <vt:lpstr>결론</vt:lpstr>
      <vt:lpstr>결론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야놀자 데이터를 이용한 지역/리뷰 기반 호텔 추천 시스템 </dc:title>
  <cp:lastModifiedBy>lee</cp:lastModifiedBy>
  <cp:revision>24</cp:revision>
  <dcterms:modified xsi:type="dcterms:W3CDTF">2024-02-08T02:14:49Z</dcterms:modified>
</cp:coreProperties>
</file>