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642" r:id="rId3"/>
    <p:sldId id="624" r:id="rId4"/>
    <p:sldId id="637" r:id="rId5"/>
    <p:sldId id="638" r:id="rId6"/>
    <p:sldId id="625" r:id="rId7"/>
    <p:sldId id="636" r:id="rId8"/>
    <p:sldId id="628" r:id="rId9"/>
    <p:sldId id="634" r:id="rId10"/>
    <p:sldId id="629" r:id="rId11"/>
    <p:sldId id="630" r:id="rId12"/>
    <p:sldId id="635" r:id="rId13"/>
    <p:sldId id="632" r:id="rId14"/>
    <p:sldId id="639" r:id="rId15"/>
    <p:sldId id="640" r:id="rId16"/>
    <p:sldId id="641" r:id="rId17"/>
    <p:sldId id="631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96"/>
  </p:normalViewPr>
  <p:slideViewPr>
    <p:cSldViewPr snapToGrid="0" snapToObjects="1">
      <p:cViewPr varScale="1">
        <p:scale>
          <a:sx n="78" d="100"/>
          <a:sy n="78" d="100"/>
        </p:scale>
        <p:origin x="62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06-05-2022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06-05-2022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11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12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13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14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15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16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3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4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5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6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7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8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9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06-05-2022</a:t>
            </a:fld>
            <a:endParaRPr lang="en-US" altLang="en-US" sz="1200" b="0" dirty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10</a:t>
            </a:fld>
            <a:endParaRPr lang="en-US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12527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Computer science and engineering (CAT-3, BSCS, Sem III</a:t>
            </a:r>
          </a:p>
          <a:p>
            <a:pPr algn="ctr">
              <a:lnSpc>
                <a:spcPct val="90000"/>
              </a:lnSpc>
              <a:defRPr/>
            </a:pPr>
            <a:endParaRPr lang="en-US" altLang="zh-CN" sz="21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en-US" altLang="zh-CN" sz="21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Course Code:- BSCS2470                 Course Name:Cryptographic and Network Security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EFBA2-1891-45E1-8CAD-C5EB3BEFE564}"/>
              </a:ext>
            </a:extLst>
          </p:cNvPr>
          <p:cNvSpPr txBox="1"/>
          <p:nvPr/>
        </p:nvSpPr>
        <p:spPr>
          <a:xfrm>
            <a:off x="5889523" y="3812284"/>
            <a:ext cx="58458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Section- I</a:t>
            </a:r>
          </a:p>
          <a:p>
            <a:pPr>
              <a:defRPr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Admission Number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&amp;     Name of the  Students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(1)20SCSE1100027           Priyanshu Kumar Singh.    </a:t>
            </a:r>
          </a:p>
          <a:p>
            <a:pPr>
              <a:defRPr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(2)20SCSE1100009           Parth Sarthi.</a:t>
            </a:r>
          </a:p>
          <a:p>
            <a:pPr>
              <a:defRPr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(3)20SCSE1100013           Vidhi Tyagi.</a:t>
            </a:r>
          </a:p>
          <a:p>
            <a:pPr>
              <a:defRPr/>
            </a:pP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11474" y="1525588"/>
            <a:ext cx="9169051" cy="135526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Symmetric and Asymmetric key and Authentication.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E2F8D-47BD-9591-4FF6-D0F151173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23" y="2951587"/>
            <a:ext cx="5066071" cy="27996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6B417-161A-A094-D3FE-3761931C6904}"/>
              </a:ext>
            </a:extLst>
          </p:cNvPr>
          <p:cNvGraphicFramePr>
            <a:graphicFrameLocks noGrp="1"/>
          </p:cNvGraphicFramePr>
          <p:nvPr/>
        </p:nvGraphicFramePr>
        <p:xfrm>
          <a:off x="235974" y="2723535"/>
          <a:ext cx="4916129" cy="3234813"/>
        </p:xfrm>
        <a:graphic>
          <a:graphicData uri="http://schemas.openxmlformats.org/drawingml/2006/table">
            <a:tbl>
              <a:tblPr/>
              <a:tblGrid>
                <a:gridCol w="4916129">
                  <a:extLst>
                    <a:ext uri="{9D8B030D-6E8A-4147-A177-3AD203B41FA5}">
                      <a16:colId xmlns:a16="http://schemas.microsoft.com/office/drawing/2014/main" val="2541290407"/>
                    </a:ext>
                  </a:extLst>
                </a:gridCol>
              </a:tblGrid>
              <a:tr h="32348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012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35764"/>
            <a:ext cx="10240744" cy="10596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RSA algorithm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11474" y="1525588"/>
            <a:ext cx="9169051" cy="17786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C8C7E60-2479-803D-CF5F-AB9ED981E252}"/>
              </a:ext>
            </a:extLst>
          </p:cNvPr>
          <p:cNvSpPr txBox="1">
            <a:spLocks noChangeArrowheads="1"/>
          </p:cNvSpPr>
          <p:nvPr/>
        </p:nvSpPr>
        <p:spPr>
          <a:xfrm>
            <a:off x="973394" y="1271588"/>
            <a:ext cx="10589341" cy="48588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two large prime numbers p &amp; q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n=pq and z=(p-1)(q-1)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number e, less than n, which has no common factor (other than 1) with z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number d, such that ed – 1 is exactly divisible by z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generated using n, d, e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is (n,e)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 is (n, d)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 c = m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n 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is plain text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cipher text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Decryption: m = c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n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is shared and the private key is hidden</a:t>
            </a:r>
          </a:p>
        </p:txBody>
      </p:sp>
    </p:spTree>
    <p:extLst>
      <p:ext uri="{BB962C8B-B14F-4D97-AF65-F5344CB8AC3E}">
        <p14:creationId xmlns:p14="http://schemas.microsoft.com/office/powerpoint/2010/main" val="144263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3938"/>
            <a:ext cx="10240744" cy="1082221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				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RSA algorithm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zh-CN" altLang="en-US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Rectangle 3074">
            <a:extLst>
              <a:ext uri="{FF2B5EF4-FFF2-40B4-BE49-F238E27FC236}">
                <a16:creationId xmlns:a16="http://schemas.microsoft.com/office/drawing/2014/main" id="{397FFA9F-02D0-0C2F-2FFE-EA9B518F6DCD}"/>
              </a:ext>
            </a:extLst>
          </p:cNvPr>
          <p:cNvSpPr txBox="1">
            <a:spLocks noChangeArrowheads="1"/>
          </p:cNvSpPr>
          <p:nvPr/>
        </p:nvSpPr>
        <p:spPr>
          <a:xfrm>
            <a:off x="255639" y="1078283"/>
            <a:ext cx="11621729" cy="494302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US" sz="80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Problem-01:</a:t>
            </a:r>
            <a:endParaRPr lang="en-US" sz="80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RSA cryptosystem, a participant A uses two prime numbers p = 13 and q = 17 to generate her public and private keys. If the public key of A is 35, then the private key of A is _______. </a:t>
            </a:r>
            <a:endParaRPr lang="en-US" sz="64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64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endParaRPr lang="en-US" sz="64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Given-</a:t>
            </a:r>
          </a:p>
          <a:p>
            <a:pPr marL="0" indent="0" fontAlgn="base">
              <a:buNone/>
            </a:pPr>
            <a:r>
              <a:rPr lang="en-US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 numbers p = 13 and q = 17</a:t>
            </a:r>
          </a:p>
          <a:p>
            <a:pPr marL="0" indent="0" fontAlgn="base">
              <a:buNone/>
            </a:pPr>
            <a:r>
              <a:rPr lang="en-US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key = 35</a:t>
            </a:r>
          </a:p>
          <a:p>
            <a:pPr marL="0" indent="0" fontAlgn="base">
              <a:buNone/>
            </a:pPr>
            <a:r>
              <a:rPr lang="en-US" sz="64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0" indent="0" algn="l" fontAlgn="base">
              <a:buNone/>
            </a:pPr>
            <a:r>
              <a:rPr lang="en-IN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‘n’ and toilent function Ø(n).</a:t>
            </a:r>
          </a:p>
          <a:p>
            <a:pPr marL="0" indent="0" algn="l" fontAlgn="base">
              <a:buNone/>
            </a:pPr>
            <a:r>
              <a:rPr lang="en-IN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Value of n,</a:t>
            </a:r>
          </a:p>
          <a:p>
            <a:pPr marL="0" indent="0" algn="l" fontAlgn="base">
              <a:buNone/>
            </a:pPr>
            <a:r>
              <a:rPr lang="en-IN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= p x q</a:t>
            </a:r>
          </a:p>
          <a:p>
            <a:pPr marL="0" indent="0" algn="l" fontAlgn="base">
              <a:buNone/>
            </a:pPr>
            <a:r>
              <a:rPr lang="en-IN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= 13 x 17</a:t>
            </a:r>
          </a:p>
          <a:p>
            <a:pPr marL="0" indent="0" algn="l" fontAlgn="base">
              <a:buNone/>
            </a:pPr>
            <a:r>
              <a:rPr lang="en-IN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∴ n = 221</a:t>
            </a:r>
          </a:p>
          <a:p>
            <a:pPr marL="0" indent="0" algn="l" fontAlgn="base">
              <a:buNone/>
            </a:pPr>
            <a:r>
              <a:rPr lang="en-IN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Toilent function,</a:t>
            </a:r>
          </a:p>
          <a:p>
            <a:pPr marL="0" indent="0" algn="l" fontAlgn="base">
              <a:buNone/>
            </a:pPr>
            <a:r>
              <a:rPr lang="en-IN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Ø(n) = (p-1) x (q-1)</a:t>
            </a:r>
          </a:p>
          <a:p>
            <a:pPr marL="0" indent="0" algn="l" fontAlgn="base">
              <a:buNone/>
            </a:pPr>
            <a:r>
              <a:rPr lang="en-IN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Ø(n) = (13-1) x (17-1)</a:t>
            </a:r>
          </a:p>
          <a:p>
            <a:pPr marL="0" indent="0" algn="l" fontAlgn="base">
              <a:buNone/>
            </a:pPr>
            <a:r>
              <a:rPr lang="en-IN" sz="72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∴ Ø(n) = 192</a:t>
            </a:r>
          </a:p>
          <a:p>
            <a:pPr marL="0" indent="0" algn="l" fontAlgn="base">
              <a:buNone/>
            </a:pPr>
            <a:endParaRPr lang="en-IN" sz="64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IN" sz="6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endParaRPr lang="en-US" sz="16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600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609600" indent="-609600"/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2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42023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RSA algorithm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11474" y="1525588"/>
            <a:ext cx="9169051" cy="17786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7" name="Rectangle 3074">
            <a:extLst>
              <a:ext uri="{FF2B5EF4-FFF2-40B4-BE49-F238E27FC236}">
                <a16:creationId xmlns:a16="http://schemas.microsoft.com/office/drawing/2014/main" id="{397FFA9F-02D0-0C2F-2FFE-EA9B518F6DCD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19201"/>
            <a:ext cx="6858000" cy="14413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53B29-00C8-4E39-06FE-2C3A806E5230}"/>
              </a:ext>
            </a:extLst>
          </p:cNvPr>
          <p:cNvSpPr txBox="1"/>
          <p:nvPr/>
        </p:nvSpPr>
        <p:spPr>
          <a:xfrm>
            <a:off x="625347" y="1298528"/>
            <a:ext cx="107269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endParaRPr lang="en-US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already given the value of e = 35.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public key = (e , n) = (35 , 221)</a:t>
            </a:r>
          </a:p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Step-03:</a:t>
            </a:r>
            <a:endParaRPr lang="en-US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‘d’ such that-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EAAE1-6B42-A20D-B30B-4249186EE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600" y="2611503"/>
            <a:ext cx="2358206" cy="2083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D6DF74-3521-F3E7-E507-31918D742C17}"/>
              </a:ext>
            </a:extLst>
          </p:cNvPr>
          <p:cNvSpPr txBox="1"/>
          <p:nvPr/>
        </p:nvSpPr>
        <p:spPr>
          <a:xfrm>
            <a:off x="691945" y="4577533"/>
            <a:ext cx="10808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least value of ‘k’ which gives the integer value of ‘d’ is k = 2.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substituting k = 2, we get d = 11.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private key of participant A = (d , n) = (11, 221).</a:t>
            </a:r>
          </a:p>
        </p:txBody>
      </p:sp>
    </p:spTree>
    <p:extLst>
      <p:ext uri="{BB962C8B-B14F-4D97-AF65-F5344CB8AC3E}">
        <p14:creationId xmlns:p14="http://schemas.microsoft.com/office/powerpoint/2010/main" val="132167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12527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11474" y="1525588"/>
            <a:ext cx="9169051" cy="17786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4BB4124-B121-22BE-0926-486652400020}"/>
              </a:ext>
            </a:extLst>
          </p:cNvPr>
          <p:cNvSpPr txBox="1">
            <a:spLocks noChangeArrowheads="1"/>
          </p:cNvSpPr>
          <p:nvPr/>
        </p:nvSpPr>
        <p:spPr>
          <a:xfrm>
            <a:off x="894735" y="1566949"/>
            <a:ext cx="10661242" cy="37654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is the process of validating the identity of a user or the integrity of a piece of data.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technologies that provide authentication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Authentication Codes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Infrastructure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user authentication: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presented by a remote or application participating in a session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Sender’s identity is presented along with a message.x</a:t>
            </a:r>
          </a:p>
        </p:txBody>
      </p:sp>
    </p:spTree>
    <p:extLst>
      <p:ext uri="{BB962C8B-B14F-4D97-AF65-F5344CB8AC3E}">
        <p14:creationId xmlns:p14="http://schemas.microsoft.com/office/powerpoint/2010/main" val="202681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1256" y="-42024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Authentication Codes </a:t>
            </a:r>
            <a:br>
              <a:rPr lang="en-US" altLang="en-US" sz="3600" dirty="0">
                <a:solidFill>
                  <a:schemeClr val="bg1"/>
                </a:solidFill>
              </a:rPr>
            </a:br>
            <a:endParaRPr lang="zh-CN" altLang="en-US" sz="3600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6A9FC89A-1838-025C-E6A6-D9244235B047}"/>
              </a:ext>
            </a:extLst>
          </p:cNvPr>
          <p:cNvSpPr txBox="1">
            <a:spLocks noChangeArrowheads="1"/>
          </p:cNvSpPr>
          <p:nvPr/>
        </p:nvSpPr>
        <p:spPr>
          <a:xfrm>
            <a:off x="1054024" y="1147226"/>
            <a:ext cx="9089183" cy="1432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 algorithm is a symmetric key cryptographic technique to provide message authentication. For establishing MAC process, the sender and receiver share a symmetric key K.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Essentially, a MAC is an encrypted checksum generated on the underlying message that is sent along with a message to ensure message authentication.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94F95-D43B-F4B7-1EB5-D0817ED07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03" y="3429000"/>
            <a:ext cx="8858865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0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Authentication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167ED745-3FCB-6230-07A4-DC4BE3F8139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525588"/>
            <a:ext cx="10471355" cy="33512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is secret character string only known to user and server.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Digests commonly used for password authentication.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hash of the password is a lesser risk.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 can not reverse the hash except by brute force attack.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password based authentication.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 learns password by social engineering.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 cracks password by brute-force and/or guesswork.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Eavesdrops password if it is communicated unprotected over the network.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Replays an encrypted password back to the authentication server.</a:t>
            </a:r>
          </a:p>
        </p:txBody>
      </p:sp>
    </p:spTree>
    <p:extLst>
      <p:ext uri="{BB962C8B-B14F-4D97-AF65-F5344CB8AC3E}">
        <p14:creationId xmlns:p14="http://schemas.microsoft.com/office/powerpoint/2010/main" val="133425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0"/>
            <a:ext cx="10240744" cy="1059611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Cerftificates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AFEF077-0368-5BAE-3313-5A9301FC760C}"/>
              </a:ext>
            </a:extLst>
          </p:cNvPr>
          <p:cNvSpPr txBox="1">
            <a:spLocks noChangeArrowheads="1"/>
          </p:cNvSpPr>
          <p:nvPr/>
        </p:nvSpPr>
        <p:spPr>
          <a:xfrm>
            <a:off x="227141" y="1236147"/>
            <a:ext cx="11523406" cy="255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certificate is a signed statement by a trusted party that another party’s public key belongs to them.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one certificate authority to be authorized by a different authority (root CA).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 certificate must be self signed.</a:t>
            </a:r>
          </a:p>
          <a:p>
            <a:pPr marL="609600" indent="-609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one can start a certificate authority.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recognition is key to some one recognizing a certificate authority</a:t>
            </a:r>
          </a:p>
          <a:p>
            <a:pPr marL="1100138" lvl="1" indent="-53340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Verisign is industry standard certificate authority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3" t="50029" r="27771" b="14974"/>
          <a:stretch/>
        </p:blipFill>
        <p:spPr>
          <a:xfrm>
            <a:off x="1821527" y="3752392"/>
            <a:ext cx="7164886" cy="25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Content Placeholder 3" descr="Screenshot (785).png">
            <a:extLst>
              <a:ext uri="{FF2B5EF4-FFF2-40B4-BE49-F238E27FC236}">
                <a16:creationId xmlns:a16="http://schemas.microsoft.com/office/drawing/2014/main" id="{61D928B7-9E89-4EA0-A585-DF089FA818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4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21D41-7A15-DE38-F0BD-F0946F8A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1A4C3A-183A-5FEA-AF8F-D7353086170F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42024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7F722-29E8-1235-499D-501CE78E501A}"/>
              </a:ext>
            </a:extLst>
          </p:cNvPr>
          <p:cNvSpPr txBox="1"/>
          <p:nvPr/>
        </p:nvSpPr>
        <p:spPr>
          <a:xfrm>
            <a:off x="511277" y="1434886"/>
            <a:ext cx="10815483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Symmetric-key &amp; Asymmetric-key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</a:rPr>
              <a:t>Comparison between two categories of cryptography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AES Algorithm &amp; DES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Encryption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RSA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Authentication Codes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Authentication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Certificates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F53C08-A01D-238D-19ED-0E35A531D80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87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42024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Symmetric-key 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1781" y="1575787"/>
            <a:ext cx="1133659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symmetric-key cryptography, the same key is used by the sender (for encryption) and the receiver (for decryption).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is shared.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DES,3DES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7EC25-F2F1-BDEC-D6AB-91739589A331}"/>
              </a:ext>
            </a:extLst>
          </p:cNvPr>
          <p:cNvSpPr txBox="1">
            <a:spLocks/>
          </p:cNvSpPr>
          <p:nvPr/>
        </p:nvSpPr>
        <p:spPr>
          <a:xfrm>
            <a:off x="1102290" y="2976171"/>
            <a:ext cx="8405504" cy="2821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Faster.</a:t>
            </a:r>
          </a:p>
          <a:p>
            <a:pPr marL="0" indent="0"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must exchanges in secure way.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for hacker to get a key as it is passed in unsecure way.</a:t>
            </a:r>
          </a:p>
        </p:txBody>
      </p:sp>
    </p:spTree>
    <p:extLst>
      <p:ext uri="{BB962C8B-B14F-4D97-AF65-F5344CB8AC3E}">
        <p14:creationId xmlns:p14="http://schemas.microsoft.com/office/powerpoint/2010/main" val="32276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12527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Asymmetric-key 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7EC25-F2F1-BDEC-D6AB-91739589A331}"/>
              </a:ext>
            </a:extLst>
          </p:cNvPr>
          <p:cNvSpPr txBox="1">
            <a:spLocks/>
          </p:cNvSpPr>
          <p:nvPr/>
        </p:nvSpPr>
        <p:spPr>
          <a:xfrm>
            <a:off x="887063" y="1509013"/>
            <a:ext cx="10595802" cy="42049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asymmetric-key (or public-key) cipher uses two keys: one private (To encrypt data) and one public(To decrypt data).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pair of keys for encryption</a:t>
            </a:r>
          </a:p>
          <a:p>
            <a:pPr marL="1023938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for encryption</a:t>
            </a:r>
          </a:p>
          <a:p>
            <a:pPr marL="1023938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 for decryption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encoded using public key can only be decoded by the private key</a:t>
            </a:r>
          </a:p>
          <a:p>
            <a:pPr marL="1023938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transmission of key for decryption is not required</a:t>
            </a:r>
          </a:p>
          <a:p>
            <a:pPr marL="1023938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entity can generate a key pair and release its public key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9296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2625" y="1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Comparison between two categories of cryptography</a:t>
            </a:r>
          </a:p>
          <a:p>
            <a:pPr algn="ctr">
              <a:lnSpc>
                <a:spcPct val="150000"/>
              </a:lnSpc>
              <a:defRPr/>
            </a:pPr>
            <a:endParaRPr lang="en-US" altLang="zh-CN" sz="3600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11474" y="1525588"/>
            <a:ext cx="9169051" cy="17786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7EC25-F2F1-BDEC-D6AB-91739589A331}"/>
              </a:ext>
            </a:extLst>
          </p:cNvPr>
          <p:cNvSpPr txBox="1">
            <a:spLocks/>
          </p:cNvSpPr>
          <p:nvPr/>
        </p:nvSpPr>
        <p:spPr>
          <a:xfrm>
            <a:off x="965721" y="1271589"/>
            <a:ext cx="10595802" cy="11433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alt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3363C386-7C1B-E66F-81BA-713C78FA5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4" y="1523002"/>
            <a:ext cx="1033756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19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31442" y="-12527"/>
            <a:ext cx="10260558" cy="1102291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AES Algorithm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44670" y="1271588"/>
            <a:ext cx="9169051" cy="113340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6066" y="1276791"/>
            <a:ext cx="5361470" cy="3821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3984" y="1440493"/>
            <a:ext cx="11035564" cy="3817307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AES encrypts 128 bit blocks with 128 AES encrypts 128 bit blocks with 128-bit, 192 bit, 192-bit or 256 bit or 256-bit keys using 10, 12, or 14 rounds, respectively.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Is not a Is not a Feistel Feistel cipher all 128 bits are encrypted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Each round = 4 steps of Each round = 4 steps of SubBytes , ShiftRows , MixColumns, and AddRoundKey.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Last round has only 3 steps. No MixColumns. 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Decryption is not the same as encryption (as in DES).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consists of inverse steps.</a:t>
            </a:r>
          </a:p>
        </p:txBody>
      </p:sp>
    </p:spTree>
    <p:extLst>
      <p:ext uri="{BB962C8B-B14F-4D97-AF65-F5344CB8AC3E}">
        <p14:creationId xmlns:p14="http://schemas.microsoft.com/office/powerpoint/2010/main" val="19944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12527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endParaRPr lang="en-US" altLang="zh-CN" sz="2100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 Algorithm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1992" y="1409346"/>
            <a:ext cx="105337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Standard (DES)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DES is to completely scramble the data and key so that every bit of cipher text depends on every bit of data and ever bit of key.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is a block Cipher Algorithm.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Encodes plaintext in 64 bit chunks.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most used algorithm.</a:t>
            </a:r>
          </a:p>
          <a:p>
            <a:pPr algn="ctr"/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9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12527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Algorithm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zh-CN" altLang="en-US" sz="3600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11474" y="1525588"/>
            <a:ext cx="9169051" cy="17786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.</a:t>
            </a:r>
          </a:p>
        </p:txBody>
      </p:sp>
      <p:graphicFrame>
        <p:nvGraphicFramePr>
          <p:cNvPr id="9" name="Group 95">
            <a:extLst>
              <a:ext uri="{FF2B5EF4-FFF2-40B4-BE49-F238E27FC236}">
                <a16:creationId xmlns:a16="http://schemas.microsoft.com/office/drawing/2014/main" id="{25EE72E8-A07D-3660-2069-FF9A0666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79485"/>
              </p:ext>
            </p:extLst>
          </p:nvPr>
        </p:nvGraphicFramePr>
        <p:xfrm>
          <a:off x="2104372" y="1818559"/>
          <a:ext cx="6854870" cy="4294144"/>
        </p:xfrm>
        <a:graphic>
          <a:graphicData uri="http://schemas.openxmlformats.org/drawingml/2006/table">
            <a:tbl>
              <a:tblPr/>
              <a:tblGrid>
                <a:gridCol w="1555506">
                  <a:extLst>
                    <a:ext uri="{9D8B030D-6E8A-4147-A177-3AD203B41FA5}">
                      <a16:colId xmlns:a16="http://schemas.microsoft.com/office/drawing/2014/main" val="3638478671"/>
                    </a:ext>
                  </a:extLst>
                </a:gridCol>
                <a:gridCol w="1558637">
                  <a:extLst>
                    <a:ext uri="{9D8B030D-6E8A-4147-A177-3AD203B41FA5}">
                      <a16:colId xmlns:a16="http://schemas.microsoft.com/office/drawing/2014/main" val="96380448"/>
                    </a:ext>
                  </a:extLst>
                </a:gridCol>
                <a:gridCol w="1558637">
                  <a:extLst>
                    <a:ext uri="{9D8B030D-6E8A-4147-A177-3AD203B41FA5}">
                      <a16:colId xmlns:a16="http://schemas.microsoft.com/office/drawing/2014/main" val="4176877553"/>
                    </a:ext>
                  </a:extLst>
                </a:gridCol>
                <a:gridCol w="2182090">
                  <a:extLst>
                    <a:ext uri="{9D8B030D-6E8A-4147-A177-3AD203B41FA5}">
                      <a16:colId xmlns:a16="http://schemas.microsoft.com/office/drawing/2014/main" val="2663407020"/>
                    </a:ext>
                  </a:extLst>
                </a:gridCol>
              </a:tblGrid>
              <a:tr h="39009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Key Size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381088"/>
                  </a:ext>
                </a:extLst>
              </a:tr>
              <a:tr h="69016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Block Cipher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56 bits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Most Common, Not strong enough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91985"/>
                  </a:ext>
                </a:extLst>
              </a:tr>
              <a:tr h="99023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TripleDES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Block Cipher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168 bits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(112 effective)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Modification of DES, Adequate Security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488971"/>
                  </a:ext>
                </a:extLst>
              </a:tr>
              <a:tr h="678162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Blowfish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Block Cipher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(Up to 448 bits)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Excellent Security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396825"/>
                  </a:ext>
                </a:extLst>
              </a:tr>
              <a:tr h="1240688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Block Cipher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(128, 192, or 256 bits)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Replacement for DES, Excellent Security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439761"/>
                  </a:ext>
                </a:extLst>
              </a:tr>
              <a:tr h="26304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280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3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 dirty="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1957164" y="-12527"/>
            <a:ext cx="10240744" cy="123348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Encryption </a:t>
            </a:r>
            <a:br>
              <a:rPr lang="en-US" altLang="en-US" sz="3600" dirty="0">
                <a:solidFill>
                  <a:schemeClr val="bg1"/>
                </a:solidFill>
              </a:rPr>
            </a:br>
            <a:endParaRPr lang="zh-CN" altLang="en-US" sz="3600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931441" cy="12209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6670"/>
            <a:ext cx="12192000" cy="55133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Name: B.sc(CSE)</a:t>
            </a:r>
            <a:endParaRPr lang="en-IN" altLang="zh-CN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11474" y="1525588"/>
            <a:ext cx="9169051" cy="177869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937" y="1271589"/>
            <a:ext cx="10902863" cy="39001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Two most popular algorithms are RSA &amp; Diffie Hellman Key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RSA</a:t>
            </a:r>
          </a:p>
          <a:p>
            <a:pPr marL="1366838" lvl="2" indent="-45720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Ron Rivest, Adi Shamir, Len Adelman.</a:t>
            </a:r>
          </a:p>
          <a:p>
            <a:pPr marL="1366838" lvl="2" indent="-45720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public and private key are interchangable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66838" lvl="2" indent="-457200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66838" lvl="2" indent="-457200"/>
            <a:endParaRPr lang="en-US" alt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909638" lvl="2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Diffie Hellman key</a:t>
            </a:r>
          </a:p>
          <a:p>
            <a:pPr marL="1366838" lvl="2" indent="-45720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Whitefield Hellman and Diffie Hellman.</a:t>
            </a:r>
          </a:p>
          <a:p>
            <a:pPr marL="1366838" lvl="2" indent="-45720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common than RSA.</a:t>
            </a:r>
          </a:p>
        </p:txBody>
      </p:sp>
    </p:spTree>
    <p:extLst>
      <p:ext uri="{BB962C8B-B14F-4D97-AF65-F5344CB8AC3E}">
        <p14:creationId xmlns:p14="http://schemas.microsoft.com/office/powerpoint/2010/main" val="214038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1688</TotalTime>
  <Words>1365</Words>
  <Application>Microsoft Office PowerPoint</Application>
  <PresentationFormat>Widescreen</PresentationFormat>
  <Paragraphs>215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Arimo</vt:lpstr>
      <vt:lpstr>Calibri</vt:lpstr>
      <vt:lpstr>Calibri Light</vt:lpstr>
      <vt:lpstr>Garamond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Priyanshu Singh</cp:lastModifiedBy>
  <cp:revision>140</cp:revision>
  <cp:lastPrinted>2020-10-01T09:19:21Z</cp:lastPrinted>
  <dcterms:created xsi:type="dcterms:W3CDTF">2020-05-05T09:43:45Z</dcterms:created>
  <dcterms:modified xsi:type="dcterms:W3CDTF">2022-05-06T05:31:15Z</dcterms:modified>
</cp:coreProperties>
</file>