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CDF502-D482-49E2-8D77-1655A45AD475}"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51689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CDF502-D482-49E2-8D77-1655A45AD475}"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391607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CDF502-D482-49E2-8D77-1655A45AD475}"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29989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CDF502-D482-49E2-8D77-1655A45AD475}"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211884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CDF502-D482-49E2-8D77-1655A45AD475}"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115741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CDF502-D482-49E2-8D77-1655A45AD475}"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38818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CDF502-D482-49E2-8D77-1655A45AD475}" type="datetimeFigureOut">
              <a:rPr lang="en-US" smtClean="0"/>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57504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CDF502-D482-49E2-8D77-1655A45AD475}" type="datetimeFigureOut">
              <a:rPr lang="en-US" smtClean="0"/>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118376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DF502-D482-49E2-8D77-1655A45AD475}" type="datetimeFigureOut">
              <a:rPr lang="en-US" smtClean="0"/>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26290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CDF502-D482-49E2-8D77-1655A45AD475}"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14852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CDF502-D482-49E2-8D77-1655A45AD475}"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945F9-5FB5-4ACF-B74A-D0D198B967E4}" type="slidenum">
              <a:rPr lang="en-US" smtClean="0"/>
              <a:t>‹#›</a:t>
            </a:fld>
            <a:endParaRPr lang="en-US"/>
          </a:p>
        </p:txBody>
      </p:sp>
    </p:spTree>
    <p:extLst>
      <p:ext uri="{BB962C8B-B14F-4D97-AF65-F5344CB8AC3E}">
        <p14:creationId xmlns:p14="http://schemas.microsoft.com/office/powerpoint/2010/main" val="163408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CDF502-D482-49E2-8D77-1655A45AD475}" type="datetimeFigureOut">
              <a:rPr lang="en-US" smtClean="0"/>
              <a:t>3/14/2025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945F9-5FB5-4ACF-B74A-D0D198B967E4}" type="slidenum">
              <a:rPr lang="en-US" smtClean="0"/>
              <a:t>‹#›</a:t>
            </a:fld>
            <a:endParaRPr lang="en-US"/>
          </a:p>
        </p:txBody>
      </p:sp>
    </p:spTree>
    <p:extLst>
      <p:ext uri="{BB962C8B-B14F-4D97-AF65-F5344CB8AC3E}">
        <p14:creationId xmlns:p14="http://schemas.microsoft.com/office/powerpoint/2010/main" val="270686719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5089" y="1264257"/>
            <a:ext cx="9212911" cy="1908313"/>
          </a:xfrm>
        </p:spPr>
        <p:txBody>
          <a:bodyPr>
            <a:normAutofit/>
          </a:bodyPr>
          <a:lstStyle/>
          <a:p>
            <a:r>
              <a:rPr lang="vi-VN" smtClean="0"/>
              <a:t>Thiết Kế Web nâng cao N01</a:t>
            </a:r>
            <a:br>
              <a:rPr lang="vi-VN" smtClean="0"/>
            </a:br>
            <a:r>
              <a:rPr lang="vi-VN" sz="4000" smtClean="0"/>
              <a:t>Đề tài : Web bán đồ nội thất</a:t>
            </a:r>
            <a:endParaRPr lang="en-US" sz="4000"/>
          </a:p>
        </p:txBody>
      </p:sp>
      <p:sp>
        <p:nvSpPr>
          <p:cNvPr id="3" name="Subtitle 2"/>
          <p:cNvSpPr>
            <a:spLocks noGrp="1"/>
          </p:cNvSpPr>
          <p:nvPr>
            <p:ph type="subTitle" idx="1"/>
          </p:nvPr>
        </p:nvSpPr>
        <p:spPr>
          <a:xfrm>
            <a:off x="572493" y="3387257"/>
            <a:ext cx="10273085" cy="3315694"/>
          </a:xfrm>
        </p:spPr>
        <p:txBody>
          <a:bodyPr>
            <a:normAutofit/>
          </a:bodyPr>
          <a:lstStyle/>
          <a:p>
            <a:r>
              <a:rPr lang="vi-VN" smtClean="0">
                <a:latin typeface="+mj-lt"/>
              </a:rPr>
              <a:t>Giảng viên hướng dẫn : Thầy Giáo Nguyễn Xuân Quế</a:t>
            </a:r>
          </a:p>
          <a:p>
            <a:r>
              <a:rPr lang="vi-VN" smtClean="0">
                <a:latin typeface="+mj-lt"/>
              </a:rPr>
              <a:t>Thành viên nhóm : 22010046 – Vũ Viết Tuấn </a:t>
            </a:r>
          </a:p>
          <a:p>
            <a:r>
              <a:rPr lang="vi-VN" smtClean="0">
                <a:latin typeface="+mj-lt"/>
              </a:rPr>
              <a:t>                                         22010042 – Nguyễn Xuân Lam</a:t>
            </a:r>
          </a:p>
          <a:p>
            <a:r>
              <a:rPr lang="vi-VN" smtClean="0">
                <a:latin typeface="+mj-lt"/>
              </a:rPr>
              <a:t>                                                   22014067 – Đặng Ngọc Trường Vinh</a:t>
            </a:r>
          </a:p>
          <a:p>
            <a:endParaRPr lang="en-US"/>
          </a:p>
        </p:txBody>
      </p:sp>
    </p:spTree>
    <p:extLst>
      <p:ext uri="{BB962C8B-B14F-4D97-AF65-F5344CB8AC3E}">
        <p14:creationId xmlns:p14="http://schemas.microsoft.com/office/powerpoint/2010/main" val="189013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638"/>
            <a:ext cx="3694043" cy="659958"/>
          </a:xfrm>
        </p:spPr>
        <p:txBody>
          <a:bodyPr>
            <a:normAutofit/>
          </a:bodyPr>
          <a:lstStyle/>
          <a:p>
            <a:r>
              <a:rPr lang="vi-VN" sz="3200"/>
              <a:t>5</a:t>
            </a:r>
            <a:r>
              <a:rPr lang="vi-VN" sz="3200" smtClean="0"/>
              <a:t>. Thiết kế giao diện</a:t>
            </a:r>
            <a:endParaRPr lang="en-US" sz="3200"/>
          </a:p>
        </p:txBody>
      </p:sp>
      <p:sp>
        <p:nvSpPr>
          <p:cNvPr id="3" name="Content Placeholder 2"/>
          <p:cNvSpPr>
            <a:spLocks noGrp="1"/>
          </p:cNvSpPr>
          <p:nvPr>
            <p:ph idx="1"/>
          </p:nvPr>
        </p:nvSpPr>
        <p:spPr>
          <a:xfrm>
            <a:off x="838200" y="882596"/>
            <a:ext cx="10515600" cy="5796500"/>
          </a:xfrm>
        </p:spPr>
        <p:txBody>
          <a:bodyPr>
            <a:normAutofit/>
          </a:bodyPr>
          <a:lstStyle/>
          <a:p>
            <a:pPr marL="0" indent="0">
              <a:buNone/>
            </a:pPr>
            <a:r>
              <a:rPr lang="vi-VN" sz="2400" i="1" smtClean="0">
                <a:latin typeface="+mj-lt"/>
              </a:rPr>
              <a:t>Trang giới thiệu</a:t>
            </a:r>
          </a:p>
          <a:p>
            <a:pPr marL="0" indent="0">
              <a:buNone/>
            </a:pPr>
            <a:endParaRPr lang="en-US" sz="2400" i="1">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81805"/>
            <a:ext cx="10058400" cy="4939109"/>
          </a:xfrm>
          <a:prstGeom prst="rect">
            <a:avLst/>
          </a:prstGeom>
        </p:spPr>
      </p:pic>
    </p:spTree>
    <p:extLst>
      <p:ext uri="{BB962C8B-B14F-4D97-AF65-F5344CB8AC3E}">
        <p14:creationId xmlns:p14="http://schemas.microsoft.com/office/powerpoint/2010/main" val="306498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3630433" cy="659958"/>
          </a:xfrm>
        </p:spPr>
        <p:txBody>
          <a:bodyPr>
            <a:normAutofit/>
          </a:bodyPr>
          <a:lstStyle/>
          <a:p>
            <a:r>
              <a:rPr lang="vi-VN" sz="3200" smtClean="0"/>
              <a:t>5. Thiết kế giao diện</a:t>
            </a:r>
            <a:endParaRPr lang="en-US" sz="3200"/>
          </a:p>
        </p:txBody>
      </p:sp>
      <p:sp>
        <p:nvSpPr>
          <p:cNvPr id="3" name="Content Placeholder 2"/>
          <p:cNvSpPr>
            <a:spLocks noGrp="1"/>
          </p:cNvSpPr>
          <p:nvPr>
            <p:ph idx="1"/>
          </p:nvPr>
        </p:nvSpPr>
        <p:spPr>
          <a:xfrm>
            <a:off x="838200" y="842839"/>
            <a:ext cx="10515600" cy="5597718"/>
          </a:xfrm>
        </p:spPr>
        <p:txBody>
          <a:bodyPr>
            <a:normAutofit/>
          </a:bodyPr>
          <a:lstStyle/>
          <a:p>
            <a:pPr marL="0" indent="0">
              <a:buNone/>
            </a:pPr>
            <a:r>
              <a:rPr lang="vi-VN" sz="2400" i="1" smtClean="0">
                <a:latin typeface="Times New Roman" panose="02020603050405020304" pitchFamily="18" charset="0"/>
                <a:cs typeface="Times New Roman" panose="02020603050405020304" pitchFamily="18" charset="0"/>
              </a:rPr>
              <a:t>Trang liên hệ</a:t>
            </a:r>
          </a:p>
          <a:p>
            <a:pPr marL="0" indent="0">
              <a:buNone/>
            </a:pPr>
            <a:endParaRPr lang="en-US" sz="2400" i="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0027"/>
            <a:ext cx="10058400" cy="4919186"/>
          </a:xfrm>
          <a:prstGeom prst="rect">
            <a:avLst/>
          </a:prstGeom>
        </p:spPr>
      </p:pic>
    </p:spTree>
    <p:extLst>
      <p:ext uri="{BB962C8B-B14F-4D97-AF65-F5344CB8AC3E}">
        <p14:creationId xmlns:p14="http://schemas.microsoft.com/office/powerpoint/2010/main" val="244536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3"/>
            <a:ext cx="3542969" cy="604299"/>
          </a:xfrm>
        </p:spPr>
        <p:txBody>
          <a:bodyPr>
            <a:normAutofit/>
          </a:bodyPr>
          <a:lstStyle/>
          <a:p>
            <a:r>
              <a:rPr lang="vi-VN" sz="3200"/>
              <a:t>5</a:t>
            </a:r>
            <a:r>
              <a:rPr lang="vi-VN" sz="3200" smtClean="0"/>
              <a:t>. Thiết kế giao diện</a:t>
            </a:r>
            <a:endParaRPr lang="en-US" sz="3200"/>
          </a:p>
        </p:txBody>
      </p:sp>
      <p:sp>
        <p:nvSpPr>
          <p:cNvPr id="3" name="Content Placeholder 2"/>
          <p:cNvSpPr>
            <a:spLocks noGrp="1"/>
          </p:cNvSpPr>
          <p:nvPr>
            <p:ph idx="1"/>
          </p:nvPr>
        </p:nvSpPr>
        <p:spPr>
          <a:xfrm>
            <a:off x="838200" y="866692"/>
            <a:ext cx="10515600" cy="5565913"/>
          </a:xfrm>
        </p:spPr>
        <p:txBody>
          <a:bodyPr>
            <a:normAutofit/>
          </a:bodyPr>
          <a:lstStyle/>
          <a:p>
            <a:pPr marL="0" indent="0">
              <a:buNone/>
            </a:pPr>
            <a:r>
              <a:rPr lang="vi-VN" sz="2400" i="1" smtClean="0">
                <a:latin typeface="Times New Roman" panose="02020603050405020304" pitchFamily="18" charset="0"/>
                <a:cs typeface="Times New Roman" panose="02020603050405020304" pitchFamily="18" charset="0"/>
              </a:rPr>
              <a:t>Trang giỏ hàng</a:t>
            </a:r>
          </a:p>
          <a:p>
            <a:pPr marL="0" indent="0">
              <a:buNone/>
            </a:pPr>
            <a:endParaRPr lang="en-US" sz="2400" i="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66552"/>
            <a:ext cx="10058400" cy="4929663"/>
          </a:xfrm>
          <a:prstGeom prst="rect">
            <a:avLst/>
          </a:prstGeom>
        </p:spPr>
      </p:pic>
    </p:spTree>
    <p:extLst>
      <p:ext uri="{BB962C8B-B14F-4D97-AF65-F5344CB8AC3E}">
        <p14:creationId xmlns:p14="http://schemas.microsoft.com/office/powerpoint/2010/main" val="334834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491"/>
            <a:ext cx="3614530" cy="508883"/>
          </a:xfrm>
        </p:spPr>
        <p:txBody>
          <a:bodyPr>
            <a:normAutofit fontScale="90000"/>
          </a:bodyPr>
          <a:lstStyle/>
          <a:p>
            <a:r>
              <a:rPr lang="vi-VN" sz="3200"/>
              <a:t>5</a:t>
            </a:r>
            <a:r>
              <a:rPr lang="vi-VN" sz="3200" smtClean="0"/>
              <a:t>. Thiết kế giao diện</a:t>
            </a:r>
            <a:endParaRPr lang="en-US" sz="3200"/>
          </a:p>
        </p:txBody>
      </p:sp>
      <p:sp>
        <p:nvSpPr>
          <p:cNvPr id="3" name="Content Placeholder 2"/>
          <p:cNvSpPr>
            <a:spLocks noGrp="1"/>
          </p:cNvSpPr>
          <p:nvPr>
            <p:ph idx="1"/>
          </p:nvPr>
        </p:nvSpPr>
        <p:spPr>
          <a:xfrm>
            <a:off x="838200" y="755374"/>
            <a:ext cx="10515600" cy="5421589"/>
          </a:xfrm>
        </p:spPr>
        <p:txBody>
          <a:bodyPr>
            <a:normAutofit/>
          </a:bodyPr>
          <a:lstStyle/>
          <a:p>
            <a:pPr marL="0" indent="0">
              <a:buNone/>
            </a:pPr>
            <a:r>
              <a:rPr lang="vi-VN" sz="2400" i="1" smtClean="0">
                <a:latin typeface="Times New Roman" panose="02020603050405020304" pitchFamily="18" charset="0"/>
                <a:cs typeface="Times New Roman" panose="02020603050405020304" pitchFamily="18" charset="0"/>
              </a:rPr>
              <a:t>Trang đơn hàng</a:t>
            </a:r>
          </a:p>
          <a:p>
            <a:pPr marL="0" indent="0">
              <a:buNone/>
            </a:pPr>
            <a:endParaRPr lang="en-US" sz="2400" i="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82670"/>
            <a:ext cx="10058400" cy="4142938"/>
          </a:xfrm>
          <a:prstGeom prst="rect">
            <a:avLst/>
          </a:prstGeom>
        </p:spPr>
      </p:pic>
    </p:spTree>
    <p:extLst>
      <p:ext uri="{BB962C8B-B14F-4D97-AF65-F5344CB8AC3E}">
        <p14:creationId xmlns:p14="http://schemas.microsoft.com/office/powerpoint/2010/main" val="3709456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685"/>
            <a:ext cx="3821264" cy="612251"/>
          </a:xfrm>
        </p:spPr>
        <p:txBody>
          <a:bodyPr>
            <a:normAutofit fontScale="90000"/>
          </a:bodyPr>
          <a:lstStyle/>
          <a:p>
            <a:r>
              <a:rPr lang="vi-VN" sz="3200"/>
              <a:t>6</a:t>
            </a:r>
            <a:r>
              <a:rPr lang="vi-VN" sz="3200" smtClean="0"/>
              <a:t>. Kết quả và đánh giá</a:t>
            </a:r>
            <a:endParaRPr lang="en-US" sz="3200"/>
          </a:p>
        </p:txBody>
      </p:sp>
      <p:sp>
        <p:nvSpPr>
          <p:cNvPr id="3" name="Content Placeholder 2"/>
          <p:cNvSpPr>
            <a:spLocks noGrp="1"/>
          </p:cNvSpPr>
          <p:nvPr>
            <p:ph idx="1"/>
          </p:nvPr>
        </p:nvSpPr>
        <p:spPr>
          <a:xfrm>
            <a:off x="838200" y="882595"/>
            <a:ext cx="10515600" cy="5294368"/>
          </a:xfrm>
        </p:spPr>
        <p:txBody>
          <a:bodyPr>
            <a:normAutofit lnSpcReduction="10000"/>
          </a:bodyPr>
          <a:lstStyle/>
          <a:p>
            <a:pPr marL="0" indent="0">
              <a:buNone/>
            </a:pPr>
            <a:r>
              <a:rPr lang="vi-VN" sz="2400" b="1" i="1" smtClean="0">
                <a:latin typeface="+mj-lt"/>
              </a:rPr>
              <a:t>Kết quả hoạt động</a:t>
            </a:r>
          </a:p>
          <a:p>
            <a:pPr marL="0" indent="0">
              <a:buNone/>
            </a:pPr>
            <a:r>
              <a:rPr lang="vi-VN" sz="2600" b="1" i="1" smtClean="0">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Hiệu </a:t>
            </a:r>
            <a:r>
              <a:rPr lang="en-US" sz="2400" i="1">
                <a:latin typeface="Times New Roman" panose="02020603050405020304" pitchFamily="18" charset="0"/>
                <a:cs typeface="Times New Roman" panose="02020603050405020304" pitchFamily="18" charset="0"/>
              </a:rPr>
              <a:t>suất hoạt động:</a:t>
            </a:r>
            <a:endParaRPr lang="en-US" sz="2400">
              <a:latin typeface="Times New Roman" panose="02020603050405020304" pitchFamily="18" charset="0"/>
              <a:cs typeface="Times New Roman" panose="02020603050405020304" pitchFamily="18" charset="0"/>
            </a:endParaRPr>
          </a:p>
          <a:p>
            <a:pPr marL="0" indent="0">
              <a:buNone/>
            </a:pPr>
            <a:r>
              <a:rPr lang="vi-VN" sz="2600" b="1" i="1">
                <a:latin typeface="Times New Roman" panose="02020603050405020304" pitchFamily="18" charset="0"/>
                <a:cs typeface="Times New Roman" panose="02020603050405020304" pitchFamily="18" charset="0"/>
              </a:rPr>
              <a:t>     </a:t>
            </a:r>
            <a:r>
              <a:rPr lang="en-US" sz="2600">
                <a:latin typeface="Times New Roman" panose="02020603050405020304" pitchFamily="18" charset="0"/>
                <a:cs typeface="Times New Roman" panose="02020603050405020304" pitchFamily="18" charset="0"/>
              </a:rPr>
              <a:t> Hệ thống web bán đồ nội thất đã được triển khai thành công với các chức năng chính như quản lý tài </a:t>
            </a:r>
            <a:r>
              <a:rPr lang="vi-VN" sz="2600">
                <a:latin typeface="Times New Roman" panose="02020603050405020304" pitchFamily="18" charset="0"/>
                <a:cs typeface="Times New Roman" panose="02020603050405020304" pitchFamily="18" charset="0"/>
              </a:rPr>
              <a:t>khoản, </a:t>
            </a:r>
            <a:r>
              <a:rPr lang="en-US" sz="2600">
                <a:latin typeface="Times New Roman" panose="02020603050405020304" pitchFamily="18" charset="0"/>
                <a:cs typeface="Times New Roman" panose="02020603050405020304" pitchFamily="18" charset="0"/>
              </a:rPr>
              <a:t>quản lý sản phẩm, quản lý giỏ hàng, xử lý đơn hàng, và gửi thông báo qua email. Chương trình hoạt động ổn định (như xem sản phẩm, thêm vào giỏ hàng, đặt hàng).</a:t>
            </a:r>
          </a:p>
          <a:p>
            <a:pPr marL="0" indent="0">
              <a:buNone/>
            </a:pPr>
            <a:r>
              <a:rPr lang="vi-VN" sz="2600" b="1" i="1" smtClean="0">
                <a:latin typeface="Times New Roman" panose="02020603050405020304" pitchFamily="18" charset="0"/>
                <a:cs typeface="Times New Roman" panose="02020603050405020304" pitchFamily="18" charset="0"/>
              </a:rPr>
              <a:t>    </a:t>
            </a:r>
            <a:r>
              <a:rPr lang="en-US" sz="2600" i="1" smtClean="0">
                <a:latin typeface="Times New Roman" panose="02020603050405020304" pitchFamily="18" charset="0"/>
                <a:cs typeface="Times New Roman" panose="02020603050405020304" pitchFamily="18" charset="0"/>
              </a:rPr>
              <a:t>Tính năng chính đã đạt được:</a:t>
            </a:r>
            <a:endParaRPr lang="en-US" sz="2600" smtClean="0">
              <a:latin typeface="Times New Roman" panose="02020603050405020304" pitchFamily="18" charset="0"/>
              <a:cs typeface="Times New Roman" panose="02020603050405020304" pitchFamily="18" charset="0"/>
            </a:endParaRPr>
          </a:p>
          <a:p>
            <a:pPr lvl="0"/>
            <a:r>
              <a:rPr lang="vi-VN" sz="2600" smtClean="0">
                <a:latin typeface="Times New Roman" panose="02020603050405020304" pitchFamily="18" charset="0"/>
                <a:cs typeface="Times New Roman" panose="02020603050405020304" pitchFamily="18" charset="0"/>
              </a:rPr>
              <a:t>Khách hàng: Có thể đăng nhập, xem sản phẩm, thêm sản phẩm vào giỏ hàng, đặt hàng, nhận email xác nhận.</a:t>
            </a:r>
            <a:endParaRPr lang="en-US" sz="2600" smtClean="0">
              <a:latin typeface="Times New Roman" panose="02020603050405020304" pitchFamily="18" charset="0"/>
              <a:cs typeface="Times New Roman" panose="02020603050405020304" pitchFamily="18" charset="0"/>
            </a:endParaRPr>
          </a:p>
          <a:p>
            <a:pPr lvl="0"/>
            <a:r>
              <a:rPr lang="vi-VN" sz="2600" smtClean="0">
                <a:latin typeface="Times New Roman" panose="02020603050405020304" pitchFamily="18" charset="0"/>
                <a:cs typeface="Times New Roman" panose="02020603050405020304" pitchFamily="18" charset="0"/>
              </a:rPr>
              <a:t>Quản </a:t>
            </a:r>
            <a:r>
              <a:rPr lang="vi-VN" sz="2600">
                <a:latin typeface="Times New Roman" panose="02020603050405020304" pitchFamily="18" charset="0"/>
                <a:cs typeface="Times New Roman" panose="02020603050405020304" pitchFamily="18" charset="0"/>
              </a:rPr>
              <a:t>trị viên: Có thể quản lý danh mục sản phẩm, nhập/sửa thông tin sản phẩm, xử lý đơn hàng, và gửi thông báo qua email.</a:t>
            </a:r>
            <a:endParaRPr lang="en-US" sz="2600">
              <a:latin typeface="Times New Roman" panose="02020603050405020304" pitchFamily="18" charset="0"/>
              <a:cs typeface="Times New Roman" panose="02020603050405020304" pitchFamily="18" charset="0"/>
            </a:endParaRPr>
          </a:p>
          <a:p>
            <a:pPr lvl="0"/>
            <a:r>
              <a:rPr lang="vi-VN" sz="2600">
                <a:latin typeface="Times New Roman" panose="02020603050405020304" pitchFamily="18" charset="0"/>
                <a:cs typeface="Times New Roman" panose="02020603050405020304" pitchFamily="18" charset="0"/>
              </a:rPr>
              <a:t>Cơ sở dữ liệu: Các bảng hoạt động hiệu quả, đảm bảo lưu trữ và truy xuất dữ liệu nhanh chóng.</a:t>
            </a:r>
            <a:endParaRPr lang="en-US" sz="2600">
              <a:latin typeface="Times New Roman" panose="02020603050405020304" pitchFamily="18" charset="0"/>
              <a:cs typeface="Times New Roman" panose="02020603050405020304" pitchFamily="18" charset="0"/>
            </a:endParaRPr>
          </a:p>
          <a:p>
            <a:pPr marL="0" indent="0">
              <a:buNone/>
            </a:pPr>
            <a:endParaRPr lang="en-US" sz="2400" i="1">
              <a:latin typeface="+mj-lt"/>
            </a:endParaRPr>
          </a:p>
        </p:txBody>
      </p:sp>
    </p:spTree>
    <p:extLst>
      <p:ext uri="{BB962C8B-B14F-4D97-AF65-F5344CB8AC3E}">
        <p14:creationId xmlns:p14="http://schemas.microsoft.com/office/powerpoint/2010/main" val="1192989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3980290" cy="659958"/>
          </a:xfrm>
        </p:spPr>
        <p:txBody>
          <a:bodyPr>
            <a:normAutofit/>
          </a:bodyPr>
          <a:lstStyle/>
          <a:p>
            <a:r>
              <a:rPr lang="vi-VN" sz="3200" smtClean="0"/>
              <a:t>6. Kết quả và đánh giá</a:t>
            </a:r>
            <a:endParaRPr lang="en-US" sz="3200"/>
          </a:p>
        </p:txBody>
      </p:sp>
      <p:sp>
        <p:nvSpPr>
          <p:cNvPr id="3" name="Content Placeholder 2"/>
          <p:cNvSpPr>
            <a:spLocks noGrp="1"/>
          </p:cNvSpPr>
          <p:nvPr>
            <p:ph idx="1"/>
          </p:nvPr>
        </p:nvSpPr>
        <p:spPr>
          <a:xfrm>
            <a:off x="838200" y="779228"/>
            <a:ext cx="10515600" cy="5397735"/>
          </a:xfrm>
        </p:spPr>
        <p:txBody>
          <a:bodyPr/>
          <a:lstStyle/>
          <a:p>
            <a:pPr marL="0" indent="0">
              <a:buNone/>
            </a:pPr>
            <a:r>
              <a:rPr lang="vi-VN" sz="2400" b="1" i="1" smtClean="0">
                <a:latin typeface="Times New Roman" panose="02020603050405020304" pitchFamily="18" charset="0"/>
                <a:cs typeface="Times New Roman" panose="02020603050405020304" pitchFamily="18" charset="0"/>
              </a:rPr>
              <a:t>Đánh giá </a:t>
            </a:r>
          </a:p>
          <a:p>
            <a:pPr lvl="0"/>
            <a:r>
              <a:rPr lang="vi-VN" sz="2400" i="1" smtClean="0">
                <a:latin typeface="Times New Roman" panose="02020603050405020304" pitchFamily="18" charset="0"/>
                <a:cs typeface="Times New Roman" panose="02020603050405020304" pitchFamily="18" charset="0"/>
              </a:rPr>
              <a:t>Đặc tả yêu cầu:</a:t>
            </a:r>
            <a:r>
              <a:rPr lang="vi-VN" sz="2400" smtClean="0">
                <a:latin typeface="Times New Roman" panose="02020603050405020304" pitchFamily="18" charset="0"/>
                <a:cs typeface="Times New Roman" panose="02020603050405020304" pitchFamily="18" charset="0"/>
              </a:rPr>
              <a:t> Hệ thống phải hỗ trợ luồng dữ liệu giữa khách hàng, quản trị viên, và web bán hàng, bao gồm thông tin cá nhân, sản phẩm, đơn hàng, giỏ hàng, và email. Hệ thống cũng cần đảm bảo tính toàn vẹn dữ liệu và giao tiếp hiệu quả.</a:t>
            </a:r>
            <a:endParaRPr lang="en-US" sz="2400" smtClean="0">
              <a:latin typeface="Times New Roman" panose="02020603050405020304" pitchFamily="18" charset="0"/>
              <a:cs typeface="Times New Roman" panose="02020603050405020304" pitchFamily="18" charset="0"/>
            </a:endParaRPr>
          </a:p>
          <a:p>
            <a:pPr lvl="0"/>
            <a:r>
              <a:rPr lang="vi-VN" sz="2400" i="1" smtClean="0">
                <a:latin typeface="Times New Roman" panose="02020603050405020304" pitchFamily="18" charset="0"/>
                <a:cs typeface="Times New Roman" panose="02020603050405020304" pitchFamily="18" charset="0"/>
              </a:rPr>
              <a:t>Kết quả thực tế:</a:t>
            </a:r>
            <a:r>
              <a:rPr lang="vi-VN" sz="2400" smtClean="0">
                <a:latin typeface="Times New Roman" panose="02020603050405020304" pitchFamily="18" charset="0"/>
                <a:cs typeface="Times New Roman" panose="02020603050405020304" pitchFamily="18" charset="0"/>
              </a:rPr>
              <a:t> Hệ thống đã đáp ứng đầy đủ các yêu cầu này, với các chức năng như nhập/sửa thông tin sản phẩm, quản lý đơn hàng, gửi email xác nhận, và theo dõi trạng thái đơn hàng. </a:t>
            </a:r>
            <a:endParaRPr lang="en-US" sz="2400" smtClean="0">
              <a:latin typeface="Times New Roman" panose="02020603050405020304" pitchFamily="18" charset="0"/>
              <a:cs typeface="Times New Roman" panose="02020603050405020304" pitchFamily="18" charset="0"/>
            </a:endParaRPr>
          </a:p>
          <a:p>
            <a:pPr marL="0" indent="0">
              <a:buNone/>
            </a:pPr>
            <a:r>
              <a:rPr lang="vi-VN" sz="2400" b="1" i="1" smtClean="0">
                <a:latin typeface="+mj-lt"/>
              </a:rPr>
              <a:t>Kết luận</a:t>
            </a:r>
          </a:p>
          <a:p>
            <a:pPr marL="0" indent="0">
              <a:buNone/>
            </a:pPr>
            <a:r>
              <a:rPr lang="vi-VN" sz="2400" smtClean="0">
                <a:latin typeface="Times New Roman" panose="02020603050405020304" pitchFamily="18" charset="0"/>
                <a:cs typeface="Times New Roman" panose="02020603050405020304" pitchFamily="18" charset="0"/>
              </a:rPr>
              <a:t>   Hệ </a:t>
            </a:r>
            <a:r>
              <a:rPr lang="vi-VN" sz="2400">
                <a:latin typeface="Times New Roman" panose="02020603050405020304" pitchFamily="18" charset="0"/>
                <a:cs typeface="Times New Roman" panose="02020603050405020304" pitchFamily="18" charset="0"/>
              </a:rPr>
              <a:t>thống web bán đồ nội thất đã được phát triển và triển khai thành công, đáp ứng hầu hết các yêu cầu trong đặc tả ban đầu. Chương trình hoạt động hiệu quả với hiệu suất tốt, giao diện thân thiện, và cơ sở dữ liệu ổn định, hỗ trợ tốt cho cả khách hàng và quản trị viên.</a:t>
            </a:r>
            <a:endParaRPr lang="en-US" sz="2400"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6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123"/>
            <a:ext cx="3391894" cy="540689"/>
          </a:xfrm>
        </p:spPr>
        <p:txBody>
          <a:bodyPr>
            <a:normAutofit/>
          </a:bodyPr>
          <a:lstStyle/>
          <a:p>
            <a:r>
              <a:rPr lang="vi-VN" sz="3200" smtClean="0"/>
              <a:t>7. Hướng phát triển</a:t>
            </a:r>
            <a:endParaRPr lang="en-US" sz="3200"/>
          </a:p>
        </p:txBody>
      </p:sp>
      <p:sp>
        <p:nvSpPr>
          <p:cNvPr id="3" name="Content Placeholder 2"/>
          <p:cNvSpPr>
            <a:spLocks noGrp="1"/>
          </p:cNvSpPr>
          <p:nvPr>
            <p:ph idx="1"/>
          </p:nvPr>
        </p:nvSpPr>
        <p:spPr>
          <a:xfrm>
            <a:off x="838200" y="683812"/>
            <a:ext cx="10515600" cy="5493151"/>
          </a:xfrm>
        </p:spPr>
        <p:txBody>
          <a:bodyPr>
            <a:normAutofit lnSpcReduction="10000"/>
          </a:bodyPr>
          <a:lstStyle/>
          <a:p>
            <a:pPr marL="0" indent="0">
              <a:buNone/>
            </a:pPr>
            <a:r>
              <a:rPr lang="vi-VN" sz="2600" b="1" i="1" smtClean="0">
                <a:latin typeface="Times New Roman" panose="02020603050405020304" pitchFamily="18" charset="0"/>
                <a:cs typeface="Times New Roman" panose="02020603050405020304" pitchFamily="18" charset="0"/>
              </a:rPr>
              <a:t>    </a:t>
            </a:r>
            <a:r>
              <a:rPr lang="en-US" sz="2600" b="1" i="1" smtClean="0">
                <a:latin typeface="Times New Roman" panose="02020603050405020304" pitchFamily="18" charset="0"/>
                <a:cs typeface="Times New Roman" panose="02020603050405020304" pitchFamily="18" charset="0"/>
              </a:rPr>
              <a:t>Cải </a:t>
            </a:r>
            <a:r>
              <a:rPr lang="en-US" sz="2600" b="1" i="1">
                <a:latin typeface="Times New Roman" panose="02020603050405020304" pitchFamily="18" charset="0"/>
                <a:cs typeface="Times New Roman" panose="02020603050405020304" pitchFamily="18" charset="0"/>
              </a:rPr>
              <a:t>tiến hiệu suất:</a:t>
            </a:r>
          </a:p>
          <a:p>
            <a:pPr lvl="0"/>
            <a:r>
              <a:rPr lang="en-US" sz="2600">
                <a:latin typeface="Times New Roman" panose="02020603050405020304" pitchFamily="18" charset="0"/>
                <a:cs typeface="Times New Roman" panose="02020603050405020304" pitchFamily="18" charset="0"/>
              </a:rPr>
              <a:t>Áp dụng bộ nhớ cache để giảm tải cho cơ sở dữ liệu.</a:t>
            </a:r>
          </a:p>
          <a:p>
            <a:pPr lvl="0"/>
            <a:r>
              <a:rPr lang="en-US" sz="2600">
                <a:latin typeface="Times New Roman" panose="02020603050405020304" pitchFamily="18" charset="0"/>
                <a:cs typeface="Times New Roman" panose="02020603050405020304" pitchFamily="18" charset="0"/>
              </a:rPr>
              <a:t>Tối ưu hóa các truy vấn SQL bằng cách thêm chỉ mục cho các cột thường xuyên được tìm </a:t>
            </a:r>
            <a:r>
              <a:rPr lang="vi-VN" sz="2600">
                <a:latin typeface="Times New Roman" panose="02020603050405020304" pitchFamily="18" charset="0"/>
                <a:cs typeface="Times New Roman" panose="02020603050405020304" pitchFamily="18" charset="0"/>
              </a:rPr>
              <a:t>kiếm.</a:t>
            </a:r>
            <a:endParaRPr lang="en-US" sz="2600">
              <a:latin typeface="Times New Roman" panose="02020603050405020304" pitchFamily="18" charset="0"/>
              <a:cs typeface="Times New Roman" panose="02020603050405020304" pitchFamily="18" charset="0"/>
            </a:endParaRPr>
          </a:p>
          <a:p>
            <a:pPr marL="0" indent="0">
              <a:buNone/>
            </a:pPr>
            <a:r>
              <a:rPr lang="vi-VN" sz="2600" b="1" i="1" smtClean="0">
                <a:latin typeface="Times New Roman" panose="02020603050405020304" pitchFamily="18" charset="0"/>
                <a:cs typeface="Times New Roman" panose="02020603050405020304" pitchFamily="18" charset="0"/>
              </a:rPr>
              <a:t>    </a:t>
            </a:r>
            <a:r>
              <a:rPr lang="en-US" sz="2600" b="1" i="1" smtClean="0">
                <a:latin typeface="Times New Roman" panose="02020603050405020304" pitchFamily="18" charset="0"/>
                <a:cs typeface="Times New Roman" panose="02020603050405020304" pitchFamily="18" charset="0"/>
              </a:rPr>
              <a:t>Nâng </a:t>
            </a:r>
            <a:r>
              <a:rPr lang="en-US" sz="2600" b="1" i="1">
                <a:latin typeface="Times New Roman" panose="02020603050405020304" pitchFamily="18" charset="0"/>
                <a:cs typeface="Times New Roman" panose="02020603050405020304" pitchFamily="18" charset="0"/>
              </a:rPr>
              <a:t>cấp bảo mật:</a:t>
            </a:r>
          </a:p>
          <a:p>
            <a:pPr lvl="0"/>
            <a:r>
              <a:rPr lang="en-US" sz="2600">
                <a:latin typeface="Times New Roman" panose="02020603050405020304" pitchFamily="18" charset="0"/>
                <a:cs typeface="Times New Roman" panose="02020603050405020304" pitchFamily="18" charset="0"/>
              </a:rPr>
              <a:t>Sử dụng thuật toán mã hóa mạnh hơn cho mật khẩu </a:t>
            </a:r>
          </a:p>
          <a:p>
            <a:pPr lvl="0"/>
            <a:r>
              <a:rPr lang="en-US" sz="2600">
                <a:latin typeface="Times New Roman" panose="02020603050405020304" pitchFamily="18" charset="0"/>
                <a:cs typeface="Times New Roman" panose="02020603050405020304" pitchFamily="18" charset="0"/>
              </a:rPr>
              <a:t>Thêm xác thực hai yếu tố</a:t>
            </a:r>
            <a:r>
              <a:rPr lang="en-US" sz="2600" b="1">
                <a:latin typeface="Times New Roman" panose="02020603050405020304" pitchFamily="18" charset="0"/>
                <a:cs typeface="Times New Roman" panose="02020603050405020304" pitchFamily="18" charset="0"/>
              </a:rPr>
              <a:t> </a:t>
            </a:r>
            <a:r>
              <a:rPr lang="en-US" sz="2600">
                <a:latin typeface="Times New Roman" panose="02020603050405020304" pitchFamily="18" charset="0"/>
                <a:cs typeface="Times New Roman" panose="02020603050405020304" pitchFamily="18" charset="0"/>
              </a:rPr>
              <a:t>cho tài khoản quản trị viên.</a:t>
            </a:r>
          </a:p>
          <a:p>
            <a:pPr marL="0" indent="0">
              <a:buNone/>
            </a:pPr>
            <a:r>
              <a:rPr lang="vi-VN" sz="2600" b="1" i="1" smtClean="0">
                <a:latin typeface="Times New Roman" panose="02020603050405020304" pitchFamily="18" charset="0"/>
                <a:cs typeface="Times New Roman" panose="02020603050405020304" pitchFamily="18" charset="0"/>
              </a:rPr>
              <a:t>    </a:t>
            </a:r>
            <a:r>
              <a:rPr lang="en-US" sz="2600" b="1" i="1" smtClean="0">
                <a:latin typeface="Times New Roman" panose="02020603050405020304" pitchFamily="18" charset="0"/>
                <a:cs typeface="Times New Roman" panose="02020603050405020304" pitchFamily="18" charset="0"/>
              </a:rPr>
              <a:t>Mở </a:t>
            </a:r>
            <a:r>
              <a:rPr lang="en-US" sz="2600" b="1" i="1">
                <a:latin typeface="Times New Roman" panose="02020603050405020304" pitchFamily="18" charset="0"/>
                <a:cs typeface="Times New Roman" panose="02020603050405020304" pitchFamily="18" charset="0"/>
              </a:rPr>
              <a:t>rộng tính năng:</a:t>
            </a:r>
            <a:endParaRPr lang="en-US" sz="2600" b="1">
              <a:latin typeface="Times New Roman" panose="02020603050405020304" pitchFamily="18" charset="0"/>
              <a:cs typeface="Times New Roman" panose="02020603050405020304" pitchFamily="18" charset="0"/>
            </a:endParaRPr>
          </a:p>
          <a:p>
            <a:pPr lvl="0"/>
            <a:r>
              <a:rPr lang="en-US" sz="2600">
                <a:latin typeface="Times New Roman" panose="02020603050405020304" pitchFamily="18" charset="0"/>
                <a:cs typeface="Times New Roman" panose="02020603050405020304" pitchFamily="18" charset="0"/>
              </a:rPr>
              <a:t>Thêm chức năng phản hồi khách hàng để thu thập ý kiến và cải thiện dịch vụ.</a:t>
            </a:r>
          </a:p>
          <a:p>
            <a:pPr lvl="0"/>
            <a:r>
              <a:rPr lang="en-US" sz="2600">
                <a:latin typeface="Times New Roman" panose="02020603050405020304" pitchFamily="18" charset="0"/>
                <a:cs typeface="Times New Roman" panose="02020603050405020304" pitchFamily="18" charset="0"/>
              </a:rPr>
              <a:t>Tích hợp hệ thống thanh toán trực tuyến để hỗ trợ thanh toán nhanh hơn.</a:t>
            </a:r>
          </a:p>
          <a:p>
            <a:pPr lvl="0"/>
            <a:r>
              <a:rPr lang="en-US" sz="2600">
                <a:latin typeface="Times New Roman" panose="02020603050405020304" pitchFamily="18" charset="0"/>
                <a:cs typeface="Times New Roman" panose="02020603050405020304" pitchFamily="18" charset="0"/>
              </a:rPr>
              <a:t>Phát triển ứng dụng di động để tăng trải nghiệm người dùng trên thiết bị di động.</a:t>
            </a:r>
          </a:p>
          <a:p>
            <a:pPr marL="0" indent="0">
              <a:buNone/>
            </a:pPr>
            <a:endParaRPr lang="en-US"/>
          </a:p>
        </p:txBody>
      </p:sp>
    </p:spTree>
    <p:extLst>
      <p:ext uri="{BB962C8B-B14F-4D97-AF65-F5344CB8AC3E}">
        <p14:creationId xmlns:p14="http://schemas.microsoft.com/office/powerpoint/2010/main" val="204388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719762" cy="795764"/>
          </a:xfrm>
        </p:spPr>
        <p:txBody>
          <a:bodyPr>
            <a:normAutofit/>
          </a:bodyPr>
          <a:lstStyle/>
          <a:p>
            <a:r>
              <a:rPr lang="vi-VN" sz="3200" smtClean="0"/>
              <a:t>1. Giới thiệu dự án</a:t>
            </a:r>
            <a:endParaRPr lang="en-US" sz="3200"/>
          </a:p>
        </p:txBody>
      </p:sp>
      <p:sp>
        <p:nvSpPr>
          <p:cNvPr id="3" name="Content Placeholder 2"/>
          <p:cNvSpPr>
            <a:spLocks noGrp="1"/>
          </p:cNvSpPr>
          <p:nvPr>
            <p:ph idx="1"/>
          </p:nvPr>
        </p:nvSpPr>
        <p:spPr>
          <a:xfrm>
            <a:off x="838200" y="1359673"/>
            <a:ext cx="10515600" cy="5025224"/>
          </a:xfrm>
        </p:spPr>
        <p:txBody>
          <a:bodyPr>
            <a:noAutofit/>
          </a:bodyPr>
          <a:lstStyle/>
          <a:p>
            <a:pPr marL="0" indent="0">
              <a:buNone/>
            </a:pPr>
            <a:r>
              <a:rPr lang="vi-VN" sz="2400" smtClean="0">
                <a:latin typeface="+mj-lt"/>
              </a:rPr>
              <a:t>       </a:t>
            </a:r>
            <a:r>
              <a:rPr lang="en-US" sz="2400" err="1">
                <a:latin typeface="Times New Roman" panose="02020603050405020304" pitchFamily="18" charset="0"/>
                <a:cs typeface="Times New Roman" panose="02020603050405020304" pitchFamily="18" charset="0"/>
              </a:rPr>
              <a:t>Dự</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án</a:t>
            </a:r>
            <a:r>
              <a:rPr lang="en-US" sz="240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a:t>
            </a:r>
            <a:r>
              <a:rPr lang="en-US" sz="2400" smtClean="0">
                <a:latin typeface="Times New Roman" panose="02020603050405020304" pitchFamily="18" charset="0"/>
                <a:cs typeface="Times New Roman" panose="02020603050405020304" pitchFamily="18" charset="0"/>
              </a:rPr>
              <a:t>xây </a:t>
            </a:r>
            <a:r>
              <a:rPr lang="en-US" sz="2400" err="1">
                <a:latin typeface="Times New Roman" panose="02020603050405020304" pitchFamily="18" charset="0"/>
                <a:cs typeface="Times New Roman" panose="02020603050405020304" pitchFamily="18" charset="0"/>
              </a:rPr>
              <a:t>dựng</a:t>
            </a:r>
            <a:r>
              <a:rPr lang="en-US" sz="2400">
                <a:latin typeface="Times New Roman" panose="02020603050405020304" pitchFamily="18" charset="0"/>
                <a:cs typeface="Times New Roman" panose="02020603050405020304" pitchFamily="18" charset="0"/>
              </a:rPr>
              <a:t> web </a:t>
            </a:r>
            <a:r>
              <a:rPr lang="en-US" sz="2400" err="1">
                <a:latin typeface="Times New Roman" panose="02020603050405020304" pitchFamily="18" charset="0"/>
                <a:cs typeface="Times New Roman" panose="02020603050405020304" pitchFamily="18" charset="0"/>
              </a:rPr>
              <a:t>bán</a:t>
            </a: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đồ</a:t>
            </a:r>
            <a:r>
              <a:rPr lang="vi-VN" sz="2400" smtClean="0">
                <a:latin typeface="Times New Roman" panose="02020603050405020304" pitchFamily="18" charset="0"/>
                <a:cs typeface="Times New Roman" panose="02020603050405020304" pitchFamily="18" charset="0"/>
              </a:rPr>
              <a:t> nội”</a:t>
            </a:r>
            <a:r>
              <a:rPr lang="en-US" sz="2400" smtClean="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nhằm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tạo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nền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tảng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thương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mại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tử</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giúp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doanh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nghiệp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kinh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doanh</a:t>
            </a:r>
            <a:r>
              <a:rPr lang="vi-VN" sz="2400">
                <a:latin typeface="Times New Roman" panose="02020603050405020304" pitchFamily="18" charset="0"/>
                <a:cs typeface="Times New Roman" panose="02020603050405020304" pitchFamily="18" charset="0"/>
              </a:rPr>
              <a:t> đồ</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nội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thất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tiếp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cận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khách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đồng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thời</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góp phần </a:t>
            </a:r>
            <a:r>
              <a:rPr lang="en-US" sz="2400" err="1">
                <a:latin typeface="Times New Roman" panose="02020603050405020304" pitchFamily="18" charset="0"/>
                <a:cs typeface="Times New Roman" panose="02020603050405020304" pitchFamily="18" charset="0"/>
              </a:rPr>
              <a:t>nâng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cao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trải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nghiệm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mua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sắm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trực</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tuyến</a:t>
            </a:r>
            <a:r>
              <a:rPr lang="en-US" sz="2400">
                <a:latin typeface="Times New Roman" panose="02020603050405020304" pitchFamily="18" charset="0"/>
                <a:cs typeface="Times New Roman" panose="02020603050405020304" pitchFamily="18" charset="0"/>
              </a:rPr>
              <a:t>.</a:t>
            </a:r>
          </a:p>
          <a:p>
            <a:pPr marL="0" indent="0">
              <a:buNone/>
            </a:pPr>
            <a:r>
              <a:rPr lang="vi-VN"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Mục</a:t>
            </a:r>
            <a:r>
              <a:rPr lang="en-US" sz="2400" smtClean="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đích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chính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dự</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bao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gồm</a:t>
            </a:r>
            <a:r>
              <a:rPr lang="en-US" sz="2400">
                <a:latin typeface="Times New Roman" panose="02020603050405020304" pitchFamily="18" charset="0"/>
                <a:cs typeface="Times New Roman" panose="02020603050405020304" pitchFamily="18" charset="0"/>
              </a:rPr>
              <a:t>:</a:t>
            </a:r>
          </a:p>
          <a:p>
            <a:pPr lvl="0"/>
            <a:r>
              <a:rPr lang="en-US" sz="2400" err="1">
                <a:latin typeface="Times New Roman" panose="02020603050405020304" pitchFamily="18" charset="0"/>
                <a:cs typeface="Times New Roman" panose="02020603050405020304" pitchFamily="18" charset="0"/>
              </a:rPr>
              <a:t>Cung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cấp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giao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thân</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thiện</a:t>
            </a:r>
            <a:r>
              <a:rPr lang="vi-VN" sz="2400" i="1">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giúp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khách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dễ</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duyệt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mua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sản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phẩm</a:t>
            </a:r>
            <a:r>
              <a:rPr lang="en-US" sz="2400">
                <a:latin typeface="Times New Roman" panose="02020603050405020304" pitchFamily="18" charset="0"/>
                <a:cs typeface="Times New Roman" panose="02020603050405020304" pitchFamily="18" charset="0"/>
              </a:rPr>
              <a:t>.</a:t>
            </a:r>
          </a:p>
          <a:p>
            <a:pPr lvl="0"/>
            <a:r>
              <a:rPr lang="en-US" sz="2400" err="1">
                <a:latin typeface="Times New Roman" panose="02020603050405020304" pitchFamily="18" charset="0"/>
                <a:cs typeface="Times New Roman" panose="02020603050405020304" pitchFamily="18" charset="0"/>
              </a:rPr>
              <a:t>Hỗ</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quản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lý</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sản</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phẩm:</a:t>
            </a:r>
            <a:r>
              <a:rPr lang="vi-VN" sz="2400" i="1">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giá</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tồn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thông</a:t>
            </a:r>
            <a:r>
              <a:rPr lang="en-US" sz="2400">
                <a:latin typeface="Times New Roman" panose="02020603050405020304" pitchFamily="18" charset="0"/>
                <a:cs typeface="Times New Roman" panose="02020603050405020304" pitchFamily="18" charset="0"/>
              </a:rPr>
              <a:t> tin </a:t>
            </a:r>
            <a:r>
              <a:rPr lang="en-US" sz="2400" err="1">
                <a:latin typeface="Times New Roman" panose="02020603050405020304" pitchFamily="18" charset="0"/>
                <a:cs typeface="Times New Roman" panose="02020603050405020304" pitchFamily="18" charset="0"/>
              </a:rPr>
              <a:t>mô</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hình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ảnh</a:t>
            </a:r>
            <a:r>
              <a:rPr lang="en-US" sz="2400">
                <a:latin typeface="Times New Roman" panose="02020603050405020304" pitchFamily="18" charset="0"/>
                <a:cs typeface="Times New Roman" panose="02020603050405020304" pitchFamily="18" charset="0"/>
              </a:rPr>
              <a:t> minh </a:t>
            </a:r>
            <a:r>
              <a:rPr lang="en-US" sz="2400" err="1">
                <a:latin typeface="Times New Roman" panose="02020603050405020304" pitchFamily="18" charset="0"/>
                <a:cs typeface="Times New Roman" panose="02020603050405020304" pitchFamily="18" charset="0"/>
              </a:rPr>
              <a:t>họa</a:t>
            </a:r>
            <a:r>
              <a:rPr lang="en-US" sz="2400">
                <a:latin typeface="Times New Roman" panose="02020603050405020304" pitchFamily="18" charset="0"/>
                <a:cs typeface="Times New Roman" panose="02020603050405020304" pitchFamily="18" charset="0"/>
              </a:rPr>
              <a:t>.</a:t>
            </a:r>
          </a:p>
          <a:p>
            <a:pPr lvl="0"/>
            <a:r>
              <a:rPr lang="en-US" sz="2400" err="1">
                <a:latin typeface="Times New Roman" panose="02020603050405020304" pitchFamily="18" charset="0"/>
                <a:cs typeface="Times New Roman" panose="02020603050405020304" pitchFamily="18" charset="0"/>
              </a:rPr>
              <a:t>Tích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hợp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giỏ</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hàng</a:t>
            </a:r>
            <a:r>
              <a:rPr lang="vi-VN" sz="2400">
                <a:latin typeface="Times New Roman" panose="02020603050405020304" pitchFamily="18" charset="0"/>
                <a:cs typeface="Times New Roman" panose="02020603050405020304" pitchFamily="18" charset="0"/>
              </a:rPr>
              <a:t>:</a:t>
            </a:r>
            <a:r>
              <a:rPr lang="vi-VN" sz="2400" b="1">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giúp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khách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mua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cách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thuận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tiện</a:t>
            </a:r>
            <a:r>
              <a:rPr lang="en-US" sz="2400">
                <a:latin typeface="Times New Roman" panose="02020603050405020304" pitchFamily="18" charset="0"/>
                <a:cs typeface="Times New Roman" panose="02020603050405020304" pitchFamily="18" charset="0"/>
              </a:rPr>
              <a:t>.</a:t>
            </a:r>
          </a:p>
          <a:p>
            <a:pPr lvl="0"/>
            <a:r>
              <a:rPr lang="en-US" sz="2400" err="1">
                <a:latin typeface="Times New Roman" panose="02020603050405020304" pitchFamily="18" charset="0"/>
                <a:cs typeface="Times New Roman" panose="02020603050405020304" pitchFamily="18" charset="0"/>
              </a:rPr>
              <a:t>Quản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lý</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đơn</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hàng: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từ</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lúc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đặt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đến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giao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cập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nhật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trạng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thái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hàng</a:t>
            </a:r>
            <a:r>
              <a:rPr lang="en-US" sz="2400">
                <a:latin typeface="Times New Roman" panose="02020603050405020304" pitchFamily="18" charset="0"/>
                <a:cs typeface="Times New Roman" panose="02020603050405020304" pitchFamily="18" charset="0"/>
              </a:rPr>
              <a:t>.</a:t>
            </a:r>
          </a:p>
          <a:p>
            <a:pPr lvl="0"/>
            <a:r>
              <a:rPr lang="en-US" sz="2400" err="1">
                <a:latin typeface="Times New Roman" panose="02020603050405020304" pitchFamily="18" charset="0"/>
                <a:cs typeface="Times New Roman" panose="02020603050405020304" pitchFamily="18" charset="0"/>
              </a:rPr>
              <a:t>Quản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lý</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tài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khoản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người</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dùng:</a:t>
            </a:r>
            <a:r>
              <a:rPr lang="vi-VN" sz="2400" b="1" i="1">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bao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gồm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khách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quản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trị</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marL="0" indent="0">
              <a:buNone/>
            </a:pPr>
            <a:r>
              <a:rPr lang="vi-VN" sz="240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Dự </a:t>
            </a:r>
            <a:r>
              <a:rPr lang="en-US" sz="2400" err="1">
                <a:latin typeface="Times New Roman" panose="02020603050405020304" pitchFamily="18" charset="0"/>
                <a:cs typeface="Times New Roman" panose="02020603050405020304" pitchFamily="18" charset="0"/>
              </a:rPr>
              <a:t>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không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chỉ</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giúp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doanh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nghiệp</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nâng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cao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suất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kinh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doanh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còn</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mang lại </a:t>
            </a:r>
            <a:r>
              <a:rPr lang="en-US" sz="2400" err="1">
                <a:latin typeface="Times New Roman" panose="02020603050405020304" pitchFamily="18" charset="0"/>
                <a:cs typeface="Times New Roman" panose="02020603050405020304" pitchFamily="18" charset="0"/>
              </a:rPr>
              <a:t>cho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khách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hàng</a:t>
            </a:r>
            <a:r>
              <a:rPr lang="vi-VN" sz="2400">
                <a:latin typeface="Times New Roman" panose="02020603050405020304" pitchFamily="18" charset="0"/>
                <a:cs typeface="Times New Roman" panose="02020603050405020304" pitchFamily="18" charset="0"/>
              </a:rPr>
              <a:t> sự tiện lợi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thông</a:t>
            </a:r>
            <a:r>
              <a:rPr lang="en-US" sz="2400">
                <a:latin typeface="Times New Roman" panose="02020603050405020304" pitchFamily="18" charset="0"/>
                <a:cs typeface="Times New Roman" panose="02020603050405020304" pitchFamily="18" charset="0"/>
              </a:rPr>
              <a:t> qua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nền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tảng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mua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sắm</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trực tuyến</a:t>
            </a:r>
            <a:r>
              <a:rPr lang="en-US" sz="2400">
                <a:latin typeface="+mj-lt"/>
              </a:rPr>
              <a:t>.</a:t>
            </a:r>
          </a:p>
        </p:txBody>
      </p:sp>
    </p:spTree>
    <p:extLst>
      <p:ext uri="{BB962C8B-B14F-4D97-AF65-F5344CB8AC3E}">
        <p14:creationId xmlns:p14="http://schemas.microsoft.com/office/powerpoint/2010/main" val="317185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685"/>
            <a:ext cx="3821264" cy="612251"/>
          </a:xfrm>
        </p:spPr>
        <p:txBody>
          <a:bodyPr>
            <a:normAutofit/>
          </a:bodyPr>
          <a:lstStyle/>
          <a:p>
            <a:r>
              <a:rPr lang="vi-VN" sz="3200"/>
              <a:t>2</a:t>
            </a:r>
            <a:r>
              <a:rPr lang="vi-VN" sz="3200" smtClean="0"/>
              <a:t>. Công nghệ sử dụng</a:t>
            </a:r>
            <a:endParaRPr lang="en-US" sz="3200"/>
          </a:p>
        </p:txBody>
      </p:sp>
      <p:sp>
        <p:nvSpPr>
          <p:cNvPr id="3" name="Content Placeholder 2"/>
          <p:cNvSpPr>
            <a:spLocks noGrp="1"/>
          </p:cNvSpPr>
          <p:nvPr>
            <p:ph idx="1"/>
          </p:nvPr>
        </p:nvSpPr>
        <p:spPr>
          <a:xfrm>
            <a:off x="838200" y="882595"/>
            <a:ext cx="10515600" cy="5294368"/>
          </a:xfrm>
        </p:spPr>
        <p:txBody>
          <a:bodyPr/>
          <a:lstStyle/>
          <a:p>
            <a:pPr lvl="0"/>
            <a:r>
              <a:rPr lang="en-US" sz="2400">
                <a:latin typeface="Times New Roman" panose="02020603050405020304" pitchFamily="18" charset="0"/>
                <a:cs typeface="Times New Roman" panose="02020603050405020304" pitchFamily="18" charset="0"/>
              </a:rPr>
              <a:t>Ngôn ngữ lập trình: PHP/Laravel, JavaScript (React.js/Vue.js).</a:t>
            </a:r>
          </a:p>
          <a:p>
            <a:pPr lvl="0"/>
            <a:r>
              <a:rPr lang="en-US" sz="2400">
                <a:latin typeface="Times New Roman" panose="02020603050405020304" pitchFamily="18" charset="0"/>
                <a:cs typeface="Times New Roman" panose="02020603050405020304" pitchFamily="18" charset="0"/>
              </a:rPr>
              <a:t>Cơ sở dữ liệu: MySQL.</a:t>
            </a:r>
          </a:p>
          <a:p>
            <a:pPr lvl="0"/>
            <a:r>
              <a:rPr lang="en-US" sz="2400">
                <a:latin typeface="Times New Roman" panose="02020603050405020304" pitchFamily="18" charset="0"/>
                <a:cs typeface="Times New Roman" panose="02020603050405020304" pitchFamily="18" charset="0"/>
              </a:rPr>
              <a:t>Giao diện người dùng: HTML, CSS.</a:t>
            </a:r>
          </a:p>
          <a:p>
            <a:pPr marL="0" indent="0">
              <a:buNone/>
            </a:pPr>
            <a:endParaRPr lang="en-US"/>
          </a:p>
        </p:txBody>
      </p:sp>
    </p:spTree>
    <p:extLst>
      <p:ext uri="{BB962C8B-B14F-4D97-AF65-F5344CB8AC3E}">
        <p14:creationId xmlns:p14="http://schemas.microsoft.com/office/powerpoint/2010/main" val="318125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22482" cy="684447"/>
          </a:xfrm>
        </p:spPr>
        <p:txBody>
          <a:bodyPr>
            <a:normAutofit/>
          </a:bodyPr>
          <a:lstStyle/>
          <a:p>
            <a:r>
              <a:rPr lang="vi-VN" sz="3200"/>
              <a:t>3</a:t>
            </a:r>
            <a:r>
              <a:rPr lang="vi-VN" sz="3200" smtClean="0"/>
              <a:t>. Phân tích yêu cầu </a:t>
            </a:r>
            <a:endParaRPr lang="en-US" sz="3200"/>
          </a:p>
        </p:txBody>
      </p:sp>
      <p:sp>
        <p:nvSpPr>
          <p:cNvPr id="3" name="Content Placeholder 2"/>
          <p:cNvSpPr>
            <a:spLocks noGrp="1"/>
          </p:cNvSpPr>
          <p:nvPr>
            <p:ph idx="1"/>
          </p:nvPr>
        </p:nvSpPr>
        <p:spPr>
          <a:xfrm>
            <a:off x="838200" y="1049572"/>
            <a:ext cx="10515600" cy="5645426"/>
          </a:xfrm>
        </p:spPr>
        <p:txBody>
          <a:bodyPr>
            <a:normAutofit fontScale="77500" lnSpcReduction="20000"/>
          </a:bodyPr>
          <a:lstStyle/>
          <a:p>
            <a:pPr marL="0" indent="0">
              <a:buNone/>
            </a:pPr>
            <a:r>
              <a:rPr lang="vi-VN" sz="3100" b="1" i="1" smtClean="0">
                <a:latin typeface="+mj-lt"/>
                <a:cs typeface="Times New Roman" panose="02020603050405020304" pitchFamily="18" charset="0"/>
              </a:rPr>
              <a:t>Yêu cầu chức năng:</a:t>
            </a:r>
          </a:p>
          <a:p>
            <a:pPr lvl="0"/>
            <a:r>
              <a:rPr lang="vi-VN" sz="3100">
                <a:latin typeface="+mj-lt"/>
                <a:cs typeface="Times New Roman" panose="02020603050405020304" pitchFamily="18" charset="0"/>
              </a:rPr>
              <a:t>Tìm kiếm : Thanh tìm kiếm hỗ trợ khách hàng tìm </a:t>
            </a:r>
            <a:r>
              <a:rPr lang="vi-VN" sz="3100">
                <a:latin typeface="+mj-lt"/>
                <a:cs typeface="Times New Roman" panose="02020603050405020304" pitchFamily="18" charset="0"/>
              </a:rPr>
              <a:t>sản </a:t>
            </a:r>
            <a:r>
              <a:rPr lang="vi-VN" sz="3100" smtClean="0">
                <a:latin typeface="+mj-lt"/>
                <a:cs typeface="Times New Roman" panose="02020603050405020304" pitchFamily="18" charset="0"/>
              </a:rPr>
              <a:t>phẩm </a:t>
            </a:r>
            <a:r>
              <a:rPr lang="vi-VN" sz="3100">
                <a:latin typeface="+mj-lt"/>
                <a:cs typeface="Times New Roman" panose="02020603050405020304" pitchFamily="18" charset="0"/>
              </a:rPr>
              <a:t>nhanh chóng.</a:t>
            </a:r>
            <a:endParaRPr lang="en-US" sz="3100" b="1">
              <a:latin typeface="+mj-lt"/>
              <a:cs typeface="Times New Roman" panose="02020603050405020304" pitchFamily="18" charset="0"/>
            </a:endParaRPr>
          </a:p>
          <a:p>
            <a:pPr lvl="0"/>
            <a:r>
              <a:rPr lang="vi-VN" sz="3100">
                <a:latin typeface="+mj-lt"/>
                <a:cs typeface="Times New Roman" panose="02020603050405020304" pitchFamily="18" charset="0"/>
              </a:rPr>
              <a:t>Danh mục sản phẩm : Phân loại rõ ràng theo phòng (khách, ngủ, bếp) và đồ trang trí, giúp người dùng dễ dàng chọn lựa.</a:t>
            </a:r>
            <a:endParaRPr lang="en-US" sz="3100" b="1">
              <a:latin typeface="+mj-lt"/>
              <a:cs typeface="Times New Roman" panose="02020603050405020304" pitchFamily="18" charset="0"/>
            </a:endParaRPr>
          </a:p>
          <a:p>
            <a:pPr lvl="0"/>
            <a:r>
              <a:rPr lang="vi-VN" sz="3100">
                <a:latin typeface="+mj-lt"/>
                <a:cs typeface="Times New Roman" panose="02020603050405020304" pitchFamily="18" charset="0"/>
              </a:rPr>
              <a:t>Giỏ hàng : Cho phép xem chi tiết sản phẩm, xóa hoặc cập nhật số lượng.</a:t>
            </a:r>
            <a:endParaRPr lang="en-US" sz="3100" b="1">
              <a:latin typeface="+mj-lt"/>
              <a:cs typeface="Times New Roman" panose="02020603050405020304" pitchFamily="18" charset="0"/>
            </a:endParaRPr>
          </a:p>
          <a:p>
            <a:pPr lvl="0"/>
            <a:r>
              <a:rPr lang="vi-VN" sz="3100">
                <a:latin typeface="+mj-lt"/>
                <a:cs typeface="Times New Roman" panose="02020603050405020304" pitchFamily="18" charset="0"/>
              </a:rPr>
              <a:t>Đặt hàng : Form đơn giản với các trường thông tin cơ bản (tên, điện thoại, email, địa chỉ, ghi chú).</a:t>
            </a:r>
            <a:endParaRPr lang="en-US" sz="3100" b="1">
              <a:latin typeface="+mj-lt"/>
              <a:cs typeface="Times New Roman" panose="02020603050405020304" pitchFamily="18" charset="0"/>
            </a:endParaRPr>
          </a:p>
          <a:p>
            <a:pPr lvl="0"/>
            <a:r>
              <a:rPr lang="vi-VN" sz="3100">
                <a:latin typeface="+mj-lt"/>
                <a:cs typeface="Times New Roman" panose="02020603050405020304" pitchFamily="18" charset="0"/>
              </a:rPr>
              <a:t>Blog : Cung cấp nội dung hữu ích, tăng tương tác với khách hàng.</a:t>
            </a:r>
            <a:endParaRPr lang="en-US" sz="3100" b="1">
              <a:latin typeface="+mj-lt"/>
              <a:cs typeface="Times New Roman" panose="02020603050405020304" pitchFamily="18" charset="0"/>
            </a:endParaRPr>
          </a:p>
          <a:p>
            <a:pPr marL="0" indent="0">
              <a:buNone/>
            </a:pPr>
            <a:r>
              <a:rPr lang="vi-VN" sz="3100" b="1" i="1" smtClean="0">
                <a:latin typeface="+mj-lt"/>
              </a:rPr>
              <a:t>Yêu cầu phi chức năng:</a:t>
            </a:r>
          </a:p>
          <a:p>
            <a:pPr lvl="0"/>
            <a:r>
              <a:rPr lang="en-US" sz="3100">
                <a:latin typeface="Times New Roman" panose="02020603050405020304" pitchFamily="18" charset="0"/>
                <a:cs typeface="Times New Roman" panose="02020603050405020304" pitchFamily="18" charset="0"/>
              </a:rPr>
              <a:t>Hiệu suất</a:t>
            </a:r>
            <a:r>
              <a:rPr lang="en-US" sz="3100">
                <a:latin typeface="Times New Roman" panose="02020603050405020304" pitchFamily="18" charset="0"/>
                <a:cs typeface="Times New Roman" panose="02020603050405020304" pitchFamily="18" charset="0"/>
              </a:rPr>
              <a:t>: </a:t>
            </a:r>
            <a:r>
              <a:rPr lang="vi-VN" sz="3100" smtClean="0">
                <a:latin typeface="Times New Roman" panose="02020603050405020304" pitchFamily="18" charset="0"/>
                <a:cs typeface="Times New Roman" panose="02020603050405020304" pitchFamily="18" charset="0"/>
              </a:rPr>
              <a:t>Trang web tải dưới 10s trên đường truyền internet trung bình.</a:t>
            </a:r>
            <a:endParaRPr lang="en-US" sz="3100">
              <a:latin typeface="Times New Roman" panose="02020603050405020304" pitchFamily="18" charset="0"/>
              <a:cs typeface="Times New Roman" panose="02020603050405020304" pitchFamily="18" charset="0"/>
            </a:endParaRPr>
          </a:p>
          <a:p>
            <a:r>
              <a:rPr lang="en-US" sz="3100" smtClean="0">
                <a:latin typeface="Times New Roman" panose="02020603050405020304" pitchFamily="18" charset="0"/>
                <a:cs typeface="Times New Roman" panose="02020603050405020304" pitchFamily="18" charset="0"/>
              </a:rPr>
              <a:t>Bảo mật:</a:t>
            </a:r>
            <a:r>
              <a:rPr lang="en-US" sz="3100" smtClean="0">
                <a:latin typeface="Times New Roman" panose="02020603050405020304" pitchFamily="18" charset="0"/>
                <a:cs typeface="Times New Roman" panose="02020603050405020304" pitchFamily="18" charset="0"/>
              </a:rPr>
              <a:t>Mã hóa dữ liệu khách </a:t>
            </a:r>
            <a:r>
              <a:rPr lang="vi-VN" sz="3100" smtClean="0">
                <a:latin typeface="Times New Roman" panose="02020603050405020304" pitchFamily="18" charset="0"/>
                <a:cs typeface="Times New Roman" panose="02020603050405020304" pitchFamily="18" charset="0"/>
              </a:rPr>
              <a:t>hàng.</a:t>
            </a:r>
            <a:endParaRPr lang="en-US" sz="3100">
              <a:latin typeface="Times New Roman" panose="02020603050405020304" pitchFamily="18" charset="0"/>
              <a:cs typeface="Times New Roman" panose="02020603050405020304" pitchFamily="18" charset="0"/>
            </a:endParaRPr>
          </a:p>
          <a:p>
            <a:pPr lvl="0"/>
            <a:r>
              <a:rPr lang="en-US" sz="3100" smtClean="0">
                <a:latin typeface="Times New Roman" panose="02020603050405020304" pitchFamily="18" charset="0"/>
                <a:cs typeface="Times New Roman" panose="02020603050405020304" pitchFamily="18" charset="0"/>
              </a:rPr>
              <a:t>Khả </a:t>
            </a:r>
            <a:r>
              <a:rPr lang="en-US" sz="3100">
                <a:latin typeface="Times New Roman" panose="02020603050405020304" pitchFamily="18" charset="0"/>
                <a:cs typeface="Times New Roman" panose="02020603050405020304" pitchFamily="18" charset="0"/>
              </a:rPr>
              <a:t>năng mở rộng: Hỗ trợ thêm sản phẩm/danh mục mà không ảnh hưởng đến hiệu suất hệ thống.</a:t>
            </a:r>
          </a:p>
          <a:p>
            <a:r>
              <a:rPr lang="en-US" sz="3100">
                <a:latin typeface="Times New Roman" panose="02020603050405020304" pitchFamily="18" charset="0"/>
                <a:cs typeface="Times New Roman" panose="02020603050405020304" pitchFamily="18" charset="0"/>
              </a:rPr>
              <a:t>Khả năng tương </a:t>
            </a:r>
            <a:r>
              <a:rPr lang="en-US" sz="3100">
                <a:latin typeface="Times New Roman" panose="02020603050405020304" pitchFamily="18" charset="0"/>
                <a:cs typeface="Times New Roman" panose="02020603050405020304" pitchFamily="18" charset="0"/>
              </a:rPr>
              <a:t>thích</a:t>
            </a:r>
            <a:r>
              <a:rPr lang="en-US" sz="3100" smtClean="0">
                <a:latin typeface="Times New Roman" panose="02020603050405020304" pitchFamily="18" charset="0"/>
                <a:cs typeface="Times New Roman" panose="02020603050405020304" pitchFamily="18" charset="0"/>
              </a:rPr>
              <a:t>:</a:t>
            </a:r>
            <a:r>
              <a:rPr lang="vi-VN" sz="3100" smtClean="0">
                <a:latin typeface="Times New Roman" panose="02020603050405020304" pitchFamily="18" charset="0"/>
                <a:cs typeface="Times New Roman" panose="02020603050405020304" pitchFamily="18" charset="0"/>
              </a:rPr>
              <a:t> </a:t>
            </a:r>
            <a:r>
              <a:rPr lang="en-US" sz="3100" smtClean="0">
                <a:latin typeface="Times New Roman" panose="02020603050405020304" pitchFamily="18" charset="0"/>
                <a:cs typeface="Times New Roman" panose="02020603050405020304" pitchFamily="18" charset="0"/>
              </a:rPr>
              <a:t>Hoạt động tốt trên </a:t>
            </a:r>
            <a:r>
              <a:rPr lang="vi-VN" sz="3100" smtClean="0">
                <a:latin typeface="Times New Roman" panose="02020603050405020304" pitchFamily="18" charset="0"/>
                <a:cs typeface="Times New Roman" panose="02020603050405020304" pitchFamily="18" charset="0"/>
              </a:rPr>
              <a:t>đa số</a:t>
            </a:r>
            <a:r>
              <a:rPr lang="en-US" sz="3100" smtClean="0">
                <a:latin typeface="Times New Roman" panose="02020603050405020304" pitchFamily="18" charset="0"/>
                <a:cs typeface="Times New Roman" panose="02020603050405020304" pitchFamily="18" charset="0"/>
              </a:rPr>
              <a:t> trình duyệt phổ </a:t>
            </a:r>
            <a:r>
              <a:rPr lang="vi-VN" sz="3100" smtClean="0">
                <a:latin typeface="Times New Roman" panose="02020603050405020304" pitchFamily="18" charset="0"/>
                <a:cs typeface="Times New Roman" panose="02020603050405020304" pitchFamily="18" charset="0"/>
              </a:rPr>
              <a:t>biến(chome, coccoc).</a:t>
            </a:r>
            <a:endParaRPr lang="en-US" sz="3100">
              <a:latin typeface="Times New Roman" panose="02020603050405020304" pitchFamily="18" charset="0"/>
              <a:cs typeface="Times New Roman" panose="02020603050405020304" pitchFamily="18" charset="0"/>
            </a:endParaRPr>
          </a:p>
          <a:p>
            <a:r>
              <a:rPr lang="en-US" sz="3100" smtClean="0">
                <a:latin typeface="Times New Roman" panose="02020603050405020304" pitchFamily="18" charset="0"/>
                <a:cs typeface="Times New Roman" panose="02020603050405020304" pitchFamily="18" charset="0"/>
              </a:rPr>
              <a:t>Dễ </a:t>
            </a:r>
            <a:r>
              <a:rPr lang="en-US" sz="3100">
                <a:latin typeface="Times New Roman" panose="02020603050405020304" pitchFamily="18" charset="0"/>
                <a:cs typeface="Times New Roman" panose="02020603050405020304" pitchFamily="18" charset="0"/>
              </a:rPr>
              <a:t>sử </a:t>
            </a:r>
            <a:r>
              <a:rPr lang="en-US" sz="3100" smtClean="0">
                <a:latin typeface="Times New Roman" panose="02020603050405020304" pitchFamily="18" charset="0"/>
                <a:cs typeface="Times New Roman" panose="02020603050405020304" pitchFamily="18" charset="0"/>
              </a:rPr>
              <a:t>dụng:</a:t>
            </a:r>
            <a:r>
              <a:rPr lang="vi-VN" sz="3100" smtClean="0">
                <a:latin typeface="Times New Roman" panose="02020603050405020304" pitchFamily="18" charset="0"/>
                <a:cs typeface="Times New Roman" panose="02020603050405020304" pitchFamily="18" charset="0"/>
              </a:rPr>
              <a:t> </a:t>
            </a:r>
            <a:r>
              <a:rPr lang="en-US" sz="3100" smtClean="0">
                <a:latin typeface="Times New Roman" panose="02020603050405020304" pitchFamily="18" charset="0"/>
                <a:cs typeface="Times New Roman" panose="02020603050405020304" pitchFamily="18" charset="0"/>
              </a:rPr>
              <a:t>Giao diện trực quan, </a:t>
            </a:r>
            <a:r>
              <a:rPr lang="vi-VN" sz="3100" smtClean="0">
                <a:latin typeface="Times New Roman" panose="02020603050405020304" pitchFamily="18" charset="0"/>
                <a:cs typeface="Times New Roman" panose="02020603050405020304" pitchFamily="18" charset="0"/>
              </a:rPr>
              <a:t>thân thiện với người dùng</a:t>
            </a:r>
            <a:r>
              <a:rPr lang="en-US" sz="3100" smtClean="0">
                <a:latin typeface="Times New Roman" panose="02020603050405020304" pitchFamily="18" charset="0"/>
                <a:cs typeface="Times New Roman" panose="02020603050405020304" pitchFamily="18" charset="0"/>
              </a:rPr>
              <a:t>.</a:t>
            </a:r>
          </a:p>
          <a:p>
            <a:pPr lvl="0"/>
            <a:endParaRPr lang="en-US" sz="2900">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4451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717897" cy="676496"/>
          </a:xfrm>
        </p:spPr>
        <p:txBody>
          <a:bodyPr>
            <a:normAutofit/>
          </a:bodyPr>
          <a:lstStyle/>
          <a:p>
            <a:r>
              <a:rPr lang="vi-VN" sz="3200"/>
              <a:t>4</a:t>
            </a:r>
            <a:r>
              <a:rPr lang="vi-VN" sz="3200" smtClean="0"/>
              <a:t>. Thiết kế hệ thống </a:t>
            </a:r>
            <a:endParaRPr lang="en-US" sz="3200"/>
          </a:p>
        </p:txBody>
      </p:sp>
      <p:sp>
        <p:nvSpPr>
          <p:cNvPr id="5" name="Content Placeholder 4"/>
          <p:cNvSpPr>
            <a:spLocks noGrp="1"/>
          </p:cNvSpPr>
          <p:nvPr>
            <p:ph idx="1"/>
          </p:nvPr>
        </p:nvSpPr>
        <p:spPr>
          <a:xfrm>
            <a:off x="838200" y="1041622"/>
            <a:ext cx="10515600" cy="5135341"/>
          </a:xfrm>
        </p:spPr>
        <p:txBody>
          <a:bodyPr>
            <a:normAutofit/>
          </a:bodyPr>
          <a:lstStyle/>
          <a:p>
            <a:pPr marL="0" indent="0">
              <a:buNone/>
            </a:pPr>
            <a:r>
              <a:rPr lang="vi-VN" sz="2400" b="1" i="1" smtClean="0">
                <a:latin typeface="+mj-lt"/>
              </a:rPr>
              <a:t>Sơ đồ kiến trúc hệ thống:</a:t>
            </a:r>
          </a:p>
          <a:p>
            <a:pPr marL="0" indent="0">
              <a:buNone/>
            </a:pPr>
            <a:endParaRPr lang="en-US" sz="2400" b="1">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861" y="2027654"/>
            <a:ext cx="5804453" cy="4825805"/>
          </a:xfrm>
          <a:prstGeom prst="rect">
            <a:avLst/>
          </a:prstGeom>
        </p:spPr>
      </p:pic>
    </p:spTree>
    <p:extLst>
      <p:ext uri="{BB962C8B-B14F-4D97-AF65-F5344CB8AC3E}">
        <p14:creationId xmlns:p14="http://schemas.microsoft.com/office/powerpoint/2010/main" val="154785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831"/>
            <a:ext cx="3805362" cy="667911"/>
          </a:xfrm>
        </p:spPr>
        <p:txBody>
          <a:bodyPr>
            <a:normAutofit/>
          </a:bodyPr>
          <a:lstStyle/>
          <a:p>
            <a:r>
              <a:rPr lang="vi-VN" sz="3200"/>
              <a:t>4</a:t>
            </a:r>
            <a:r>
              <a:rPr lang="vi-VN" sz="3200" smtClean="0"/>
              <a:t>. Thiết kế hệ thống</a:t>
            </a:r>
            <a:endParaRPr lang="en-US" sz="3200"/>
          </a:p>
        </p:txBody>
      </p:sp>
      <p:sp>
        <p:nvSpPr>
          <p:cNvPr id="3" name="Content Placeholder 2"/>
          <p:cNvSpPr>
            <a:spLocks noGrp="1"/>
          </p:cNvSpPr>
          <p:nvPr>
            <p:ph idx="1"/>
          </p:nvPr>
        </p:nvSpPr>
        <p:spPr>
          <a:xfrm>
            <a:off x="838200" y="858742"/>
            <a:ext cx="10515600" cy="5318221"/>
          </a:xfrm>
        </p:spPr>
        <p:txBody>
          <a:bodyPr/>
          <a:lstStyle/>
          <a:p>
            <a:pPr marL="0" indent="0">
              <a:buNone/>
            </a:pPr>
            <a:r>
              <a:rPr lang="vi-VN" sz="2400" b="1" i="1" smtClean="0">
                <a:latin typeface="+mj-lt"/>
              </a:rPr>
              <a:t>Cấu trúc dữ liệu:</a:t>
            </a:r>
          </a:p>
          <a:p>
            <a:pPr marL="0" indent="0">
              <a:buNone/>
            </a:pPr>
            <a:endParaRPr lang="vi-VN" b="1" i="1" smtClean="0">
              <a:latin typeface="+mj-lt"/>
            </a:endParaRPr>
          </a:p>
          <a:p>
            <a:pPr marL="0" indent="0">
              <a:buNone/>
            </a:pPr>
            <a:endParaRPr lang="en-US" b="1" i="1">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414" y="1415333"/>
            <a:ext cx="7426518" cy="5442668"/>
          </a:xfrm>
          <a:prstGeom prst="rect">
            <a:avLst/>
          </a:prstGeom>
        </p:spPr>
      </p:pic>
    </p:spTree>
    <p:extLst>
      <p:ext uri="{BB962C8B-B14F-4D97-AF65-F5344CB8AC3E}">
        <p14:creationId xmlns:p14="http://schemas.microsoft.com/office/powerpoint/2010/main" val="345772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3694043" cy="715616"/>
          </a:xfrm>
        </p:spPr>
        <p:txBody>
          <a:bodyPr>
            <a:normAutofit/>
          </a:bodyPr>
          <a:lstStyle/>
          <a:p>
            <a:r>
              <a:rPr lang="vi-VN" sz="3200"/>
              <a:t>5</a:t>
            </a:r>
            <a:r>
              <a:rPr lang="vi-VN" sz="3200" smtClean="0"/>
              <a:t>. Thiết kế giao diện</a:t>
            </a:r>
            <a:endParaRPr lang="en-US" sz="3200"/>
          </a:p>
        </p:txBody>
      </p:sp>
      <p:sp>
        <p:nvSpPr>
          <p:cNvPr id="5" name="Content Placeholder 4"/>
          <p:cNvSpPr>
            <a:spLocks noGrp="1"/>
          </p:cNvSpPr>
          <p:nvPr>
            <p:ph idx="1"/>
          </p:nvPr>
        </p:nvSpPr>
        <p:spPr>
          <a:xfrm>
            <a:off x="838200" y="898497"/>
            <a:ext cx="10515600" cy="5278466"/>
          </a:xfrm>
        </p:spPr>
        <p:txBody>
          <a:bodyPr>
            <a:normAutofit/>
          </a:bodyPr>
          <a:lstStyle/>
          <a:p>
            <a:pPr marL="0" indent="0">
              <a:buNone/>
            </a:pPr>
            <a:r>
              <a:rPr lang="vi-VN" sz="2400" i="1" smtClean="0">
                <a:latin typeface="+mj-lt"/>
              </a:rPr>
              <a:t>Trang chủ</a:t>
            </a:r>
          </a:p>
          <a:p>
            <a:pPr marL="0" indent="0">
              <a:buNone/>
            </a:pPr>
            <a:endParaRPr lang="vi-VN" sz="2400" i="1" smtClean="0">
              <a:latin typeface="+mj-lt"/>
            </a:endParaRPr>
          </a:p>
          <a:p>
            <a:pPr marL="0" indent="0">
              <a:buNone/>
            </a:pPr>
            <a:endParaRPr lang="vi-VN" sz="2400" smtClean="0">
              <a:latin typeface="+mj-lt"/>
            </a:endParaRPr>
          </a:p>
          <a:p>
            <a:pPr marL="0" indent="0">
              <a:buNone/>
            </a:pPr>
            <a:endParaRPr lang="vi-VN" sz="2400">
              <a:latin typeface="+mj-lt"/>
            </a:endParaRPr>
          </a:p>
          <a:p>
            <a:pPr marL="0" indent="0">
              <a:buNone/>
            </a:pPr>
            <a:endParaRPr lang="vi-VN" sz="2400" smtClean="0">
              <a:latin typeface="+mj-lt"/>
            </a:endParaRPr>
          </a:p>
          <a:p>
            <a:pPr marL="0" indent="0">
              <a:buNone/>
            </a:pPr>
            <a:endParaRPr lang="vi-VN" sz="2400">
              <a:latin typeface="+mj-lt"/>
            </a:endParaRPr>
          </a:p>
          <a:p>
            <a:pPr marL="0" indent="0">
              <a:buNone/>
            </a:pPr>
            <a:endParaRPr lang="vi-VN" sz="2400" smtClean="0">
              <a:latin typeface="+mj-lt"/>
            </a:endParaRPr>
          </a:p>
          <a:p>
            <a:pPr marL="0" indent="0">
              <a:buNone/>
            </a:pPr>
            <a:endParaRPr lang="vi-VN" sz="2400">
              <a:latin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14113"/>
            <a:ext cx="10058400" cy="4819431"/>
          </a:xfrm>
          <a:prstGeom prst="rect">
            <a:avLst/>
          </a:prstGeom>
        </p:spPr>
      </p:pic>
    </p:spTree>
    <p:extLst>
      <p:ext uri="{BB962C8B-B14F-4D97-AF65-F5344CB8AC3E}">
        <p14:creationId xmlns:p14="http://schemas.microsoft.com/office/powerpoint/2010/main" val="147249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343"/>
            <a:ext cx="3916680" cy="628788"/>
          </a:xfrm>
        </p:spPr>
        <p:txBody>
          <a:bodyPr>
            <a:normAutofit/>
          </a:bodyPr>
          <a:lstStyle/>
          <a:p>
            <a:r>
              <a:rPr lang="vi-VN" sz="3200"/>
              <a:t>5</a:t>
            </a:r>
            <a:r>
              <a:rPr lang="vi-VN" sz="3200" smtClean="0"/>
              <a:t>.Thiết kế giao diện</a:t>
            </a:r>
            <a:endParaRPr lang="en-US" sz="3200"/>
          </a:p>
        </p:txBody>
      </p:sp>
      <p:sp>
        <p:nvSpPr>
          <p:cNvPr id="3" name="Content Placeholder 2"/>
          <p:cNvSpPr>
            <a:spLocks noGrp="1"/>
          </p:cNvSpPr>
          <p:nvPr>
            <p:ph idx="1"/>
          </p:nvPr>
        </p:nvSpPr>
        <p:spPr>
          <a:xfrm>
            <a:off x="838200" y="930302"/>
            <a:ext cx="10515600" cy="5677231"/>
          </a:xfrm>
        </p:spPr>
        <p:txBody>
          <a:bodyPr>
            <a:normAutofit/>
          </a:bodyPr>
          <a:lstStyle/>
          <a:p>
            <a:pPr marL="0" indent="0">
              <a:buNone/>
            </a:pPr>
            <a:r>
              <a:rPr lang="vi-VN" sz="2400" i="1" smtClean="0">
                <a:latin typeface="Times New Roman" panose="02020603050405020304" pitchFamily="18" charset="0"/>
                <a:cs typeface="Times New Roman" panose="02020603050405020304" pitchFamily="18" charset="0"/>
              </a:rPr>
              <a:t>Trang sản phẩm</a:t>
            </a:r>
          </a:p>
          <a:p>
            <a:pPr marL="0" indent="0">
              <a:buNone/>
            </a:pPr>
            <a:endParaRPr lang="en-US" sz="2400" i="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70" y="1419571"/>
            <a:ext cx="10058400" cy="4535956"/>
          </a:xfrm>
          <a:prstGeom prst="rect">
            <a:avLst/>
          </a:prstGeom>
        </p:spPr>
      </p:pic>
    </p:spTree>
    <p:extLst>
      <p:ext uri="{BB962C8B-B14F-4D97-AF65-F5344CB8AC3E}">
        <p14:creationId xmlns:p14="http://schemas.microsoft.com/office/powerpoint/2010/main" val="209880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271"/>
            <a:ext cx="3701995" cy="652006"/>
          </a:xfrm>
        </p:spPr>
        <p:txBody>
          <a:bodyPr>
            <a:normAutofit/>
          </a:bodyPr>
          <a:lstStyle/>
          <a:p>
            <a:r>
              <a:rPr lang="vi-VN" sz="3200"/>
              <a:t>5</a:t>
            </a:r>
            <a:r>
              <a:rPr lang="vi-VN" sz="3200" smtClean="0"/>
              <a:t>. Thiết kế giao diện</a:t>
            </a:r>
            <a:endParaRPr lang="en-US" sz="3200"/>
          </a:p>
        </p:txBody>
      </p:sp>
      <p:sp>
        <p:nvSpPr>
          <p:cNvPr id="3" name="Content Placeholder 2"/>
          <p:cNvSpPr>
            <a:spLocks noGrp="1"/>
          </p:cNvSpPr>
          <p:nvPr>
            <p:ph idx="1"/>
          </p:nvPr>
        </p:nvSpPr>
        <p:spPr>
          <a:xfrm>
            <a:off x="838200" y="874642"/>
            <a:ext cx="10515600" cy="5693135"/>
          </a:xfrm>
        </p:spPr>
        <p:txBody>
          <a:bodyPr>
            <a:normAutofit/>
          </a:bodyPr>
          <a:lstStyle/>
          <a:p>
            <a:pPr marL="0" indent="0">
              <a:buNone/>
            </a:pPr>
            <a:r>
              <a:rPr lang="vi-VN" sz="2400" i="1" smtClean="0">
                <a:latin typeface="Times New Roman" panose="02020603050405020304" pitchFamily="18" charset="0"/>
                <a:cs typeface="Times New Roman" panose="02020603050405020304" pitchFamily="18" charset="0"/>
              </a:rPr>
              <a:t>Trang Blog</a:t>
            </a:r>
          </a:p>
          <a:p>
            <a:pPr marL="0" indent="0">
              <a:buNone/>
            </a:pPr>
            <a:endParaRPr lang="en-US" sz="2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18003"/>
            <a:ext cx="10058400" cy="4919186"/>
          </a:xfrm>
          <a:prstGeom prst="rect">
            <a:avLst/>
          </a:prstGeom>
        </p:spPr>
      </p:pic>
    </p:spTree>
    <p:extLst>
      <p:ext uri="{BB962C8B-B14F-4D97-AF65-F5344CB8AC3E}">
        <p14:creationId xmlns:p14="http://schemas.microsoft.com/office/powerpoint/2010/main" val="2705649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1044</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Thiết Kế Web nâng cao N01 Đề tài : Web bán đồ nội thất</vt:lpstr>
      <vt:lpstr>1. Giới thiệu dự án</vt:lpstr>
      <vt:lpstr>2. Công nghệ sử dụng</vt:lpstr>
      <vt:lpstr>3. Phân tích yêu cầu </vt:lpstr>
      <vt:lpstr>4. Thiết kế hệ thống </vt:lpstr>
      <vt:lpstr>4. Thiết kế hệ thống</vt:lpstr>
      <vt:lpstr>5. Thiết kế giao diện</vt:lpstr>
      <vt:lpstr>5.Thiết kế giao diện</vt:lpstr>
      <vt:lpstr>5. Thiết kế giao diện</vt:lpstr>
      <vt:lpstr>5. Thiết kế giao diện</vt:lpstr>
      <vt:lpstr>5. Thiết kế giao diện</vt:lpstr>
      <vt:lpstr>5. Thiết kế giao diện</vt:lpstr>
      <vt:lpstr>5. Thiết kế giao diện</vt:lpstr>
      <vt:lpstr>6. Kết quả và đánh giá</vt:lpstr>
      <vt:lpstr>6. Kết quả và đánh giá</vt:lpstr>
      <vt:lpstr>7.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Web nâng cao N01 Đề tài : Web bán đồ nội thất</dc:title>
  <dc:creator>Admin</dc:creator>
  <cp:lastModifiedBy>Admin</cp:lastModifiedBy>
  <cp:revision>13</cp:revision>
  <dcterms:created xsi:type="dcterms:W3CDTF">2025-03-14T05:44:55Z</dcterms:created>
  <dcterms:modified xsi:type="dcterms:W3CDTF">2025-03-14T07:35:34Z</dcterms:modified>
</cp:coreProperties>
</file>