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DE258694-F54F-41DE-B61A-410F5F776AE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482560" y="457200"/>
            <a:ext cx="310896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Data preprocessing functions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669280" y="182880"/>
            <a:ext cx="3931920" cy="135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D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t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t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b</a:t>
            </a:r>
            <a:r>
              <a:rPr b="0" lang="en-US" sz="1200" spc="-1" strike="noStrike">
                <a:latin typeface="Arial"/>
              </a:rPr>
              <a:t>l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m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r</a:t>
            </a:r>
            <a:r>
              <a:rPr b="0" lang="en-US" sz="1200" spc="-1" strike="noStrike">
                <a:latin typeface="Arial"/>
              </a:rPr>
              <a:t>g</a:t>
            </a:r>
            <a:r>
              <a:rPr b="0" lang="en-US" sz="1200" spc="-1" strike="noStrike">
                <a:latin typeface="Arial"/>
              </a:rPr>
              <a:t>i</a:t>
            </a: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g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Q</a:t>
            </a:r>
            <a:r>
              <a:rPr b="0" lang="en-US" sz="1200" spc="-1" strike="noStrike">
                <a:latin typeface="Arial"/>
              </a:rPr>
              <a:t>R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c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d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c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l</a:t>
            </a:r>
            <a:r>
              <a:rPr b="0" lang="en-US" sz="1200" spc="-1" strike="noStrike">
                <a:latin typeface="Arial"/>
              </a:rPr>
              <a:t>u</a:t>
            </a:r>
            <a:r>
              <a:rPr b="0" lang="en-US" sz="1200" spc="-1" strike="noStrike">
                <a:latin typeface="Arial"/>
              </a:rPr>
              <a:t>m</a:t>
            </a: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(</a:t>
            </a:r>
            <a:r>
              <a:rPr b="0" lang="en-US" sz="1200" spc="-1" strike="noStrike">
                <a:latin typeface="Arial"/>
              </a:rPr>
              <a:t>m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r</a:t>
            </a:r>
            <a:r>
              <a:rPr b="0" lang="en-US" sz="1200" spc="-1" strike="noStrike">
                <a:latin typeface="Arial"/>
              </a:rPr>
              <a:t>g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b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s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d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i</a:t>
            </a:r>
            <a:r>
              <a:rPr b="0" lang="en-US" sz="1200" spc="-1" strike="noStrike">
                <a:latin typeface="Arial"/>
              </a:rPr>
              <a:t>d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c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l</a:t>
            </a:r>
            <a:r>
              <a:rPr b="0" lang="en-US" sz="1200" spc="-1" strike="noStrike">
                <a:latin typeface="Arial"/>
              </a:rPr>
              <a:t>u</a:t>
            </a:r>
            <a:r>
              <a:rPr b="0" lang="en-US" sz="1200" spc="-1" strike="noStrike">
                <a:latin typeface="Arial"/>
              </a:rPr>
              <a:t>m</a:t>
            </a: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s</a:t>
            </a:r>
            <a:r>
              <a:rPr b="0" lang="en-US" sz="1200" spc="-1" strike="noStrike">
                <a:latin typeface="Arial"/>
              </a:rPr>
              <a:t>)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F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t</a:t>
            </a:r>
            <a:r>
              <a:rPr b="0" lang="en-US" sz="1200" spc="-1" strike="noStrike">
                <a:latin typeface="Arial"/>
              </a:rPr>
              <a:t>u</a:t>
            </a:r>
            <a:r>
              <a:rPr b="0" lang="en-US" sz="1200" spc="-1" strike="noStrike">
                <a:latin typeface="Arial"/>
              </a:rPr>
              <a:t>r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 </a:t>
            </a:r>
            <a:r>
              <a:rPr b="0" lang="en-US" sz="1200" spc="-1" strike="noStrike">
                <a:latin typeface="Arial"/>
              </a:rPr>
              <a:t>s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l</a:t>
            </a:r>
            <a:r>
              <a:rPr b="0" lang="en-US" sz="1200" spc="-1" strike="noStrike">
                <a:latin typeface="Arial"/>
              </a:rPr>
              <a:t>e</a:t>
            </a:r>
            <a:r>
              <a:rPr b="0" lang="en-US" sz="1200" spc="-1" strike="noStrike">
                <a:latin typeface="Arial"/>
              </a:rPr>
              <a:t>c</a:t>
            </a:r>
            <a:r>
              <a:rPr b="0" lang="en-US" sz="1200" spc="-1" strike="noStrike">
                <a:latin typeface="Arial"/>
              </a:rPr>
              <a:t>t</a:t>
            </a:r>
            <a:r>
              <a:rPr b="0" lang="en-US" sz="1200" spc="-1" strike="noStrike">
                <a:latin typeface="Arial"/>
              </a:rPr>
              <a:t>i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n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W</a:t>
            </a:r>
            <a:r>
              <a:rPr b="0" lang="en-US" sz="1000" spc="-1" strike="noStrike">
                <a:latin typeface="Arial"/>
              </a:rPr>
              <a:t>h</a:t>
            </a:r>
            <a:r>
              <a:rPr b="0" lang="en-US" sz="1000" spc="-1" strike="noStrike">
                <a:latin typeface="Arial"/>
              </a:rPr>
              <a:t>i</a:t>
            </a:r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h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o</a:t>
            </a:r>
            <a:r>
              <a:rPr b="0" lang="en-US" sz="1000" spc="-1" strike="noStrike">
                <a:latin typeface="Arial"/>
              </a:rPr>
              <a:t>l</a:t>
            </a:r>
            <a:r>
              <a:rPr b="0" lang="en-US" sz="1000" spc="-1" strike="noStrike">
                <a:latin typeface="Arial"/>
              </a:rPr>
              <a:t>u</a:t>
            </a:r>
            <a:r>
              <a:rPr b="0" lang="en-US" sz="1000" spc="-1" strike="noStrike">
                <a:latin typeface="Arial"/>
              </a:rPr>
              <a:t>m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s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h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v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l</a:t>
            </a:r>
            <a:r>
              <a:rPr b="0" lang="en-US" sz="1000" spc="-1" strike="noStrike">
                <a:latin typeface="Arial"/>
              </a:rPr>
              <a:t>o</a:t>
            </a:r>
            <a:r>
              <a:rPr b="0" lang="en-US" sz="1000" spc="-1" strike="noStrike">
                <a:latin typeface="Arial"/>
              </a:rPr>
              <a:t>t</a:t>
            </a:r>
            <a:r>
              <a:rPr b="0" lang="en-US" sz="1000" spc="-1" strike="noStrike">
                <a:latin typeface="Arial"/>
              </a:rPr>
              <a:t>s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o</a:t>
            </a:r>
            <a:r>
              <a:rPr b="0" lang="en-US" sz="1000" spc="-1" strike="noStrike">
                <a:latin typeface="Arial"/>
              </a:rPr>
              <a:t>f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s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i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t</a:t>
            </a:r>
            <a:r>
              <a:rPr b="0" lang="en-US" sz="1000" spc="-1" strike="noStrike">
                <a:latin typeface="Arial"/>
              </a:rPr>
              <a:t>h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m</a:t>
            </a:r>
            <a:r>
              <a:rPr b="0" lang="en-US" sz="1000" spc="-1" strike="noStrike">
                <a:latin typeface="Arial"/>
              </a:rPr>
              <a:t>?</a:t>
            </a:r>
            <a:endParaRPr b="0" lang="en-US" sz="10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latin typeface="Arial"/>
              </a:rPr>
              <a:t>W</a:t>
            </a:r>
            <a:r>
              <a:rPr b="0" lang="en-US" sz="1000" spc="-1" strike="noStrike">
                <a:latin typeface="Arial"/>
              </a:rPr>
              <a:t>h</a:t>
            </a:r>
            <a:r>
              <a:rPr b="0" lang="en-US" sz="1000" spc="-1" strike="noStrike">
                <a:latin typeface="Arial"/>
              </a:rPr>
              <a:t>i</a:t>
            </a:r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h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f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t</a:t>
            </a:r>
            <a:r>
              <a:rPr b="0" lang="en-US" sz="1000" spc="-1" strike="noStrike">
                <a:latin typeface="Arial"/>
              </a:rPr>
              <a:t>u</a:t>
            </a:r>
            <a:r>
              <a:rPr b="0" lang="en-US" sz="1000" spc="-1" strike="noStrike">
                <a:latin typeface="Arial"/>
              </a:rPr>
              <a:t>r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s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h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v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l</a:t>
            </a:r>
            <a:r>
              <a:rPr b="0" lang="en-US" sz="1000" spc="-1" strike="noStrike">
                <a:latin typeface="Arial"/>
              </a:rPr>
              <a:t>o</a:t>
            </a:r>
            <a:r>
              <a:rPr b="0" lang="en-US" sz="1000" spc="-1" strike="noStrike">
                <a:latin typeface="Arial"/>
              </a:rPr>
              <a:t>w</a:t>
            </a:r>
            <a:r>
              <a:rPr b="0" lang="en-US" sz="1000" spc="-1" strike="noStrike">
                <a:latin typeface="Arial"/>
              </a:rPr>
              <a:t> </a:t>
            </a:r>
            <a:r>
              <a:rPr b="0" lang="en-US" sz="1000" spc="-1" strike="noStrike">
                <a:latin typeface="Arial"/>
              </a:rPr>
              <a:t>v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r</a:t>
            </a:r>
            <a:r>
              <a:rPr b="0" lang="en-US" sz="1000" spc="-1" strike="noStrike">
                <a:latin typeface="Arial"/>
              </a:rPr>
              <a:t>i</a:t>
            </a:r>
            <a:r>
              <a:rPr b="0" lang="en-US" sz="1000" spc="-1" strike="noStrike">
                <a:latin typeface="Arial"/>
              </a:rPr>
              <a:t>a</a:t>
            </a:r>
            <a:r>
              <a:rPr b="0" lang="en-US" sz="1000" spc="-1" strike="noStrike">
                <a:latin typeface="Arial"/>
              </a:rPr>
              <a:t>n</a:t>
            </a:r>
            <a:r>
              <a:rPr b="0" lang="en-US" sz="1000" spc="-1" strike="noStrike">
                <a:latin typeface="Arial"/>
              </a:rPr>
              <a:t>c</a:t>
            </a:r>
            <a:r>
              <a:rPr b="0" lang="en-US" sz="1000" spc="-1" strike="noStrike">
                <a:latin typeface="Arial"/>
              </a:rPr>
              <a:t>e</a:t>
            </a:r>
            <a:r>
              <a:rPr b="0" lang="en-US" sz="1000" spc="-1" strike="noStrike">
                <a:latin typeface="Arial"/>
              </a:rPr>
              <a:t>?</a:t>
            </a:r>
            <a:endParaRPr b="0" lang="en-US" sz="1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r</a:t>
            </a:r>
            <a:r>
              <a:rPr b="0" lang="en-US" sz="1200" spc="-1" strike="noStrike">
                <a:latin typeface="Arial"/>
              </a:rPr>
              <a:t>m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l</a:t>
            </a:r>
            <a:r>
              <a:rPr b="0" lang="en-US" sz="1200" spc="-1" strike="noStrike">
                <a:latin typeface="Arial"/>
              </a:rPr>
              <a:t>i</a:t>
            </a:r>
            <a:r>
              <a:rPr b="0" lang="en-US" sz="1200" spc="-1" strike="noStrike">
                <a:latin typeface="Arial"/>
              </a:rPr>
              <a:t>z</a:t>
            </a:r>
            <a:r>
              <a:rPr b="0" lang="en-US" sz="1200" spc="-1" strike="noStrike">
                <a:latin typeface="Arial"/>
              </a:rPr>
              <a:t>a</a:t>
            </a:r>
            <a:r>
              <a:rPr b="0" lang="en-US" sz="1200" spc="-1" strike="noStrike">
                <a:latin typeface="Arial"/>
              </a:rPr>
              <a:t>t</a:t>
            </a:r>
            <a:r>
              <a:rPr b="0" lang="en-US" sz="1200" spc="-1" strike="noStrike">
                <a:latin typeface="Arial"/>
              </a:rPr>
              <a:t>i</a:t>
            </a:r>
            <a:r>
              <a:rPr b="0" lang="en-US" sz="1200" spc="-1" strike="noStrike">
                <a:latin typeface="Arial"/>
              </a:rPr>
              <a:t>o</a:t>
            </a:r>
            <a:r>
              <a:rPr b="0" lang="en-US" sz="1200" spc="-1" strike="noStrike">
                <a:latin typeface="Arial"/>
              </a:rPr>
              <a:t>n</a:t>
            </a:r>
            <a:r>
              <a:rPr b="0" lang="en-US" sz="1200" spc="-1" strike="noStrike">
                <a:latin typeface="Arial"/>
              </a:rPr>
              <a:t>: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latin typeface="Arial"/>
              </a:rPr>
              <a:t>T</a:t>
            </a:r>
            <a:r>
              <a:rPr b="0" lang="en-US" sz="1050" spc="-1" strike="noStrike">
                <a:latin typeface="Arial"/>
              </a:rPr>
              <a:t>a</a:t>
            </a:r>
            <a:r>
              <a:rPr b="0" lang="en-US" sz="1050" spc="-1" strike="noStrike">
                <a:latin typeface="Arial"/>
              </a:rPr>
              <a:t>k</a:t>
            </a:r>
            <a:r>
              <a:rPr b="0" lang="en-US" sz="1050" spc="-1" strike="noStrike">
                <a:latin typeface="Arial"/>
              </a:rPr>
              <a:t>e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c</a:t>
            </a:r>
            <a:r>
              <a:rPr b="0" lang="en-US" sz="1050" spc="-1" strike="noStrike">
                <a:latin typeface="Arial"/>
              </a:rPr>
              <a:t>o</a:t>
            </a:r>
            <a:r>
              <a:rPr b="0" lang="en-US" sz="1050" spc="-1" strike="noStrike">
                <a:latin typeface="Arial"/>
              </a:rPr>
              <a:t>n</a:t>
            </a:r>
            <a:r>
              <a:rPr b="0" lang="en-US" sz="1050" spc="-1" strike="noStrike">
                <a:latin typeface="Arial"/>
              </a:rPr>
              <a:t>t</a:t>
            </a:r>
            <a:r>
              <a:rPr b="0" lang="en-US" sz="1050" spc="-1" strike="noStrike">
                <a:latin typeface="Arial"/>
              </a:rPr>
              <a:t>i</a:t>
            </a:r>
            <a:r>
              <a:rPr b="0" lang="en-US" sz="1050" spc="-1" strike="noStrike">
                <a:latin typeface="Arial"/>
              </a:rPr>
              <a:t>n</a:t>
            </a:r>
            <a:r>
              <a:rPr b="0" lang="en-US" sz="1050" spc="-1" strike="noStrike">
                <a:latin typeface="Arial"/>
              </a:rPr>
              <a:t>u</a:t>
            </a:r>
            <a:r>
              <a:rPr b="0" lang="en-US" sz="1050" spc="-1" strike="noStrike">
                <a:latin typeface="Arial"/>
              </a:rPr>
              <a:t>o</a:t>
            </a:r>
            <a:r>
              <a:rPr b="0" lang="en-US" sz="1050" spc="-1" strike="noStrike">
                <a:latin typeface="Arial"/>
              </a:rPr>
              <a:t>u</a:t>
            </a:r>
            <a:r>
              <a:rPr b="0" lang="en-US" sz="1050" spc="-1" strike="noStrike">
                <a:latin typeface="Arial"/>
              </a:rPr>
              <a:t>s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d</a:t>
            </a:r>
            <a:r>
              <a:rPr b="0" lang="en-US" sz="1050" spc="-1" strike="noStrike">
                <a:latin typeface="Arial"/>
              </a:rPr>
              <a:t>a</a:t>
            </a:r>
            <a:r>
              <a:rPr b="0" lang="en-US" sz="1050" spc="-1" strike="noStrike">
                <a:latin typeface="Arial"/>
              </a:rPr>
              <a:t>t</a:t>
            </a:r>
            <a:r>
              <a:rPr b="0" lang="en-US" sz="1050" spc="-1" strike="noStrike">
                <a:latin typeface="Arial"/>
              </a:rPr>
              <a:t>a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a</a:t>
            </a:r>
            <a:r>
              <a:rPr b="0" lang="en-US" sz="1050" spc="-1" strike="noStrike">
                <a:latin typeface="Arial"/>
              </a:rPr>
              <a:t>n</a:t>
            </a:r>
            <a:r>
              <a:rPr b="0" lang="en-US" sz="1050" spc="-1" strike="noStrike">
                <a:latin typeface="Arial"/>
              </a:rPr>
              <a:t>d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p</a:t>
            </a:r>
            <a:r>
              <a:rPr b="0" lang="en-US" sz="1050" spc="-1" strike="noStrike">
                <a:latin typeface="Arial"/>
              </a:rPr>
              <a:t>e</a:t>
            </a:r>
            <a:r>
              <a:rPr b="0" lang="en-US" sz="1050" spc="-1" strike="noStrike">
                <a:latin typeface="Arial"/>
              </a:rPr>
              <a:t>r</a:t>
            </a:r>
            <a:r>
              <a:rPr b="0" lang="en-US" sz="1050" spc="-1" strike="noStrike">
                <a:latin typeface="Arial"/>
              </a:rPr>
              <a:t>f</a:t>
            </a:r>
            <a:r>
              <a:rPr b="0" lang="en-US" sz="1050" spc="-1" strike="noStrike">
                <a:latin typeface="Arial"/>
              </a:rPr>
              <a:t>o</a:t>
            </a:r>
            <a:r>
              <a:rPr b="0" lang="en-US" sz="1050" spc="-1" strike="noStrike">
                <a:latin typeface="Arial"/>
              </a:rPr>
              <a:t>r</a:t>
            </a:r>
            <a:r>
              <a:rPr b="0" lang="en-US" sz="1050" spc="-1" strike="noStrike">
                <a:latin typeface="Arial"/>
              </a:rPr>
              <a:t>m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z</a:t>
            </a:r>
            <a:r>
              <a:rPr b="0" lang="en-US" sz="1050" spc="-1" strike="noStrike">
                <a:latin typeface="Arial"/>
              </a:rPr>
              <a:t>s</a:t>
            </a:r>
            <a:r>
              <a:rPr b="0" lang="en-US" sz="1050" spc="-1" strike="noStrike">
                <a:latin typeface="Arial"/>
              </a:rPr>
              <a:t>c</a:t>
            </a:r>
            <a:r>
              <a:rPr b="0" lang="en-US" sz="1050" spc="-1" strike="noStrike">
                <a:latin typeface="Arial"/>
              </a:rPr>
              <a:t>o</a:t>
            </a:r>
            <a:r>
              <a:rPr b="0" lang="en-US" sz="1050" spc="-1" strike="noStrike">
                <a:latin typeface="Arial"/>
              </a:rPr>
              <a:t>r</a:t>
            </a:r>
            <a:r>
              <a:rPr b="0" lang="en-US" sz="1050" spc="-1" strike="noStrike">
                <a:latin typeface="Arial"/>
              </a:rPr>
              <a:t>e</a:t>
            </a:r>
            <a:endParaRPr b="0" lang="en-US" sz="105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latin typeface="Arial"/>
              </a:rPr>
              <a:t>F</a:t>
            </a:r>
            <a:r>
              <a:rPr b="0" lang="en-US" sz="1050" spc="-1" strike="noStrike">
                <a:latin typeface="Arial"/>
              </a:rPr>
              <a:t>i</a:t>
            </a:r>
            <a:r>
              <a:rPr b="0" lang="en-US" sz="1050" spc="-1" strike="noStrike">
                <a:latin typeface="Arial"/>
              </a:rPr>
              <a:t>l</a:t>
            </a:r>
            <a:r>
              <a:rPr b="0" lang="en-US" sz="1050" spc="-1" strike="noStrike">
                <a:latin typeface="Arial"/>
              </a:rPr>
              <a:t>t</a:t>
            </a:r>
            <a:r>
              <a:rPr b="0" lang="en-US" sz="1050" spc="-1" strike="noStrike">
                <a:latin typeface="Arial"/>
              </a:rPr>
              <a:t>e</a:t>
            </a:r>
            <a:r>
              <a:rPr b="0" lang="en-US" sz="1050" spc="-1" strike="noStrike">
                <a:latin typeface="Arial"/>
              </a:rPr>
              <a:t>r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i</a:t>
            </a:r>
            <a:r>
              <a:rPr b="0" lang="en-US" sz="1050" spc="-1" strike="noStrike">
                <a:latin typeface="Arial"/>
              </a:rPr>
              <a:t>f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v</a:t>
            </a:r>
            <a:r>
              <a:rPr b="0" lang="en-US" sz="1050" spc="-1" strike="noStrike">
                <a:latin typeface="Arial"/>
              </a:rPr>
              <a:t>a</a:t>
            </a:r>
            <a:r>
              <a:rPr b="0" lang="en-US" sz="1050" spc="-1" strike="noStrike">
                <a:latin typeface="Arial"/>
              </a:rPr>
              <a:t>r</a:t>
            </a:r>
            <a:r>
              <a:rPr b="0" lang="en-US" sz="1050" spc="-1" strike="noStrike">
                <a:latin typeface="Arial"/>
              </a:rPr>
              <a:t>i</a:t>
            </a:r>
            <a:r>
              <a:rPr b="0" lang="en-US" sz="1050" spc="-1" strike="noStrike">
                <a:latin typeface="Arial"/>
              </a:rPr>
              <a:t>a</a:t>
            </a:r>
            <a:r>
              <a:rPr b="0" lang="en-US" sz="1050" spc="-1" strike="noStrike">
                <a:latin typeface="Arial"/>
              </a:rPr>
              <a:t>n</a:t>
            </a:r>
            <a:r>
              <a:rPr b="0" lang="en-US" sz="1050" spc="-1" strike="noStrike">
                <a:latin typeface="Arial"/>
              </a:rPr>
              <a:t>c</a:t>
            </a:r>
            <a:r>
              <a:rPr b="0" lang="en-US" sz="1050" spc="-1" strike="noStrike">
                <a:latin typeface="Arial"/>
              </a:rPr>
              <a:t>e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i</a:t>
            </a:r>
            <a:r>
              <a:rPr b="0" lang="en-US" sz="1050" spc="-1" strike="noStrike">
                <a:latin typeface="Arial"/>
              </a:rPr>
              <a:t>s</a:t>
            </a:r>
            <a:r>
              <a:rPr b="0" lang="en-US" sz="1050" spc="-1" strike="noStrike">
                <a:latin typeface="Arial"/>
              </a:rPr>
              <a:t> </a:t>
            </a:r>
            <a:r>
              <a:rPr b="0" lang="en-US" sz="1050" spc="-1" strike="noStrike">
                <a:latin typeface="Arial"/>
              </a:rPr>
              <a:t>l</a:t>
            </a:r>
            <a:r>
              <a:rPr b="0" lang="en-US" sz="1050" spc="-1" strike="noStrike">
                <a:latin typeface="Arial"/>
              </a:rPr>
              <a:t>o</a:t>
            </a:r>
            <a:r>
              <a:rPr b="0" lang="en-US" sz="1050" spc="-1" strike="noStrike">
                <a:latin typeface="Arial"/>
              </a:rPr>
              <a:t>w</a:t>
            </a:r>
            <a:r>
              <a:rPr b="0" lang="en-US" sz="1050" spc="-1" strike="noStrike">
                <a:latin typeface="Arial"/>
              </a:rPr>
              <a:t>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3931920" y="1188720"/>
            <a:ext cx="0" cy="822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2377440" y="2103120"/>
            <a:ext cx="310896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Evaluating Individual Datasets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5669280" y="1793520"/>
            <a:ext cx="39319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Create models to predict survival based on features </a:t>
            </a:r>
            <a:r>
              <a:rPr b="0" lang="en-US" sz="1200" spc="-1" strike="noStrike">
                <a:latin typeface="Arial"/>
              </a:rPr>
              <a:t>in each table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Which features are the most prognostic in </a:t>
            </a:r>
            <a:r>
              <a:rPr b="0" lang="en-US" sz="1200" spc="-1" strike="noStrike">
                <a:latin typeface="Arial"/>
              </a:rPr>
              <a:t>determining survival?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Communicate the results to each other &amp; decide </a:t>
            </a:r>
            <a:r>
              <a:rPr b="0" lang="en-US" sz="1200" spc="-1" strike="noStrike">
                <a:latin typeface="Arial"/>
              </a:rPr>
              <a:t>which features to keep in our final model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" name="Line 6"/>
          <p:cNvSpPr/>
          <p:nvPr/>
        </p:nvSpPr>
        <p:spPr>
          <a:xfrm flipH="1">
            <a:off x="1737360" y="2743200"/>
            <a:ext cx="219456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365760" y="3840480"/>
            <a:ext cx="310896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Build Final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91440" y="4451400"/>
            <a:ext cx="393192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Take prognostic features from individual datasets </a:t>
            </a:r>
            <a:r>
              <a:rPr b="0" lang="en-US" sz="1200" spc="-1" strike="noStrike">
                <a:latin typeface="Arial"/>
              </a:rPr>
              <a:t>and create master table:</a:t>
            </a:r>
            <a:endParaRPr b="0" lang="en-US" sz="12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Master Table: contains all prognostic features </a:t>
            </a:r>
            <a:r>
              <a:rPr b="0" lang="en-US" sz="1200" spc="-1" strike="noStrike">
                <a:latin typeface="Arial"/>
              </a:rPr>
              <a:t>from all the datasets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Fit algorithm on best features.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4937760" y="3840480"/>
            <a:ext cx="310896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Build A Meta-Model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4572000" y="4451400"/>
            <a:ext cx="3931920" cy="77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Takes predictions of survival as input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Outputs the final prediction of survival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Arial"/>
              </a:rPr>
              <a:t>Weights the importance of different </a:t>
            </a:r>
            <a:r>
              <a:rPr b="0" lang="en-US" sz="1200" spc="-1" strike="noStrike">
                <a:latin typeface="Arial"/>
              </a:rPr>
              <a:t>models based on their ability to predict </a:t>
            </a:r>
            <a:r>
              <a:rPr b="0" lang="en-US" sz="1200" spc="-1" strike="noStrike">
                <a:latin typeface="Arial"/>
              </a:rPr>
              <a:t>survival individually.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" name="Line 11"/>
          <p:cNvSpPr/>
          <p:nvPr/>
        </p:nvSpPr>
        <p:spPr>
          <a:xfrm>
            <a:off x="3932280" y="2743200"/>
            <a:ext cx="265140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8686800" y="3566160"/>
            <a:ext cx="9144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3"/>
          <p:cNvSpPr/>
          <p:nvPr/>
        </p:nvSpPr>
        <p:spPr>
          <a:xfrm>
            <a:off x="8686800" y="4206240"/>
            <a:ext cx="9144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4"/>
          <p:cNvSpPr/>
          <p:nvPr/>
        </p:nvSpPr>
        <p:spPr>
          <a:xfrm>
            <a:off x="8686800" y="4846320"/>
            <a:ext cx="91440" cy="5486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Line 15"/>
          <p:cNvSpPr/>
          <p:nvPr/>
        </p:nvSpPr>
        <p:spPr>
          <a:xfrm>
            <a:off x="8778240" y="3840480"/>
            <a:ext cx="548640" cy="548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6"/>
          <p:cNvSpPr/>
          <p:nvPr/>
        </p:nvSpPr>
        <p:spPr>
          <a:xfrm flipV="1">
            <a:off x="8778240" y="4389120"/>
            <a:ext cx="54864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7"/>
          <p:cNvSpPr/>
          <p:nvPr/>
        </p:nvSpPr>
        <p:spPr>
          <a:xfrm flipV="1">
            <a:off x="8778240" y="4389120"/>
            <a:ext cx="548640" cy="822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9418320" y="4389120"/>
            <a:ext cx="457200" cy="9144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29560" y="37080"/>
            <a:ext cx="907164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Data </a:t>
            </a:r>
            <a:r>
              <a:rPr b="0" lang="en-US" sz="4400" spc="-1" strike="noStrike">
                <a:latin typeface="Arial"/>
              </a:rPr>
              <a:t>Preprocess</a:t>
            </a:r>
            <a:r>
              <a:rPr b="0" lang="en-US" sz="4400" spc="-1" strike="noStrike">
                <a:latin typeface="Arial"/>
              </a:rPr>
              <a:t>ing </a:t>
            </a:r>
            <a:r>
              <a:rPr b="0" lang="en-US" sz="4400" spc="-1" strike="noStrike">
                <a:latin typeface="Arial"/>
              </a:rPr>
              <a:t>Functions: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29560" y="822960"/>
            <a:ext cx="907164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latin typeface="Arial"/>
              </a:rPr>
              <a:t>Vaishnavi: </a:t>
            </a:r>
            <a:r>
              <a:rPr b="0" lang="en-US" sz="1800" spc="-1" strike="noStrike">
                <a:latin typeface="Arial"/>
              </a:rPr>
              <a:t>Data table merging 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Merge by QR code column (merge based on id columns)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Feature selection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Which columns have lots of Nas in them?</a:t>
            </a:r>
            <a:endParaRPr b="0" lang="en-US" sz="15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Which features have low variance?</a:t>
            </a:r>
            <a:endParaRPr b="0" lang="en-US" sz="15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</a:rPr>
              <a:t>Srinidhi : </a:t>
            </a:r>
            <a:r>
              <a:rPr b="0" lang="en-US" sz="2000" spc="-1" strike="noStrike">
                <a:latin typeface="Arial"/>
              </a:rPr>
              <a:t>Normalization: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Take continuous data and perform zscore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Filter if variance is low.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2020-11-21T15:05:03Z</dcterms:created>
  <dc:creator/>
  <dc:description/>
  <dc:language>en-US</dc:language>
  <cp:lastModifiedBy/>
  <dcterms:modified xsi:type="dcterms:W3CDTF">2020-11-21T15:35:06Z</dcterms:modified>
  <cp:revision>1</cp:revision>
  <dc:subject/>
  <dc:title/>
</cp:coreProperties>
</file>