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E0C848-F17D-415B-87CE-013982874C3B}" v="133" dt="2020-12-12T19:14:40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6a88c0028f4d7241" providerId="LiveId" clId="{57E0C848-F17D-415B-87CE-013982874C3B}"/>
    <pc:docChg chg="undo custSel addSld delSld modSld sldOrd">
      <pc:chgData name="" userId="6a88c0028f4d7241" providerId="LiveId" clId="{57E0C848-F17D-415B-87CE-013982874C3B}" dt="2020-12-12T19:14:40.611" v="132"/>
      <pc:docMkLst>
        <pc:docMk/>
      </pc:docMkLst>
      <pc:sldChg chg="delSp modSp">
        <pc:chgData name="" userId="6a88c0028f4d7241" providerId="LiveId" clId="{57E0C848-F17D-415B-87CE-013982874C3B}" dt="2020-12-12T18:53:00.682" v="120" actId="6549"/>
        <pc:sldMkLst>
          <pc:docMk/>
          <pc:sldMk cId="0" sldId="256"/>
        </pc:sldMkLst>
        <pc:spChg chg="mod">
          <ac:chgData name="" userId="6a88c0028f4d7241" providerId="LiveId" clId="{57E0C848-F17D-415B-87CE-013982874C3B}" dt="2020-12-12T18:53:00.682" v="120" actId="6549"/>
          <ac:spMkLst>
            <pc:docMk/>
            <pc:sldMk cId="0" sldId="256"/>
            <ac:spMk id="46" creationId="{00000000-0000-0000-0000-000000000000}"/>
          </ac:spMkLst>
        </pc:spChg>
        <pc:picChg chg="del">
          <ac:chgData name="" userId="6a88c0028f4d7241" providerId="LiveId" clId="{57E0C848-F17D-415B-87CE-013982874C3B}" dt="2020-12-12T18:45:04.172" v="0" actId="478"/>
          <ac:picMkLst>
            <pc:docMk/>
            <pc:sldMk cId="0" sldId="256"/>
            <ac:picMk id="45" creationId="{00000000-0000-0000-0000-000000000000}"/>
          </ac:picMkLst>
        </pc:picChg>
      </pc:sldChg>
      <pc:sldChg chg="ord">
        <pc:chgData name="" userId="6a88c0028f4d7241" providerId="LiveId" clId="{57E0C848-F17D-415B-87CE-013982874C3B}" dt="2020-12-12T18:51:26.921" v="24"/>
        <pc:sldMkLst>
          <pc:docMk/>
          <pc:sldMk cId="0" sldId="257"/>
        </pc:sldMkLst>
      </pc:sldChg>
      <pc:sldChg chg="modSp">
        <pc:chgData name="" userId="6a88c0028f4d7241" providerId="LiveId" clId="{57E0C848-F17D-415B-87CE-013982874C3B}" dt="2020-12-12T18:51:27.766" v="27" actId="27636"/>
        <pc:sldMkLst>
          <pc:docMk/>
          <pc:sldMk cId="0" sldId="259"/>
        </pc:sldMkLst>
        <pc:spChg chg="mod">
          <ac:chgData name="" userId="6a88c0028f4d7241" providerId="LiveId" clId="{57E0C848-F17D-415B-87CE-013982874C3B}" dt="2020-12-12T18:51:27.766" v="27" actId="27636"/>
          <ac:spMkLst>
            <pc:docMk/>
            <pc:sldMk cId="0" sldId="259"/>
            <ac:spMk id="66" creationId="{00000000-0000-0000-0000-000000000000}"/>
          </ac:spMkLst>
        </pc:spChg>
      </pc:sldChg>
      <pc:sldChg chg="delSp">
        <pc:chgData name="" userId="6a88c0028f4d7241" providerId="LiveId" clId="{57E0C848-F17D-415B-87CE-013982874C3B}" dt="2020-12-12T18:45:20.283" v="1" actId="478"/>
        <pc:sldMkLst>
          <pc:docMk/>
          <pc:sldMk cId="0" sldId="266"/>
        </pc:sldMkLst>
        <pc:picChg chg="del">
          <ac:chgData name="" userId="6a88c0028f4d7241" providerId="LiveId" clId="{57E0C848-F17D-415B-87CE-013982874C3B}" dt="2020-12-12T18:45:20.283" v="1" actId="478"/>
          <ac:picMkLst>
            <pc:docMk/>
            <pc:sldMk cId="0" sldId="266"/>
            <ac:picMk id="154" creationId="{00000000-0000-0000-0000-000000000000}"/>
          </ac:picMkLst>
        </pc:picChg>
      </pc:sldChg>
      <pc:sldChg chg="addSp delSp modSp add ord">
        <pc:chgData name="" userId="6a88c0028f4d7241" providerId="LiveId" clId="{57E0C848-F17D-415B-87CE-013982874C3B}" dt="2020-12-12T19:14:40.611" v="132"/>
        <pc:sldMkLst>
          <pc:docMk/>
          <pc:sldMk cId="961514479" sldId="267"/>
        </pc:sldMkLst>
        <pc:spChg chg="add mod">
          <ac:chgData name="" userId="6a88c0028f4d7241" providerId="LiveId" clId="{57E0C848-F17D-415B-87CE-013982874C3B}" dt="2020-12-12T18:53:25.914" v="126" actId="1076"/>
          <ac:spMkLst>
            <pc:docMk/>
            <pc:sldMk cId="961514479" sldId="267"/>
            <ac:spMk id="10" creationId="{7B74438D-0B81-46DD-850E-97C3654179E6}"/>
          </ac:spMkLst>
        </pc:spChg>
        <pc:spChg chg="mod">
          <ac:chgData name="" userId="6a88c0028f4d7241" providerId="LiveId" clId="{57E0C848-F17D-415B-87CE-013982874C3B}" dt="2020-12-12T18:51:54.353" v="57" actId="20577"/>
          <ac:spMkLst>
            <pc:docMk/>
            <pc:sldMk cId="961514479" sldId="267"/>
            <ac:spMk id="66" creationId="{00000000-0000-0000-0000-000000000000}"/>
          </ac:spMkLst>
        </pc:spChg>
        <pc:spChg chg="mod">
          <ac:chgData name="" userId="6a88c0028f4d7241" providerId="LiveId" clId="{57E0C848-F17D-415B-87CE-013982874C3B}" dt="2020-12-12T18:53:38.035" v="130" actId="1076"/>
          <ac:spMkLst>
            <pc:docMk/>
            <pc:sldMk cId="961514479" sldId="267"/>
            <ac:spMk id="67" creationId="{00000000-0000-0000-0000-000000000000}"/>
          </ac:spMkLst>
        </pc:spChg>
        <pc:spChg chg="del mod">
          <ac:chgData name="" userId="6a88c0028f4d7241" providerId="LiveId" clId="{57E0C848-F17D-415B-87CE-013982874C3B}" dt="2020-12-12T18:52:00.989" v="61" actId="478"/>
          <ac:spMkLst>
            <pc:docMk/>
            <pc:sldMk cId="961514479" sldId="267"/>
            <ac:spMk id="68" creationId="{00000000-0000-0000-0000-000000000000}"/>
          </ac:spMkLst>
        </pc:spChg>
        <pc:spChg chg="mod">
          <ac:chgData name="" userId="6a88c0028f4d7241" providerId="LiveId" clId="{57E0C848-F17D-415B-87CE-013982874C3B}" dt="2020-12-12T18:53:40.049" v="131" actId="1076"/>
          <ac:spMkLst>
            <pc:docMk/>
            <pc:sldMk cId="961514479" sldId="267"/>
            <ac:spMk id="69" creationId="{00000000-0000-0000-0000-000000000000}"/>
          </ac:spMkLst>
        </pc:spChg>
        <pc:spChg chg="del">
          <ac:chgData name="" userId="6a88c0028f4d7241" providerId="LiveId" clId="{57E0C848-F17D-415B-87CE-013982874C3B}" dt="2020-12-12T18:52:03.691" v="62" actId="478"/>
          <ac:spMkLst>
            <pc:docMk/>
            <pc:sldMk cId="961514479" sldId="267"/>
            <ac:spMk id="70" creationId="{00000000-0000-0000-0000-000000000000}"/>
          </ac:spMkLst>
        </pc:spChg>
        <pc:picChg chg="mod">
          <ac:chgData name="" userId="6a88c0028f4d7241" providerId="LiveId" clId="{57E0C848-F17D-415B-87CE-013982874C3B}" dt="2020-12-12T18:53:30.386" v="128" actId="1076"/>
          <ac:picMkLst>
            <pc:docMk/>
            <pc:sldMk cId="961514479" sldId="267"/>
            <ac:picMk id="65" creationId="{00000000-0000-0000-0000-000000000000}"/>
          </ac:picMkLst>
        </pc:picChg>
      </pc:sldChg>
      <pc:sldChg chg="addSp delSp modSp add del setBg delDesignElem">
        <pc:chgData name="" userId="6a88c0028f4d7241" providerId="LiveId" clId="{57E0C848-F17D-415B-87CE-013982874C3B}" dt="2020-12-12T18:51:27.698" v="26"/>
        <pc:sldMkLst>
          <pc:docMk/>
          <pc:sldMk cId="1151838357" sldId="272"/>
        </pc:sldMkLst>
        <pc:spChg chg="mod">
          <ac:chgData name="" userId="6a88c0028f4d7241" providerId="LiveId" clId="{57E0C848-F17D-415B-87CE-013982874C3B}" dt="2020-12-12T18:51:26.552" v="23" actId="20577"/>
          <ac:spMkLst>
            <pc:docMk/>
            <pc:sldMk cId="1151838357" sldId="272"/>
            <ac:spMk id="2" creationId="{5BD17CF1-C58B-4B9E-86A1-B78C68EA5CD0}"/>
          </ac:spMkLst>
        </pc:spChg>
        <pc:spChg chg="add del">
          <ac:chgData name="" userId="6a88c0028f4d7241" providerId="LiveId" clId="{57E0C848-F17D-415B-87CE-013982874C3B}" dt="2020-12-12T18:51:27.698" v="26"/>
          <ac:spMkLst>
            <pc:docMk/>
            <pc:sldMk cId="1151838357" sldId="272"/>
            <ac:spMk id="16" creationId="{4351DFE5-F63D-4BE0-BDA9-E3EB88F01AA5}"/>
          </ac:spMkLst>
        </pc:spChg>
        <pc:picChg chg="add del">
          <ac:chgData name="" userId="6a88c0028f4d7241" providerId="LiveId" clId="{57E0C848-F17D-415B-87CE-013982874C3B}" dt="2020-12-12T18:51:27.698" v="26"/>
          <ac:picMkLst>
            <pc:docMk/>
            <pc:sldMk cId="1151838357" sldId="272"/>
            <ac:picMk id="17" creationId="{02DD2BC0-6F29-4B4F-8D61-2DCF6D2E8E73}"/>
          </ac:picMkLst>
        </pc:picChg>
      </pc:sldChg>
      <pc:sldChg chg="addSp delSp add del setBg delDesignElem">
        <pc:chgData name="" userId="6a88c0028f4d7241" providerId="LiveId" clId="{57E0C848-F17D-415B-87CE-013982874C3B}" dt="2020-12-12T18:51:23.880" v="21"/>
        <pc:sldMkLst>
          <pc:docMk/>
          <pc:sldMk cId="3257360645" sldId="273"/>
        </pc:sldMkLst>
        <pc:spChg chg="add del">
          <ac:chgData name="" userId="6a88c0028f4d7241" providerId="LiveId" clId="{57E0C848-F17D-415B-87CE-013982874C3B}" dt="2020-12-12T18:51:23.880" v="21"/>
          <ac:spMkLst>
            <pc:docMk/>
            <pc:sldMk cId="3257360645" sldId="273"/>
            <ac:spMk id="16" creationId="{4351DFE5-F63D-4BE0-BDA9-E3EB88F01AA5}"/>
          </ac:spMkLst>
        </pc:spChg>
        <pc:picChg chg="add del">
          <ac:chgData name="" userId="6a88c0028f4d7241" providerId="LiveId" clId="{57E0C848-F17D-415B-87CE-013982874C3B}" dt="2020-12-12T18:51:23.880" v="21"/>
          <ac:picMkLst>
            <pc:docMk/>
            <pc:sldMk cId="3257360645" sldId="273"/>
            <ac:picMk id="17" creationId="{02DD2BC0-6F29-4B4F-8D61-2DCF6D2E8E7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19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gradFill rotWithShape="0">
            <a:gsLst>
              <a:gs pos="20000">
                <a:srgbClr val="1F2229">
                  <a:alpha val="92000"/>
                </a:srgbClr>
              </a:gs>
              <a:gs pos="100000">
                <a:srgbClr val="1F2229">
                  <a:alpha val="6000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435840" y="3444120"/>
            <a:ext cx="5319720" cy="67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Century Gothic"/>
                <a:ea typeface="DejaVu Sans"/>
              </a:rPr>
              <a:t>DATATHON 2020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5551920" y="4150080"/>
            <a:ext cx="1087560" cy="30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Segoe UI Light"/>
                <a:ea typeface="DejaVu Sans"/>
              </a:rPr>
              <a:t>Team - 6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5657760" y="2479680"/>
            <a:ext cx="875880" cy="87588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5"/>
          <p:cNvSpPr/>
          <p:nvPr/>
        </p:nvSpPr>
        <p:spPr>
          <a:xfrm>
            <a:off x="6044040" y="2565360"/>
            <a:ext cx="704520" cy="704520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6"/>
          <p:cNvSpPr/>
          <p:nvPr/>
        </p:nvSpPr>
        <p:spPr>
          <a:xfrm>
            <a:off x="5442840" y="2565360"/>
            <a:ext cx="704520" cy="704520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7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endParaRPr lang="en-US" sz="4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179360" y="826560"/>
            <a:ext cx="98326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7200" b="0" strike="noStrike" spc="-1">
                <a:solidFill>
                  <a:srgbClr val="FFFFFF"/>
                </a:solidFill>
                <a:latin typeface="Century Gothic"/>
              </a:rPr>
              <a:t>Future Work</a:t>
            </a:r>
            <a:endParaRPr lang="en-US" sz="7200" b="0" strike="noStrike" spc="-1">
              <a:latin typeface="Arial"/>
            </a:endParaRPr>
          </a:p>
        </p:txBody>
      </p:sp>
      <p:grpSp>
        <p:nvGrpSpPr>
          <p:cNvPr id="140" name="Group 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41" name="CustomShape 3"/>
          <p:cNvSpPr/>
          <p:nvPr/>
        </p:nvSpPr>
        <p:spPr>
          <a:xfrm>
            <a:off x="360" y="1959120"/>
            <a:ext cx="12069720" cy="389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latin typeface="Arial"/>
              </a:rPr>
              <a:t>Cancer Monitor App: </a:t>
            </a:r>
            <a:r>
              <a:rPr lang="en-US" sz="2400" b="0" strike="noStrike" spc="-1">
                <a:latin typeface="Arial"/>
              </a:rPr>
              <a:t>takes our most informative features about cancer mortality and provides lifestyle adjustments to improve survival.</a:t>
            </a: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User will input the features into the app’s checklist selection interface</a:t>
            </a:r>
          </a:p>
          <a:p>
            <a:pPr marL="864000" lvl="3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App will output a likelihood of developing </a:t>
            </a:r>
          </a:p>
          <a:p>
            <a:pPr marL="864000" lvl="3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Could easily develop a mobile app using Django or flask python web development apps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Data could be stored in cloud platform</a:t>
            </a: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AWS, Azure, Google Cloud, etc. </a:t>
            </a:r>
          </a:p>
        </p:txBody>
      </p:sp>
      <p:sp>
        <p:nvSpPr>
          <p:cNvPr id="142" name="CustomShape 4"/>
          <p:cNvSpPr/>
          <p:nvPr/>
        </p:nvSpPr>
        <p:spPr>
          <a:xfrm>
            <a:off x="1005840" y="0"/>
            <a:ext cx="10149480" cy="102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600" b="0" strike="noStrike" spc="-1">
                <a:latin typeface="Arial"/>
              </a:rPr>
              <a:t>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07160" y="182880"/>
            <a:ext cx="11479680" cy="1096920"/>
          </a:xfrm>
          <a:prstGeom prst="rect">
            <a:avLst/>
          </a:prstGeom>
          <a:gradFill rotWithShape="0"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4" name="Picture 143"/>
          <p:cNvPicPr/>
          <p:nvPr/>
        </p:nvPicPr>
        <p:blipFill>
          <a:blip r:embed="rId2"/>
          <a:stretch/>
        </p:blipFill>
        <p:spPr>
          <a:xfrm>
            <a:off x="640080" y="1573920"/>
            <a:ext cx="10905120" cy="455220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3709080" y="124200"/>
            <a:ext cx="4895640" cy="11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200" b="0" strike="noStrike" spc="-1">
                <a:solidFill>
                  <a:srgbClr val="FFFFFF"/>
                </a:solidFill>
                <a:latin typeface="Century Gothic"/>
              </a:rPr>
              <a:t>Use Case</a:t>
            </a:r>
            <a:endParaRPr lang="en-US" sz="7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5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47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gradFill rotWithShape="0">
            <a:gsLst>
              <a:gs pos="20000">
                <a:srgbClr val="1F2229">
                  <a:alpha val="92000"/>
                </a:srgbClr>
              </a:gs>
              <a:gs pos="100000">
                <a:srgbClr val="1F2229">
                  <a:alpha val="6000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8" name="Group 2"/>
          <p:cNvGrpSpPr/>
          <p:nvPr/>
        </p:nvGrpSpPr>
        <p:grpSpPr>
          <a:xfrm>
            <a:off x="2757600" y="1626840"/>
            <a:ext cx="6676200" cy="3603600"/>
            <a:chOff x="2757600" y="1626840"/>
            <a:chExt cx="6676200" cy="3603600"/>
          </a:xfrm>
        </p:grpSpPr>
        <p:sp>
          <p:nvSpPr>
            <p:cNvPr id="149" name="CustomShape 3"/>
            <p:cNvSpPr/>
            <p:nvPr/>
          </p:nvSpPr>
          <p:spPr>
            <a:xfrm>
              <a:off x="5830200" y="1626840"/>
              <a:ext cx="3603600" cy="360360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4"/>
            <p:cNvSpPr/>
            <p:nvPr/>
          </p:nvSpPr>
          <p:spPr>
            <a:xfrm>
              <a:off x="2757600" y="1626840"/>
              <a:ext cx="3603600" cy="360360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1" name="CustomShape 5"/>
          <p:cNvSpPr/>
          <p:nvPr/>
        </p:nvSpPr>
        <p:spPr>
          <a:xfrm>
            <a:off x="3456360" y="789480"/>
            <a:ext cx="5278320" cy="52783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6"/>
          <p:cNvSpPr/>
          <p:nvPr/>
        </p:nvSpPr>
        <p:spPr>
          <a:xfrm>
            <a:off x="3879000" y="1212120"/>
            <a:ext cx="4433400" cy="4433400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7"/>
          <p:cNvSpPr/>
          <p:nvPr/>
        </p:nvSpPr>
        <p:spPr>
          <a:xfrm>
            <a:off x="3944520" y="3059640"/>
            <a:ext cx="4303080" cy="73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latin typeface="Century Gothic"/>
                <a:ea typeface="DejaVu Sans"/>
              </a:rPr>
              <a:t>THANK YOU!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355680" y="0"/>
            <a:ext cx="11479680" cy="2753280"/>
          </a:xfrm>
          <a:prstGeom prst="rect">
            <a:avLst/>
          </a:prstGeom>
          <a:gradFill rotWithShape="0"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5" name="Picture 14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66" name="CustomShape 2"/>
          <p:cNvSpPr/>
          <p:nvPr/>
        </p:nvSpPr>
        <p:spPr>
          <a:xfrm>
            <a:off x="1179360" y="826560"/>
            <a:ext cx="98326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9600" spc="-1" dirty="0">
                <a:solidFill>
                  <a:srgbClr val="FFFFFF"/>
                </a:solidFill>
                <a:latin typeface="Century Gothic"/>
              </a:rPr>
              <a:t>Team Members</a:t>
            </a:r>
            <a:endParaRPr lang="en-US" sz="9600" b="0" strike="noStrike" spc="-1" dirty="0"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1246401" y="3428640"/>
            <a:ext cx="3082680" cy="748080"/>
          </a:xfrm>
          <a:prstGeom prst="rect">
            <a:avLst/>
          </a:prstGeom>
          <a:solidFill>
            <a:schemeClr val="accent2">
              <a:hueOff val="56720"/>
              <a:satOff val="6519"/>
              <a:lumOff val="-5196"/>
              <a:alphaOff val="0"/>
            </a:schemeClr>
          </a:solidFill>
          <a:ln>
            <a:solidFill>
              <a:schemeClr val="accent2">
                <a:hueOff val="56720"/>
                <a:satOff val="6519"/>
                <a:lumOff val="-5196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5040" tIns="105840" rIns="185040" bIns="10584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en-US" sz="2600" spc="-1" dirty="0">
                <a:solidFill>
                  <a:srgbClr val="FFFFFF"/>
                </a:solidFill>
                <a:latin typeface="Segoe UI Light"/>
              </a:rPr>
              <a:t>Ted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69" name="CustomShape 5"/>
          <p:cNvSpPr/>
          <p:nvPr/>
        </p:nvSpPr>
        <p:spPr>
          <a:xfrm>
            <a:off x="6526855" y="3428640"/>
            <a:ext cx="3082680" cy="748080"/>
          </a:xfrm>
          <a:prstGeom prst="rect">
            <a:avLst/>
          </a:prstGeom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ln>
            <a:solidFill>
              <a:schemeClr val="accent2">
                <a:hueOff val="113439"/>
                <a:satOff val="13039"/>
                <a:lumOff val="-10393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5040" tIns="105840" rIns="185040" bIns="10584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en-US" sz="2600" spc="-1" dirty="0">
                <a:solidFill>
                  <a:srgbClr val="FFFFFF"/>
                </a:solidFill>
                <a:latin typeface="Segoe UI Light"/>
              </a:rPr>
              <a:t>Lama</a:t>
            </a:r>
            <a:endParaRPr lang="en-US" sz="2600" b="0" strike="noStrike" spc="-1" dirty="0">
              <a:latin typeface="Arial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0" name="CustomShape 5">
            <a:extLst>
              <a:ext uri="{FF2B5EF4-FFF2-40B4-BE49-F238E27FC236}">
                <a16:creationId xmlns:a16="http://schemas.microsoft.com/office/drawing/2014/main" id="{7B74438D-0B81-46DD-850E-97C3654179E6}"/>
              </a:ext>
            </a:extLst>
          </p:cNvPr>
          <p:cNvSpPr/>
          <p:nvPr/>
        </p:nvSpPr>
        <p:spPr>
          <a:xfrm>
            <a:off x="4098005" y="4986383"/>
            <a:ext cx="3082680" cy="748080"/>
          </a:xfrm>
          <a:prstGeom prst="rect">
            <a:avLst/>
          </a:prstGeom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ln>
            <a:solidFill>
              <a:schemeClr val="accent2">
                <a:hueOff val="113439"/>
                <a:satOff val="13039"/>
                <a:lumOff val="-10393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5040" tIns="105840" rIns="185040" bIns="10584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en-US" sz="2600" spc="-1" dirty="0">
                <a:solidFill>
                  <a:srgbClr val="FFFFFF"/>
                </a:solidFill>
                <a:latin typeface="Segoe UI Light"/>
              </a:rPr>
              <a:t>Vaishnavi</a:t>
            </a:r>
            <a:endParaRPr lang="en-US" sz="2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15144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0"/>
            <a:ext cx="60814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50" name="CustomShape 3"/>
          <p:cNvSpPr/>
          <p:nvPr/>
        </p:nvSpPr>
        <p:spPr>
          <a:xfrm>
            <a:off x="640080" y="2053800"/>
            <a:ext cx="3668400" cy="275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entury Gothic"/>
              </a:rPr>
              <a:t>Challenge statement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6090480" y="693720"/>
            <a:ext cx="5305320" cy="523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27880" algn="ctr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000000"/>
                </a:solidFill>
                <a:latin typeface="Segoe UI Light"/>
                <a:ea typeface="DejaVu Sans"/>
              </a:rPr>
              <a:t>How can we systematically leverage ALL provided data to make predictions?</a:t>
            </a:r>
            <a:endParaRPr lang="en-US" sz="2200" b="0" strike="noStrike" spc="-1">
              <a:latin typeface="Arial"/>
            </a:endParaRPr>
          </a:p>
          <a:p>
            <a:pPr marL="285840" indent="-22788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Segoe UI Light"/>
                <a:ea typeface="DejaVu Sans"/>
              </a:rPr>
              <a:t>Wealth of data across multiple disciplines: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Segoe UI Light"/>
                <a:ea typeface="DejaVu Sans"/>
              </a:rPr>
              <a:t>Diet, medication, prior health history </a:t>
            </a:r>
            <a:endParaRPr lang="en-US" sz="2400" b="0" strike="noStrike" spc="-1">
              <a:latin typeface="Arial"/>
            </a:endParaRPr>
          </a:p>
          <a:p>
            <a:pPr marL="285840" indent="-22788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Segoe UI Light"/>
                <a:ea typeface="DejaVu Sans"/>
              </a:rPr>
              <a:t>Need to identify which factors are most informative across all datasets.</a:t>
            </a:r>
            <a:endParaRPr lang="en-US" sz="2400" b="0" strike="noStrike" spc="-1">
              <a:latin typeface="Arial"/>
            </a:endParaRPr>
          </a:p>
          <a:p>
            <a:pPr marL="285840" indent="-22788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b="1" u="sng" strike="noStrike" spc="-1">
                <a:solidFill>
                  <a:srgbClr val="000000"/>
                </a:solidFill>
                <a:uFillTx/>
                <a:latin typeface="Segoe UI Light"/>
                <a:ea typeface="DejaVu Sans"/>
              </a:rPr>
              <a:t>Solution:</a:t>
            </a:r>
            <a:r>
              <a:rPr lang="en-US" sz="2400" b="0" strike="noStrike" spc="-1">
                <a:solidFill>
                  <a:srgbClr val="000000"/>
                </a:solidFill>
                <a:latin typeface="Segoe UI Light"/>
                <a:ea typeface="DejaVu Sans"/>
              </a:rPr>
              <a:t> create a systematic feature engineering pipeline to identify most informative features across ALL data.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2"/>
          <p:cNvSpPr/>
          <p:nvPr/>
        </p:nvSpPr>
        <p:spPr>
          <a:xfrm flipH="1">
            <a:off x="-720" y="0"/>
            <a:ext cx="12191400" cy="2169360"/>
          </a:xfrm>
          <a:prstGeom prst="rect">
            <a:avLst/>
          </a:prstGeom>
          <a:gradFill rotWithShape="0"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3"/>
          <p:cNvSpPr/>
          <p:nvPr/>
        </p:nvSpPr>
        <p:spPr>
          <a:xfrm flipH="1">
            <a:off x="8082000" y="0"/>
            <a:ext cx="4096440" cy="2170080"/>
          </a:xfrm>
          <a:prstGeom prst="rect">
            <a:avLst/>
          </a:prstGeom>
          <a:gradFill rotWithShape="0"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4"/>
          <p:cNvSpPr/>
          <p:nvPr/>
        </p:nvSpPr>
        <p:spPr>
          <a:xfrm rot="16200000" flipH="1">
            <a:off x="5010480" y="-5009400"/>
            <a:ext cx="2170080" cy="12191400"/>
          </a:xfrm>
          <a:prstGeom prst="rect">
            <a:avLst/>
          </a:prstGeom>
          <a:gradFill rotWithShape="0"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4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5"/>
          <p:cNvSpPr/>
          <p:nvPr/>
        </p:nvSpPr>
        <p:spPr>
          <a:xfrm>
            <a:off x="1383480" y="348840"/>
            <a:ext cx="9717480" cy="157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Century Gothic"/>
              </a:rPr>
              <a:t>Data Pipeline</a:t>
            </a:r>
            <a:endParaRPr lang="en-US" sz="4000" b="0" strike="noStrike" spc="-1">
              <a:latin typeface="Arial"/>
            </a:endParaRPr>
          </a:p>
        </p:txBody>
      </p:sp>
      <p:grpSp>
        <p:nvGrpSpPr>
          <p:cNvPr id="57" name="Group 6"/>
          <p:cNvGrpSpPr/>
          <p:nvPr/>
        </p:nvGrpSpPr>
        <p:grpSpPr>
          <a:xfrm>
            <a:off x="644040" y="2616120"/>
            <a:ext cx="10927080" cy="3688560"/>
            <a:chOff x="644040" y="2616120"/>
            <a:chExt cx="10927080" cy="3688560"/>
          </a:xfrm>
        </p:grpSpPr>
        <p:sp>
          <p:nvSpPr>
            <p:cNvPr id="58" name="CustomShape 7"/>
            <p:cNvSpPr/>
            <p:nvPr/>
          </p:nvSpPr>
          <p:spPr>
            <a:xfrm>
              <a:off x="644040" y="2616120"/>
              <a:ext cx="9288000" cy="110628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03760" tIns="203760" rIns="171360" bIns="203760" anchor="ctr"/>
            <a:lstStyle/>
            <a:p>
              <a:pPr>
                <a:lnSpc>
                  <a:spcPct val="90000"/>
                </a:lnSpc>
                <a:spcAft>
                  <a:spcPts val="1576"/>
                </a:spcAft>
              </a:pPr>
              <a:r>
                <a:rPr lang="en-US" sz="8800" b="0" strike="noStrike" spc="-1">
                  <a:solidFill>
                    <a:srgbClr val="FFFFFF"/>
                  </a:solidFill>
                  <a:latin typeface="Segoe UI Light"/>
                  <a:ea typeface="DejaVu Sans"/>
                </a:rPr>
                <a:t>Preprocessing</a:t>
              </a:r>
              <a:endParaRPr lang="en-US" sz="8800" b="0" strike="noStrike" spc="-1">
                <a:latin typeface="Arial"/>
              </a:endParaRPr>
            </a:p>
          </p:txBody>
        </p:sp>
        <p:sp>
          <p:nvSpPr>
            <p:cNvPr id="59" name="CustomShape 8"/>
            <p:cNvSpPr/>
            <p:nvPr/>
          </p:nvSpPr>
          <p:spPr>
            <a:xfrm>
              <a:off x="1463760" y="3907440"/>
              <a:ext cx="9288000" cy="110628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03760" tIns="203760" rIns="171360" bIns="203760" anchor="ctr"/>
            <a:lstStyle/>
            <a:p>
              <a:pPr>
                <a:lnSpc>
                  <a:spcPct val="90000"/>
                </a:lnSpc>
                <a:spcAft>
                  <a:spcPts val="1576"/>
                </a:spcAft>
              </a:pPr>
              <a:r>
                <a:rPr lang="en-US" sz="3600" b="0" strike="noStrike" spc="-1">
                  <a:solidFill>
                    <a:srgbClr val="FFFFFF"/>
                  </a:solidFill>
                  <a:latin typeface="Segoe UI Light"/>
                  <a:ea typeface="DejaVu Sans"/>
                </a:rPr>
                <a:t>Feature Selection</a:t>
              </a:r>
              <a:endParaRPr lang="en-US" sz="3600" b="0" strike="noStrike" spc="-1">
                <a:latin typeface="Arial"/>
              </a:endParaRPr>
            </a:p>
          </p:txBody>
        </p:sp>
        <p:sp>
          <p:nvSpPr>
            <p:cNvPr id="60" name="CustomShape 9"/>
            <p:cNvSpPr/>
            <p:nvPr/>
          </p:nvSpPr>
          <p:spPr>
            <a:xfrm>
              <a:off x="2283120" y="5198400"/>
              <a:ext cx="9288000" cy="110628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03760" tIns="203760" rIns="171360" bIns="203760" anchor="ctr"/>
            <a:lstStyle/>
            <a:p>
              <a:pPr>
                <a:lnSpc>
                  <a:spcPct val="90000"/>
                </a:lnSpc>
                <a:spcAft>
                  <a:spcPts val="1576"/>
                </a:spcAft>
              </a:pPr>
              <a:r>
                <a:rPr lang="en-US" sz="2400" b="0" strike="noStrike" spc="-1">
                  <a:solidFill>
                    <a:srgbClr val="FFFFFF"/>
                  </a:solidFill>
                  <a:latin typeface="Segoe UI Light"/>
                  <a:ea typeface="DejaVu Sans"/>
                </a:rPr>
                <a:t>Machine Learning Model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61" name="CustomShape 10"/>
            <p:cNvSpPr/>
            <p:nvPr/>
          </p:nvSpPr>
          <p:spPr>
            <a:xfrm>
              <a:off x="9213120" y="3455280"/>
              <a:ext cx="718560" cy="71856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CustomShape 11"/>
            <p:cNvSpPr/>
            <p:nvPr/>
          </p:nvSpPr>
          <p:spPr>
            <a:xfrm>
              <a:off x="10032840" y="4739400"/>
              <a:ext cx="718560" cy="71856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3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355680" y="0"/>
            <a:ext cx="11479680" cy="2753280"/>
          </a:xfrm>
          <a:prstGeom prst="rect">
            <a:avLst/>
          </a:prstGeom>
          <a:gradFill rotWithShape="0"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5" name="Picture 14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66" name="CustomShape 2"/>
          <p:cNvSpPr/>
          <p:nvPr/>
        </p:nvSpPr>
        <p:spPr>
          <a:xfrm>
            <a:off x="1179360" y="826560"/>
            <a:ext cx="98326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9600" b="0" strike="noStrike" spc="-1">
                <a:solidFill>
                  <a:srgbClr val="FFFFFF"/>
                </a:solidFill>
                <a:latin typeface="Century Gothic"/>
              </a:rPr>
              <a:t>Preprocessing</a:t>
            </a:r>
            <a:endParaRPr lang="en-US" sz="9600" b="0" strike="noStrike" spc="-1"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1840320" y="3017520"/>
            <a:ext cx="3082680" cy="748080"/>
          </a:xfrm>
          <a:prstGeom prst="rect">
            <a:avLst/>
          </a:prstGeom>
          <a:solidFill>
            <a:schemeClr val="accent2">
              <a:hueOff val="56720"/>
              <a:satOff val="6519"/>
              <a:lumOff val="-5196"/>
              <a:alphaOff val="0"/>
            </a:schemeClr>
          </a:solidFill>
          <a:ln>
            <a:solidFill>
              <a:schemeClr val="accent2">
                <a:hueOff val="56720"/>
                <a:satOff val="6519"/>
                <a:lumOff val="-5196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5040" tIns="105840" rIns="185040" bIns="10584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en-US" sz="2600" b="0" strike="noStrike" spc="-1">
                <a:solidFill>
                  <a:srgbClr val="FFFFFF"/>
                </a:solidFill>
                <a:latin typeface="Segoe UI Light"/>
                <a:ea typeface="DejaVu Sans"/>
              </a:rPr>
              <a:t>Discrete Data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68" name="CustomShape 4"/>
          <p:cNvSpPr/>
          <p:nvPr/>
        </p:nvSpPr>
        <p:spPr>
          <a:xfrm>
            <a:off x="1840320" y="3766320"/>
            <a:ext cx="3082680" cy="2268360"/>
          </a:xfrm>
          <a:prstGeom prst="rect">
            <a:avLst/>
          </a:prstGeom>
          <a:solidFill>
            <a:schemeClr val="accent2">
              <a:tint val="40000"/>
              <a:alpha val="90000"/>
              <a:hueOff val="214651"/>
              <a:satOff val="3964"/>
              <a:lumOff val="-442"/>
              <a:alphaOff val="0"/>
            </a:schemeClr>
          </a:solidFill>
          <a:ln>
            <a:solidFill>
              <a:schemeClr val="accent2">
                <a:tint val="40000"/>
                <a:alpha val="90000"/>
                <a:hueOff val="214651"/>
                <a:satOff val="3964"/>
                <a:lumOff val="-442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8600" tIns="138600" rIns="185040" bIns="208080"/>
          <a:lstStyle/>
          <a:p>
            <a:pPr marL="228600" lvl="1" indent="-227880">
              <a:lnSpc>
                <a:spcPct val="90000"/>
              </a:lnSpc>
              <a:spcAft>
                <a:spcPts val="391"/>
              </a:spcAft>
              <a:buClr>
                <a:srgbClr val="000000"/>
              </a:buClr>
              <a:buFont typeface="Symbol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latin typeface="Segoe UI Light"/>
                <a:ea typeface="DejaVu Sans"/>
              </a:rPr>
              <a:t>Removed uninformative data (lost of Nas, unanswered, etc)</a:t>
            </a:r>
            <a:endParaRPr lang="en-US" sz="1800" b="0" strike="noStrike" spc="-1">
              <a:latin typeface="Arial"/>
            </a:endParaRPr>
          </a:p>
          <a:p>
            <a:pPr marL="228600" lvl="1" indent="-227880">
              <a:lnSpc>
                <a:spcPct val="90000"/>
              </a:lnSpc>
              <a:spcAft>
                <a:spcPts val="391"/>
              </a:spcAft>
              <a:buClr>
                <a:srgbClr val="000000"/>
              </a:buClr>
              <a:buFont typeface="Symbol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latin typeface="Segoe UI Light"/>
                <a:ea typeface="DejaVu Sans"/>
              </a:rPr>
              <a:t>Removed features with high homogeneity (15% are of one category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9" name="CustomShape 5"/>
          <p:cNvSpPr/>
          <p:nvPr/>
        </p:nvSpPr>
        <p:spPr>
          <a:xfrm>
            <a:off x="5852160" y="3013920"/>
            <a:ext cx="3082680" cy="748080"/>
          </a:xfrm>
          <a:prstGeom prst="rect">
            <a:avLst/>
          </a:prstGeom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ln>
            <a:solidFill>
              <a:schemeClr val="accent2">
                <a:hueOff val="113439"/>
                <a:satOff val="13039"/>
                <a:lumOff val="-10393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5040" tIns="105840" rIns="185040" bIns="10584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en-US" sz="2600" b="0" strike="noStrike" spc="-1">
                <a:solidFill>
                  <a:srgbClr val="FFFFFF"/>
                </a:solidFill>
                <a:latin typeface="Segoe UI Light"/>
                <a:ea typeface="DejaVu Sans"/>
              </a:rPr>
              <a:t>Continuous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70" name="CustomShape 6"/>
          <p:cNvSpPr/>
          <p:nvPr/>
        </p:nvSpPr>
        <p:spPr>
          <a:xfrm>
            <a:off x="5852160" y="3762720"/>
            <a:ext cx="3082680" cy="2271960"/>
          </a:xfrm>
          <a:prstGeom prst="rect">
            <a:avLst/>
          </a:prstGeom>
          <a:solidFill>
            <a:schemeClr val="accent2">
              <a:tint val="40000"/>
              <a:alpha val="90000"/>
              <a:hueOff val="429303"/>
              <a:satOff val="7928"/>
              <a:lumOff val="-885"/>
              <a:alphaOff val="0"/>
            </a:schemeClr>
          </a:solidFill>
          <a:ln>
            <a:solidFill>
              <a:schemeClr val="accent2">
                <a:tint val="40000"/>
                <a:alpha val="90000"/>
                <a:hueOff val="429303"/>
                <a:satOff val="7928"/>
                <a:lumOff val="-885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8600" tIns="138600" rIns="185040" bIns="208080"/>
          <a:lstStyle/>
          <a:p>
            <a:pPr marL="228600" lvl="1" indent="-227880">
              <a:lnSpc>
                <a:spcPct val="90000"/>
              </a:lnSpc>
              <a:spcAft>
                <a:spcPts val="391"/>
              </a:spcAft>
              <a:buClr>
                <a:srgbClr val="000000"/>
              </a:buClr>
              <a:buFont typeface="Symbol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latin typeface="Segoe UI Light"/>
                <a:ea typeface="DejaVu Sans"/>
              </a:rPr>
              <a:t>Universal normalization (except for age)</a:t>
            </a:r>
            <a:endParaRPr lang="en-US" sz="1800" b="0" strike="noStrike" spc="-1">
              <a:latin typeface="Arial"/>
            </a:endParaRPr>
          </a:p>
          <a:p>
            <a:pPr marL="228600" lvl="1" indent="-227880">
              <a:lnSpc>
                <a:spcPct val="90000"/>
              </a:lnSpc>
              <a:spcAft>
                <a:spcPts val="391"/>
              </a:spcAft>
              <a:buClr>
                <a:srgbClr val="000000"/>
              </a:buClr>
              <a:buFont typeface="Symbol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latin typeface="Segoe UI Light"/>
                <a:ea typeface="DejaVu Sans"/>
              </a:rPr>
              <a:t>Log10 transformation</a:t>
            </a:r>
            <a:endParaRPr lang="en-US" sz="1800" b="0" strike="noStrike" spc="-1">
              <a:latin typeface="Arial"/>
            </a:endParaRPr>
          </a:p>
          <a:p>
            <a:pPr marL="228600" lvl="1" indent="-227880">
              <a:lnSpc>
                <a:spcPct val="90000"/>
              </a:lnSpc>
              <a:spcAft>
                <a:spcPts val="391"/>
              </a:spcAft>
              <a:buClr>
                <a:srgbClr val="000000"/>
              </a:buClr>
              <a:buFont typeface="Symbol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latin typeface="Segoe UI Light"/>
                <a:ea typeface="DejaVu Sans"/>
              </a:rPr>
              <a:t>Z-score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Line 1"/>
          <p:cNvSpPr/>
          <p:nvPr/>
        </p:nvSpPr>
        <p:spPr>
          <a:xfrm flipV="1">
            <a:off x="8778240" y="1715040"/>
            <a:ext cx="360" cy="13078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2"/>
          <p:cNvSpPr/>
          <p:nvPr/>
        </p:nvSpPr>
        <p:spPr>
          <a:xfrm>
            <a:off x="0" y="0"/>
            <a:ext cx="4665240" cy="68572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3"/>
          <p:cNvSpPr/>
          <p:nvPr/>
        </p:nvSpPr>
        <p:spPr>
          <a:xfrm>
            <a:off x="838080" y="624600"/>
            <a:ext cx="3350880" cy="541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Century Gothic"/>
              </a:rPr>
              <a:t>Feature selection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7908120" y="914400"/>
            <a:ext cx="1601280" cy="800280"/>
          </a:xfrm>
          <a:prstGeom prst="roundRect">
            <a:avLst>
              <a:gd name="adj" fmla="val 10000"/>
            </a:avLst>
          </a:prstGeom>
          <a:solidFill>
            <a:schemeClr val="accent4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760" tIns="32760" rIns="9360" bIns="3276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FFFFFF"/>
                </a:solidFill>
                <a:latin typeface="Segoe UI Light"/>
                <a:ea typeface="DejaVu Sans"/>
              </a:rPr>
              <a:t>Survival Data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76" name="CustomShape 5"/>
          <p:cNvSpPr/>
          <p:nvPr/>
        </p:nvSpPr>
        <p:spPr>
          <a:xfrm>
            <a:off x="7951320" y="3022920"/>
            <a:ext cx="1601280" cy="800280"/>
          </a:xfrm>
          <a:prstGeom prst="roundRect">
            <a:avLst>
              <a:gd name="adj" fmla="val 10000"/>
            </a:avLst>
          </a:prstGeom>
          <a:solidFill>
            <a:schemeClr val="accent4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760" tIns="32760" rIns="9360" bIns="3276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FFFFFF"/>
                </a:solidFill>
                <a:latin typeface="Segoe UI Light"/>
                <a:ea typeface="DejaVu Sans"/>
              </a:rPr>
              <a:t>Lifestyle Datasets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77" name="CustomShape 6"/>
          <p:cNvSpPr/>
          <p:nvPr/>
        </p:nvSpPr>
        <p:spPr>
          <a:xfrm rot="17133000">
            <a:off x="8677800" y="2259000"/>
            <a:ext cx="2389320" cy="25920"/>
          </a:xfrm>
          <a:custGeom>
            <a:avLst/>
            <a:gdLst/>
            <a:ahLst/>
            <a:cxnLst/>
            <a:rect l="l" t="t" r="r" b="b"/>
            <a:pathLst>
              <a:path w="2390182">
                <a:moveTo>
                  <a:pt x="0" y="13315"/>
                </a:moveTo>
                <a:lnTo>
                  <a:pt x="2390182" y="13315"/>
                </a:lnTo>
              </a:path>
            </a:pathLst>
          </a:custGeom>
          <a:noFill/>
          <a:ln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7"/>
          <p:cNvSpPr/>
          <p:nvPr/>
        </p:nvSpPr>
        <p:spPr>
          <a:xfrm>
            <a:off x="10194120" y="720360"/>
            <a:ext cx="1601280" cy="800280"/>
          </a:xfrm>
          <a:prstGeom prst="roundRect">
            <a:avLst>
              <a:gd name="adj" fmla="val 10000"/>
            </a:avLst>
          </a:prstGeom>
          <a:solidFill>
            <a:schemeClr val="accent6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760" tIns="32760" rIns="9360" bIns="3276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FFFFFF"/>
                </a:solidFill>
                <a:latin typeface="Segoe UI Light"/>
                <a:ea typeface="DejaVu Sans"/>
              </a:rPr>
              <a:t>Smoking history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79" name="CustomShape 8"/>
          <p:cNvSpPr/>
          <p:nvPr/>
        </p:nvSpPr>
        <p:spPr>
          <a:xfrm rot="17692800">
            <a:off x="9111960" y="2719440"/>
            <a:ext cx="1522080" cy="25920"/>
          </a:xfrm>
          <a:custGeom>
            <a:avLst/>
            <a:gdLst/>
            <a:ahLst/>
            <a:cxnLst/>
            <a:rect l="l" t="t" r="r" b="b"/>
            <a:pathLst>
              <a:path w="1522967">
                <a:moveTo>
                  <a:pt x="0" y="13315"/>
                </a:moveTo>
                <a:lnTo>
                  <a:pt x="1522967" y="13315"/>
                </a:lnTo>
              </a:path>
            </a:pathLst>
          </a:custGeom>
          <a:noFill/>
          <a:ln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9"/>
          <p:cNvSpPr/>
          <p:nvPr/>
        </p:nvSpPr>
        <p:spPr>
          <a:xfrm>
            <a:off x="10194120" y="1641600"/>
            <a:ext cx="1601280" cy="800280"/>
          </a:xfrm>
          <a:prstGeom prst="roundRect">
            <a:avLst>
              <a:gd name="adj" fmla="val 10000"/>
            </a:avLst>
          </a:prstGeom>
          <a:solidFill>
            <a:schemeClr val="accent6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760" tIns="32760" rIns="9360" bIns="3276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FFFFFF"/>
                </a:solidFill>
                <a:latin typeface="Segoe UI Light"/>
                <a:ea typeface="DejaVu Sans"/>
              </a:rPr>
              <a:t>Vitamins &amp; Minerals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81" name="CustomShape 10"/>
          <p:cNvSpPr/>
          <p:nvPr/>
        </p:nvSpPr>
        <p:spPr>
          <a:xfrm rot="19457400">
            <a:off x="9478800" y="3179880"/>
            <a:ext cx="788400" cy="25920"/>
          </a:xfrm>
          <a:custGeom>
            <a:avLst/>
            <a:gdLst/>
            <a:ahLst/>
            <a:cxnLst/>
            <a:rect l="l" t="t" r="r" b="b"/>
            <a:pathLst>
              <a:path w="789086">
                <a:moveTo>
                  <a:pt x="0" y="13315"/>
                </a:moveTo>
                <a:lnTo>
                  <a:pt x="789086" y="13315"/>
                </a:lnTo>
              </a:path>
            </a:pathLst>
          </a:custGeom>
          <a:noFill/>
          <a:ln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11"/>
          <p:cNvSpPr/>
          <p:nvPr/>
        </p:nvSpPr>
        <p:spPr>
          <a:xfrm>
            <a:off x="10194120" y="2562480"/>
            <a:ext cx="1601280" cy="800280"/>
          </a:xfrm>
          <a:prstGeom prst="roundRect">
            <a:avLst>
              <a:gd name="adj" fmla="val 10000"/>
            </a:avLst>
          </a:prstGeom>
          <a:solidFill>
            <a:schemeClr val="accent6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760" tIns="32760" rIns="9360" bIns="3276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FFFFFF"/>
                </a:solidFill>
                <a:latin typeface="Segoe UI Light"/>
                <a:ea typeface="DejaVu Sans"/>
              </a:rPr>
              <a:t>Women Health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83" name="CustomShape 12"/>
          <p:cNvSpPr/>
          <p:nvPr/>
        </p:nvSpPr>
        <p:spPr>
          <a:xfrm rot="2142600">
            <a:off x="9478800" y="3639960"/>
            <a:ext cx="788400" cy="25920"/>
          </a:xfrm>
          <a:custGeom>
            <a:avLst/>
            <a:gdLst/>
            <a:ahLst/>
            <a:cxnLst/>
            <a:rect l="l" t="t" r="r" b="b"/>
            <a:pathLst>
              <a:path w="789086">
                <a:moveTo>
                  <a:pt x="0" y="13315"/>
                </a:moveTo>
                <a:lnTo>
                  <a:pt x="789086" y="13315"/>
                </a:lnTo>
              </a:path>
            </a:pathLst>
          </a:custGeom>
          <a:noFill/>
          <a:ln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13"/>
          <p:cNvSpPr/>
          <p:nvPr/>
        </p:nvSpPr>
        <p:spPr>
          <a:xfrm>
            <a:off x="10194120" y="3483720"/>
            <a:ext cx="1601280" cy="800280"/>
          </a:xfrm>
          <a:prstGeom prst="roundRect">
            <a:avLst>
              <a:gd name="adj" fmla="val 10000"/>
            </a:avLst>
          </a:prstGeom>
          <a:solidFill>
            <a:schemeClr val="accent6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760" tIns="32760" rIns="9360" bIns="3276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FFFFFF"/>
                </a:solidFill>
                <a:latin typeface="Segoe UI Light"/>
                <a:ea typeface="DejaVu Sans"/>
              </a:rPr>
              <a:t>Background and helpful info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85" name="CustomShape 14"/>
          <p:cNvSpPr/>
          <p:nvPr/>
        </p:nvSpPr>
        <p:spPr>
          <a:xfrm rot="3907200">
            <a:off x="9111960" y="4100400"/>
            <a:ext cx="1522080" cy="25920"/>
          </a:xfrm>
          <a:custGeom>
            <a:avLst/>
            <a:gdLst/>
            <a:ahLst/>
            <a:cxnLst/>
            <a:rect l="l" t="t" r="r" b="b"/>
            <a:pathLst>
              <a:path w="1522967">
                <a:moveTo>
                  <a:pt x="0" y="13315"/>
                </a:moveTo>
                <a:lnTo>
                  <a:pt x="1522967" y="13315"/>
                </a:lnTo>
              </a:path>
            </a:pathLst>
          </a:custGeom>
          <a:noFill/>
          <a:ln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15"/>
          <p:cNvSpPr/>
          <p:nvPr/>
        </p:nvSpPr>
        <p:spPr>
          <a:xfrm>
            <a:off x="10194120" y="4404600"/>
            <a:ext cx="1601280" cy="800280"/>
          </a:xfrm>
          <a:prstGeom prst="roundRect">
            <a:avLst>
              <a:gd name="adj" fmla="val 10000"/>
            </a:avLst>
          </a:prstGeom>
          <a:solidFill>
            <a:schemeClr val="accent6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760" tIns="32760" rIns="9360" bIns="3276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FFFFFF"/>
                </a:solidFill>
                <a:latin typeface="Segoe UI Light"/>
                <a:ea typeface="DejaVu Sans"/>
              </a:rPr>
              <a:t>Beverages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87" name="CustomShape 16"/>
          <p:cNvSpPr/>
          <p:nvPr/>
        </p:nvSpPr>
        <p:spPr>
          <a:xfrm rot="4467000">
            <a:off x="8678520" y="4560840"/>
            <a:ext cx="2389320" cy="25920"/>
          </a:xfrm>
          <a:custGeom>
            <a:avLst/>
            <a:gdLst/>
            <a:ahLst/>
            <a:cxnLst/>
            <a:rect l="l" t="t" r="r" b="b"/>
            <a:pathLst>
              <a:path w="2390182">
                <a:moveTo>
                  <a:pt x="0" y="13315"/>
                </a:moveTo>
                <a:lnTo>
                  <a:pt x="2390182" y="13315"/>
                </a:lnTo>
              </a:path>
            </a:pathLst>
          </a:custGeom>
          <a:noFill/>
          <a:ln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17"/>
          <p:cNvSpPr/>
          <p:nvPr/>
        </p:nvSpPr>
        <p:spPr>
          <a:xfrm>
            <a:off x="10194120" y="5325840"/>
            <a:ext cx="1601280" cy="800280"/>
          </a:xfrm>
          <a:prstGeom prst="roundRect">
            <a:avLst>
              <a:gd name="adj" fmla="val 10000"/>
            </a:avLst>
          </a:prstGeom>
          <a:solidFill>
            <a:schemeClr val="accent6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760" tIns="32760" rIns="9360" bIns="3276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FFFFFF"/>
                </a:solidFill>
                <a:latin typeface="Segoe UI Light"/>
                <a:ea typeface="DejaVu Sans"/>
              </a:rPr>
              <a:t>Current Lifestyle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89" name="CustomShape 18"/>
          <p:cNvSpPr/>
          <p:nvPr/>
        </p:nvSpPr>
        <p:spPr>
          <a:xfrm>
            <a:off x="7955280" y="2125440"/>
            <a:ext cx="1601280" cy="617400"/>
          </a:xfrm>
          <a:prstGeom prst="roundRect">
            <a:avLst>
              <a:gd name="adj" fmla="val 10000"/>
            </a:avLst>
          </a:prstGeom>
          <a:solidFill>
            <a:srgbClr val="F79448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760" tIns="32760" rIns="9360" bIns="3276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FFFFFF"/>
                </a:solidFill>
                <a:latin typeface="Segoe UI Light"/>
                <a:ea typeface="DejaVu Sans"/>
              </a:rPr>
              <a:t>L1 Logistic Regression</a:t>
            </a:r>
            <a:endParaRPr lang="en-US" sz="1500" b="0" strike="noStrike" spc="-1">
              <a:latin typeface="Arial"/>
            </a:endParaRPr>
          </a:p>
        </p:txBody>
      </p:sp>
      <p:grpSp>
        <p:nvGrpSpPr>
          <p:cNvPr id="90" name="Group 1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91" name="Line 20"/>
          <p:cNvSpPr/>
          <p:nvPr/>
        </p:nvSpPr>
        <p:spPr>
          <a:xfrm flipH="1">
            <a:off x="7315200" y="2468880"/>
            <a:ext cx="64008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21"/>
          <p:cNvSpPr/>
          <p:nvPr/>
        </p:nvSpPr>
        <p:spPr>
          <a:xfrm>
            <a:off x="5713560" y="2103120"/>
            <a:ext cx="1601280" cy="800280"/>
          </a:xfrm>
          <a:prstGeom prst="roundRect">
            <a:avLst>
              <a:gd name="adj" fmla="val 10000"/>
            </a:avLst>
          </a:prstGeom>
          <a:solidFill>
            <a:srgbClr val="72BF44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760" tIns="32760" rIns="9360" bIns="32760" anchor="ctr"/>
          <a:lstStyle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lang="en-US" sz="1500" b="0" strike="noStrike" spc="-1">
                <a:solidFill>
                  <a:srgbClr val="FFFFFF"/>
                </a:solidFill>
                <a:latin typeface="Segoe UI Light"/>
                <a:ea typeface="DejaVu Sans"/>
              </a:rPr>
              <a:t>Weights for Features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93" name="CustomShape 22"/>
          <p:cNvSpPr/>
          <p:nvPr/>
        </p:nvSpPr>
        <p:spPr>
          <a:xfrm>
            <a:off x="5212080" y="3017520"/>
            <a:ext cx="2377080" cy="111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Top 10 highest and lowest coefficents selected for final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0"/>
            <a:ext cx="4665240" cy="68572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2"/>
          <p:cNvSpPr/>
          <p:nvPr/>
        </p:nvSpPr>
        <p:spPr>
          <a:xfrm>
            <a:off x="838080" y="624600"/>
            <a:ext cx="3350880" cy="541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Century Gothic"/>
              </a:rPr>
              <a:t>Machine Learning Model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5394600" y="2710080"/>
            <a:ext cx="2481480" cy="1240200"/>
          </a:xfrm>
          <a:prstGeom prst="roundRect">
            <a:avLst>
              <a:gd name="adj" fmla="val 10000"/>
            </a:avLst>
          </a:prstGeom>
          <a:solidFill>
            <a:srgbClr val="72BF44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400" tIns="59400" rIns="23040" bIns="59400" anchor="ctr"/>
          <a:lstStyle/>
          <a:p>
            <a:pPr algn="ctr">
              <a:lnSpc>
                <a:spcPct val="90000"/>
              </a:lnSpc>
              <a:spcAft>
                <a:spcPts val="1261"/>
              </a:spcAft>
            </a:pPr>
            <a:r>
              <a:rPr lang="en-US" sz="3600" b="0" strike="noStrike" spc="-1">
                <a:solidFill>
                  <a:srgbClr val="FFFFFF"/>
                </a:solidFill>
                <a:latin typeface="Segoe UI Light"/>
                <a:ea typeface="DejaVu Sans"/>
              </a:rPr>
              <a:t>Selected Features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 rot="18289200">
            <a:off x="7503480" y="2596320"/>
            <a:ext cx="1737720" cy="40680"/>
          </a:xfrm>
          <a:custGeom>
            <a:avLst/>
            <a:gdLst/>
            <a:ahLst/>
            <a:cxnLst/>
            <a:rect l="l" t="t" r="r" b="b"/>
            <a:pathLst>
              <a:path w="1738587">
                <a:moveTo>
                  <a:pt x="0" y="20632"/>
                </a:moveTo>
                <a:lnTo>
                  <a:pt x="1738587" y="20632"/>
                </a:lnTo>
              </a:path>
            </a:pathLst>
          </a:custGeom>
          <a:noFill/>
          <a:ln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5"/>
          <p:cNvSpPr/>
          <p:nvPr/>
        </p:nvSpPr>
        <p:spPr>
          <a:xfrm>
            <a:off x="8869680" y="1283040"/>
            <a:ext cx="2481480" cy="1240200"/>
          </a:xfrm>
          <a:prstGeom prst="roundRect">
            <a:avLst>
              <a:gd name="adj" fmla="val 10000"/>
            </a:avLst>
          </a:prstGeom>
          <a:solidFill>
            <a:schemeClr val="accent6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400" tIns="59400" rIns="23040" bIns="59400" anchor="ctr"/>
          <a:lstStyle/>
          <a:p>
            <a:pPr algn="ctr">
              <a:lnSpc>
                <a:spcPct val="90000"/>
              </a:lnSpc>
              <a:spcAft>
                <a:spcPts val="126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Segoe UI Light"/>
                <a:ea typeface="DejaVu Sans"/>
              </a:rPr>
              <a:t>Random Forest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7876800" y="3310200"/>
            <a:ext cx="992160" cy="40680"/>
          </a:xfrm>
          <a:custGeom>
            <a:avLst/>
            <a:gdLst/>
            <a:ahLst/>
            <a:cxnLst/>
            <a:rect l="l" t="t" r="r" b="b"/>
            <a:pathLst>
              <a:path w="992845">
                <a:moveTo>
                  <a:pt x="0" y="20632"/>
                </a:moveTo>
                <a:lnTo>
                  <a:pt x="992845" y="20632"/>
                </a:lnTo>
              </a:path>
            </a:pathLst>
          </a:custGeom>
          <a:noFill/>
          <a:ln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7"/>
          <p:cNvSpPr/>
          <p:nvPr/>
        </p:nvSpPr>
        <p:spPr>
          <a:xfrm>
            <a:off x="8869680" y="2710080"/>
            <a:ext cx="2481480" cy="1240200"/>
          </a:xfrm>
          <a:prstGeom prst="roundRect">
            <a:avLst>
              <a:gd name="adj" fmla="val 10000"/>
            </a:avLst>
          </a:prstGeom>
          <a:solidFill>
            <a:schemeClr val="accent6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400" tIns="59400" rIns="23040" bIns="59400" anchor="ctr"/>
          <a:lstStyle/>
          <a:p>
            <a:pPr algn="ctr">
              <a:lnSpc>
                <a:spcPct val="90000"/>
              </a:lnSpc>
              <a:spcAft>
                <a:spcPts val="1261"/>
              </a:spcAft>
            </a:pPr>
            <a:r>
              <a:rPr lang="en-US" sz="2800" b="0" strike="noStrike" spc="-1">
                <a:solidFill>
                  <a:srgbClr val="FFFFFF"/>
                </a:solidFill>
                <a:latin typeface="Segoe UI Light"/>
                <a:ea typeface="DejaVu Sans"/>
              </a:rPr>
              <a:t>Gradient Boosted Tree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1" name="CustomShape 8"/>
          <p:cNvSpPr/>
          <p:nvPr/>
        </p:nvSpPr>
        <p:spPr>
          <a:xfrm rot="3310800">
            <a:off x="7503840" y="4023360"/>
            <a:ext cx="1737720" cy="40680"/>
          </a:xfrm>
          <a:custGeom>
            <a:avLst/>
            <a:gdLst/>
            <a:ahLst/>
            <a:cxnLst/>
            <a:rect l="l" t="t" r="r" b="b"/>
            <a:pathLst>
              <a:path w="1738587">
                <a:moveTo>
                  <a:pt x="0" y="20632"/>
                </a:moveTo>
                <a:lnTo>
                  <a:pt x="1738587" y="20632"/>
                </a:lnTo>
              </a:path>
            </a:pathLst>
          </a:custGeom>
          <a:noFill/>
          <a:ln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9"/>
          <p:cNvSpPr/>
          <p:nvPr/>
        </p:nvSpPr>
        <p:spPr>
          <a:xfrm>
            <a:off x="8869680" y="4137480"/>
            <a:ext cx="2481480" cy="1240200"/>
          </a:xfrm>
          <a:prstGeom prst="roundRect">
            <a:avLst>
              <a:gd name="adj" fmla="val 10000"/>
            </a:avLst>
          </a:prstGeom>
          <a:solidFill>
            <a:schemeClr val="accent6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400" tIns="59400" rIns="23040" bIns="59400" anchor="ctr"/>
          <a:lstStyle/>
          <a:p>
            <a:pPr algn="ctr">
              <a:lnSpc>
                <a:spcPct val="90000"/>
              </a:lnSpc>
              <a:spcAft>
                <a:spcPts val="1261"/>
              </a:spcAft>
            </a:pPr>
            <a:r>
              <a:rPr lang="en-US" sz="3600" b="0" strike="noStrike" spc="-1">
                <a:solidFill>
                  <a:srgbClr val="FFFFFF"/>
                </a:solidFill>
                <a:latin typeface="Segoe UI Light"/>
                <a:ea typeface="DejaVu Sans"/>
              </a:rPr>
              <a:t>ANN</a:t>
            </a:r>
            <a:endParaRPr lang="en-US" sz="3600" b="0" strike="noStrike" spc="-1">
              <a:latin typeface="Arial"/>
            </a:endParaRPr>
          </a:p>
        </p:txBody>
      </p:sp>
      <p:grpSp>
        <p:nvGrpSpPr>
          <p:cNvPr id="103" name="Group 10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6095160" cy="6857280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9912240" y="2010600"/>
            <a:ext cx="1280880" cy="487080"/>
            <a:chOff x="9912240" y="2010600"/>
            <a:chExt cx="1280880" cy="487080"/>
          </a:xfrm>
        </p:grpSpPr>
        <p:sp>
          <p:nvSpPr>
            <p:cNvPr id="106" name="CustomShape 3"/>
            <p:cNvSpPr/>
            <p:nvPr/>
          </p:nvSpPr>
          <p:spPr>
            <a:xfrm>
              <a:off x="9912240" y="2010600"/>
              <a:ext cx="1280880" cy="487080"/>
            </a:xfrm>
            <a:custGeom>
              <a:avLst/>
              <a:gdLst/>
              <a:ahLst/>
              <a:cxnLst/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303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07" name="Group 4"/>
            <p:cNvGrpSpPr/>
            <p:nvPr/>
          </p:nvGrpSpPr>
          <p:grpSpPr>
            <a:xfrm>
              <a:off x="10837800" y="2143080"/>
              <a:ext cx="221760" cy="221760"/>
              <a:chOff x="10837800" y="2143080"/>
              <a:chExt cx="221760" cy="221760"/>
            </a:xfrm>
          </p:grpSpPr>
          <p:sp>
            <p:nvSpPr>
              <p:cNvPr id="108" name="CustomShape 5"/>
              <p:cNvSpPr/>
              <p:nvPr/>
            </p:nvSpPr>
            <p:spPr>
              <a:xfrm flipH="1">
                <a:off x="10916640" y="2169360"/>
                <a:ext cx="38160" cy="3924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364">
                    <a:moveTo>
                      <a:pt x="300" y="244"/>
                    </a:moveTo>
                    <a:cubicBezTo>
                      <a:pt x="120" y="244"/>
                      <a:pt x="120" y="244"/>
                      <a:pt x="120" y="244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37"/>
                      <a:pt x="27" y="364"/>
                      <a:pt x="60" y="364"/>
                    </a:cubicBezTo>
                    <a:cubicBezTo>
                      <a:pt x="300" y="364"/>
                      <a:pt x="300" y="364"/>
                      <a:pt x="300" y="364"/>
                    </a:cubicBezTo>
                    <a:cubicBezTo>
                      <a:pt x="333" y="364"/>
                      <a:pt x="360" y="337"/>
                      <a:pt x="360" y="304"/>
                    </a:cubicBezTo>
                    <a:cubicBezTo>
                      <a:pt x="360" y="271"/>
                      <a:pt x="333" y="244"/>
                      <a:pt x="300" y="2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9" name="CustomShape 6"/>
              <p:cNvSpPr/>
              <p:nvPr/>
            </p:nvSpPr>
            <p:spPr>
              <a:xfrm flipH="1">
                <a:off x="10837800" y="2143080"/>
                <a:ext cx="221760" cy="221760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2048">
                    <a:moveTo>
                      <a:pt x="1808" y="1454"/>
                    </a:moveTo>
                    <a:cubicBezTo>
                      <a:pt x="1808" y="1388"/>
                      <a:pt x="1808" y="1388"/>
                      <a:pt x="1808" y="1388"/>
                    </a:cubicBezTo>
                    <a:cubicBezTo>
                      <a:pt x="1808" y="1289"/>
                      <a:pt x="1727" y="1208"/>
                      <a:pt x="1628" y="1208"/>
                    </a:cubicBezTo>
                    <a:cubicBezTo>
                      <a:pt x="1084" y="1208"/>
                      <a:pt x="1084" y="1208"/>
                      <a:pt x="1084" y="1208"/>
                    </a:cubicBezTo>
                    <a:cubicBezTo>
                      <a:pt x="1084" y="1085"/>
                      <a:pt x="1084" y="1085"/>
                      <a:pt x="1084" y="1085"/>
                    </a:cubicBezTo>
                    <a:cubicBezTo>
                      <a:pt x="1354" y="1054"/>
                      <a:pt x="1564" y="824"/>
                      <a:pt x="1564" y="544"/>
                    </a:cubicBezTo>
                    <a:cubicBezTo>
                      <a:pt x="1564" y="244"/>
                      <a:pt x="1322" y="0"/>
                      <a:pt x="1024" y="0"/>
                    </a:cubicBezTo>
                    <a:cubicBezTo>
                      <a:pt x="726" y="0"/>
                      <a:pt x="484" y="244"/>
                      <a:pt x="484" y="544"/>
                    </a:cubicBezTo>
                    <a:cubicBezTo>
                      <a:pt x="484" y="824"/>
                      <a:pt x="694" y="1054"/>
                      <a:pt x="964" y="1085"/>
                    </a:cubicBezTo>
                    <a:cubicBezTo>
                      <a:pt x="964" y="1208"/>
                      <a:pt x="964" y="1208"/>
                      <a:pt x="964" y="1208"/>
                    </a:cubicBezTo>
                    <a:cubicBezTo>
                      <a:pt x="420" y="1208"/>
                      <a:pt x="420" y="1208"/>
                      <a:pt x="420" y="1208"/>
                    </a:cubicBezTo>
                    <a:cubicBezTo>
                      <a:pt x="321" y="1208"/>
                      <a:pt x="240" y="1289"/>
                      <a:pt x="240" y="1388"/>
                    </a:cubicBezTo>
                    <a:cubicBezTo>
                      <a:pt x="240" y="1454"/>
                      <a:pt x="240" y="1454"/>
                      <a:pt x="240" y="1454"/>
                    </a:cubicBezTo>
                    <a:cubicBezTo>
                      <a:pt x="103" y="1482"/>
                      <a:pt x="0" y="1603"/>
                      <a:pt x="0" y="1748"/>
                    </a:cubicBezTo>
                    <a:cubicBezTo>
                      <a:pt x="0" y="1913"/>
                      <a:pt x="135" y="2048"/>
                      <a:pt x="300" y="2048"/>
                    </a:cubicBezTo>
                    <a:cubicBezTo>
                      <a:pt x="465" y="2048"/>
                      <a:pt x="600" y="1913"/>
                      <a:pt x="600" y="1748"/>
                    </a:cubicBezTo>
                    <a:cubicBezTo>
                      <a:pt x="600" y="1603"/>
                      <a:pt x="497" y="1482"/>
                      <a:pt x="360" y="1454"/>
                    </a:cubicBezTo>
                    <a:cubicBezTo>
                      <a:pt x="360" y="1388"/>
                      <a:pt x="360" y="1388"/>
                      <a:pt x="360" y="1388"/>
                    </a:cubicBezTo>
                    <a:cubicBezTo>
                      <a:pt x="360" y="1355"/>
                      <a:pt x="387" y="1328"/>
                      <a:pt x="420" y="1328"/>
                    </a:cubicBezTo>
                    <a:cubicBezTo>
                      <a:pt x="964" y="1328"/>
                      <a:pt x="964" y="1328"/>
                      <a:pt x="964" y="1328"/>
                    </a:cubicBezTo>
                    <a:cubicBezTo>
                      <a:pt x="964" y="1454"/>
                      <a:pt x="964" y="1454"/>
                      <a:pt x="964" y="1454"/>
                    </a:cubicBezTo>
                    <a:cubicBezTo>
                      <a:pt x="827" y="1482"/>
                      <a:pt x="724" y="1603"/>
                      <a:pt x="724" y="1748"/>
                    </a:cubicBezTo>
                    <a:cubicBezTo>
                      <a:pt x="724" y="1913"/>
                      <a:pt x="859" y="2048"/>
                      <a:pt x="1024" y="2048"/>
                    </a:cubicBezTo>
                    <a:cubicBezTo>
                      <a:pt x="1189" y="2048"/>
                      <a:pt x="1324" y="1913"/>
                      <a:pt x="1324" y="1748"/>
                    </a:cubicBezTo>
                    <a:cubicBezTo>
                      <a:pt x="1324" y="1603"/>
                      <a:pt x="1221" y="1482"/>
                      <a:pt x="1084" y="1454"/>
                    </a:cubicBezTo>
                    <a:cubicBezTo>
                      <a:pt x="1084" y="1328"/>
                      <a:pt x="1084" y="1328"/>
                      <a:pt x="1084" y="1328"/>
                    </a:cubicBezTo>
                    <a:cubicBezTo>
                      <a:pt x="1628" y="1328"/>
                      <a:pt x="1628" y="1328"/>
                      <a:pt x="1628" y="1328"/>
                    </a:cubicBezTo>
                    <a:cubicBezTo>
                      <a:pt x="1661" y="1328"/>
                      <a:pt x="1688" y="1355"/>
                      <a:pt x="1688" y="1388"/>
                    </a:cubicBezTo>
                    <a:cubicBezTo>
                      <a:pt x="1688" y="1454"/>
                      <a:pt x="1688" y="1454"/>
                      <a:pt x="1688" y="1454"/>
                    </a:cubicBezTo>
                    <a:cubicBezTo>
                      <a:pt x="1551" y="1482"/>
                      <a:pt x="1448" y="1603"/>
                      <a:pt x="1448" y="1748"/>
                    </a:cubicBezTo>
                    <a:cubicBezTo>
                      <a:pt x="1448" y="1913"/>
                      <a:pt x="1583" y="2048"/>
                      <a:pt x="1748" y="2048"/>
                    </a:cubicBezTo>
                    <a:cubicBezTo>
                      <a:pt x="1913" y="2048"/>
                      <a:pt x="2048" y="1913"/>
                      <a:pt x="2048" y="1748"/>
                    </a:cubicBezTo>
                    <a:cubicBezTo>
                      <a:pt x="2048" y="1603"/>
                      <a:pt x="1945" y="1482"/>
                      <a:pt x="1808" y="1454"/>
                    </a:cubicBezTo>
                    <a:close/>
                    <a:moveTo>
                      <a:pt x="480" y="1748"/>
                    </a:moveTo>
                    <a:cubicBezTo>
                      <a:pt x="480" y="1847"/>
                      <a:pt x="399" y="1928"/>
                      <a:pt x="300" y="1928"/>
                    </a:cubicBezTo>
                    <a:cubicBezTo>
                      <a:pt x="201" y="1928"/>
                      <a:pt x="120" y="1847"/>
                      <a:pt x="120" y="1748"/>
                    </a:cubicBezTo>
                    <a:cubicBezTo>
                      <a:pt x="120" y="1649"/>
                      <a:pt x="201" y="1568"/>
                      <a:pt x="300" y="1568"/>
                    </a:cubicBezTo>
                    <a:cubicBezTo>
                      <a:pt x="399" y="1568"/>
                      <a:pt x="480" y="1649"/>
                      <a:pt x="480" y="1748"/>
                    </a:cubicBezTo>
                    <a:close/>
                    <a:moveTo>
                      <a:pt x="1204" y="1748"/>
                    </a:moveTo>
                    <a:cubicBezTo>
                      <a:pt x="1204" y="1847"/>
                      <a:pt x="1123" y="1928"/>
                      <a:pt x="1024" y="1928"/>
                    </a:cubicBezTo>
                    <a:cubicBezTo>
                      <a:pt x="925" y="1928"/>
                      <a:pt x="844" y="1847"/>
                      <a:pt x="844" y="1748"/>
                    </a:cubicBezTo>
                    <a:cubicBezTo>
                      <a:pt x="844" y="1649"/>
                      <a:pt x="925" y="1568"/>
                      <a:pt x="1024" y="1568"/>
                    </a:cubicBezTo>
                    <a:cubicBezTo>
                      <a:pt x="1123" y="1568"/>
                      <a:pt x="1204" y="1649"/>
                      <a:pt x="1204" y="1748"/>
                    </a:cubicBezTo>
                    <a:close/>
                    <a:moveTo>
                      <a:pt x="1024" y="968"/>
                    </a:moveTo>
                    <a:cubicBezTo>
                      <a:pt x="792" y="968"/>
                      <a:pt x="604" y="778"/>
                      <a:pt x="604" y="544"/>
                    </a:cubicBezTo>
                    <a:cubicBezTo>
                      <a:pt x="604" y="310"/>
                      <a:pt x="792" y="120"/>
                      <a:pt x="1024" y="120"/>
                    </a:cubicBezTo>
                    <a:cubicBezTo>
                      <a:pt x="1256" y="120"/>
                      <a:pt x="1444" y="310"/>
                      <a:pt x="1444" y="544"/>
                    </a:cubicBezTo>
                    <a:cubicBezTo>
                      <a:pt x="1444" y="778"/>
                      <a:pt x="1256" y="968"/>
                      <a:pt x="1024" y="968"/>
                    </a:cubicBezTo>
                    <a:close/>
                    <a:moveTo>
                      <a:pt x="1748" y="1928"/>
                    </a:moveTo>
                    <a:cubicBezTo>
                      <a:pt x="1649" y="1928"/>
                      <a:pt x="1568" y="1847"/>
                      <a:pt x="1568" y="1748"/>
                    </a:cubicBezTo>
                    <a:cubicBezTo>
                      <a:pt x="1568" y="1649"/>
                      <a:pt x="1649" y="1568"/>
                      <a:pt x="1748" y="1568"/>
                    </a:cubicBezTo>
                    <a:cubicBezTo>
                      <a:pt x="1847" y="1568"/>
                      <a:pt x="1928" y="1649"/>
                      <a:pt x="1928" y="1748"/>
                    </a:cubicBezTo>
                    <a:cubicBezTo>
                      <a:pt x="1928" y="1847"/>
                      <a:pt x="1847" y="1928"/>
                      <a:pt x="1748" y="19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10" name="Group 7"/>
          <p:cNvGrpSpPr/>
          <p:nvPr/>
        </p:nvGrpSpPr>
        <p:grpSpPr>
          <a:xfrm>
            <a:off x="9912240" y="2954160"/>
            <a:ext cx="1280880" cy="487080"/>
            <a:chOff x="9912240" y="2954160"/>
            <a:chExt cx="1280880" cy="487080"/>
          </a:xfrm>
        </p:grpSpPr>
        <p:sp>
          <p:nvSpPr>
            <p:cNvPr id="111" name="CustomShape 8"/>
            <p:cNvSpPr/>
            <p:nvPr/>
          </p:nvSpPr>
          <p:spPr>
            <a:xfrm>
              <a:off x="9912240" y="2954160"/>
              <a:ext cx="1280880" cy="487080"/>
            </a:xfrm>
            <a:custGeom>
              <a:avLst/>
              <a:gdLst/>
              <a:ahLst/>
              <a:cxnLst/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9BA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12" name="Group 9"/>
            <p:cNvGrpSpPr/>
            <p:nvPr/>
          </p:nvGrpSpPr>
          <p:grpSpPr>
            <a:xfrm>
              <a:off x="10822680" y="3071160"/>
              <a:ext cx="253080" cy="253080"/>
              <a:chOff x="10822680" y="3071160"/>
              <a:chExt cx="253080" cy="253080"/>
            </a:xfrm>
          </p:grpSpPr>
          <p:sp>
            <p:nvSpPr>
              <p:cNvPr id="113" name="CustomShape 10"/>
              <p:cNvSpPr/>
              <p:nvPr/>
            </p:nvSpPr>
            <p:spPr>
              <a:xfrm flipH="1">
                <a:off x="10822320" y="3206160"/>
                <a:ext cx="253080" cy="118080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960">
                    <a:moveTo>
                      <a:pt x="1823" y="528"/>
                    </a:moveTo>
                    <a:cubicBezTo>
                      <a:pt x="1887" y="473"/>
                      <a:pt x="1928" y="391"/>
                      <a:pt x="1928" y="300"/>
                    </a:cubicBezTo>
                    <a:cubicBezTo>
                      <a:pt x="1928" y="135"/>
                      <a:pt x="1793" y="0"/>
                      <a:pt x="1628" y="0"/>
                    </a:cubicBezTo>
                    <a:cubicBezTo>
                      <a:pt x="1462" y="0"/>
                      <a:pt x="1324" y="134"/>
                      <a:pt x="1324" y="300"/>
                    </a:cubicBezTo>
                    <a:cubicBezTo>
                      <a:pt x="1324" y="387"/>
                      <a:pt x="1362" y="469"/>
                      <a:pt x="1432" y="528"/>
                    </a:cubicBezTo>
                    <a:cubicBezTo>
                      <a:pt x="1392" y="548"/>
                      <a:pt x="1355" y="575"/>
                      <a:pt x="1324" y="606"/>
                    </a:cubicBezTo>
                    <a:cubicBezTo>
                      <a:pt x="1293" y="575"/>
                      <a:pt x="1258" y="549"/>
                      <a:pt x="1219" y="528"/>
                    </a:cubicBezTo>
                    <a:cubicBezTo>
                      <a:pt x="1283" y="473"/>
                      <a:pt x="1324" y="391"/>
                      <a:pt x="1324" y="300"/>
                    </a:cubicBezTo>
                    <a:cubicBezTo>
                      <a:pt x="1324" y="135"/>
                      <a:pt x="1189" y="0"/>
                      <a:pt x="1024" y="0"/>
                    </a:cubicBezTo>
                    <a:cubicBezTo>
                      <a:pt x="859" y="0"/>
                      <a:pt x="724" y="135"/>
                      <a:pt x="724" y="300"/>
                    </a:cubicBezTo>
                    <a:cubicBezTo>
                      <a:pt x="724" y="391"/>
                      <a:pt x="765" y="473"/>
                      <a:pt x="829" y="528"/>
                    </a:cubicBezTo>
                    <a:cubicBezTo>
                      <a:pt x="790" y="548"/>
                      <a:pt x="755" y="575"/>
                      <a:pt x="724" y="606"/>
                    </a:cubicBezTo>
                    <a:cubicBezTo>
                      <a:pt x="693" y="574"/>
                      <a:pt x="658" y="548"/>
                      <a:pt x="619" y="528"/>
                    </a:cubicBezTo>
                    <a:cubicBezTo>
                      <a:pt x="683" y="473"/>
                      <a:pt x="724" y="391"/>
                      <a:pt x="724" y="300"/>
                    </a:cubicBezTo>
                    <a:cubicBezTo>
                      <a:pt x="724" y="135"/>
                      <a:pt x="589" y="0"/>
                      <a:pt x="424" y="0"/>
                    </a:cubicBezTo>
                    <a:cubicBezTo>
                      <a:pt x="259" y="0"/>
                      <a:pt x="124" y="135"/>
                      <a:pt x="124" y="300"/>
                    </a:cubicBezTo>
                    <a:cubicBezTo>
                      <a:pt x="124" y="391"/>
                      <a:pt x="165" y="472"/>
                      <a:pt x="229" y="527"/>
                    </a:cubicBezTo>
                    <a:cubicBezTo>
                      <a:pt x="93" y="597"/>
                      <a:pt x="0" y="738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70" y="960"/>
                      <a:pt x="194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9"/>
                      <a:pt x="1957" y="598"/>
                      <a:pt x="1823" y="528"/>
                    </a:cubicBezTo>
                    <a:close/>
                    <a:moveTo>
                      <a:pt x="424" y="120"/>
                    </a:moveTo>
                    <a:cubicBezTo>
                      <a:pt x="523" y="120"/>
                      <a:pt x="604" y="201"/>
                      <a:pt x="604" y="300"/>
                    </a:cubicBezTo>
                    <a:cubicBezTo>
                      <a:pt x="604" y="399"/>
                      <a:pt x="523" y="480"/>
                      <a:pt x="424" y="480"/>
                    </a:cubicBezTo>
                    <a:cubicBezTo>
                      <a:pt x="325" y="480"/>
                      <a:pt x="244" y="399"/>
                      <a:pt x="244" y="300"/>
                    </a:cubicBezTo>
                    <a:cubicBezTo>
                      <a:pt x="244" y="201"/>
                      <a:pt x="325" y="120"/>
                      <a:pt x="424" y="120"/>
                    </a:cubicBezTo>
                    <a:close/>
                    <a:moveTo>
                      <a:pt x="608" y="840"/>
                    </a:moveTo>
                    <a:cubicBezTo>
                      <a:pt x="126" y="840"/>
                      <a:pt x="126" y="840"/>
                      <a:pt x="126" y="840"/>
                    </a:cubicBezTo>
                    <a:cubicBezTo>
                      <a:pt x="154" y="703"/>
                      <a:pt x="277" y="600"/>
                      <a:pt x="424" y="600"/>
                    </a:cubicBezTo>
                    <a:cubicBezTo>
                      <a:pt x="512" y="600"/>
                      <a:pt x="595" y="639"/>
                      <a:pt x="652" y="705"/>
                    </a:cubicBezTo>
                    <a:cubicBezTo>
                      <a:pt x="630" y="746"/>
                      <a:pt x="615" y="792"/>
                      <a:pt x="608" y="840"/>
                    </a:cubicBezTo>
                    <a:close/>
                    <a:moveTo>
                      <a:pt x="1024" y="120"/>
                    </a:moveTo>
                    <a:cubicBezTo>
                      <a:pt x="1123" y="120"/>
                      <a:pt x="1204" y="201"/>
                      <a:pt x="1204" y="300"/>
                    </a:cubicBezTo>
                    <a:cubicBezTo>
                      <a:pt x="1204" y="399"/>
                      <a:pt x="1123" y="480"/>
                      <a:pt x="1024" y="480"/>
                    </a:cubicBezTo>
                    <a:cubicBezTo>
                      <a:pt x="925" y="480"/>
                      <a:pt x="844" y="399"/>
                      <a:pt x="844" y="300"/>
                    </a:cubicBezTo>
                    <a:cubicBezTo>
                      <a:pt x="844" y="201"/>
                      <a:pt x="925" y="120"/>
                      <a:pt x="1024" y="120"/>
                    </a:cubicBezTo>
                    <a:close/>
                    <a:moveTo>
                      <a:pt x="730" y="840"/>
                    </a:moveTo>
                    <a:cubicBezTo>
                      <a:pt x="758" y="703"/>
                      <a:pt x="879" y="600"/>
                      <a:pt x="1024" y="600"/>
                    </a:cubicBezTo>
                    <a:cubicBezTo>
                      <a:pt x="1169" y="600"/>
                      <a:pt x="1290" y="703"/>
                      <a:pt x="1318" y="840"/>
                    </a:cubicBezTo>
                    <a:cubicBezTo>
                      <a:pt x="1298" y="840"/>
                      <a:pt x="755" y="840"/>
                      <a:pt x="730" y="840"/>
                    </a:cubicBezTo>
                    <a:close/>
                    <a:moveTo>
                      <a:pt x="1628" y="120"/>
                    </a:moveTo>
                    <a:cubicBezTo>
                      <a:pt x="1727" y="120"/>
                      <a:pt x="1808" y="201"/>
                      <a:pt x="1808" y="300"/>
                    </a:cubicBezTo>
                    <a:cubicBezTo>
                      <a:pt x="1808" y="399"/>
                      <a:pt x="1727" y="480"/>
                      <a:pt x="1628" y="480"/>
                    </a:cubicBezTo>
                    <a:cubicBezTo>
                      <a:pt x="1528" y="480"/>
                      <a:pt x="1444" y="398"/>
                      <a:pt x="1444" y="300"/>
                    </a:cubicBezTo>
                    <a:cubicBezTo>
                      <a:pt x="1444" y="202"/>
                      <a:pt x="1528" y="120"/>
                      <a:pt x="1628" y="120"/>
                    </a:cubicBezTo>
                    <a:close/>
                    <a:moveTo>
                      <a:pt x="1440" y="840"/>
                    </a:moveTo>
                    <a:cubicBezTo>
                      <a:pt x="1433" y="792"/>
                      <a:pt x="1418" y="747"/>
                      <a:pt x="1396" y="705"/>
                    </a:cubicBezTo>
                    <a:cubicBezTo>
                      <a:pt x="1453" y="640"/>
                      <a:pt x="1539" y="600"/>
                      <a:pt x="1628" y="600"/>
                    </a:cubicBezTo>
                    <a:cubicBezTo>
                      <a:pt x="1773" y="600"/>
                      <a:pt x="1894" y="703"/>
                      <a:pt x="1922" y="840"/>
                    </a:cubicBezTo>
                    <a:lnTo>
                      <a:pt x="144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4" name="CustomShape 11"/>
              <p:cNvSpPr/>
              <p:nvPr/>
            </p:nvSpPr>
            <p:spPr>
              <a:xfrm flipH="1">
                <a:off x="10911240" y="3108240"/>
                <a:ext cx="60480" cy="4428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66">
                    <a:moveTo>
                      <a:pt x="468" y="24"/>
                    </a:moveTo>
                    <a:cubicBezTo>
                      <a:pt x="445" y="0"/>
                      <a:pt x="407" y="0"/>
                      <a:pt x="384" y="24"/>
                    </a:cubicBezTo>
                    <a:cubicBezTo>
                      <a:pt x="186" y="221"/>
                      <a:pt x="186" y="221"/>
                      <a:pt x="186" y="221"/>
                    </a:cubicBezTo>
                    <a:cubicBezTo>
                      <a:pt x="108" y="144"/>
                      <a:pt x="108" y="144"/>
                      <a:pt x="108" y="144"/>
                    </a:cubicBezTo>
                    <a:cubicBezTo>
                      <a:pt x="85" y="120"/>
                      <a:pt x="47" y="120"/>
                      <a:pt x="24" y="144"/>
                    </a:cubicBezTo>
                    <a:cubicBezTo>
                      <a:pt x="0" y="167"/>
                      <a:pt x="0" y="205"/>
                      <a:pt x="24" y="228"/>
                    </a:cubicBezTo>
                    <a:cubicBezTo>
                      <a:pt x="144" y="348"/>
                      <a:pt x="144" y="348"/>
                      <a:pt x="144" y="348"/>
                    </a:cubicBezTo>
                    <a:cubicBezTo>
                      <a:pt x="155" y="360"/>
                      <a:pt x="171" y="366"/>
                      <a:pt x="186" y="366"/>
                    </a:cubicBezTo>
                    <a:cubicBezTo>
                      <a:pt x="201" y="366"/>
                      <a:pt x="217" y="360"/>
                      <a:pt x="228" y="348"/>
                    </a:cubicBezTo>
                    <a:cubicBezTo>
                      <a:pt x="468" y="108"/>
                      <a:pt x="468" y="108"/>
                      <a:pt x="468" y="108"/>
                    </a:cubicBezTo>
                    <a:cubicBezTo>
                      <a:pt x="492" y="85"/>
                      <a:pt x="492" y="47"/>
                      <a:pt x="46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5" name="CustomShape 12"/>
              <p:cNvSpPr/>
              <p:nvPr/>
            </p:nvSpPr>
            <p:spPr>
              <a:xfrm flipH="1">
                <a:off x="10881720" y="3071160"/>
                <a:ext cx="119160" cy="119160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8">
                    <a:moveTo>
                      <a:pt x="480" y="0"/>
                    </a:moveTo>
                    <a:cubicBezTo>
                      <a:pt x="215" y="0"/>
                      <a:pt x="0" y="217"/>
                      <a:pt x="0" y="484"/>
                    </a:cubicBezTo>
                    <a:cubicBezTo>
                      <a:pt x="0" y="751"/>
                      <a:pt x="215" y="968"/>
                      <a:pt x="480" y="968"/>
                    </a:cubicBezTo>
                    <a:cubicBezTo>
                      <a:pt x="745" y="968"/>
                      <a:pt x="964" y="750"/>
                      <a:pt x="964" y="484"/>
                    </a:cubicBezTo>
                    <a:cubicBezTo>
                      <a:pt x="964" y="219"/>
                      <a:pt x="746" y="0"/>
                      <a:pt x="480" y="0"/>
                    </a:cubicBezTo>
                    <a:close/>
                    <a:moveTo>
                      <a:pt x="480" y="848"/>
                    </a:moveTo>
                    <a:cubicBezTo>
                      <a:pt x="281" y="848"/>
                      <a:pt x="120" y="685"/>
                      <a:pt x="120" y="484"/>
                    </a:cubicBezTo>
                    <a:cubicBezTo>
                      <a:pt x="120" y="283"/>
                      <a:pt x="281" y="120"/>
                      <a:pt x="480" y="120"/>
                    </a:cubicBezTo>
                    <a:cubicBezTo>
                      <a:pt x="677" y="120"/>
                      <a:pt x="844" y="287"/>
                      <a:pt x="844" y="484"/>
                    </a:cubicBezTo>
                    <a:cubicBezTo>
                      <a:pt x="844" y="681"/>
                      <a:pt x="677" y="848"/>
                      <a:pt x="480" y="8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16" name="Group 13"/>
          <p:cNvGrpSpPr/>
          <p:nvPr/>
        </p:nvGrpSpPr>
        <p:grpSpPr>
          <a:xfrm>
            <a:off x="9911520" y="3897720"/>
            <a:ext cx="1280880" cy="487080"/>
            <a:chOff x="9911520" y="3897720"/>
            <a:chExt cx="1280880" cy="487080"/>
          </a:xfrm>
        </p:grpSpPr>
        <p:sp>
          <p:nvSpPr>
            <p:cNvPr id="117" name="CustomShape 14"/>
            <p:cNvSpPr/>
            <p:nvPr/>
          </p:nvSpPr>
          <p:spPr>
            <a:xfrm flipH="1">
              <a:off x="9911520" y="3897720"/>
              <a:ext cx="1280880" cy="487080"/>
            </a:xfrm>
            <a:custGeom>
              <a:avLst/>
              <a:gdLst/>
              <a:ahLst/>
              <a:cxnLst/>
              <a:rect l="l" t="t" r="r" b="b"/>
              <a:pathLst>
                <a:path w="1281512" h="487738">
                  <a:moveTo>
                    <a:pt x="1281512" y="0"/>
                  </a:moveTo>
                  <a:lnTo>
                    <a:pt x="256995" y="0"/>
                  </a:lnTo>
                  <a:lnTo>
                    <a:pt x="256995" y="1323"/>
                  </a:lnTo>
                  <a:lnTo>
                    <a:pt x="243869" y="0"/>
                  </a:lnTo>
                  <a:cubicBezTo>
                    <a:pt x="109184" y="0"/>
                    <a:pt x="0" y="109184"/>
                    <a:pt x="0" y="243869"/>
                  </a:cubicBezTo>
                  <a:cubicBezTo>
                    <a:pt x="0" y="378554"/>
                    <a:pt x="109184" y="487738"/>
                    <a:pt x="243869" y="487738"/>
                  </a:cubicBezTo>
                  <a:lnTo>
                    <a:pt x="256995" y="486415"/>
                  </a:lnTo>
                  <a:lnTo>
                    <a:pt x="256995" y="487737"/>
                  </a:lnTo>
                  <a:lnTo>
                    <a:pt x="1281512" y="487737"/>
                  </a:lnTo>
                  <a:close/>
                </a:path>
              </a:pathLst>
            </a:custGeom>
            <a:solidFill>
              <a:srgbClr val="4FD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18" name="Group 15"/>
            <p:cNvGrpSpPr/>
            <p:nvPr/>
          </p:nvGrpSpPr>
          <p:grpSpPr>
            <a:xfrm>
              <a:off x="10813320" y="4076640"/>
              <a:ext cx="272520" cy="129240"/>
              <a:chOff x="10813320" y="4076640"/>
              <a:chExt cx="272520" cy="129240"/>
            </a:xfrm>
          </p:grpSpPr>
          <p:sp>
            <p:nvSpPr>
              <p:cNvPr id="119" name="CustomShape 16"/>
              <p:cNvSpPr/>
              <p:nvPr/>
            </p:nvSpPr>
            <p:spPr>
              <a:xfrm>
                <a:off x="10813320" y="4076640"/>
                <a:ext cx="272520" cy="129240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0" name="CustomShape 17"/>
              <p:cNvSpPr/>
              <p:nvPr/>
            </p:nvSpPr>
            <p:spPr>
              <a:xfrm>
                <a:off x="10884600" y="4147920"/>
                <a:ext cx="24480" cy="24480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1" name="CustomShape 18"/>
              <p:cNvSpPr/>
              <p:nvPr/>
            </p:nvSpPr>
            <p:spPr>
              <a:xfrm>
                <a:off x="10989720" y="4109400"/>
                <a:ext cx="24840" cy="24480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pic>
        <p:nvPicPr>
          <p:cNvPr id="122" name="Picture 3"/>
          <p:cNvPicPr/>
          <p:nvPr/>
        </p:nvPicPr>
        <p:blipFill>
          <a:blip r:embed="rId2"/>
          <a:stretch/>
        </p:blipFill>
        <p:spPr>
          <a:xfrm>
            <a:off x="2551320" y="860040"/>
            <a:ext cx="8974440" cy="5520960"/>
          </a:xfrm>
          <a:prstGeom prst="rect">
            <a:avLst/>
          </a:prstGeom>
          <a:ln>
            <a:noFill/>
          </a:ln>
        </p:spPr>
      </p:pic>
      <p:sp>
        <p:nvSpPr>
          <p:cNvPr id="123" name="CustomShape 19"/>
          <p:cNvSpPr/>
          <p:nvPr/>
        </p:nvSpPr>
        <p:spPr>
          <a:xfrm rot="2700000">
            <a:off x="11788920" y="6333120"/>
            <a:ext cx="526680" cy="602640"/>
          </a:xfrm>
          <a:custGeom>
            <a:avLst/>
            <a:gdLst/>
            <a:ahLst/>
            <a:cxnLst/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20"/>
          <p:cNvSpPr/>
          <p:nvPr/>
        </p:nvSpPr>
        <p:spPr>
          <a:xfrm>
            <a:off x="11839320" y="6481080"/>
            <a:ext cx="42624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FFFFFF"/>
                </a:solidFill>
                <a:latin typeface="Segoe UI Light"/>
                <a:ea typeface="DejaVu Sans"/>
              </a:rPr>
              <a:t>10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5" name="CustomShape 21"/>
          <p:cNvSpPr/>
          <p:nvPr/>
        </p:nvSpPr>
        <p:spPr>
          <a:xfrm>
            <a:off x="316800" y="6345720"/>
            <a:ext cx="819360" cy="21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22"/>
          <p:cNvSpPr/>
          <p:nvPr/>
        </p:nvSpPr>
        <p:spPr>
          <a:xfrm>
            <a:off x="4212000" y="1543320"/>
            <a:ext cx="5699520" cy="3553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23"/>
          <p:cNvSpPr/>
          <p:nvPr/>
        </p:nvSpPr>
        <p:spPr>
          <a:xfrm>
            <a:off x="646560" y="1388880"/>
            <a:ext cx="3000960" cy="48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Century Gothic"/>
                <a:ea typeface="DejaVu Sans"/>
              </a:rPr>
              <a:t>Performance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8" name="Line 24"/>
          <p:cNvSpPr/>
          <p:nvPr/>
        </p:nvSpPr>
        <p:spPr>
          <a:xfrm>
            <a:off x="685440" y="2631600"/>
            <a:ext cx="146304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9" name="Group 25"/>
          <p:cNvGrpSpPr/>
          <p:nvPr/>
        </p:nvGrpSpPr>
        <p:grpSpPr>
          <a:xfrm>
            <a:off x="8881200" y="3621240"/>
            <a:ext cx="413640" cy="196200"/>
            <a:chOff x="8881200" y="3621240"/>
            <a:chExt cx="413640" cy="196200"/>
          </a:xfrm>
        </p:grpSpPr>
        <p:sp>
          <p:nvSpPr>
            <p:cNvPr id="130" name="CustomShape 26"/>
            <p:cNvSpPr/>
            <p:nvPr/>
          </p:nvSpPr>
          <p:spPr>
            <a:xfrm>
              <a:off x="8881200" y="3621240"/>
              <a:ext cx="413640" cy="196200"/>
            </a:xfrm>
            <a:custGeom>
              <a:avLst/>
              <a:gdLst/>
              <a:ahLst/>
              <a:cxnLst/>
              <a:rect l="l" t="t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CustomShape 27"/>
            <p:cNvSpPr/>
            <p:nvPr/>
          </p:nvSpPr>
          <p:spPr>
            <a:xfrm>
              <a:off x="8989560" y="3729600"/>
              <a:ext cx="37440" cy="37080"/>
            </a:xfrm>
            <a:custGeom>
              <a:avLst/>
              <a:gdLst/>
              <a:ahLst/>
              <a:cxnLst/>
              <a:rect l="l" t="t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28"/>
            <p:cNvSpPr/>
            <p:nvPr/>
          </p:nvSpPr>
          <p:spPr>
            <a:xfrm>
              <a:off x="9149040" y="3671280"/>
              <a:ext cx="37800" cy="37080"/>
            </a:xfrm>
            <a:custGeom>
              <a:avLst/>
              <a:gdLst/>
              <a:ahLst/>
              <a:cxnLst/>
              <a:rect l="l" t="t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3" name="CustomShape 29"/>
          <p:cNvSpPr/>
          <p:nvPr/>
        </p:nvSpPr>
        <p:spPr>
          <a:xfrm>
            <a:off x="5303520" y="2570760"/>
            <a:ext cx="4114440" cy="99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latin typeface="Arial"/>
              </a:rPr>
              <a:t>Training ROC: 0.77</a:t>
            </a: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latin typeface="Arial"/>
              </a:rPr>
              <a:t>Test ROC: 0.76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55680" y="0"/>
            <a:ext cx="11479680" cy="2753280"/>
          </a:xfrm>
          <a:prstGeom prst="rect">
            <a:avLst/>
          </a:prstGeom>
          <a:gradFill rotWithShape="0"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5" name="Picture 14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1179360" y="826560"/>
            <a:ext cx="98326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7200" b="0" strike="noStrike" spc="-1">
                <a:solidFill>
                  <a:srgbClr val="FFFFFF"/>
                </a:solidFill>
                <a:latin typeface="Century Gothic"/>
              </a:rPr>
              <a:t>Use Cases</a:t>
            </a:r>
            <a:endParaRPr lang="en-US" sz="7200" b="0" strike="noStrike" spc="-1">
              <a:latin typeface="Arial"/>
            </a:endParaRPr>
          </a:p>
        </p:txBody>
      </p:sp>
      <p:grpSp>
        <p:nvGrpSpPr>
          <p:cNvPr id="137" name="Group 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38" name="CustomShape 4"/>
          <p:cNvSpPr/>
          <p:nvPr/>
        </p:nvSpPr>
        <p:spPr>
          <a:xfrm>
            <a:off x="1371600" y="2572200"/>
            <a:ext cx="10058040" cy="292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Features were selected from a broad set of variables:</a:t>
            </a: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These might be important factors for predicting survival</a:t>
            </a: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u="sng" strike="noStrike" spc="-1">
                <a:uFillTx/>
                <a:latin typeface="Arial"/>
              </a:rPr>
              <a:t>Top Performing Features: </a:t>
            </a:r>
            <a:r>
              <a:rPr lang="en-US" sz="2000" b="0" strike="noStrike" spc="-1">
                <a:latin typeface="Arial"/>
              </a:rPr>
              <a:t>Age, Primary Site of Cancer, Smoking, and BMI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The questionnaire is rich in information, but may be difficult to acquire based on feature specificity </a:t>
            </a: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Metabolic measurements, food consumed, exercise may be hard to quantify consistently across different contexts.  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latin typeface="Arial"/>
              </a:rPr>
              <a:t>Our model quantifies the importance of all the varibles in the data</a:t>
            </a:r>
            <a:endParaRPr lang="en-US" sz="20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latin typeface="Arial"/>
              </a:rPr>
              <a:t>Clinicians can begin designing more targeted studies to better understand lifestyle and cancer mortality.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343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Century Gothic</vt:lpstr>
      <vt:lpstr>DejaVu Sans</vt:lpstr>
      <vt:lpstr>Segoe UI Light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Vaishnavi Vukku</cp:lastModifiedBy>
  <cp:revision>10</cp:revision>
  <dcterms:created xsi:type="dcterms:W3CDTF">2020-11-22T17:38:36Z</dcterms:created>
  <dcterms:modified xsi:type="dcterms:W3CDTF">2020-12-12T19:14:45Z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