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60" r:id="rId2"/>
  </p:sldMasterIdLst>
  <p:notesMasterIdLst>
    <p:notesMasterId r:id="rId96"/>
  </p:notesMasterIdLst>
  <p:sldIdLst>
    <p:sldId id="396" r:id="rId3"/>
    <p:sldId id="397" r:id="rId4"/>
    <p:sldId id="401" r:id="rId5"/>
    <p:sldId id="400" r:id="rId6"/>
    <p:sldId id="436" r:id="rId7"/>
    <p:sldId id="410" r:id="rId8"/>
    <p:sldId id="435" r:id="rId9"/>
    <p:sldId id="458" r:id="rId10"/>
    <p:sldId id="455" r:id="rId11"/>
    <p:sldId id="456" r:id="rId12"/>
    <p:sldId id="459" r:id="rId13"/>
    <p:sldId id="460" r:id="rId14"/>
    <p:sldId id="468" r:id="rId15"/>
    <p:sldId id="420" r:id="rId16"/>
    <p:sldId id="472" r:id="rId17"/>
    <p:sldId id="473" r:id="rId18"/>
    <p:sldId id="474" r:id="rId19"/>
    <p:sldId id="475" r:id="rId20"/>
    <p:sldId id="476" r:id="rId21"/>
    <p:sldId id="421" r:id="rId22"/>
    <p:sldId id="422" r:id="rId23"/>
    <p:sldId id="423" r:id="rId24"/>
    <p:sldId id="424" r:id="rId25"/>
    <p:sldId id="425" r:id="rId26"/>
    <p:sldId id="426" r:id="rId27"/>
    <p:sldId id="430" r:id="rId28"/>
    <p:sldId id="431" r:id="rId29"/>
    <p:sldId id="469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93" r:id="rId47"/>
    <p:sldId id="394" r:id="rId48"/>
    <p:sldId id="365" r:id="rId49"/>
    <p:sldId id="411" r:id="rId50"/>
    <p:sldId id="402" r:id="rId51"/>
    <p:sldId id="403" r:id="rId52"/>
    <p:sldId id="404" r:id="rId53"/>
    <p:sldId id="405" r:id="rId54"/>
    <p:sldId id="407" r:id="rId55"/>
    <p:sldId id="408" r:id="rId56"/>
    <p:sldId id="434" r:id="rId57"/>
    <p:sldId id="454" r:id="rId58"/>
    <p:sldId id="409" r:id="rId59"/>
    <p:sldId id="368" r:id="rId60"/>
    <p:sldId id="340" r:id="rId61"/>
    <p:sldId id="339" r:id="rId62"/>
    <p:sldId id="342" r:id="rId63"/>
    <p:sldId id="369" r:id="rId64"/>
    <p:sldId id="375" r:id="rId65"/>
    <p:sldId id="374" r:id="rId66"/>
    <p:sldId id="419" r:id="rId67"/>
    <p:sldId id="412" r:id="rId68"/>
    <p:sldId id="461" r:id="rId69"/>
    <p:sldId id="414" r:id="rId70"/>
    <p:sldId id="415" r:id="rId71"/>
    <p:sldId id="416" r:id="rId72"/>
    <p:sldId id="417" r:id="rId73"/>
    <p:sldId id="418" r:id="rId74"/>
    <p:sldId id="370" r:id="rId75"/>
    <p:sldId id="343" r:id="rId76"/>
    <p:sldId id="345" r:id="rId77"/>
    <p:sldId id="376" r:id="rId78"/>
    <p:sldId id="346" r:id="rId79"/>
    <p:sldId id="347" r:id="rId80"/>
    <p:sldId id="373" r:id="rId81"/>
    <p:sldId id="359" r:id="rId82"/>
    <p:sldId id="360" r:id="rId83"/>
    <p:sldId id="358" r:id="rId84"/>
    <p:sldId id="361" r:id="rId85"/>
    <p:sldId id="437" r:id="rId86"/>
    <p:sldId id="463" r:id="rId87"/>
    <p:sldId id="464" r:id="rId88"/>
    <p:sldId id="462" r:id="rId89"/>
    <p:sldId id="466" r:id="rId90"/>
    <p:sldId id="443" r:id="rId91"/>
    <p:sldId id="439" r:id="rId92"/>
    <p:sldId id="467" r:id="rId93"/>
    <p:sldId id="444" r:id="rId94"/>
    <p:sldId id="465" r:id="rId95"/>
  </p:sldIdLst>
  <p:sldSz cx="9144000" cy="6858000" type="screen4x3"/>
  <p:notesSz cx="7099300" cy="10234613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365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3" autoAdjust="0"/>
    <p:restoredTop sz="97800" autoAdjust="0"/>
  </p:normalViewPr>
  <p:slideViewPr>
    <p:cSldViewPr snapToObjects="1">
      <p:cViewPr varScale="1">
        <p:scale>
          <a:sx n="77" d="100"/>
          <a:sy n="77" d="100"/>
        </p:scale>
        <p:origin x="1167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7F1FB43-DA73-4E21-A0CA-90CBB28AEE7B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243FE85-7A34-4EB3-9164-856192A21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0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16365"/>
                </a:solidFill>
                <a:latin typeface="Bliss Pro"/>
                <a:cs typeface="Bliss Pro"/>
              </a:defRPr>
            </a:lvl1pPr>
          </a:lstStyle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16365"/>
                </a:solidFill>
                <a:latin typeface="Bliss Pro"/>
                <a:cs typeface="Blis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17/01/2017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17/01/2017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17/01/2017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6163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17/01/2017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17/01/2017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17/01/2017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17/01/2017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17/01/2017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17/01/2017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17/01/2017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4075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54075"/>
            <a:ext cx="5111750" cy="52720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16126"/>
            <a:ext cx="3008313" cy="41100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17/01/2017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pdf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it logo RGB outlin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0000" y="361441"/>
            <a:ext cx="1094234" cy="11948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pic>
        <p:nvPicPr>
          <p:cNvPr id="7" name="Picture 6" descr="iit logo RGB outline without text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3"/>
              <a:stretch>
                <a:fillRect/>
              </a:stretch>
            </p:blipFill>
          </mc:Choice>
          <mc:Fallback>
            <p:blipFill>
              <a:blip r:embed="rId14"/>
              <a:stretch>
                <a:fillRect/>
              </a:stretch>
            </p:blipFill>
          </mc:Fallback>
        </mc:AlternateContent>
        <p:spPr>
          <a:xfrm>
            <a:off x="180000" y="180000"/>
            <a:ext cx="660400" cy="558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9144000" cy="168275"/>
          </a:xfrm>
          <a:prstGeom prst="rect">
            <a:avLst/>
          </a:prstGeom>
          <a:solidFill>
            <a:srgbClr val="61636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1682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C05D96A-5A56-F843-B5A6-AB19E25093DC}" type="datetimeFigureOut">
              <a:rPr lang="en-GB"/>
              <a:pPr/>
              <a:t>17/01/2017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1682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1682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AAD73BF-4F90-BF4A-B58E-D4B49D89A2FA}" type="slidenum">
              <a:rPr lang="en-GB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616365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ln>
            <a:noFill/>
          </a:ln>
          <a:solidFill>
            <a:srgbClr val="616365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ln>
            <a:noFill/>
          </a:ln>
          <a:solidFill>
            <a:srgbClr val="616365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ln>
            <a:noFill/>
          </a:ln>
          <a:solidFill>
            <a:srgbClr val="616365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ln>
            <a:noFill/>
          </a:ln>
          <a:solidFill>
            <a:srgbClr val="616365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ln>
            <a:noFill/>
          </a:ln>
          <a:solidFill>
            <a:srgbClr val="616365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icub.org/yarpdoc/yarpmanager.html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://eris.liralab.it/yarpdoc/de/d71/classyarp_1_1sig_1_1ImageOf.html" TargetMode="Externa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icub.org/iCub/dox/html/icub_basic_image_processing.html" TargetMode="Externa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icub.org/yarpdoc/classyarp_1_1dev_1_1IVelocityControl.html" TargetMode="External"/><Relationship Id="rId2" Type="http://schemas.openxmlformats.org/officeDocument/2006/relationships/hyperlink" Target="http://wiki.icub.org/yarpdoc/classyarp_1_1dev_1_1IPositionControl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hyperlink" Target="http://www.icub.org/download/software/datasetplayer-demo/testData_20120803_095402.zip" TargetMode="Externa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420888"/>
            <a:ext cx="7696200" cy="944562"/>
          </a:xfrm>
        </p:spPr>
        <p:txBody>
          <a:bodyPr/>
          <a:lstStyle/>
          <a:p>
            <a:r>
              <a:rPr lang="en-US" dirty="0" smtClean="0"/>
              <a:t>YARP from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datasetplayer-app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6400981" cy="417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024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run the </a:t>
            </a:r>
            <a:r>
              <a:rPr lang="en-US" dirty="0" err="1" smtClean="0"/>
              <a:t>iCub</a:t>
            </a:r>
            <a:r>
              <a:rPr lang="en-US" dirty="0" smtClean="0"/>
              <a:t>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iCub_SIM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yarpmotorgui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888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Controlling the simulator with the command 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510" y="1367408"/>
            <a:ext cx="8229600" cy="1841375"/>
          </a:xfrm>
        </p:spPr>
        <p:txBody>
          <a:bodyPr>
            <a:noAutofit/>
          </a:bodyPr>
          <a:lstStyle/>
          <a:p>
            <a:r>
              <a:rPr lang="en-US" sz="1800" dirty="0" smtClean="0"/>
              <a:t>Set of ports for parts {head} {</a:t>
            </a:r>
            <a:r>
              <a:rPr lang="en-US" sz="1800" dirty="0" err="1" smtClean="0"/>
              <a:t>left_arm</a:t>
            </a:r>
            <a:r>
              <a:rPr lang="en-US" sz="1800" dirty="0" smtClean="0"/>
              <a:t>} {torso} etc…</a:t>
            </a:r>
          </a:p>
          <a:p>
            <a:r>
              <a:rPr lang="en-US" sz="1800" dirty="0" smtClean="0"/>
              <a:t>Ports:</a:t>
            </a:r>
          </a:p>
          <a:p>
            <a:pPr marL="0" indent="0">
              <a:buNone/>
            </a:pPr>
            <a:r>
              <a:rPr lang="en-US" sz="1800" dirty="0" smtClean="0"/>
              <a:t>/</a:t>
            </a:r>
            <a:r>
              <a:rPr lang="en-US" sz="1800" dirty="0" err="1" smtClean="0"/>
              <a:t>icubSim</a:t>
            </a:r>
            <a:r>
              <a:rPr lang="en-US" sz="1800" dirty="0" smtClean="0"/>
              <a:t>/head/</a:t>
            </a:r>
            <a:r>
              <a:rPr lang="en-US" sz="1800" dirty="0" err="1" smtClean="0"/>
              <a:t>rpc:i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/</a:t>
            </a:r>
            <a:r>
              <a:rPr lang="en-US" sz="1800" dirty="0" err="1" smtClean="0"/>
              <a:t>icubSim</a:t>
            </a:r>
            <a:r>
              <a:rPr lang="en-US" sz="1800" dirty="0" smtClean="0"/>
              <a:t>/head/</a:t>
            </a:r>
            <a:r>
              <a:rPr lang="en-US" sz="1800" dirty="0" err="1" smtClean="0"/>
              <a:t>command:i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/</a:t>
            </a:r>
            <a:r>
              <a:rPr lang="en-US" sz="1800" dirty="0" err="1" smtClean="0"/>
              <a:t>iicubSim</a:t>
            </a:r>
            <a:r>
              <a:rPr lang="en-US" sz="1800" dirty="0" smtClean="0"/>
              <a:t>/head/</a:t>
            </a:r>
            <a:r>
              <a:rPr lang="en-US" sz="1800" dirty="0" err="1" smtClean="0"/>
              <a:t>state:o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234510" y="3356992"/>
            <a:ext cx="84352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$ </a:t>
            </a:r>
            <a:r>
              <a:rPr lang="en-US" sz="1400" dirty="0" err="1"/>
              <a:t>yarp</a:t>
            </a:r>
            <a:r>
              <a:rPr lang="en-US" sz="1400" dirty="0"/>
              <a:t> </a:t>
            </a:r>
            <a:r>
              <a:rPr lang="en-US" sz="1400" dirty="0" err="1"/>
              <a:t>rpc</a:t>
            </a:r>
            <a:r>
              <a:rPr lang="en-US" sz="1400" dirty="0"/>
              <a:t> /</a:t>
            </a:r>
            <a:r>
              <a:rPr lang="en-US" sz="1400" dirty="0" err="1"/>
              <a:t>icubSim</a:t>
            </a:r>
            <a:r>
              <a:rPr lang="en-US" sz="1400" dirty="0"/>
              <a:t>/head/</a:t>
            </a:r>
            <a:r>
              <a:rPr lang="en-US" sz="1400" dirty="0" err="1"/>
              <a:t>rpc:i</a:t>
            </a:r>
            <a:endParaRPr lang="en-US" sz="1400" dirty="0"/>
          </a:p>
          <a:p>
            <a:r>
              <a:rPr lang="en-US" sz="1400" dirty="0"/>
              <a:t>&gt;&gt;get </a:t>
            </a:r>
            <a:r>
              <a:rPr lang="en-US" sz="1400" dirty="0" err="1"/>
              <a:t>encs</a:t>
            </a:r>
            <a:endParaRPr lang="en-US" sz="1400" dirty="0"/>
          </a:p>
          <a:p>
            <a:r>
              <a:rPr lang="en-US" sz="1400" dirty="0"/>
              <a:t>Response: [is] </a:t>
            </a:r>
            <a:r>
              <a:rPr lang="en-US" sz="1400" dirty="0" err="1"/>
              <a:t>encs</a:t>
            </a:r>
            <a:r>
              <a:rPr lang="en-US" sz="1400" dirty="0"/>
              <a:t> (-0.000015 0.000004 -0.000004 -0.0 0.0 -0.0) [</a:t>
            </a:r>
            <a:r>
              <a:rPr lang="en-US" sz="1400" dirty="0" err="1"/>
              <a:t>tsta</a:t>
            </a:r>
            <a:r>
              <a:rPr lang="en-US" sz="1400" dirty="0"/>
              <a:t>] 1 1434026836.655992 [ok]</a:t>
            </a:r>
          </a:p>
          <a:p>
            <a:r>
              <a:rPr lang="en-US" sz="1400" dirty="0"/>
              <a:t>&gt;&gt;set </a:t>
            </a:r>
            <a:r>
              <a:rPr lang="en-US" sz="1400" dirty="0" err="1"/>
              <a:t>pos</a:t>
            </a:r>
            <a:r>
              <a:rPr lang="en-US" sz="1400" dirty="0"/>
              <a:t> 0 -10</a:t>
            </a:r>
          </a:p>
          <a:p>
            <a:r>
              <a:rPr lang="en-US" sz="1400" dirty="0"/>
              <a:t>Response: [ok]</a:t>
            </a:r>
          </a:p>
          <a:p>
            <a:r>
              <a:rPr lang="en-US" sz="1400" dirty="0"/>
              <a:t>&gt;&gt;set </a:t>
            </a:r>
            <a:r>
              <a:rPr lang="en-US" sz="1400" dirty="0" err="1"/>
              <a:t>pos</a:t>
            </a:r>
            <a:r>
              <a:rPr lang="en-US" sz="1400" dirty="0"/>
              <a:t> 1 20</a:t>
            </a:r>
          </a:p>
          <a:p>
            <a:r>
              <a:rPr lang="en-US" sz="1400" dirty="0"/>
              <a:t>Response: [ok]</a:t>
            </a:r>
          </a:p>
          <a:p>
            <a:r>
              <a:rPr lang="en-US" sz="1400" dirty="0"/>
              <a:t>&gt;&gt;set </a:t>
            </a:r>
            <a:r>
              <a:rPr lang="en-US" sz="1400" dirty="0" err="1"/>
              <a:t>poss</a:t>
            </a:r>
            <a:r>
              <a:rPr lang="en-US" sz="1400" dirty="0"/>
              <a:t> (0 0 0 0 0 0)</a:t>
            </a:r>
          </a:p>
          <a:p>
            <a:r>
              <a:rPr lang="en-US" sz="1400" dirty="0"/>
              <a:t>Response: [ok]</a:t>
            </a:r>
          </a:p>
          <a:p>
            <a:r>
              <a:rPr lang="en-US" sz="1400" dirty="0"/>
              <a:t>&gt;&gt;get </a:t>
            </a:r>
            <a:r>
              <a:rPr lang="en-US" sz="1400" dirty="0" err="1"/>
              <a:t>encs</a:t>
            </a:r>
            <a:endParaRPr lang="en-US" sz="1400" dirty="0"/>
          </a:p>
          <a:p>
            <a:r>
              <a:rPr lang="en-US" sz="1400" dirty="0"/>
              <a:t>Response: [is] </a:t>
            </a:r>
            <a:r>
              <a:rPr lang="en-US" sz="1400" dirty="0" err="1"/>
              <a:t>encs</a:t>
            </a:r>
            <a:r>
              <a:rPr lang="en-US" sz="1400" dirty="0"/>
              <a:t> (-0.0005 0.000971 -0.000004 -0.0 0.0 -0.0) [</a:t>
            </a:r>
            <a:r>
              <a:rPr lang="en-US" sz="1400" dirty="0" err="1"/>
              <a:t>tsta</a:t>
            </a:r>
            <a:r>
              <a:rPr lang="en-US" sz="1400" dirty="0"/>
              <a:t>] 2 1434026858.553787 [ok]</a:t>
            </a:r>
          </a:p>
          <a:p>
            <a:r>
              <a:rPr lang="en-US" sz="1400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290490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7696200" cy="944562"/>
          </a:xfrm>
        </p:spPr>
        <p:txBody>
          <a:bodyPr/>
          <a:lstStyle/>
          <a:p>
            <a:r>
              <a:rPr lang="en-US" dirty="0" smtClean="0"/>
              <a:t>Tutorials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52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Tutorial1: </a:t>
            </a:r>
            <a:r>
              <a:rPr lang="en-US" dirty="0" err="1" smtClean="0"/>
              <a:t>tutorial_yarp_automation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6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Tutorial2: </a:t>
            </a:r>
            <a:r>
              <a:rPr lang="en-US" dirty="0" err="1" smtClean="0"/>
              <a:t>tutorial_yarp_ports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(and </a:t>
            </a:r>
            <a:r>
              <a:rPr lang="en-US" dirty="0" err="1" smtClean="0"/>
              <a:t>cmake</a:t>
            </a:r>
            <a:r>
              <a:rPr lang="en-US" dirty="0" smtClean="0"/>
              <a:t> basics)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8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Tutorial3: </a:t>
            </a:r>
            <a:r>
              <a:rPr lang="en-US" dirty="0" err="1" smtClean="0"/>
              <a:t>tutorial_yarp_rpc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0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Tutorial4: </a:t>
            </a:r>
            <a:r>
              <a:rPr lang="en-US" dirty="0" err="1" smtClean="0"/>
              <a:t>tutorial_yarp_rfmodule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Tutorial5: </a:t>
            </a:r>
            <a:r>
              <a:rPr lang="en-US" dirty="0" err="1" smtClean="0"/>
              <a:t>tutorial_yarp_multithreading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8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Tutorial6: </a:t>
            </a:r>
            <a:r>
              <a:rPr lang="en-US" dirty="0" err="1" smtClean="0"/>
              <a:t>tutorial_yarp_idl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3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1938"/>
            <a:ext cx="6348434" cy="1143000"/>
          </a:xfrm>
        </p:spPr>
        <p:txBody>
          <a:bodyPr/>
          <a:lstStyle/>
          <a:p>
            <a:r>
              <a:rPr lang="en-US" sz="3200" dirty="0" smtClean="0"/>
              <a:t>A (very) simple example: read data to/from a port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596900" y="15068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[on terminal 1] </a:t>
            </a:r>
            <a:r>
              <a:rPr lang="en-US" dirty="0" err="1" smtClean="0">
                <a:solidFill>
                  <a:schemeClr val="bg2"/>
                </a:solidFill>
              </a:rPr>
              <a:t>yarpserver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[on terminal 2] </a:t>
            </a:r>
            <a:r>
              <a:rPr lang="en-US" dirty="0" err="1" smtClean="0">
                <a:solidFill>
                  <a:schemeClr val="bg2"/>
                </a:solidFill>
              </a:rPr>
              <a:t>yarp</a:t>
            </a:r>
            <a:r>
              <a:rPr lang="en-US" dirty="0" smtClean="0">
                <a:solidFill>
                  <a:schemeClr val="bg2"/>
                </a:solidFill>
              </a:rPr>
              <a:t> read /read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[on terminal 3] </a:t>
            </a:r>
            <a:r>
              <a:rPr lang="en-US" dirty="0" err="1" smtClean="0">
                <a:solidFill>
                  <a:schemeClr val="bg2"/>
                </a:solidFill>
              </a:rPr>
              <a:t>yarp</a:t>
            </a:r>
            <a:r>
              <a:rPr lang="en-US" dirty="0" smtClean="0">
                <a:solidFill>
                  <a:schemeClr val="bg2"/>
                </a:solidFill>
              </a:rPr>
              <a:t> write /write /read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65400" y="274320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7075" y="274320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7325" y="326225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781300" y="323850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02300" y="274320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89600" y="274320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1725" y="326225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/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918200" y="323850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68700" y="3416300"/>
            <a:ext cx="2311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3700" y="4292600"/>
            <a:ext cx="4140200" cy="1600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$ </a:t>
            </a:r>
            <a:r>
              <a:rPr lang="en-US" sz="1400" dirty="0" err="1" smtClean="0">
                <a:solidFill>
                  <a:schemeClr val="bg2"/>
                </a:solidFill>
              </a:rPr>
              <a:t>yarp</a:t>
            </a:r>
            <a:r>
              <a:rPr lang="en-US" sz="1400" dirty="0" smtClean="0">
                <a:solidFill>
                  <a:schemeClr val="bg2"/>
                </a:solidFill>
              </a:rPr>
              <a:t> write /write /read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Port /write listening at tcp://127.0.0.1:10012</a:t>
            </a:r>
          </a:p>
          <a:p>
            <a:r>
              <a:rPr lang="en-US" sz="1400" dirty="0" err="1" smtClean="0">
                <a:solidFill>
                  <a:schemeClr val="bg2"/>
                </a:solidFill>
              </a:rPr>
              <a:t>yarp</a:t>
            </a:r>
            <a:r>
              <a:rPr lang="en-US" sz="1400" dirty="0" smtClean="0">
                <a:solidFill>
                  <a:schemeClr val="bg2"/>
                </a:solidFill>
              </a:rPr>
              <a:t>: Sending output from /write to /read using </a:t>
            </a:r>
            <a:r>
              <a:rPr lang="en-US" sz="1400" dirty="0" err="1" smtClean="0">
                <a:solidFill>
                  <a:schemeClr val="bg2"/>
                </a:solidFill>
              </a:rPr>
              <a:t>tcp</a:t>
            </a:r>
            <a:endParaRPr lang="en-US" sz="1400" dirty="0" smtClean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bg2"/>
                </a:solidFill>
              </a:rPr>
              <a:t>Added output connection from "/write" to "/read"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hello </a:t>
            </a:r>
            <a:r>
              <a:rPr lang="en-US" sz="1400" dirty="0" err="1" smtClean="0">
                <a:solidFill>
                  <a:schemeClr val="bg2"/>
                </a:solidFill>
              </a:rPr>
              <a:t>yarp</a:t>
            </a:r>
            <a:endParaRPr lang="en-US" sz="1400" dirty="0" smtClean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bg2"/>
                </a:solidFill>
              </a:rPr>
              <a:t>1 2 3 </a:t>
            </a:r>
          </a:p>
          <a:p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49800" y="4279900"/>
            <a:ext cx="405130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$ </a:t>
            </a:r>
            <a:r>
              <a:rPr lang="en-US" sz="1400" dirty="0" err="1">
                <a:solidFill>
                  <a:schemeClr val="bg2"/>
                </a:solidFill>
              </a:rPr>
              <a:t>yarp</a:t>
            </a:r>
            <a:r>
              <a:rPr lang="en-US" sz="1400" dirty="0">
                <a:solidFill>
                  <a:schemeClr val="bg2"/>
                </a:solidFill>
              </a:rPr>
              <a:t> read /read</a:t>
            </a:r>
          </a:p>
          <a:p>
            <a:r>
              <a:rPr lang="en-US" sz="1400" dirty="0">
                <a:solidFill>
                  <a:schemeClr val="bg2"/>
                </a:solidFill>
              </a:rPr>
              <a:t>Port /read listening at tcp://127.0.0.1:10002</a:t>
            </a:r>
          </a:p>
          <a:p>
            <a:r>
              <a:rPr lang="en-US" sz="1400" dirty="0" err="1">
                <a:solidFill>
                  <a:schemeClr val="bg2"/>
                </a:solidFill>
              </a:rPr>
              <a:t>yarp</a:t>
            </a:r>
            <a:r>
              <a:rPr lang="en-US" sz="1400" dirty="0">
                <a:solidFill>
                  <a:schemeClr val="bg2"/>
                </a:solidFill>
              </a:rPr>
              <a:t>: Receiving input from /write to /read using </a:t>
            </a:r>
            <a:r>
              <a:rPr lang="en-US" sz="1400" dirty="0" err="1">
                <a:solidFill>
                  <a:schemeClr val="bg2"/>
                </a:solidFill>
              </a:rPr>
              <a:t>tcp</a:t>
            </a:r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hello </a:t>
            </a:r>
            <a:r>
              <a:rPr lang="en-US" sz="1400" dirty="0" err="1">
                <a:solidFill>
                  <a:schemeClr val="bg2"/>
                </a:solidFill>
              </a:rPr>
              <a:t>yarp</a:t>
            </a:r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1 2 3</a:t>
            </a:r>
          </a:p>
          <a:p>
            <a:endParaRPr lang="en-US" sz="1400" dirty="0">
              <a:solidFill>
                <a:schemeClr val="bg2"/>
              </a:solidFill>
            </a:endParaRPr>
          </a:p>
          <a:p>
            <a:endParaRPr lang="en-US" sz="1400" dirty="0">
              <a:solidFill>
                <a:schemeClr val="bg2"/>
              </a:solidFill>
            </a:endParaRPr>
          </a:p>
          <a:p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4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414"/>
            <a:ext cx="9144000" cy="944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YARP Manager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928670"/>
            <a:ext cx="8572560" cy="4082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177800">
              <a:spcBef>
                <a:spcPct val="20000"/>
              </a:spcBef>
              <a:buFont typeface="Arial"/>
              <a:buChar char="•"/>
            </a:pPr>
            <a:r>
              <a:rPr lang="en-US" sz="2200" dirty="0" smtClean="0">
                <a:solidFill>
                  <a:srgbClr val="616365"/>
                </a:solidFill>
              </a:rPr>
              <a:t>The </a:t>
            </a:r>
            <a:r>
              <a:rPr lang="en-US" sz="2200" dirty="0" err="1" smtClean="0">
                <a:solidFill>
                  <a:srgbClr val="800080"/>
                </a:solidFill>
              </a:rPr>
              <a:t>yarpmanager</a:t>
            </a:r>
            <a:r>
              <a:rPr lang="en-US" sz="2200" dirty="0" smtClean="0">
                <a:solidFill>
                  <a:srgbClr val="800080"/>
                </a:solidFill>
              </a:rPr>
              <a:t> </a:t>
            </a:r>
            <a:r>
              <a:rPr lang="en-US" sz="2200" dirty="0" smtClean="0">
                <a:solidFill>
                  <a:srgbClr val="616365"/>
                </a:solidFill>
              </a:rPr>
              <a:t>is a graphic interface to monitor processes</a:t>
            </a:r>
          </a:p>
          <a:p>
            <a:pPr indent="177800">
              <a:spcBef>
                <a:spcPct val="20000"/>
              </a:spcBef>
              <a:buFont typeface="Arial"/>
              <a:buChar char="•"/>
            </a:pPr>
            <a:r>
              <a:rPr lang="en-US" sz="2200" dirty="0" smtClean="0">
                <a:solidFill>
                  <a:srgbClr val="616365"/>
                </a:solidFill>
              </a:rPr>
              <a:t>It allows to start/stopping/monitor, redirect i/o</a:t>
            </a:r>
          </a:p>
          <a:p>
            <a:pPr indent="177800">
              <a:spcBef>
                <a:spcPct val="20000"/>
              </a:spcBef>
              <a:buFont typeface="Arial"/>
              <a:buChar char="•"/>
            </a:pPr>
            <a:r>
              <a:rPr lang="en-US" sz="2200" dirty="0" smtClean="0">
                <a:solidFill>
                  <a:srgbClr val="616365"/>
                </a:solidFill>
              </a:rPr>
              <a:t>In addition it automates establishing connections between modules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354797" y="3593068"/>
            <a:ext cx="1071570" cy="1174068"/>
          </a:xfrm>
          <a:prstGeom prst="foldedCorner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4797" y="3593068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.xml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676400" y="3962400"/>
            <a:ext cx="1000132" cy="273610"/>
          </a:xfrm>
          <a:prstGeom prst="rightArrow">
            <a:avLst/>
          </a:prstGeom>
          <a:solidFill>
            <a:srgbClr val="800080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38400"/>
            <a:ext cx="558760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38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7315200" cy="5155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50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yarpmanager</a:t>
            </a:r>
            <a:r>
              <a:rPr lang="en-US" dirty="0" smtClean="0"/>
              <a:t> documentation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it-IT" dirty="0">
                <a:hlinkClick r:id="rId2"/>
              </a:rPr>
              <a:t>http</a:t>
            </a:r>
            <a:r>
              <a:rPr lang="it-IT" dirty="0" smtClean="0">
                <a:hlinkClick r:id="rId2"/>
              </a:rPr>
              <a:t>://wiki.icub.org/yarpdoc/yarpmanager.html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950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819400"/>
            <a:ext cx="831559" cy="9192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676400"/>
            <a:ext cx="767387" cy="81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934200" y="12192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/node1</a:t>
            </a:r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510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Starting a server</a:t>
            </a:r>
          </a:p>
          <a:p>
            <a:r>
              <a:rPr lang="en-US" sz="1600" dirty="0" smtClean="0"/>
              <a:t>$node1: </a:t>
            </a:r>
            <a:r>
              <a:rPr lang="en-US" sz="1600" dirty="0" err="1" smtClean="0"/>
              <a:t>yarprun</a:t>
            </a:r>
            <a:r>
              <a:rPr lang="en-US" sz="1600" dirty="0" smtClean="0"/>
              <a:t> –server /node1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 flipH="1">
            <a:off x="3009900" y="533400"/>
            <a:ext cx="8763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62400" y="3048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a server, which will wait for commands on /node1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029200" y="2438400"/>
            <a:ext cx="838200" cy="6858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14800" y="3886200"/>
            <a:ext cx="102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localhost</a:t>
            </a:r>
            <a:endParaRPr lang="it-IT" i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04800" y="4495800"/>
            <a:ext cx="7239000" cy="3083277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The manager has two ways to execute processes: locally (</a:t>
            </a:r>
            <a:r>
              <a:rPr lang="en-US" sz="2000" dirty="0" err="1" smtClean="0">
                <a:latin typeface="Calibri" panose="020F0502020204030204" pitchFamily="34" charset="0"/>
              </a:rPr>
              <a:t>localhost</a:t>
            </a:r>
            <a:r>
              <a:rPr lang="en-US" sz="2000" dirty="0" smtClean="0">
                <a:latin typeface="Calibri" panose="020F0502020204030204" pitchFamily="34" charset="0"/>
              </a:rPr>
              <a:t>) or through </a:t>
            </a:r>
            <a:r>
              <a:rPr lang="en-US" sz="2000" dirty="0" err="1" smtClean="0">
                <a:latin typeface="Calibri" panose="020F0502020204030204" pitchFamily="34" charset="0"/>
              </a:rPr>
              <a:t>yarprun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</a:p>
          <a:p>
            <a:r>
              <a:rPr lang="en-US" sz="2000" dirty="0" err="1" smtClean="0">
                <a:latin typeface="Calibri" panose="020F0502020204030204" pitchFamily="34" charset="0"/>
              </a:rPr>
              <a:t>yarprun</a:t>
            </a:r>
            <a:r>
              <a:rPr lang="en-US" sz="2000" dirty="0" smtClean="0">
                <a:latin typeface="Calibri" panose="020F0502020204030204" pitchFamily="34" charset="0"/>
              </a:rPr>
              <a:t> is a server that waits for commands on a port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start/termination/kill monitor lifecycle </a:t>
            </a:r>
          </a:p>
          <a:p>
            <a:pPr>
              <a:buNone/>
            </a:pPr>
            <a:r>
              <a:rPr lang="en-US" sz="1600" dirty="0" smtClean="0">
                <a:latin typeface="Calibri" panose="020F0502020204030204" pitchFamily="34" charset="0"/>
              </a:rPr>
              <a:t>	http://wiki.icub.org/yarpdoc/db/dd7/yarprun.html</a:t>
            </a:r>
          </a:p>
          <a:p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90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038600"/>
            <a:ext cx="831559" cy="9192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143000"/>
            <a:ext cx="767387" cy="81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066800"/>
            <a:ext cx="767387" cy="81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066800"/>
            <a:ext cx="767387" cy="81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057400"/>
            <a:ext cx="767387" cy="81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2438400"/>
            <a:ext cx="1925153" cy="10303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1524000" y="2971800"/>
            <a:ext cx="228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38400" y="2209800"/>
            <a:ext cx="2286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819400" y="1981200"/>
            <a:ext cx="9144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048000" y="2057400"/>
            <a:ext cx="24384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76600" y="3200400"/>
            <a:ext cx="31242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00800" y="6858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/pc1</a:t>
            </a:r>
            <a:endParaRPr lang="it-IT" dirty="0"/>
          </a:p>
        </p:txBody>
      </p:sp>
      <p:sp>
        <p:nvSpPr>
          <p:cNvPr id="21" name="TextBox 20"/>
          <p:cNvSpPr txBox="1"/>
          <p:nvPr/>
        </p:nvSpPr>
        <p:spPr>
          <a:xfrm>
            <a:off x="4191000" y="5334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/pc2</a:t>
            </a:r>
            <a:endParaRPr lang="it-IT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0" y="5334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/pc3</a:t>
            </a:r>
            <a:endParaRPr lang="it-IT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" y="14478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/pc4</a:t>
            </a:r>
            <a:endParaRPr lang="it-IT" dirty="0"/>
          </a:p>
        </p:txBody>
      </p:sp>
      <p:sp>
        <p:nvSpPr>
          <p:cNvPr id="24" name="TextBox 23"/>
          <p:cNvSpPr txBox="1"/>
          <p:nvPr/>
        </p:nvSpPr>
        <p:spPr>
          <a:xfrm>
            <a:off x="7391400" y="19812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/pc104</a:t>
            </a:r>
            <a:endParaRPr lang="it-IT" dirty="0"/>
          </a:p>
        </p:txBody>
      </p:sp>
      <p:sp>
        <p:nvSpPr>
          <p:cNvPr id="25" name="TextBox 24"/>
          <p:cNvSpPr txBox="1"/>
          <p:nvPr/>
        </p:nvSpPr>
        <p:spPr>
          <a:xfrm>
            <a:off x="3962400" y="3048000"/>
            <a:ext cx="1678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tracker </a:t>
            </a:r>
          </a:p>
          <a:p>
            <a:r>
              <a:rPr lang="en-US" sz="1200" dirty="0" err="1" smtClean="0"/>
              <a:t>yarpview</a:t>
            </a:r>
            <a:r>
              <a:rPr lang="en-US" sz="1200" dirty="0" smtClean="0"/>
              <a:t> –name /view1</a:t>
            </a:r>
            <a:endParaRPr lang="it-IT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800600" y="3810000"/>
            <a:ext cx="1018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iCubInterface</a:t>
            </a:r>
            <a:endParaRPr lang="it-IT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209800"/>
            <a:ext cx="1385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iKinCartesianSolver</a:t>
            </a:r>
            <a:endParaRPr lang="it-IT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752600" y="1981200"/>
            <a:ext cx="942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iKinGazeCtrl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86105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Syntax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latin typeface="Calibri" panose="020F0502020204030204" pitchFamily="34" charset="0"/>
              </a:rPr>
              <a:t>&lt;application&gt;</a:t>
            </a:r>
          </a:p>
          <a:p>
            <a:pPr>
              <a:buNone/>
            </a:pPr>
            <a:r>
              <a:rPr lang="en-US" sz="1000" dirty="0" smtClean="0">
                <a:latin typeface="Calibri" panose="020F0502020204030204" pitchFamily="34" charset="0"/>
              </a:rPr>
              <a:t>	 &lt;name&gt;Name of the application&lt;/name&gt; //this can be anything, just a symbolic name </a:t>
            </a:r>
          </a:p>
          <a:p>
            <a:pPr>
              <a:buNone/>
            </a:pPr>
            <a:r>
              <a:rPr lang="en-US" sz="1000" dirty="0" smtClean="0">
                <a:latin typeface="Calibri" panose="020F0502020204030204" pitchFamily="34" charset="0"/>
              </a:rPr>
              <a:t>	</a:t>
            </a:r>
          </a:p>
          <a:p>
            <a:pPr>
              <a:buNone/>
            </a:pPr>
            <a:r>
              <a:rPr lang="en-US" sz="1000" dirty="0" smtClean="0">
                <a:latin typeface="Calibri" panose="020F0502020204030204" pitchFamily="34" charset="0"/>
              </a:rPr>
              <a:t>	&lt;dependencies&gt; </a:t>
            </a:r>
          </a:p>
          <a:p>
            <a:pPr>
              <a:buNone/>
            </a:pPr>
            <a:r>
              <a:rPr lang="en-US" sz="1000" dirty="0" smtClean="0">
                <a:latin typeface="Calibri" panose="020F0502020204030204" pitchFamily="34" charset="0"/>
              </a:rPr>
              <a:t>		&lt;port&gt;/port1 &lt;/port&gt; </a:t>
            </a:r>
          </a:p>
          <a:p>
            <a:pPr>
              <a:buNone/>
            </a:pPr>
            <a:r>
              <a:rPr lang="en-US" sz="1000" dirty="0" smtClean="0">
                <a:latin typeface="Calibri" panose="020F0502020204030204" pitchFamily="34" charset="0"/>
              </a:rPr>
              <a:t>		&lt;port&gt;/port2 &lt;/port&gt; </a:t>
            </a:r>
          </a:p>
          <a:p>
            <a:pPr>
              <a:buNone/>
            </a:pPr>
            <a:r>
              <a:rPr lang="en-US" sz="1000" dirty="0" smtClean="0">
                <a:latin typeface="Calibri" panose="020F0502020204030204" pitchFamily="34" charset="0"/>
              </a:rPr>
              <a:t>	&lt;/dependencies&gt;</a:t>
            </a:r>
          </a:p>
          <a:p>
            <a:pPr>
              <a:buNone/>
            </a:pPr>
            <a:endParaRPr lang="en-US" sz="1000" dirty="0" smtClean="0"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sz="1000" dirty="0" smtClean="0">
                <a:latin typeface="Calibri" panose="020F0502020204030204" pitchFamily="34" charset="0"/>
              </a:rPr>
              <a:t>	 &lt;module&gt; </a:t>
            </a:r>
          </a:p>
          <a:p>
            <a:pPr>
              <a:buNone/>
            </a:pPr>
            <a:r>
              <a:rPr lang="en-US" sz="1000" dirty="0" smtClean="0">
                <a:latin typeface="Calibri" panose="020F0502020204030204" pitchFamily="34" charset="0"/>
              </a:rPr>
              <a:t>		&lt;name&gt;mymodule1 &lt;/name&gt; </a:t>
            </a:r>
          </a:p>
          <a:p>
            <a:pPr>
              <a:buNone/>
            </a:pPr>
            <a:r>
              <a:rPr lang="en-US" sz="1000" dirty="0" smtClean="0">
                <a:latin typeface="Calibri" panose="020F0502020204030204" pitchFamily="34" charset="0"/>
              </a:rPr>
              <a:t>		&lt;parameters&gt;--threshold 1 --name /</a:t>
            </a:r>
            <a:r>
              <a:rPr lang="en-US" sz="1000" dirty="0" err="1" smtClean="0">
                <a:latin typeface="Calibri" panose="020F0502020204030204" pitchFamily="34" charset="0"/>
              </a:rPr>
              <a:t>myName</a:t>
            </a:r>
            <a:r>
              <a:rPr lang="en-US" sz="1000" dirty="0" smtClean="0">
                <a:latin typeface="Calibri" panose="020F0502020204030204" pitchFamily="34" charset="0"/>
              </a:rPr>
              <a:t>&lt;/parameters&gt; </a:t>
            </a:r>
          </a:p>
          <a:p>
            <a:pPr>
              <a:buNone/>
            </a:pPr>
            <a:r>
              <a:rPr lang="en-US" sz="1000" dirty="0" smtClean="0">
                <a:latin typeface="Calibri" panose="020F0502020204030204" pitchFamily="34" charset="0"/>
              </a:rPr>
              <a:t>		&lt;node&gt;</a:t>
            </a:r>
            <a:r>
              <a:rPr lang="en-US" sz="1000" dirty="0" err="1" smtClean="0">
                <a:latin typeface="Calibri" panose="020F0502020204030204" pitchFamily="34" charset="0"/>
              </a:rPr>
              <a:t>localhost</a:t>
            </a:r>
            <a:r>
              <a:rPr lang="en-US" sz="1000" dirty="0" smtClean="0">
                <a:latin typeface="Calibri" panose="020F0502020204030204" pitchFamily="34" charset="0"/>
              </a:rPr>
              <a:t>&lt;/node&gt; </a:t>
            </a:r>
          </a:p>
          <a:p>
            <a:pPr>
              <a:buNone/>
            </a:pPr>
            <a:r>
              <a:rPr lang="en-US" sz="1000" dirty="0" smtClean="0">
                <a:latin typeface="Calibri" panose="020F0502020204030204" pitchFamily="34" charset="0"/>
              </a:rPr>
              <a:t>	&lt;/module&gt; </a:t>
            </a:r>
          </a:p>
          <a:p>
            <a:pPr>
              <a:buNone/>
            </a:pPr>
            <a:endParaRPr lang="en-US" sz="1000" dirty="0" smtClean="0"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sz="1000" dirty="0" smtClean="0">
                <a:latin typeface="Calibri" panose="020F0502020204030204" pitchFamily="34" charset="0"/>
              </a:rPr>
              <a:t>	&lt;module&gt; </a:t>
            </a:r>
          </a:p>
          <a:p>
            <a:pPr>
              <a:buNone/>
            </a:pPr>
            <a:r>
              <a:rPr lang="en-US" sz="1000" dirty="0" smtClean="0">
                <a:latin typeface="Calibri" panose="020F0502020204030204" pitchFamily="34" charset="0"/>
              </a:rPr>
              <a:t>		&lt;name&gt;mymodule2&lt;/name&gt; </a:t>
            </a:r>
          </a:p>
          <a:p>
            <a:pPr>
              <a:buNone/>
            </a:pPr>
            <a:r>
              <a:rPr lang="en-US" sz="1000" dirty="0" smtClean="0">
                <a:latin typeface="Calibri" panose="020F0502020204030204" pitchFamily="34" charset="0"/>
              </a:rPr>
              <a:t>		... </a:t>
            </a:r>
          </a:p>
          <a:p>
            <a:pPr>
              <a:buNone/>
            </a:pPr>
            <a:r>
              <a:rPr lang="en-US" sz="1000" dirty="0" smtClean="0">
                <a:latin typeface="Calibri" panose="020F0502020204030204" pitchFamily="34" charset="0"/>
              </a:rPr>
              <a:t>	&lt;/module&gt; </a:t>
            </a:r>
          </a:p>
          <a:p>
            <a:pPr>
              <a:buNone/>
            </a:pPr>
            <a:endParaRPr lang="en-US" sz="1000" dirty="0" smtClean="0"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sz="1000" dirty="0" smtClean="0">
                <a:latin typeface="Calibri" panose="020F0502020204030204" pitchFamily="34" charset="0"/>
              </a:rPr>
              <a:t>	&lt;connection&gt; </a:t>
            </a:r>
          </a:p>
          <a:p>
            <a:pPr>
              <a:buNone/>
            </a:pPr>
            <a:r>
              <a:rPr lang="en-US" sz="1000" dirty="0" smtClean="0">
                <a:latin typeface="Calibri" panose="020F0502020204030204" pitchFamily="34" charset="0"/>
              </a:rPr>
              <a:t>		&lt;from&gt;/port1&lt;/from&gt; </a:t>
            </a:r>
          </a:p>
          <a:p>
            <a:pPr>
              <a:buNone/>
            </a:pPr>
            <a:r>
              <a:rPr lang="en-US" sz="1000" dirty="0" smtClean="0">
                <a:latin typeface="Calibri" panose="020F0502020204030204" pitchFamily="34" charset="0"/>
              </a:rPr>
              <a:t>		&lt;to&gt;/</a:t>
            </a:r>
            <a:r>
              <a:rPr lang="en-US" sz="1000" dirty="0" err="1" smtClean="0">
                <a:latin typeface="Calibri" panose="020F0502020204030204" pitchFamily="34" charset="0"/>
              </a:rPr>
              <a:t>otherport</a:t>
            </a:r>
            <a:r>
              <a:rPr lang="en-US" sz="1000" dirty="0" smtClean="0">
                <a:latin typeface="Calibri" panose="020F0502020204030204" pitchFamily="34" charset="0"/>
              </a:rPr>
              <a:t>&lt;/to&gt; </a:t>
            </a:r>
          </a:p>
          <a:p>
            <a:pPr>
              <a:buNone/>
            </a:pPr>
            <a:r>
              <a:rPr lang="en-US" sz="1000" dirty="0" smtClean="0">
                <a:latin typeface="Calibri" panose="020F0502020204030204" pitchFamily="34" charset="0"/>
              </a:rPr>
              <a:t>		&lt;protocol&gt;</a:t>
            </a:r>
            <a:r>
              <a:rPr lang="en-US" sz="1000" dirty="0" err="1" smtClean="0">
                <a:latin typeface="Calibri" panose="020F0502020204030204" pitchFamily="34" charset="0"/>
              </a:rPr>
              <a:t>udp</a:t>
            </a:r>
            <a:r>
              <a:rPr lang="en-US" sz="1000" dirty="0" smtClean="0">
                <a:latin typeface="Calibri" panose="020F0502020204030204" pitchFamily="34" charset="0"/>
              </a:rPr>
              <a:t>&lt;/protocol&gt; </a:t>
            </a:r>
          </a:p>
          <a:p>
            <a:pPr>
              <a:buNone/>
            </a:pPr>
            <a:r>
              <a:rPr lang="en-US" sz="1000" dirty="0" smtClean="0">
                <a:latin typeface="Calibri" panose="020F0502020204030204" pitchFamily="34" charset="0"/>
              </a:rPr>
              <a:t>	&lt;/connection&gt; </a:t>
            </a:r>
          </a:p>
          <a:p>
            <a:pPr>
              <a:buNone/>
            </a:pPr>
            <a:endParaRPr lang="en-US" sz="1000" dirty="0" smtClean="0"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sz="1000" dirty="0" smtClean="0">
                <a:latin typeface="Calibri" panose="020F0502020204030204" pitchFamily="34" charset="0"/>
              </a:rPr>
              <a:t>	&lt;connection&gt; </a:t>
            </a:r>
          </a:p>
          <a:p>
            <a:pPr>
              <a:buNone/>
            </a:pPr>
            <a:r>
              <a:rPr lang="en-US" sz="1000" dirty="0" smtClean="0">
                <a:latin typeface="Calibri" panose="020F0502020204030204" pitchFamily="34" charset="0"/>
              </a:rPr>
              <a:t>		…</a:t>
            </a:r>
          </a:p>
          <a:p>
            <a:pPr>
              <a:buNone/>
            </a:pPr>
            <a:r>
              <a:rPr lang="en-US" sz="1000" dirty="0" smtClean="0">
                <a:latin typeface="Calibri" panose="020F0502020204030204" pitchFamily="34" charset="0"/>
              </a:rPr>
              <a:t>	&lt;/connection&gt;</a:t>
            </a:r>
          </a:p>
          <a:p>
            <a:pPr>
              <a:buNone/>
            </a:pPr>
            <a:endParaRPr lang="en-US" sz="1000" dirty="0" smtClean="0"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sz="1000" dirty="0" smtClean="0">
                <a:latin typeface="Calibri" panose="020F0502020204030204" pitchFamily="34" charset="0"/>
              </a:rPr>
              <a:t>&lt;/application&gt;</a:t>
            </a:r>
            <a:endParaRPr lang="en-US" sz="1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59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6712"/>
            <a:ext cx="8229600" cy="61722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&lt;application&gt;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&lt;name&gt;Name of the application&lt;/name&gt; //this can be anything, just a symbolic name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 &lt;module&gt; </a:t>
            </a:r>
          </a:p>
          <a:p>
            <a:pPr>
              <a:buNone/>
            </a:pPr>
            <a:r>
              <a:rPr lang="en-US" dirty="0" smtClean="0"/>
              <a:t>		&lt;name&gt;</a:t>
            </a:r>
            <a:r>
              <a:rPr lang="en-US" dirty="0" err="1" smtClean="0"/>
              <a:t>yarpdev</a:t>
            </a:r>
            <a:r>
              <a:rPr lang="en-US" dirty="0" smtClean="0"/>
              <a:t>&lt;/name&gt; </a:t>
            </a:r>
          </a:p>
          <a:p>
            <a:pPr>
              <a:buNone/>
            </a:pPr>
            <a:r>
              <a:rPr lang="en-US" dirty="0" smtClean="0"/>
              <a:t>		&lt;parameters&gt;--device </a:t>
            </a:r>
            <a:r>
              <a:rPr lang="en-US" dirty="0" err="1" smtClean="0"/>
              <a:t>test_grabber</a:t>
            </a:r>
            <a:r>
              <a:rPr lang="en-US" dirty="0" smtClean="0"/>
              <a:t> --name /cam/right&lt;/parameters&gt; </a:t>
            </a:r>
          </a:p>
          <a:p>
            <a:pPr>
              <a:buNone/>
            </a:pPr>
            <a:r>
              <a:rPr lang="en-US" dirty="0" smtClean="0"/>
              <a:t>		&lt;node&gt;</a:t>
            </a:r>
            <a:r>
              <a:rPr lang="en-US" dirty="0" err="1" smtClean="0"/>
              <a:t>localhost</a:t>
            </a:r>
            <a:r>
              <a:rPr lang="en-US" dirty="0" smtClean="0"/>
              <a:t>&lt;/node&gt; </a:t>
            </a:r>
          </a:p>
          <a:p>
            <a:pPr>
              <a:buNone/>
            </a:pPr>
            <a:r>
              <a:rPr lang="en-US" dirty="0" smtClean="0"/>
              <a:t>	&lt;/module&gt;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&lt;module&gt; </a:t>
            </a:r>
          </a:p>
          <a:p>
            <a:pPr>
              <a:buNone/>
            </a:pPr>
            <a:r>
              <a:rPr lang="en-US" dirty="0" smtClean="0"/>
              <a:t>		&lt;name&gt;</a:t>
            </a:r>
            <a:r>
              <a:rPr lang="en-US" dirty="0" err="1" smtClean="0"/>
              <a:t>yarpview</a:t>
            </a:r>
            <a:r>
              <a:rPr lang="en-US" dirty="0" smtClean="0"/>
              <a:t>&lt;/name&gt;</a:t>
            </a:r>
          </a:p>
          <a:p>
            <a:pPr>
              <a:buNone/>
            </a:pPr>
            <a:r>
              <a:rPr lang="en-US" dirty="0" smtClean="0"/>
              <a:t>		&lt;parameters&gt;--name /view/right&lt;/parameters&gt;</a:t>
            </a:r>
          </a:p>
          <a:p>
            <a:pPr>
              <a:buNone/>
            </a:pPr>
            <a:r>
              <a:rPr lang="en-US" dirty="0" smtClean="0"/>
              <a:t>		&lt;node&gt;</a:t>
            </a:r>
            <a:r>
              <a:rPr lang="en-US" dirty="0" err="1" smtClean="0"/>
              <a:t>localhost</a:t>
            </a:r>
            <a:r>
              <a:rPr lang="en-US" dirty="0" smtClean="0"/>
              <a:t>&lt;/node&gt;</a:t>
            </a:r>
          </a:p>
          <a:p>
            <a:pPr>
              <a:buNone/>
            </a:pPr>
            <a:r>
              <a:rPr lang="en-US" dirty="0" smtClean="0"/>
              <a:t>	&lt;/module&gt;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&lt;connection&gt; </a:t>
            </a:r>
          </a:p>
          <a:p>
            <a:pPr>
              <a:buNone/>
            </a:pPr>
            <a:r>
              <a:rPr lang="en-US" dirty="0" smtClean="0"/>
              <a:t>		&lt;from&gt;/cam/right&lt;/from&gt; </a:t>
            </a:r>
          </a:p>
          <a:p>
            <a:pPr>
              <a:buNone/>
            </a:pPr>
            <a:r>
              <a:rPr lang="en-US" dirty="0" smtClean="0"/>
              <a:t>		&lt;to&gt;/view/right&lt;/to&gt; </a:t>
            </a:r>
          </a:p>
          <a:p>
            <a:pPr>
              <a:buNone/>
            </a:pPr>
            <a:r>
              <a:rPr lang="en-US" dirty="0" smtClean="0"/>
              <a:t>		&lt;protocol&gt;</a:t>
            </a:r>
            <a:r>
              <a:rPr lang="en-US" dirty="0" err="1" smtClean="0"/>
              <a:t>udp</a:t>
            </a:r>
            <a:r>
              <a:rPr lang="en-US" dirty="0" smtClean="0"/>
              <a:t>&lt;/protocol&gt; </a:t>
            </a:r>
          </a:p>
          <a:p>
            <a:pPr>
              <a:buNone/>
            </a:pPr>
            <a:r>
              <a:rPr lang="en-US" dirty="0" smtClean="0"/>
              <a:t>	&lt;/connection&gt;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&lt;/application&gt;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339752" y="3814465"/>
            <a:ext cx="1600200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10627" y="4500265"/>
            <a:ext cx="4247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any other node in the network:</a:t>
            </a:r>
          </a:p>
          <a:p>
            <a:r>
              <a:rPr lang="en-US" dirty="0" smtClean="0"/>
              <a:t>/node1, /node2 etc..</a:t>
            </a:r>
          </a:p>
          <a:p>
            <a:r>
              <a:rPr lang="en-US" dirty="0" smtClean="0"/>
              <a:t>E.g. on the iCub: icub14, icub15, icub-b11…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852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&lt;dependencies&gt;</a:t>
            </a:r>
          </a:p>
          <a:p>
            <a:pPr>
              <a:buNone/>
            </a:pPr>
            <a:r>
              <a:rPr lang="en-US" sz="2000" dirty="0" smtClean="0"/>
              <a:t>	&lt;port&gt;/</a:t>
            </a:r>
            <a:r>
              <a:rPr lang="en-US" sz="2000" dirty="0" err="1" smtClean="0"/>
              <a:t>icub</a:t>
            </a:r>
            <a:r>
              <a:rPr lang="en-US" sz="2000" dirty="0" smtClean="0"/>
              <a:t>/cam/left&lt;/port&gt;</a:t>
            </a:r>
          </a:p>
          <a:p>
            <a:pPr>
              <a:buNone/>
            </a:pPr>
            <a:r>
              <a:rPr lang="en-US" sz="2000" dirty="0" smtClean="0"/>
              <a:t>      &lt;port&gt;/</a:t>
            </a:r>
            <a:r>
              <a:rPr lang="en-US" sz="2000" dirty="0" err="1" smtClean="0"/>
              <a:t>icub</a:t>
            </a:r>
            <a:r>
              <a:rPr lang="en-US" sz="2000" dirty="0" smtClean="0"/>
              <a:t>/cam/right&lt;/port&gt;</a:t>
            </a:r>
          </a:p>
          <a:p>
            <a:pPr>
              <a:buNone/>
            </a:pPr>
            <a:r>
              <a:rPr lang="en-US" sz="2000" dirty="0" smtClean="0"/>
              <a:t>&lt;/dependencies&gt;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&lt;module&gt;</a:t>
            </a:r>
          </a:p>
          <a:p>
            <a:pPr>
              <a:buNone/>
            </a:pPr>
            <a:r>
              <a:rPr lang="en-US" sz="2000" dirty="0" smtClean="0"/>
              <a:t>	…</a:t>
            </a:r>
          </a:p>
          <a:p>
            <a:pPr>
              <a:buNone/>
            </a:pPr>
            <a:r>
              <a:rPr lang="en-US" sz="2000" dirty="0" smtClean="0"/>
              <a:t>	&lt;</a:t>
            </a:r>
            <a:r>
              <a:rPr lang="en-US" sz="2000" dirty="0" err="1" smtClean="0"/>
              <a:t>workdir</a:t>
            </a:r>
            <a:r>
              <a:rPr lang="en-US" sz="2000" dirty="0" smtClean="0"/>
              <a:t>&gt;C:/mydir&lt;/</a:t>
            </a:r>
            <a:r>
              <a:rPr lang="en-US" sz="2000" dirty="0" err="1" smtClean="0"/>
              <a:t>workdir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	&lt;</a:t>
            </a:r>
            <a:r>
              <a:rPr lang="en-US" sz="2000" dirty="0" err="1" smtClean="0"/>
              <a:t>stdio</a:t>
            </a:r>
            <a:r>
              <a:rPr lang="en-US" sz="2000" dirty="0" smtClean="0"/>
              <a:t>&gt;node3&lt;/</a:t>
            </a:r>
            <a:r>
              <a:rPr lang="en-US" sz="2000" dirty="0" err="1" smtClean="0"/>
              <a:t>stdio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&lt;/module&gt;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434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32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CMake Basics</a:t>
            </a:r>
            <a:endParaRPr lang="it-IT" altLang="en-US" smtClean="0"/>
          </a:p>
        </p:txBody>
      </p:sp>
    </p:spTree>
    <p:extLst>
      <p:ext uri="{BB962C8B-B14F-4D97-AF65-F5344CB8AC3E}">
        <p14:creationId xmlns:p14="http://schemas.microsoft.com/office/powerpoint/2010/main" val="12360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242672"/>
            <a:ext cx="7696200" cy="2425824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yarp</a:t>
            </a:r>
            <a:r>
              <a:rPr lang="en-US" sz="3200" dirty="0" smtClean="0"/>
              <a:t> name list</a:t>
            </a:r>
            <a:br>
              <a:rPr lang="en-US" sz="3200" dirty="0" smtClean="0"/>
            </a:br>
            <a:r>
              <a:rPr lang="en-US" sz="3200" dirty="0" err="1" smtClean="0"/>
              <a:t>yarp</a:t>
            </a:r>
            <a:r>
              <a:rPr lang="en-US" sz="3200" dirty="0" smtClean="0"/>
              <a:t> name query /read</a:t>
            </a:r>
            <a:br>
              <a:rPr lang="en-US" sz="3200" dirty="0" smtClean="0"/>
            </a:br>
            <a:r>
              <a:rPr lang="en-US" sz="3200" dirty="0" err="1"/>
              <a:t>yarp</a:t>
            </a:r>
            <a:r>
              <a:rPr lang="en-US" sz="3200" dirty="0"/>
              <a:t> name register PORT CARRIER IP NUMBER</a:t>
            </a:r>
            <a:br>
              <a:rPr lang="en-US" sz="3200" dirty="0"/>
            </a:br>
            <a:r>
              <a:rPr lang="en-US" sz="3200" dirty="0" err="1"/>
              <a:t>yarp</a:t>
            </a:r>
            <a:r>
              <a:rPr lang="en-US" sz="3200" dirty="0"/>
              <a:t> name unregister PORT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7896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  <a:endParaRPr lang="it-IT" altLang="en-US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Open source build manager</a:t>
            </a:r>
          </a:p>
          <a:p>
            <a:pPr eaLnBrk="1" hangingPunct="1"/>
            <a:r>
              <a:rPr lang="en-US" altLang="en-US" dirty="0" smtClean="0"/>
              <a:t>Specify build parameters in a simple portable text format</a:t>
            </a:r>
            <a:endParaRPr lang="it-IT" altLang="en-US" dirty="0" smtClean="0"/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1619250" y="3703638"/>
            <a:ext cx="1873250" cy="6461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Portable txt file</a:t>
            </a:r>
          </a:p>
          <a:p>
            <a:pPr eaLnBrk="1" hangingPunct="1"/>
            <a:r>
              <a:rPr lang="en-US" altLang="en-US" dirty="0"/>
              <a:t>CMakeLists.txt</a:t>
            </a:r>
            <a:endParaRPr lang="it-IT" altLang="en-US" dirty="0"/>
          </a:p>
        </p:txBody>
      </p:sp>
      <p:cxnSp>
        <p:nvCxnSpPr>
          <p:cNvPr id="6" name="Straight Arrow Connector 5"/>
          <p:cNvCxnSpPr>
            <a:stCxn id="3076" idx="3"/>
          </p:cNvCxnSpPr>
          <p:nvPr/>
        </p:nvCxnSpPr>
        <p:spPr>
          <a:xfrm flipV="1">
            <a:off x="3492500" y="4025900"/>
            <a:ext cx="7191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TextBox 6"/>
          <p:cNvSpPr txBox="1">
            <a:spLocks noChangeArrowheads="1"/>
          </p:cNvSpPr>
          <p:nvPr/>
        </p:nvSpPr>
        <p:spPr bwMode="auto">
          <a:xfrm>
            <a:off x="4356100" y="3832225"/>
            <a:ext cx="936625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CMake</a:t>
            </a:r>
            <a:endParaRPr lang="it-IT" altLang="en-US"/>
          </a:p>
        </p:txBody>
      </p:sp>
      <p:sp>
        <p:nvSpPr>
          <p:cNvPr id="3079" name="TextBox 7"/>
          <p:cNvSpPr txBox="1">
            <a:spLocks noChangeArrowheads="1"/>
          </p:cNvSpPr>
          <p:nvPr/>
        </p:nvSpPr>
        <p:spPr bwMode="auto">
          <a:xfrm>
            <a:off x="6011863" y="3713163"/>
            <a:ext cx="1873250" cy="6461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Project Files (i.e. Makefile or .sln)</a:t>
            </a:r>
            <a:endParaRPr lang="it-IT" alt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148263" y="4035425"/>
            <a:ext cx="7191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1" name="TextBox 9"/>
          <p:cNvSpPr txBox="1">
            <a:spLocks noChangeArrowheads="1"/>
          </p:cNvSpPr>
          <p:nvPr/>
        </p:nvSpPr>
        <p:spPr bwMode="auto">
          <a:xfrm>
            <a:off x="703263" y="4868863"/>
            <a:ext cx="18764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Code, header files</a:t>
            </a:r>
          </a:p>
          <a:p>
            <a:pPr eaLnBrk="1" hangingPunct="1"/>
            <a:r>
              <a:rPr lang="en-US" altLang="en-US"/>
              <a:t>Libraries</a:t>
            </a:r>
          </a:p>
          <a:p>
            <a:pPr eaLnBrk="1" hangingPunct="1"/>
            <a:r>
              <a:rPr lang="en-US" altLang="en-US"/>
              <a:t>options</a:t>
            </a:r>
            <a:endParaRPr lang="it-IT" altLang="en-US"/>
          </a:p>
        </p:txBody>
      </p:sp>
      <p:sp>
        <p:nvSpPr>
          <p:cNvPr id="3082" name="TextBox 10"/>
          <p:cNvSpPr txBox="1">
            <a:spLocks noChangeArrowheads="1"/>
          </p:cNvSpPr>
          <p:nvPr/>
        </p:nvSpPr>
        <p:spPr bwMode="auto">
          <a:xfrm>
            <a:off x="3851275" y="4984750"/>
            <a:ext cx="22590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User interface</a:t>
            </a:r>
          </a:p>
          <a:p>
            <a:pPr eaLnBrk="1" hangingPunct="1"/>
            <a:r>
              <a:rPr lang="en-US" altLang="en-US"/>
              <a:t>System ‘introspection’</a:t>
            </a:r>
            <a:endParaRPr lang="it-IT" alt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63713" y="4508500"/>
            <a:ext cx="287337" cy="360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500563" y="4348163"/>
            <a:ext cx="142875" cy="636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56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Problems solved by CMake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Write and maintain project files for multiple platforms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Optional components?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Build on more than a single machine: different OS have different libraries, same OS can be installed differently </a:t>
            </a:r>
            <a:r>
              <a:rPr lang="en-US" dirty="0" smtClean="0">
                <a:sym typeface="Wingdings" pitchFamily="2" charset="2"/>
              </a:rPr>
              <a:t> automatically search for programs libraries header files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Build directory tree different from source tree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Handle dependencies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Static versus Dynamic libraries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…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43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Basics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5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Commands (case insensitive)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Variables (case sensitive)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sz="2400" dirty="0"/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539750" y="2780928"/>
            <a:ext cx="4595813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command(a b c)</a:t>
            </a:r>
          </a:p>
          <a:p>
            <a:pPr eaLnBrk="1" hangingPunct="1"/>
            <a:r>
              <a:rPr lang="en-US" altLang="en-US" dirty="0"/>
              <a:t>set(FOO a b c)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command(${FOO})</a:t>
            </a:r>
          </a:p>
          <a:p>
            <a:pPr eaLnBrk="1" hangingPunct="1"/>
            <a:r>
              <a:rPr lang="en-US" altLang="en-US" dirty="0"/>
              <a:t>command(“${FOO}”)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Consider: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set(PATH_TO_MY_FILE C:\program files\</a:t>
            </a:r>
            <a:r>
              <a:rPr lang="en-US" altLang="en-US" dirty="0" err="1"/>
              <a:t>myfile</a:t>
            </a:r>
            <a:r>
              <a:rPr lang="en-US" altLang="en-US" dirty="0"/>
              <a:t>)</a:t>
            </a:r>
          </a:p>
          <a:p>
            <a:pPr eaLnBrk="1" hangingPunct="1"/>
            <a:r>
              <a:rPr lang="en-US" altLang="en-US" dirty="0"/>
              <a:t>command(${PATH_TO_MY_FILE})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command(“${PATH_TO_MY_FILE}”)</a:t>
            </a:r>
          </a:p>
          <a:p>
            <a:pPr eaLnBrk="1" hangingPunct="1"/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197976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Hello World with CMake</a:t>
            </a:r>
            <a:endParaRPr lang="it-IT" alt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it-IT" altLang="en-US" sz="1600" dirty="0" err="1" smtClean="0"/>
              <a:t>cmake_minimum_required</a:t>
            </a:r>
            <a:r>
              <a:rPr lang="it-IT" altLang="en-US" sz="1600" dirty="0" smtClean="0"/>
              <a:t>(VERSION 2.8)</a:t>
            </a:r>
          </a:p>
          <a:p>
            <a:pPr marL="0" indent="0" eaLnBrk="1" hangingPunct="1">
              <a:buFont typeface="Arial" charset="0"/>
              <a:buNone/>
            </a:pPr>
            <a:endParaRPr lang="it-IT" altLang="en-US" sz="1600" dirty="0" smtClean="0"/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dirty="0" err="1" smtClean="0"/>
              <a:t>project</a:t>
            </a:r>
            <a:r>
              <a:rPr lang="it-IT" altLang="en-US" sz="1600" dirty="0" smtClean="0"/>
              <a:t>(hello)</a:t>
            </a:r>
          </a:p>
          <a:p>
            <a:pPr marL="0" indent="0" eaLnBrk="1" hangingPunct="1">
              <a:buFont typeface="Arial" charset="0"/>
              <a:buNone/>
            </a:pPr>
            <a:endParaRPr lang="it-IT" altLang="en-US" sz="1600" dirty="0" smtClean="0"/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dirty="0" err="1" smtClean="0"/>
              <a:t>include_directories</a:t>
            </a:r>
            <a:r>
              <a:rPr lang="it-IT" altLang="en-US" sz="1600" dirty="0" smtClean="0"/>
              <a:t>(${CMAKE_CURRENT_SOURCE_DIR})</a:t>
            </a:r>
          </a:p>
          <a:p>
            <a:pPr marL="0" indent="0" eaLnBrk="1" hangingPunct="1">
              <a:buFont typeface="Arial" charset="0"/>
              <a:buNone/>
            </a:pPr>
            <a:endParaRPr lang="it-IT" altLang="en-US" sz="1600" dirty="0" smtClean="0"/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dirty="0" err="1" smtClean="0"/>
              <a:t>message</a:t>
            </a:r>
            <a:r>
              <a:rPr lang="it-IT" altLang="en-US" sz="1600" dirty="0" smtClean="0"/>
              <a:t>(STATUS "--&gt; Hello from </a:t>
            </a:r>
            <a:r>
              <a:rPr lang="it-IT" altLang="en-US" sz="1600" dirty="0" err="1" smtClean="0"/>
              <a:t>CMake</a:t>
            </a:r>
            <a:r>
              <a:rPr lang="it-IT" altLang="en-US" sz="1600" dirty="0" smtClean="0"/>
              <a:t>")</a:t>
            </a:r>
          </a:p>
          <a:p>
            <a:pPr marL="0" indent="0" eaLnBrk="1" hangingPunct="1">
              <a:buFont typeface="Arial" charset="0"/>
              <a:buNone/>
            </a:pPr>
            <a:endParaRPr lang="it-IT" altLang="en-US" sz="1600" dirty="0" smtClean="0"/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dirty="0" err="1" smtClean="0"/>
              <a:t>if</a:t>
            </a:r>
            <a:r>
              <a:rPr lang="it-IT" altLang="en-US" sz="1600" dirty="0" smtClean="0"/>
              <a:t> (WIN32)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dirty="0" smtClean="0"/>
              <a:t>	</a:t>
            </a:r>
            <a:r>
              <a:rPr lang="it-IT" altLang="en-US" sz="1600" dirty="0" err="1" smtClean="0"/>
              <a:t>message</a:t>
            </a:r>
            <a:r>
              <a:rPr lang="it-IT" altLang="en-US" sz="1600" dirty="0" smtClean="0"/>
              <a:t>("--&gt; </a:t>
            </a:r>
            <a:r>
              <a:rPr lang="it-IT" altLang="en-US" sz="1600" dirty="0" err="1" smtClean="0"/>
              <a:t>Running</a:t>
            </a:r>
            <a:r>
              <a:rPr lang="it-IT" altLang="en-US" sz="1600" dirty="0" smtClean="0"/>
              <a:t> on </a:t>
            </a:r>
            <a:r>
              <a:rPr lang="it-IT" altLang="en-US" sz="1600" dirty="0" err="1" smtClean="0"/>
              <a:t>windows</a:t>
            </a:r>
            <a:r>
              <a:rPr lang="it-IT" altLang="en-US" sz="1600" dirty="0" smtClean="0"/>
              <a:t>")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dirty="0" smtClean="0"/>
              <a:t>else()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dirty="0" smtClean="0"/>
              <a:t>         </a:t>
            </a:r>
            <a:r>
              <a:rPr lang="it-IT" altLang="en-US" sz="1600" dirty="0" err="1" smtClean="0"/>
              <a:t>message</a:t>
            </a:r>
            <a:r>
              <a:rPr lang="it-IT" altLang="en-US" sz="1600" dirty="0" smtClean="0"/>
              <a:t>("--&gt; </a:t>
            </a:r>
            <a:r>
              <a:rPr lang="it-IT" altLang="en-US" sz="1600" dirty="0" err="1" smtClean="0"/>
              <a:t>Assuming</a:t>
            </a:r>
            <a:r>
              <a:rPr lang="it-IT" altLang="en-US" sz="1600" dirty="0" smtClean="0"/>
              <a:t> </a:t>
            </a:r>
            <a:r>
              <a:rPr lang="it-IT" altLang="en-US" sz="1600" dirty="0" err="1" smtClean="0"/>
              <a:t>running</a:t>
            </a:r>
            <a:r>
              <a:rPr lang="it-IT" altLang="en-US" sz="1600" dirty="0" smtClean="0"/>
              <a:t> on Linux")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dirty="0" err="1" smtClean="0"/>
              <a:t>endif</a:t>
            </a:r>
            <a:r>
              <a:rPr lang="it-IT" altLang="en-US" sz="1600" dirty="0" smtClean="0"/>
              <a:t>()</a:t>
            </a:r>
          </a:p>
          <a:p>
            <a:pPr marL="0" indent="0" eaLnBrk="1" hangingPunct="1">
              <a:buFont typeface="Arial" charset="0"/>
              <a:buNone/>
            </a:pPr>
            <a:endParaRPr lang="it-IT" altLang="en-US" sz="1600" dirty="0" smtClean="0"/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dirty="0" err="1" smtClean="0"/>
              <a:t>if</a:t>
            </a:r>
            <a:r>
              <a:rPr lang="it-IT" altLang="en-US" sz="1600" dirty="0" smtClean="0"/>
              <a:t> (NOT EXISTS "${CMAKE_CURRENT_SOURCE_DIR}/hello.cpp")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dirty="0" smtClean="0"/>
              <a:t>     </a:t>
            </a:r>
            <a:r>
              <a:rPr lang="it-IT" altLang="en-US" sz="1600" dirty="0" err="1" smtClean="0"/>
              <a:t>message</a:t>
            </a:r>
            <a:r>
              <a:rPr lang="it-IT" altLang="en-US" sz="1600" dirty="0" smtClean="0"/>
              <a:t>(FATAL_ERROR "File hello.cpp </a:t>
            </a:r>
            <a:r>
              <a:rPr lang="it-IT" altLang="en-US" sz="1600" dirty="0" err="1" smtClean="0"/>
              <a:t>not</a:t>
            </a:r>
            <a:r>
              <a:rPr lang="it-IT" altLang="en-US" sz="1600" dirty="0" smtClean="0"/>
              <a:t> </a:t>
            </a:r>
            <a:r>
              <a:rPr lang="it-IT" altLang="en-US" sz="1600" dirty="0" err="1" smtClean="0"/>
              <a:t>found</a:t>
            </a:r>
            <a:r>
              <a:rPr lang="it-IT" altLang="en-US" sz="1600" dirty="0" smtClean="0"/>
              <a:t>!")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dirty="0" err="1" smtClean="0"/>
              <a:t>endif</a:t>
            </a:r>
            <a:r>
              <a:rPr lang="it-IT" altLang="en-US" sz="1600" dirty="0" smtClean="0"/>
              <a:t>()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dirty="0" smtClean="0"/>
              <a:t>	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dirty="0" err="1" smtClean="0"/>
              <a:t>add_executable</a:t>
            </a:r>
            <a:r>
              <a:rPr lang="it-IT" altLang="en-US" sz="1600" dirty="0" smtClean="0"/>
              <a:t>(hello hello.cpp)</a:t>
            </a:r>
          </a:p>
        </p:txBody>
      </p:sp>
    </p:spTree>
    <p:extLst>
      <p:ext uri="{BB962C8B-B14F-4D97-AF65-F5344CB8AC3E}">
        <p14:creationId xmlns:p14="http://schemas.microsoft.com/office/powerpoint/2010/main" val="92539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run CMake</a:t>
            </a:r>
            <a:endParaRPr lang="it-IT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68313" y="1196752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Source versus build directories</a:t>
            </a:r>
            <a:endParaRPr lang="it-IT" altLang="en-US" sz="2400" dirty="0" smtClean="0"/>
          </a:p>
          <a:p>
            <a:pPr eaLnBrk="1" hangingPunct="1"/>
            <a:r>
              <a:rPr lang="en-US" altLang="en-US" sz="2400" dirty="0" smtClean="0"/>
              <a:t>From command line:</a:t>
            </a:r>
          </a:p>
          <a:p>
            <a:pPr lvl="1" eaLnBrk="1" hangingPunct="1"/>
            <a:r>
              <a:rPr lang="en-US" altLang="en-US" sz="2000" dirty="0" err="1" smtClean="0"/>
              <a:t>mkdir</a:t>
            </a:r>
            <a:r>
              <a:rPr lang="en-US" altLang="en-US" sz="2000" dirty="0" smtClean="0"/>
              <a:t> build</a:t>
            </a:r>
          </a:p>
          <a:p>
            <a:pPr lvl="1" eaLnBrk="1" hangingPunct="1"/>
            <a:r>
              <a:rPr lang="en-US" altLang="en-US" sz="2000" dirty="0" smtClean="0"/>
              <a:t>cd build</a:t>
            </a:r>
          </a:p>
          <a:p>
            <a:pPr lvl="1" eaLnBrk="1" hangingPunct="1"/>
            <a:r>
              <a:rPr lang="en-US" altLang="en-US" sz="2000" dirty="0" err="1" smtClean="0"/>
              <a:t>cmake</a:t>
            </a:r>
            <a:r>
              <a:rPr lang="en-US" altLang="en-US" sz="2000" dirty="0" smtClean="0"/>
              <a:t> ../ or </a:t>
            </a:r>
            <a:r>
              <a:rPr lang="en-US" altLang="en-US" sz="2000" dirty="0" err="1" smtClean="0"/>
              <a:t>ccmake</a:t>
            </a:r>
            <a:r>
              <a:rPr lang="en-US" altLang="en-US" sz="2000" dirty="0" smtClean="0"/>
              <a:t> ../</a:t>
            </a:r>
          </a:p>
          <a:p>
            <a:pPr eaLnBrk="1" hangingPunct="1"/>
            <a:r>
              <a:rPr lang="en-US" altLang="en-US" sz="2400" dirty="0" smtClean="0"/>
              <a:t>From </a:t>
            </a:r>
            <a:r>
              <a:rPr lang="en-US" altLang="en-US" sz="2400" dirty="0" err="1" smtClean="0"/>
              <a:t>gui</a:t>
            </a:r>
            <a:r>
              <a:rPr lang="en-US" altLang="en-US" sz="2400" dirty="0" smtClean="0"/>
              <a:t>:</a:t>
            </a:r>
          </a:p>
          <a:p>
            <a:pPr lvl="1" eaLnBrk="1" hangingPunct="1"/>
            <a:r>
              <a:rPr lang="en-US" altLang="en-US" sz="2000" dirty="0" err="1" smtClean="0"/>
              <a:t>mkdir</a:t>
            </a:r>
            <a:r>
              <a:rPr lang="en-US" altLang="en-US" sz="2000" dirty="0" smtClean="0"/>
              <a:t> build</a:t>
            </a:r>
          </a:p>
          <a:p>
            <a:pPr lvl="1" eaLnBrk="1" hangingPunct="1"/>
            <a:r>
              <a:rPr lang="en-US" altLang="en-US" sz="2000" dirty="0" err="1" smtClean="0"/>
              <a:t>cmake-gui</a:t>
            </a:r>
            <a:r>
              <a:rPr lang="en-US" altLang="en-US" sz="2000" dirty="0" smtClean="0"/>
              <a:t> </a:t>
            </a:r>
          </a:p>
          <a:p>
            <a:pPr lvl="1" eaLnBrk="1" hangingPunct="1"/>
            <a:r>
              <a:rPr lang="en-US" altLang="en-US" sz="2000" dirty="0" smtClean="0"/>
              <a:t>Set source and build directories</a:t>
            </a:r>
          </a:p>
          <a:p>
            <a:pPr eaLnBrk="1" hangingPunct="1"/>
            <a:r>
              <a:rPr lang="en-US" altLang="en-US" sz="2400" dirty="0" smtClean="0"/>
              <a:t>Hit “c” until you get “g”</a:t>
            </a:r>
          </a:p>
          <a:p>
            <a:pPr lvl="1" eaLnBrk="1" hangingPunct="1"/>
            <a:endParaRPr lang="en-US" altLang="en-US" sz="2000" dirty="0" smtClean="0"/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539750" y="5589240"/>
            <a:ext cx="58308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When build = source </a:t>
            </a:r>
            <a:r>
              <a:rPr lang="en-US" altLang="en-US" sz="2400" dirty="0" err="1"/>
              <a:t>dir</a:t>
            </a:r>
            <a:r>
              <a:rPr lang="en-US" altLang="en-US" sz="2400" dirty="0"/>
              <a:t>: in source build</a:t>
            </a:r>
          </a:p>
          <a:p>
            <a:pPr eaLnBrk="1" hangingPunct="1"/>
            <a:r>
              <a:rPr lang="en-US" altLang="en-US" sz="2400" dirty="0"/>
              <a:t>When build != source </a:t>
            </a:r>
            <a:r>
              <a:rPr lang="en-US" altLang="en-US" sz="2400" dirty="0" err="1"/>
              <a:t>dir</a:t>
            </a:r>
            <a:r>
              <a:rPr lang="en-US" altLang="en-US" sz="2400" dirty="0"/>
              <a:t>: out of source build </a:t>
            </a:r>
          </a:p>
        </p:txBody>
      </p:sp>
    </p:spTree>
    <p:extLst>
      <p:ext uri="{BB962C8B-B14F-4D97-AF65-F5344CB8AC3E}">
        <p14:creationId xmlns:p14="http://schemas.microsoft.com/office/powerpoint/2010/main" val="5721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Cache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5259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Some variables are determined only once and cached on disk; </a:t>
            </a:r>
            <a:r>
              <a:rPr lang="en-US" dirty="0" err="1" smtClean="0"/>
              <a:t>CMake</a:t>
            </a:r>
            <a:r>
              <a:rPr lang="en-US" dirty="0" smtClean="0"/>
              <a:t> will not touch them, only the user can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E.g. user options or result of system introspection, info that are expensive to determine (compiler to use, system libraries, etc..)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To do a fresh restart, clean the cache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From the </a:t>
            </a:r>
            <a:r>
              <a:rPr lang="en-US" dirty="0" err="1" smtClean="0"/>
              <a:t>gui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Remove CMakeCache.txt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144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Commands on targets</a:t>
            </a:r>
            <a:endParaRPr lang="it-IT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add_executable(name file1.cpp file2.cpp header1.h header2.h)</a:t>
            </a:r>
          </a:p>
          <a:p>
            <a:pPr eaLnBrk="1" hangingPunct="1"/>
            <a:r>
              <a:rPr lang="en-US" altLang="en-US" sz="2400" smtClean="0"/>
              <a:t>target_link_libraries(name libname)</a:t>
            </a:r>
          </a:p>
          <a:p>
            <a:pPr eaLnBrk="1" hangingPunct="1"/>
            <a:r>
              <a:rPr lang="en-US" altLang="en-US" sz="2400" smtClean="0"/>
              <a:t>add_library(name file1.cpp file2.cpp header1.h)</a:t>
            </a:r>
          </a:p>
          <a:p>
            <a:pPr eaLnBrk="1" hangingPunct="1"/>
            <a:r>
              <a:rPr lang="en-US" altLang="en-US" sz="2400" smtClean="0"/>
              <a:t>include_directories(dir1 dir2)</a:t>
            </a:r>
          </a:p>
          <a:p>
            <a:pPr eaLnBrk="1" hangingPunct="1"/>
            <a:r>
              <a:rPr lang="en-US" altLang="en-US" sz="2400" smtClean="0"/>
              <a:t>add_definitions(-DFOO -DBAR)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it-IT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75394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</a:t>
            </a:r>
            <a:endParaRPr lang="it-IT" alt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#if _ENABLE_DEBUG_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   printf(“Value of variable v is %d”, v);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#endif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z="240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option(ENABLE_DEBUG "Enable debugging messages"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         FALSE)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z="240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if (ENABLE_DEBUG)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	message(STATUS "Debugging messages are enabled")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	add_definitions(-D_ENABLE_DEBUG_)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endif()</a:t>
            </a:r>
            <a:endParaRPr lang="it-IT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7171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Installation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684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In some builds include an installation step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You can add installation rules using </a:t>
            </a:r>
            <a:r>
              <a:rPr lang="en-US" sz="2400" dirty="0" err="1" smtClean="0"/>
              <a:t>CMake</a:t>
            </a:r>
            <a:endParaRPr lang="en-US" sz="2400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/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539750" y="2996952"/>
            <a:ext cx="69008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install(TARGETS </a:t>
            </a:r>
            <a:r>
              <a:rPr lang="en-US" altLang="en-US" sz="2400" dirty="0" err="1"/>
              <a:t>myExe</a:t>
            </a:r>
            <a:r>
              <a:rPr lang="en-US" altLang="en-US" sz="2400" dirty="0"/>
              <a:t> RUNTIME DESTINATION  &lt;</a:t>
            </a:r>
            <a:r>
              <a:rPr lang="en-US" altLang="en-US" sz="2400" dirty="0" err="1"/>
              <a:t>dir</a:t>
            </a:r>
            <a:r>
              <a:rPr lang="en-US" altLang="en-US" sz="2400" dirty="0"/>
              <a:t>&gt;)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install(FILES </a:t>
            </a:r>
            <a:r>
              <a:rPr lang="en-US" altLang="en-US" sz="2400" dirty="0" err="1"/>
              <a:t>files</a:t>
            </a:r>
            <a:r>
              <a:rPr lang="en-US" altLang="en-US" sz="2400" dirty="0"/>
              <a:t> DESTINATION &lt;</a:t>
            </a:r>
            <a:r>
              <a:rPr lang="en-US" altLang="en-US" sz="2400" dirty="0" err="1"/>
              <a:t>dir</a:t>
            </a:r>
            <a:r>
              <a:rPr lang="en-US" altLang="en-US" sz="2400" dirty="0"/>
              <a:t>&gt;)</a:t>
            </a:r>
          </a:p>
          <a:p>
            <a:pPr eaLnBrk="1" hangingPunct="1"/>
            <a:endParaRPr lang="it-IT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9750" y="4506665"/>
            <a:ext cx="7297738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cs typeface="+mn-cs"/>
              </a:rPr>
              <a:t>&lt;</a:t>
            </a:r>
            <a:r>
              <a:rPr lang="en-US" sz="2000" dirty="0" err="1">
                <a:latin typeface="+mn-lt"/>
                <a:cs typeface="+mn-cs"/>
              </a:rPr>
              <a:t>dir</a:t>
            </a:r>
            <a:r>
              <a:rPr lang="en-US" sz="2000" dirty="0">
                <a:latin typeface="+mn-lt"/>
                <a:cs typeface="+mn-cs"/>
              </a:rPr>
              <a:t>&gt; can be: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  <a:cs typeface="+mn-cs"/>
              </a:rPr>
              <a:t>Absolute path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  <a:cs typeface="+mn-cs"/>
              </a:rPr>
              <a:t>Relative path, in this case it will be CMAKE_INSTALL_PREFIX\&lt;</a:t>
            </a:r>
            <a:r>
              <a:rPr lang="en-US" sz="2000" dirty="0" err="1">
                <a:latin typeface="+mn-lt"/>
                <a:cs typeface="+mn-cs"/>
              </a:rPr>
              <a:t>dir</a:t>
            </a:r>
            <a:r>
              <a:rPr lang="en-US" sz="2000" dirty="0">
                <a:latin typeface="+mn-lt"/>
                <a:cs typeface="+mn-cs"/>
              </a:rPr>
              <a:t>&gt;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  <a:cs typeface="+mn-cs"/>
              </a:rPr>
              <a:t>The user can customize CMAKE_INSTALL_PREFIX</a:t>
            </a:r>
            <a:endParaRPr lang="it-IT" sz="20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108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Hello World with </a:t>
            </a:r>
            <a:r>
              <a:rPr lang="en-US" altLang="en-US" sz="3600" dirty="0" err="1" smtClean="0"/>
              <a:t>CMake</a:t>
            </a:r>
            <a:r>
              <a:rPr lang="en-US" altLang="en-US" sz="3600" dirty="0" smtClean="0"/>
              <a:t> (2)</a:t>
            </a:r>
            <a:endParaRPr lang="it-IT" altLang="en-US" sz="3600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it-IT" altLang="en-US" sz="2000" dirty="0" smtClean="0"/>
              <a:t>...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2000" dirty="0" err="1" smtClean="0"/>
              <a:t>add_executable</a:t>
            </a:r>
            <a:r>
              <a:rPr lang="it-IT" altLang="en-US" sz="2000" dirty="0" smtClean="0"/>
              <a:t>(hello hello.cpp)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2000" dirty="0" err="1" smtClean="0"/>
              <a:t>install</a:t>
            </a:r>
            <a:r>
              <a:rPr lang="it-IT" altLang="en-US" sz="2000" dirty="0" smtClean="0"/>
              <a:t>(TARGETS hello 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2000" dirty="0" smtClean="0"/>
              <a:t>	RUNTIME DESTINATION 	${CMAKE_CURRENT_SOURCE_DIR}/../bin)</a:t>
            </a:r>
          </a:p>
          <a:p>
            <a:pPr marL="0" indent="0" eaLnBrk="1" hangingPunct="1">
              <a:buFont typeface="Arial" charset="0"/>
              <a:buNone/>
            </a:pPr>
            <a:endParaRPr lang="it-IT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1299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0"/>
            <a:ext cx="7302500" cy="1143000"/>
          </a:xfrm>
        </p:spPr>
        <p:txBody>
          <a:bodyPr/>
          <a:lstStyle/>
          <a:p>
            <a:r>
              <a:rPr lang="en-US" sz="4000" dirty="0" smtClean="0"/>
              <a:t>how the network grows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92151" y="984250"/>
            <a:ext cx="80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It is easy to add, for example, another reader…</a:t>
            </a:r>
          </a:p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Processes can run on different machines, with different OS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1200" y="22161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8500" y="221615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6875" y="273520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27100" y="271145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03900" y="21907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1200" y="219075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97700" y="270980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19800" y="268605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16600" y="37528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03900" y="375285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74775" y="426002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/read2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044375" y="4236275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960264" y="2919866"/>
            <a:ext cx="3754736" cy="328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195736" y="3079132"/>
            <a:ext cx="3481164" cy="12579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6761" y="1924050"/>
            <a:ext cx="578278" cy="63673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4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4721" y="3460750"/>
            <a:ext cx="703787" cy="5128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0" name="Rectangle 49"/>
          <p:cNvSpPr/>
          <p:nvPr/>
        </p:nvSpPr>
        <p:spPr>
          <a:xfrm>
            <a:off x="5816600" y="53149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03900" y="531495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74775" y="584587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/read3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032500" y="581025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6800" y="4977156"/>
            <a:ext cx="459674" cy="5028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cxnSp>
        <p:nvCxnSpPr>
          <p:cNvPr id="55" name="Straight Arrow Connector 54"/>
          <p:cNvCxnSpPr/>
          <p:nvPr/>
        </p:nvCxnSpPr>
        <p:spPr>
          <a:xfrm>
            <a:off x="2312158" y="3460750"/>
            <a:ext cx="3352042" cy="2324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20338" y="4662921"/>
            <a:ext cx="29498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connect /write /read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connect /write /read2</a:t>
            </a:r>
          </a:p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…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disconnect /write /read</a:t>
            </a:r>
          </a:p>
          <a:p>
            <a:r>
              <a:rPr lang="en-US" dirty="0" err="1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 disconnect /write /read2</a:t>
            </a:r>
          </a:p>
          <a:p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4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8371" y="1974850"/>
            <a:ext cx="703787" cy="5128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3801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Finding libraries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problem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You want to compile an executable that links libraries from another package, e.g. YARP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Naïve way: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sz="2400" dirty="0"/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539750" y="3429000"/>
            <a:ext cx="7993063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it-IT" altLang="en-US" sz="1400" dirty="0" err="1">
                <a:latin typeface="Verdana" pitchFamily="34" charset="0"/>
              </a:rPr>
              <a:t>cmake_minimum_required</a:t>
            </a:r>
            <a:r>
              <a:rPr lang="it-IT" altLang="en-US" sz="1400" dirty="0">
                <a:latin typeface="Verdana" pitchFamily="34" charset="0"/>
              </a:rPr>
              <a:t>(VERSION </a:t>
            </a:r>
            <a:r>
              <a:rPr lang="it-IT" altLang="en-US" sz="1400" dirty="0" smtClean="0">
                <a:latin typeface="Verdana" pitchFamily="34" charset="0"/>
              </a:rPr>
              <a:t>2.8)</a:t>
            </a:r>
            <a:endParaRPr lang="it-IT" altLang="en-US" sz="1400" dirty="0">
              <a:latin typeface="Verdana" pitchFamily="34" charset="0"/>
            </a:endParaRPr>
          </a:p>
          <a:p>
            <a:pPr eaLnBrk="1" hangingPunct="1"/>
            <a:endParaRPr lang="it-IT" altLang="en-US" sz="1400" dirty="0">
              <a:latin typeface="Verdana" pitchFamily="34" charset="0"/>
            </a:endParaRPr>
          </a:p>
          <a:p>
            <a:pPr eaLnBrk="1" hangingPunct="1"/>
            <a:r>
              <a:rPr lang="it-IT" altLang="en-US" sz="1400" dirty="0">
                <a:latin typeface="Verdana" pitchFamily="34" charset="0"/>
              </a:rPr>
              <a:t>project(hello)</a:t>
            </a:r>
          </a:p>
          <a:p>
            <a:pPr eaLnBrk="1" hangingPunct="1"/>
            <a:endParaRPr lang="it-IT" altLang="en-US" sz="1400" dirty="0">
              <a:latin typeface="Verdana" pitchFamily="34" charset="0"/>
            </a:endParaRPr>
          </a:p>
          <a:p>
            <a:pPr eaLnBrk="1" hangingPunct="1"/>
            <a:r>
              <a:rPr lang="it-IT" altLang="en-US" sz="1400" dirty="0" err="1">
                <a:latin typeface="Verdana" pitchFamily="34" charset="0"/>
              </a:rPr>
              <a:t>include_directories</a:t>
            </a:r>
            <a:r>
              <a:rPr lang="it-IT" altLang="en-US" sz="1400" dirty="0">
                <a:latin typeface="Verdana" pitchFamily="34" charset="0"/>
              </a:rPr>
              <a:t>(</a:t>
            </a:r>
            <a:r>
              <a:rPr lang="en-US" altLang="en-US" sz="1400" dirty="0">
                <a:latin typeface="Verdana" pitchFamily="34" charset="0"/>
              </a:rPr>
              <a:t>“C:\Program files\</a:t>
            </a:r>
            <a:r>
              <a:rPr lang="en-US" altLang="en-US" sz="1400" dirty="0" err="1">
                <a:latin typeface="Verdana" pitchFamily="34" charset="0"/>
              </a:rPr>
              <a:t>yarp</a:t>
            </a:r>
            <a:r>
              <a:rPr lang="en-US" altLang="en-US" sz="1400" dirty="0">
                <a:latin typeface="Verdana" pitchFamily="34" charset="0"/>
              </a:rPr>
              <a:t>\include”</a:t>
            </a:r>
            <a:r>
              <a:rPr lang="it-IT" altLang="en-US" sz="1400" dirty="0">
                <a:latin typeface="Verdana" pitchFamily="34" charset="0"/>
              </a:rPr>
              <a:t>)</a:t>
            </a:r>
          </a:p>
          <a:p>
            <a:pPr eaLnBrk="1" hangingPunct="1"/>
            <a:endParaRPr lang="it-IT" altLang="en-US" sz="1400" dirty="0">
              <a:latin typeface="Verdana" pitchFamily="34" charset="0"/>
            </a:endParaRPr>
          </a:p>
          <a:p>
            <a:pPr eaLnBrk="1" hangingPunct="1"/>
            <a:r>
              <a:rPr lang="it-IT" altLang="en-US" sz="1400" dirty="0" err="1">
                <a:latin typeface="Verdana" pitchFamily="34" charset="0"/>
              </a:rPr>
              <a:t>add_executable</a:t>
            </a:r>
            <a:r>
              <a:rPr lang="it-IT" altLang="en-US" sz="1400" dirty="0">
                <a:latin typeface="Verdana" pitchFamily="34" charset="0"/>
              </a:rPr>
              <a:t>(hello hello.cpp)</a:t>
            </a:r>
          </a:p>
          <a:p>
            <a:pPr eaLnBrk="1" hangingPunct="1"/>
            <a:endParaRPr lang="it-IT" altLang="en-US" sz="1400" dirty="0">
              <a:latin typeface="Verdana" pitchFamily="34" charset="0"/>
            </a:endParaRPr>
          </a:p>
          <a:p>
            <a:pPr eaLnBrk="1" hangingPunct="1"/>
            <a:r>
              <a:rPr lang="it-IT" altLang="en-US" sz="1400" dirty="0" err="1">
                <a:latin typeface="Verdana" pitchFamily="34" charset="0"/>
              </a:rPr>
              <a:t>target_link_libraries</a:t>
            </a:r>
            <a:r>
              <a:rPr lang="it-IT" altLang="en-US" sz="1400" dirty="0">
                <a:latin typeface="Verdana" pitchFamily="34" charset="0"/>
              </a:rPr>
              <a:t>(hello </a:t>
            </a:r>
            <a:r>
              <a:rPr lang="en-US" altLang="en-US" sz="1400" dirty="0">
                <a:latin typeface="Verdana" pitchFamily="34" charset="0"/>
              </a:rPr>
              <a:t>“C:\Program files\</a:t>
            </a:r>
            <a:r>
              <a:rPr lang="en-US" altLang="en-US" sz="1400" dirty="0" err="1">
                <a:latin typeface="Verdana" pitchFamily="34" charset="0"/>
              </a:rPr>
              <a:t>yarp</a:t>
            </a:r>
            <a:r>
              <a:rPr lang="en-US" altLang="en-US" sz="1400" dirty="0">
                <a:latin typeface="Verdana" pitchFamily="34" charset="0"/>
              </a:rPr>
              <a:t>\lib\libYARP_OS.lib”)</a:t>
            </a:r>
          </a:p>
          <a:p>
            <a:pPr eaLnBrk="1" hangingPunct="1"/>
            <a:endParaRPr lang="en-US" altLang="en-US" sz="1400" dirty="0">
              <a:latin typeface="Verdana" pitchFamily="34" charset="0"/>
            </a:endParaRPr>
          </a:p>
          <a:p>
            <a:pPr eaLnBrk="1" hangingPunct="1"/>
            <a:endParaRPr lang="it-IT" altLang="en-US" sz="14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58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Finding libraries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problem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You want to compile an executable that links libraries from another package, e.g. YARP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Naïve way: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sz="2400" dirty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539750" y="3429000"/>
            <a:ext cx="7993063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it-IT" altLang="en-US" sz="1400">
                <a:latin typeface="Verdana" pitchFamily="34" charset="0"/>
              </a:rPr>
              <a:t>cmake_minimum_required(VERSION 2.8)</a:t>
            </a:r>
          </a:p>
          <a:p>
            <a:pPr eaLnBrk="1" hangingPunct="1"/>
            <a:endParaRPr lang="it-IT" altLang="en-US" sz="1400">
              <a:latin typeface="Verdana" pitchFamily="34" charset="0"/>
            </a:endParaRPr>
          </a:p>
          <a:p>
            <a:pPr eaLnBrk="1" hangingPunct="1"/>
            <a:r>
              <a:rPr lang="it-IT" altLang="en-US" sz="1400">
                <a:latin typeface="Verdana" pitchFamily="34" charset="0"/>
              </a:rPr>
              <a:t>project(hello)</a:t>
            </a:r>
          </a:p>
          <a:p>
            <a:pPr eaLnBrk="1" hangingPunct="1"/>
            <a:endParaRPr lang="it-IT" altLang="en-US" sz="1400">
              <a:latin typeface="Verdana" pitchFamily="34" charset="0"/>
            </a:endParaRPr>
          </a:p>
          <a:p>
            <a:pPr eaLnBrk="1" hangingPunct="1"/>
            <a:r>
              <a:rPr lang="it-IT" altLang="en-US" sz="1400">
                <a:latin typeface="Verdana" pitchFamily="34" charset="0"/>
              </a:rPr>
              <a:t>include_directories(</a:t>
            </a:r>
            <a:r>
              <a:rPr lang="en-US" altLang="en-US" sz="1400">
                <a:latin typeface="Verdana" pitchFamily="34" charset="0"/>
              </a:rPr>
              <a:t>“C:\Program files\yarp\include”</a:t>
            </a:r>
            <a:r>
              <a:rPr lang="it-IT" altLang="en-US" sz="1400">
                <a:latin typeface="Verdana" pitchFamily="34" charset="0"/>
              </a:rPr>
              <a:t>)</a:t>
            </a:r>
          </a:p>
          <a:p>
            <a:pPr eaLnBrk="1" hangingPunct="1"/>
            <a:endParaRPr lang="it-IT" altLang="en-US" sz="1400">
              <a:latin typeface="Verdana" pitchFamily="34" charset="0"/>
            </a:endParaRPr>
          </a:p>
          <a:p>
            <a:pPr eaLnBrk="1" hangingPunct="1"/>
            <a:r>
              <a:rPr lang="it-IT" altLang="en-US" sz="1400">
                <a:latin typeface="Verdana" pitchFamily="34" charset="0"/>
              </a:rPr>
              <a:t>add_executable(hello hello.cpp)</a:t>
            </a:r>
          </a:p>
          <a:p>
            <a:pPr eaLnBrk="1" hangingPunct="1"/>
            <a:endParaRPr lang="it-IT" altLang="en-US" sz="1400">
              <a:latin typeface="Verdana" pitchFamily="34" charset="0"/>
            </a:endParaRPr>
          </a:p>
          <a:p>
            <a:pPr eaLnBrk="1" hangingPunct="1"/>
            <a:r>
              <a:rPr lang="it-IT" altLang="en-US" sz="1400">
                <a:latin typeface="Verdana" pitchFamily="34" charset="0"/>
              </a:rPr>
              <a:t>target_link_libraries(hello </a:t>
            </a:r>
            <a:r>
              <a:rPr lang="en-US" altLang="en-US" sz="1400">
                <a:latin typeface="Verdana" pitchFamily="34" charset="0"/>
              </a:rPr>
              <a:t>“C:\Program files\yarp\lib\libYARP_OS.lib”)</a:t>
            </a:r>
          </a:p>
          <a:p>
            <a:pPr eaLnBrk="1" hangingPunct="1"/>
            <a:endParaRPr lang="en-US" altLang="en-US" sz="1400">
              <a:latin typeface="Verdana" pitchFamily="34" charset="0"/>
            </a:endParaRPr>
          </a:p>
          <a:p>
            <a:pPr eaLnBrk="1" hangingPunct="1"/>
            <a:endParaRPr lang="it-IT" altLang="en-US" sz="1400">
              <a:latin typeface="Verdana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003800" y="5661025"/>
            <a:ext cx="863600" cy="2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859338" y="4660900"/>
            <a:ext cx="1225550" cy="1230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3" name="TextBox 10"/>
          <p:cNvSpPr txBox="1">
            <a:spLocks noChangeArrowheads="1"/>
          </p:cNvSpPr>
          <p:nvPr/>
        </p:nvSpPr>
        <p:spPr bwMode="auto">
          <a:xfrm>
            <a:off x="5894388" y="6021388"/>
            <a:ext cx="2306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Installation dependent</a:t>
            </a:r>
            <a:endParaRPr lang="it-IT" alt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300788" y="4437063"/>
            <a:ext cx="142875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5" name="TextBox 13"/>
          <p:cNvSpPr txBox="1">
            <a:spLocks noChangeArrowheads="1"/>
          </p:cNvSpPr>
          <p:nvPr/>
        </p:nvSpPr>
        <p:spPr bwMode="auto">
          <a:xfrm>
            <a:off x="6443663" y="4149725"/>
            <a:ext cx="2646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Os dependent (.a in Linux)</a:t>
            </a:r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43432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Finding libraries…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00200"/>
            <a:ext cx="8229600" cy="1468438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CMake</a:t>
            </a:r>
            <a:r>
              <a:rPr lang="en-US" dirty="0" smtClean="0"/>
              <a:t> has a few commands that can be used to find directories, </a:t>
            </a:r>
            <a:r>
              <a:rPr lang="en-US" dirty="0" err="1" smtClean="0"/>
              <a:t>executables</a:t>
            </a:r>
            <a:r>
              <a:rPr lang="en-US" dirty="0" smtClean="0"/>
              <a:t> and libraries inside a computer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468313" y="3128963"/>
            <a:ext cx="8496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find_file(&lt;var&gt; name dir1 dir2)</a:t>
            </a:r>
          </a:p>
          <a:p>
            <a:pPr eaLnBrk="1" hangingPunct="1"/>
            <a:r>
              <a:rPr lang="en-US" altLang="en-US" sz="2400"/>
              <a:t>find_library(&lt;var&gt; name dir1 dir2)</a:t>
            </a:r>
          </a:p>
          <a:p>
            <a:pPr eaLnBrk="1" hangingPunct="1"/>
            <a:r>
              <a:rPr lang="en-US" altLang="en-US" sz="2400"/>
              <a:t>find_path(&lt;var&gt; name dir1 dir2)</a:t>
            </a:r>
          </a:p>
        </p:txBody>
      </p:sp>
      <p:sp>
        <p:nvSpPr>
          <p:cNvPr id="15365" name="Content Placeholder 2"/>
          <p:cNvSpPr txBox="1">
            <a:spLocks/>
          </p:cNvSpPr>
          <p:nvPr/>
        </p:nvSpPr>
        <p:spPr bwMode="auto">
          <a:xfrm>
            <a:off x="333375" y="4724400"/>
            <a:ext cx="82296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/>
              <a:t>However there is a better interface…</a:t>
            </a:r>
          </a:p>
        </p:txBody>
      </p:sp>
    </p:spTree>
    <p:extLst>
      <p:ext uri="{BB962C8B-B14F-4D97-AF65-F5344CB8AC3E}">
        <p14:creationId xmlns:p14="http://schemas.microsoft.com/office/powerpoint/2010/main" val="413105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find_package()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5445125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package should provide you: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Paths to libraries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Paths to </a:t>
            </a:r>
            <a:r>
              <a:rPr lang="en-US" dirty="0"/>
              <a:t>h</a:t>
            </a:r>
            <a:r>
              <a:rPr lang="en-US" dirty="0" smtClean="0"/>
              <a:t>eader files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Linker flags (if any)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find_package</a:t>
            </a:r>
            <a:r>
              <a:rPr lang="en-US" dirty="0" smtClean="0"/>
              <a:t>(&lt;PACKAGE&gt;  [VERSION])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This function attempts to locate the package called &lt;PACKAGE&gt; and will return a set of variables: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&lt;PACKAGE&gt;_FOUND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&lt;PACKAGE&gt;_INCLUDE_DIRS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&lt;PACKAGE&gt;_LIBRARIES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&lt;PACKAGE&gt;_VERSION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&lt;PACKAGE&gt;_VERSION_MAJOR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&lt;PACKAGE&gt;_VERSION_MINOR</a:t>
            </a:r>
          </a:p>
        </p:txBody>
      </p:sp>
    </p:spTree>
    <p:extLst>
      <p:ext uri="{BB962C8B-B14F-4D97-AF65-F5344CB8AC3E}">
        <p14:creationId xmlns:p14="http://schemas.microsoft.com/office/powerpoint/2010/main" val="18113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</a:t>
            </a:r>
            <a:endParaRPr lang="it-IT" alt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95288" y="1341438"/>
            <a:ext cx="8229600" cy="4525962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en-US" smtClean="0"/>
              <a:t>find_package(YARP)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en-US" smtClean="0"/>
              <a:t>YARP_FOUND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mtClean="0"/>
              <a:t>YARP_INCLUDE_DIRS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mtClean="0"/>
              <a:t>YARP_LIBRARIES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mtClean="0"/>
          </a:p>
          <a:p>
            <a:pPr marL="0" indent="0" eaLnBrk="1" hangingPunct="1">
              <a:buFont typeface="Arial" charset="0"/>
              <a:buNone/>
            </a:pPr>
            <a:endParaRPr lang="en-US" altLang="en-US" smtClean="0"/>
          </a:p>
          <a:p>
            <a:pPr marL="0" indent="0" eaLnBrk="1" hangingPunct="1">
              <a:buFont typeface="Arial" charset="0"/>
              <a:buNone/>
            </a:pPr>
            <a:endParaRPr lang="it-IT" altLang="en-US" smtClean="0"/>
          </a:p>
        </p:txBody>
      </p:sp>
    </p:spTree>
    <p:extLst>
      <p:ext uri="{BB962C8B-B14F-4D97-AF65-F5344CB8AC3E}">
        <p14:creationId xmlns:p14="http://schemas.microsoft.com/office/powerpoint/2010/main" val="344604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692150"/>
            <a:ext cx="8229600" cy="5373688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How does </a:t>
            </a:r>
            <a:r>
              <a:rPr lang="en-US" sz="2800" dirty="0" err="1" smtClean="0"/>
              <a:t>find_package</a:t>
            </a:r>
            <a:r>
              <a:rPr lang="en-US" sz="2800" dirty="0" smtClean="0"/>
              <a:t>() work?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/>
              <a:t>Looks for system directories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C:\Program files\&lt;package&gt; 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/>
              <a:t>	/</a:t>
            </a:r>
            <a:r>
              <a:rPr lang="en-US" sz="2400" dirty="0" err="1" smtClean="0"/>
              <a:t>usr</a:t>
            </a:r>
            <a:r>
              <a:rPr lang="en-US" sz="2400" dirty="0" smtClean="0"/>
              <a:t>/&lt;package&gt; 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/</a:t>
            </a:r>
            <a:r>
              <a:rPr lang="en-US" sz="2400" dirty="0" err="1" smtClean="0"/>
              <a:t>usr</a:t>
            </a:r>
            <a:r>
              <a:rPr lang="en-US" sz="2400" dirty="0" smtClean="0"/>
              <a:t>/local/&lt;package&gt;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/>
              <a:t>	…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/>
              <a:t>Look for environment variables, very popular &lt;PACKAGE&gt;_DIR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err="1" smtClean="0"/>
              <a:t>CMake</a:t>
            </a:r>
            <a:r>
              <a:rPr lang="en-US" sz="2800" dirty="0" smtClean="0"/>
              <a:t> does not enforce a particular set of variables each package set different variables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Other examples: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/>
              <a:t> </a:t>
            </a:r>
            <a:r>
              <a:rPr lang="en-US" sz="2800" dirty="0" smtClean="0"/>
              <a:t>  &lt;PACKAGE&gt;_INCLUDE_DIR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/>
              <a:t> </a:t>
            </a:r>
            <a:r>
              <a:rPr lang="en-US" sz="2800" dirty="0" smtClean="0"/>
              <a:t>  &lt;PACKAGE&gt;_LIBS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/>
              <a:t> </a:t>
            </a:r>
            <a:r>
              <a:rPr lang="en-US" sz="2800" dirty="0" smtClean="0"/>
              <a:t> etc..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72417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Hello YARP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525963"/>
          </a:xfrm>
        </p:spPr>
        <p:txBody>
          <a:bodyPr rtlCol="0">
            <a:normAutofit fontScale="70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dirty="0" smtClean="0"/>
              <a:t>cmake_minimum_required(VERSION 2.8)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dirty="0" smtClean="0"/>
              <a:t>project(myproject)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dirty="0" smtClean="0"/>
              <a:t>find_package(YARP)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dirty="0" smtClean="0"/>
              <a:t>include_directories(${YARP_INCLUDE_DIRS})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dirty="0" smtClean="0"/>
              <a:t>add_executable(hello hello.cpp)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dirty="0" smtClean="0"/>
              <a:t>target_link_libraries(hello ${YARP_LIBRARIES})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dirty="0" smtClean="0"/>
              <a:t>add_executable(hello2 </a:t>
            </a:r>
            <a:r>
              <a:rPr lang="it-IT" dirty="0"/>
              <a:t>hello.cpp)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it-IT" dirty="0" smtClean="0"/>
              <a:t>target_link_libraries(hello2 </a:t>
            </a:r>
            <a:r>
              <a:rPr lang="it-IT" dirty="0"/>
              <a:t>${YARP_LIBRARIES})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09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72" y="1643050"/>
            <a:ext cx="69294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yarp</a:t>
            </a:r>
            <a:r>
              <a:rPr lang="en-US" dirty="0" smtClean="0"/>
              <a:t>/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Time.h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("Starting the application\n");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times=10;</a:t>
            </a:r>
          </a:p>
          <a:p>
            <a:endParaRPr lang="en-US" dirty="0" smtClean="0"/>
          </a:p>
          <a:p>
            <a:r>
              <a:rPr lang="en-US" dirty="0" smtClean="0"/>
              <a:t>        while(times--)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printf</a:t>
            </a:r>
            <a:r>
              <a:rPr lang="en-US" dirty="0" smtClean="0"/>
              <a:t>("Hello </a:t>
            </a:r>
            <a:r>
              <a:rPr lang="en-US" dirty="0" err="1" smtClean="0"/>
              <a:t>iCub</a:t>
            </a:r>
            <a:r>
              <a:rPr lang="en-US" dirty="0" smtClean="0"/>
              <a:t>\n");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yarp</a:t>
            </a:r>
            <a:r>
              <a:rPr lang="en-US" dirty="0" smtClean="0"/>
              <a:t>::</a:t>
            </a:r>
            <a:r>
              <a:rPr lang="en-US" dirty="0" err="1" smtClean="0"/>
              <a:t>os</a:t>
            </a:r>
            <a:r>
              <a:rPr lang="en-US" dirty="0" smtClean="0"/>
              <a:t>::Time::delay(0.5); 	//wait 0.5 seconds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("Goodbye!\n");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274638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Hello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yarp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61636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852936"/>
            <a:ext cx="7696200" cy="944562"/>
          </a:xfrm>
        </p:spPr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5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1938"/>
            <a:ext cx="6348434" cy="1143000"/>
          </a:xfrm>
        </p:spPr>
        <p:txBody>
          <a:bodyPr/>
          <a:lstStyle/>
          <a:p>
            <a:r>
              <a:rPr lang="en-US" sz="3200" dirty="0" smtClean="0"/>
              <a:t>A (very) simple example: read data to/from a port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596900" y="15068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[on terminal 1] </a:t>
            </a:r>
            <a:r>
              <a:rPr lang="en-US" dirty="0" err="1" smtClean="0">
                <a:solidFill>
                  <a:schemeClr val="bg2"/>
                </a:solidFill>
              </a:rPr>
              <a:t>yarpserver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[on terminal 2] </a:t>
            </a:r>
            <a:r>
              <a:rPr lang="en-US" dirty="0" err="1" smtClean="0">
                <a:solidFill>
                  <a:schemeClr val="bg2"/>
                </a:solidFill>
              </a:rPr>
              <a:t>yarp</a:t>
            </a:r>
            <a:r>
              <a:rPr lang="en-US" dirty="0" smtClean="0">
                <a:solidFill>
                  <a:schemeClr val="bg2"/>
                </a:solidFill>
              </a:rPr>
              <a:t> read /read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[on terminal 3] </a:t>
            </a:r>
            <a:r>
              <a:rPr lang="en-US" dirty="0" err="1" smtClean="0">
                <a:solidFill>
                  <a:schemeClr val="bg2"/>
                </a:solidFill>
              </a:rPr>
              <a:t>yarp</a:t>
            </a:r>
            <a:r>
              <a:rPr lang="en-US" dirty="0" smtClean="0">
                <a:solidFill>
                  <a:schemeClr val="bg2"/>
                </a:solidFill>
              </a:rPr>
              <a:t> write /write /read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65400" y="274320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7075" y="274320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7325" y="326225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781300" y="323850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02300" y="274320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89600" y="274320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1725" y="326225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/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918200" y="323850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68700" y="3416300"/>
            <a:ext cx="2311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3700" y="4292600"/>
            <a:ext cx="4140200" cy="1600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$ </a:t>
            </a:r>
            <a:r>
              <a:rPr lang="en-US" sz="1400" dirty="0" err="1" smtClean="0">
                <a:solidFill>
                  <a:schemeClr val="bg2"/>
                </a:solidFill>
              </a:rPr>
              <a:t>yarp</a:t>
            </a:r>
            <a:r>
              <a:rPr lang="en-US" sz="1400" dirty="0" smtClean="0">
                <a:solidFill>
                  <a:schemeClr val="bg2"/>
                </a:solidFill>
              </a:rPr>
              <a:t> write /write /read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Port /write listening at tcp://127.0.0.1:10012</a:t>
            </a:r>
          </a:p>
          <a:p>
            <a:r>
              <a:rPr lang="en-US" sz="1400" dirty="0" err="1" smtClean="0">
                <a:solidFill>
                  <a:schemeClr val="bg2"/>
                </a:solidFill>
              </a:rPr>
              <a:t>yarp</a:t>
            </a:r>
            <a:r>
              <a:rPr lang="en-US" sz="1400" dirty="0" smtClean="0">
                <a:solidFill>
                  <a:schemeClr val="bg2"/>
                </a:solidFill>
              </a:rPr>
              <a:t>: Sending output from /write to /read using </a:t>
            </a:r>
            <a:r>
              <a:rPr lang="en-US" sz="1400" dirty="0" err="1" smtClean="0">
                <a:solidFill>
                  <a:schemeClr val="bg2"/>
                </a:solidFill>
              </a:rPr>
              <a:t>tcp</a:t>
            </a:r>
            <a:endParaRPr lang="en-US" sz="1400" dirty="0" smtClean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bg2"/>
                </a:solidFill>
              </a:rPr>
              <a:t>Added output connection from "/write" to "/read"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hello </a:t>
            </a:r>
            <a:r>
              <a:rPr lang="en-US" sz="1400" dirty="0" err="1" smtClean="0">
                <a:solidFill>
                  <a:schemeClr val="bg2"/>
                </a:solidFill>
              </a:rPr>
              <a:t>yarp</a:t>
            </a:r>
            <a:endParaRPr lang="en-US" sz="1400" dirty="0" smtClean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bg2"/>
                </a:solidFill>
              </a:rPr>
              <a:t>1 2 3 </a:t>
            </a:r>
          </a:p>
          <a:p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49800" y="4279900"/>
            <a:ext cx="405130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$ </a:t>
            </a:r>
            <a:r>
              <a:rPr lang="en-US" sz="1400" dirty="0" err="1">
                <a:solidFill>
                  <a:schemeClr val="bg2"/>
                </a:solidFill>
              </a:rPr>
              <a:t>yarp</a:t>
            </a:r>
            <a:r>
              <a:rPr lang="en-US" sz="1400" dirty="0">
                <a:solidFill>
                  <a:schemeClr val="bg2"/>
                </a:solidFill>
              </a:rPr>
              <a:t> read /read</a:t>
            </a:r>
          </a:p>
          <a:p>
            <a:r>
              <a:rPr lang="en-US" sz="1400" dirty="0">
                <a:solidFill>
                  <a:schemeClr val="bg2"/>
                </a:solidFill>
              </a:rPr>
              <a:t>Port /read listening at tcp://127.0.0.1:10002</a:t>
            </a:r>
          </a:p>
          <a:p>
            <a:r>
              <a:rPr lang="en-US" sz="1400" dirty="0" err="1">
                <a:solidFill>
                  <a:schemeClr val="bg2"/>
                </a:solidFill>
              </a:rPr>
              <a:t>yarp</a:t>
            </a:r>
            <a:r>
              <a:rPr lang="en-US" sz="1400" dirty="0">
                <a:solidFill>
                  <a:schemeClr val="bg2"/>
                </a:solidFill>
              </a:rPr>
              <a:t>: Receiving input from /write to /read using </a:t>
            </a:r>
            <a:r>
              <a:rPr lang="en-US" sz="1400" dirty="0" err="1">
                <a:solidFill>
                  <a:schemeClr val="bg2"/>
                </a:solidFill>
              </a:rPr>
              <a:t>tcp</a:t>
            </a:r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hello </a:t>
            </a:r>
            <a:r>
              <a:rPr lang="en-US" sz="1400" dirty="0" err="1">
                <a:solidFill>
                  <a:schemeClr val="bg2"/>
                </a:solidFill>
              </a:rPr>
              <a:t>yarp</a:t>
            </a:r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1 2 3</a:t>
            </a:r>
          </a:p>
          <a:p>
            <a:endParaRPr lang="en-US" sz="1400" dirty="0">
              <a:solidFill>
                <a:schemeClr val="bg2"/>
              </a:solidFill>
            </a:endParaRPr>
          </a:p>
          <a:p>
            <a:endParaRPr lang="en-US" sz="1400" dirty="0">
              <a:solidFill>
                <a:schemeClr val="bg2"/>
              </a:solidFill>
            </a:endParaRPr>
          </a:p>
          <a:p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7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YARP configuration file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70231"/>
            <a:ext cx="829265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Where is the </a:t>
            </a:r>
            <a:r>
              <a:rPr lang="en-US" sz="2000" dirty="0" err="1" smtClean="0"/>
              <a:t>yarp</a:t>
            </a:r>
            <a:r>
              <a:rPr lang="en-US" sz="2000" dirty="0" smtClean="0"/>
              <a:t> </a:t>
            </a:r>
            <a:r>
              <a:rPr lang="en-US" sz="2000" dirty="0" err="1" smtClean="0"/>
              <a:t>nameserver</a:t>
            </a:r>
            <a:r>
              <a:rPr lang="en-US" sz="2000" dirty="0" smtClean="0"/>
              <a:t>?</a:t>
            </a:r>
          </a:p>
          <a:p>
            <a:r>
              <a:rPr lang="en-US" sz="2000" dirty="0"/>
              <a:t>student@ubuntu-1404-yarp:~$ </a:t>
            </a:r>
            <a:r>
              <a:rPr lang="en-US" sz="2000" dirty="0" err="1" smtClean="0"/>
              <a:t>yarp</a:t>
            </a:r>
            <a:r>
              <a:rPr lang="en-US" sz="2000" dirty="0" smtClean="0"/>
              <a:t> detect</a:t>
            </a:r>
          </a:p>
          <a:p>
            <a:endParaRPr lang="en-US" sz="2000" dirty="0"/>
          </a:p>
          <a:p>
            <a:r>
              <a:rPr lang="en-US" sz="2000" dirty="0"/>
              <a:t>student@ubuntu-1404-yarp:~$ </a:t>
            </a:r>
            <a:r>
              <a:rPr lang="en-US" sz="2000" dirty="0" err="1"/>
              <a:t>yarp</a:t>
            </a:r>
            <a:r>
              <a:rPr lang="en-US" sz="2000" dirty="0"/>
              <a:t> </a:t>
            </a:r>
            <a:r>
              <a:rPr lang="en-US" sz="2000" dirty="0" err="1"/>
              <a:t>conf</a:t>
            </a:r>
            <a:endParaRPr lang="en-US" sz="2000" dirty="0"/>
          </a:p>
          <a:p>
            <a:r>
              <a:rPr lang="en-US" sz="2000" dirty="0"/>
              <a:t>/home/student/.</a:t>
            </a:r>
            <a:r>
              <a:rPr lang="en-US" sz="2000" dirty="0" err="1" smtClean="0"/>
              <a:t>config</a:t>
            </a:r>
            <a:r>
              <a:rPr lang="en-US" sz="2000" dirty="0" smtClean="0"/>
              <a:t>/</a:t>
            </a:r>
            <a:r>
              <a:rPr lang="en-US" sz="2000" dirty="0" err="1" smtClean="0"/>
              <a:t>yarp</a:t>
            </a:r>
            <a:r>
              <a:rPr lang="en-US" sz="2000" dirty="0" smtClean="0"/>
              <a:t>/</a:t>
            </a:r>
            <a:r>
              <a:rPr lang="en-US" sz="2000" dirty="0" err="1" smtClean="0"/>
              <a:t>yarp.conf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student@ubuntu-1404-yarp:~$ cat /home/student/.</a:t>
            </a:r>
            <a:r>
              <a:rPr lang="en-US" sz="2000" dirty="0" err="1"/>
              <a:t>config</a:t>
            </a:r>
            <a:r>
              <a:rPr lang="en-US" sz="2000" dirty="0"/>
              <a:t>/</a:t>
            </a:r>
            <a:r>
              <a:rPr lang="en-US" sz="2000" dirty="0" err="1"/>
              <a:t>yarp</a:t>
            </a:r>
            <a:r>
              <a:rPr lang="en-US" sz="2000" dirty="0"/>
              <a:t>/</a:t>
            </a:r>
            <a:r>
              <a:rPr lang="en-US" sz="2000" dirty="0" err="1"/>
              <a:t>yarp.conf</a:t>
            </a:r>
            <a:endParaRPr lang="en-US" sz="2000" dirty="0"/>
          </a:p>
          <a:p>
            <a:r>
              <a:rPr lang="en-US" sz="2000" dirty="0"/>
              <a:t>192.168.59.128 10000 </a:t>
            </a:r>
            <a:r>
              <a:rPr lang="en-US" sz="2000" dirty="0" err="1"/>
              <a:t>yarp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7" y="4111476"/>
            <a:ext cx="81113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yarpserver</a:t>
            </a:r>
            <a:r>
              <a:rPr lang="en-US" sz="2000" dirty="0" smtClean="0"/>
              <a:t> by default decides based on the available network card (i.e. eth0) on which adapter/</a:t>
            </a:r>
            <a:r>
              <a:rPr lang="en-US" sz="2000" dirty="0" err="1" smtClean="0"/>
              <a:t>ip</a:t>
            </a:r>
            <a:r>
              <a:rPr lang="en-US" sz="2000" dirty="0" smtClean="0"/>
              <a:t> to listen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You can manually modify the </a:t>
            </a:r>
            <a:r>
              <a:rPr lang="en-US" sz="2000" dirty="0" err="1" smtClean="0"/>
              <a:t>yarp.conf</a:t>
            </a:r>
            <a:r>
              <a:rPr lang="en-US" sz="2000" dirty="0" smtClean="0"/>
              <a:t> file to change adapter/</a:t>
            </a:r>
            <a:r>
              <a:rPr lang="en-US" sz="2000" dirty="0" err="1" smtClean="0"/>
              <a:t>ip</a:t>
            </a:r>
            <a:r>
              <a:rPr lang="en-US" sz="20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yarpserver</a:t>
            </a:r>
            <a:r>
              <a:rPr lang="en-US" sz="2000" dirty="0"/>
              <a:t> </a:t>
            </a:r>
            <a:r>
              <a:rPr lang="en-US" sz="2000" dirty="0" smtClean="0"/>
              <a:t>can accept that (--read) or overwrite it (--write).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28945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/>
              <a:t>How do we get this?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1560" y="1988840"/>
            <a:ext cx="5814704" cy="41857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2"/>
                </a:solidFill>
              </a:rPr>
              <a:t>int</a:t>
            </a:r>
            <a:r>
              <a:rPr lang="en-US" sz="1400" dirty="0">
                <a:solidFill>
                  <a:schemeClr val="bg2"/>
                </a:solidFill>
              </a:rPr>
              <a:t> main(</a:t>
            </a:r>
            <a:r>
              <a:rPr lang="en-US" sz="1400" dirty="0" err="1">
                <a:solidFill>
                  <a:schemeClr val="bg2"/>
                </a:solidFill>
              </a:rPr>
              <a:t>int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argc</a:t>
            </a:r>
            <a:r>
              <a:rPr lang="en-US" sz="1400" dirty="0">
                <a:solidFill>
                  <a:schemeClr val="bg2"/>
                </a:solidFill>
              </a:rPr>
              <a:t>, char *</a:t>
            </a:r>
            <a:r>
              <a:rPr lang="en-US" sz="1400" dirty="0" err="1">
                <a:solidFill>
                  <a:schemeClr val="bg2"/>
                </a:solidFill>
              </a:rPr>
              <a:t>argv</a:t>
            </a:r>
            <a:r>
              <a:rPr lang="en-US" sz="1400" dirty="0">
                <a:solidFill>
                  <a:schemeClr val="bg2"/>
                </a:solidFill>
              </a:rPr>
              <a:t>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Network </a:t>
            </a:r>
            <a:r>
              <a:rPr lang="en-US" sz="1400" dirty="0" err="1">
                <a:solidFill>
                  <a:schemeClr val="bg2"/>
                </a:solidFill>
              </a:rPr>
              <a:t>yarp</a:t>
            </a:r>
            <a:r>
              <a:rPr lang="en-US" sz="1400" dirty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Port </a:t>
            </a:r>
            <a:r>
              <a:rPr lang="en-US" sz="1400" dirty="0" err="1">
                <a:solidFill>
                  <a:schemeClr val="bg2"/>
                </a:solidFill>
              </a:rPr>
              <a:t>inPort</a:t>
            </a:r>
            <a:r>
              <a:rPr lang="en-US" sz="1400" dirty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</a:t>
            </a:r>
            <a:r>
              <a:rPr lang="en-US" sz="1400" dirty="0" err="1">
                <a:solidFill>
                  <a:schemeClr val="bg2"/>
                </a:solidFill>
              </a:rPr>
              <a:t>inPort.open</a:t>
            </a:r>
            <a:r>
              <a:rPr lang="en-US" sz="1400" dirty="0">
                <a:solidFill>
                  <a:schemeClr val="bg2"/>
                </a:solidFill>
              </a:rPr>
              <a:t>("/relay/in");</a:t>
            </a:r>
          </a:p>
          <a:p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    Port </a:t>
            </a:r>
            <a:r>
              <a:rPr lang="en-US" sz="1400" dirty="0" err="1">
                <a:solidFill>
                  <a:schemeClr val="bg2"/>
                </a:solidFill>
              </a:rPr>
              <a:t>outPort</a:t>
            </a:r>
            <a:r>
              <a:rPr lang="en-US" sz="1400" dirty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</a:t>
            </a:r>
            <a:r>
              <a:rPr lang="en-US" sz="1400" dirty="0" err="1">
                <a:solidFill>
                  <a:schemeClr val="bg2"/>
                </a:solidFill>
              </a:rPr>
              <a:t>outPort.open</a:t>
            </a:r>
            <a:r>
              <a:rPr lang="en-US" sz="1400" dirty="0">
                <a:solidFill>
                  <a:schemeClr val="bg2"/>
                </a:solidFill>
              </a:rPr>
              <a:t>("/relay/out</a:t>
            </a:r>
            <a:r>
              <a:rPr lang="en-US" sz="1400" dirty="0" smtClean="0">
                <a:solidFill>
                  <a:schemeClr val="bg2"/>
                </a:solidFill>
              </a:rPr>
              <a:t>");</a:t>
            </a:r>
          </a:p>
          <a:p>
            <a:endParaRPr lang="en-US" sz="1400" dirty="0">
              <a:solidFill>
                <a:schemeClr val="bg2"/>
              </a:solidFill>
            </a:endParaRPr>
          </a:p>
          <a:p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    while (true)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    </a:t>
            </a:r>
            <a:r>
              <a:rPr lang="en-US" sz="1400" dirty="0" err="1">
                <a:solidFill>
                  <a:schemeClr val="bg2"/>
                </a:solidFill>
              </a:rPr>
              <a:t>cout</a:t>
            </a:r>
            <a:r>
              <a:rPr lang="en-US" sz="1400" dirty="0">
                <a:solidFill>
                  <a:schemeClr val="bg2"/>
                </a:solidFill>
              </a:rPr>
              <a:t> &lt;&lt; "waiting for input" &lt;&lt; </a:t>
            </a:r>
            <a:r>
              <a:rPr lang="en-US" sz="1400" dirty="0" err="1">
                <a:solidFill>
                  <a:schemeClr val="bg2"/>
                </a:solidFill>
              </a:rPr>
              <a:t>endl</a:t>
            </a:r>
            <a:r>
              <a:rPr lang="en-US" sz="1400" dirty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    Bottle </a:t>
            </a:r>
            <a:r>
              <a:rPr lang="en-US" sz="1400" dirty="0" err="1" smtClean="0">
                <a:solidFill>
                  <a:schemeClr val="bg2"/>
                </a:solidFill>
              </a:rPr>
              <a:t>input,output</a:t>
            </a:r>
            <a:r>
              <a:rPr lang="en-US" sz="1400" dirty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    </a:t>
            </a:r>
            <a:r>
              <a:rPr lang="en-US" sz="1400" dirty="0" err="1" smtClean="0">
                <a:solidFill>
                  <a:schemeClr val="bg2"/>
                </a:solidFill>
              </a:rPr>
              <a:t>inPort.read</a:t>
            </a:r>
            <a:r>
              <a:rPr lang="en-US" sz="1400" dirty="0" smtClean="0">
                <a:solidFill>
                  <a:schemeClr val="bg2"/>
                </a:solidFill>
              </a:rPr>
              <a:t>(input</a:t>
            </a:r>
            <a:r>
              <a:rPr lang="en-US" sz="1400" dirty="0">
                <a:solidFill>
                  <a:schemeClr val="bg2"/>
                </a:solidFill>
              </a:rPr>
              <a:t>);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    output=input;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    </a:t>
            </a:r>
            <a:r>
              <a:rPr lang="en-US" sz="1400" dirty="0" err="1">
                <a:solidFill>
                  <a:schemeClr val="bg2"/>
                </a:solidFill>
              </a:rPr>
              <a:t>cout</a:t>
            </a:r>
            <a:r>
              <a:rPr lang="en-US" sz="1400" dirty="0">
                <a:solidFill>
                  <a:schemeClr val="bg2"/>
                </a:solidFill>
              </a:rPr>
              <a:t> &lt;&lt; "writing " &lt;&lt; </a:t>
            </a:r>
            <a:r>
              <a:rPr lang="en-US" sz="1400" dirty="0" err="1">
                <a:solidFill>
                  <a:schemeClr val="bg2"/>
                </a:solidFill>
              </a:rPr>
              <a:t>output.toString</a:t>
            </a:r>
            <a:r>
              <a:rPr lang="en-US" sz="1400" dirty="0">
                <a:solidFill>
                  <a:schemeClr val="bg2"/>
                </a:solidFill>
              </a:rPr>
              <a:t>().</a:t>
            </a:r>
            <a:r>
              <a:rPr lang="en-US" sz="1400" dirty="0" err="1">
                <a:solidFill>
                  <a:schemeClr val="bg2"/>
                </a:solidFill>
              </a:rPr>
              <a:t>c_str</a:t>
            </a:r>
            <a:r>
              <a:rPr lang="en-US" sz="1400" dirty="0">
                <a:solidFill>
                  <a:schemeClr val="bg2"/>
                </a:solidFill>
              </a:rPr>
              <a:t>() &lt;&lt; </a:t>
            </a:r>
            <a:r>
              <a:rPr lang="en-US" sz="1400" dirty="0" err="1">
                <a:solidFill>
                  <a:schemeClr val="bg2"/>
                </a:solidFill>
              </a:rPr>
              <a:t>endl</a:t>
            </a:r>
            <a:r>
              <a:rPr lang="en-US" sz="1400" dirty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    </a:t>
            </a:r>
            <a:r>
              <a:rPr lang="en-US" sz="1400" dirty="0" err="1">
                <a:solidFill>
                  <a:schemeClr val="bg2"/>
                </a:solidFill>
              </a:rPr>
              <a:t>outPort.write</a:t>
            </a:r>
            <a:r>
              <a:rPr lang="en-US" sz="1400" dirty="0">
                <a:solidFill>
                  <a:schemeClr val="bg2"/>
                </a:solidFill>
              </a:rPr>
              <a:t>(output);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return 0;</a:t>
            </a:r>
          </a:p>
          <a:p>
            <a:r>
              <a:rPr lang="en-US" sz="1400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873922" y="1891855"/>
            <a:ext cx="1549400" cy="1681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61222" y="1879978"/>
            <a:ext cx="1524000" cy="19090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+mj-lt"/>
              </a:rPr>
              <a:t>relay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67722" y="238715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/relay/in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042322" y="2375065"/>
            <a:ext cx="1139778" cy="443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09172" y="298240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/relay/out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031272" y="2968830"/>
            <a:ext cx="1233956" cy="391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0701" y="1130300"/>
            <a:ext cx="80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Let’s now to write a simple “relay” executable which takes whatever comes from a port  and forwards it to another one.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186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8900"/>
            <a:ext cx="9144000" cy="1143000"/>
          </a:xfrm>
        </p:spPr>
        <p:txBody>
          <a:bodyPr/>
          <a:lstStyle/>
          <a:p>
            <a:r>
              <a:rPr lang="en-US" sz="3200" dirty="0" smtClean="0"/>
              <a:t>Connect the new module to our network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3492500" y="3327400"/>
            <a:ext cx="1549400" cy="172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79800" y="3327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+mj-lt"/>
              </a:rPr>
              <a:t>relay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4425" y="3858325"/>
            <a:ext cx="89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+mj-lt"/>
              </a:rPr>
              <a:t>/relay/in</a:t>
            </a:r>
            <a:endParaRPr lang="en-US" sz="1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708400" y="3822700"/>
            <a:ext cx="10160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7125" y="4429825"/>
            <a:ext cx="1034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+mj-lt"/>
              </a:rPr>
              <a:t>/relay/out</a:t>
            </a:r>
            <a:endParaRPr lang="en-US" sz="1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3721100" y="4394200"/>
            <a:ext cx="11049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95500" y="182880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2800" y="182880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77425" y="233597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311400" y="232410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44275" y="1840675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19700" y="182880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8075" y="234785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48300" y="232410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292600" y="2501900"/>
            <a:ext cx="1117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19400" y="1371600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disconnect /write /read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4092523" y="1754161"/>
            <a:ext cx="267770" cy="646139"/>
          </a:xfrm>
          <a:custGeom>
            <a:avLst/>
            <a:gdLst>
              <a:gd name="connsiteX0" fmla="*/ 22277 w 267770"/>
              <a:gd name="connsiteY0" fmla="*/ 11139 h 646139"/>
              <a:gd name="connsiteX1" fmla="*/ 98477 w 267770"/>
              <a:gd name="connsiteY1" fmla="*/ 49239 h 646139"/>
              <a:gd name="connsiteX2" fmla="*/ 136577 w 267770"/>
              <a:gd name="connsiteY2" fmla="*/ 61939 h 646139"/>
              <a:gd name="connsiteX3" fmla="*/ 238177 w 267770"/>
              <a:gd name="connsiteY3" fmla="*/ 100039 h 646139"/>
              <a:gd name="connsiteX4" fmla="*/ 263577 w 267770"/>
              <a:gd name="connsiteY4" fmla="*/ 138139 h 646139"/>
              <a:gd name="connsiteX5" fmla="*/ 212777 w 267770"/>
              <a:gd name="connsiteY5" fmla="*/ 188939 h 646139"/>
              <a:gd name="connsiteX6" fmla="*/ 200077 w 267770"/>
              <a:gd name="connsiteY6" fmla="*/ 227039 h 646139"/>
              <a:gd name="connsiteX7" fmla="*/ 161977 w 267770"/>
              <a:gd name="connsiteY7" fmla="*/ 277839 h 646139"/>
              <a:gd name="connsiteX8" fmla="*/ 149277 w 267770"/>
              <a:gd name="connsiteY8" fmla="*/ 315939 h 646139"/>
              <a:gd name="connsiteX9" fmla="*/ 136577 w 267770"/>
              <a:gd name="connsiteY9" fmla="*/ 366739 h 646139"/>
              <a:gd name="connsiteX10" fmla="*/ 98477 w 267770"/>
              <a:gd name="connsiteY10" fmla="*/ 404839 h 646139"/>
              <a:gd name="connsiteX11" fmla="*/ 111177 w 267770"/>
              <a:gd name="connsiteY11" fmla="*/ 493739 h 646139"/>
              <a:gd name="connsiteX12" fmla="*/ 161977 w 267770"/>
              <a:gd name="connsiteY12" fmla="*/ 506439 h 646139"/>
              <a:gd name="connsiteX13" fmla="*/ 149277 w 267770"/>
              <a:gd name="connsiteY13" fmla="*/ 646139 h 64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7770" h="646139">
                <a:moveTo>
                  <a:pt x="22277" y="11139"/>
                </a:moveTo>
                <a:cubicBezTo>
                  <a:pt x="118042" y="43061"/>
                  <a:pt x="0" y="0"/>
                  <a:pt x="98477" y="49239"/>
                </a:cubicBezTo>
                <a:cubicBezTo>
                  <a:pt x="110451" y="55226"/>
                  <a:pt x="124042" y="57239"/>
                  <a:pt x="136577" y="61939"/>
                </a:cubicBezTo>
                <a:cubicBezTo>
                  <a:pt x="258064" y="107497"/>
                  <a:pt x="151697" y="71212"/>
                  <a:pt x="238177" y="100039"/>
                </a:cubicBezTo>
                <a:cubicBezTo>
                  <a:pt x="246644" y="112739"/>
                  <a:pt x="267770" y="123463"/>
                  <a:pt x="263577" y="138139"/>
                </a:cubicBezTo>
                <a:cubicBezTo>
                  <a:pt x="256998" y="161165"/>
                  <a:pt x="226696" y="169452"/>
                  <a:pt x="212777" y="188939"/>
                </a:cubicBezTo>
                <a:cubicBezTo>
                  <a:pt x="204996" y="199832"/>
                  <a:pt x="206719" y="215416"/>
                  <a:pt x="200077" y="227039"/>
                </a:cubicBezTo>
                <a:cubicBezTo>
                  <a:pt x="189575" y="245417"/>
                  <a:pt x="174677" y="260906"/>
                  <a:pt x="161977" y="277839"/>
                </a:cubicBezTo>
                <a:cubicBezTo>
                  <a:pt x="157744" y="290539"/>
                  <a:pt x="152955" y="303067"/>
                  <a:pt x="149277" y="315939"/>
                </a:cubicBezTo>
                <a:cubicBezTo>
                  <a:pt x="144482" y="332722"/>
                  <a:pt x="145237" y="351584"/>
                  <a:pt x="136577" y="366739"/>
                </a:cubicBezTo>
                <a:cubicBezTo>
                  <a:pt x="127666" y="382333"/>
                  <a:pt x="111177" y="392139"/>
                  <a:pt x="98477" y="404839"/>
                </a:cubicBezTo>
                <a:cubicBezTo>
                  <a:pt x="70684" y="488217"/>
                  <a:pt x="46757" y="475333"/>
                  <a:pt x="111177" y="493739"/>
                </a:cubicBezTo>
                <a:cubicBezTo>
                  <a:pt x="127960" y="498534"/>
                  <a:pt x="145044" y="502206"/>
                  <a:pt x="161977" y="506439"/>
                </a:cubicBezTo>
                <a:cubicBezTo>
                  <a:pt x="147702" y="620641"/>
                  <a:pt x="149277" y="573909"/>
                  <a:pt x="149277" y="646139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136900" y="2514600"/>
            <a:ext cx="927100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2806700" y="2933700"/>
            <a:ext cx="1054100" cy="774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394994" y="3124994"/>
            <a:ext cx="1636712" cy="952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5100" y="4064000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connect /write /relay/in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78500" y="4330700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connect /relay/out /read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5359400" y="3478536"/>
            <a:ext cx="1054100" cy="890264"/>
          </a:xfrm>
          <a:custGeom>
            <a:avLst/>
            <a:gdLst>
              <a:gd name="connsiteX0" fmla="*/ 1054100 w 1054100"/>
              <a:gd name="connsiteY0" fmla="*/ 890264 h 890264"/>
              <a:gd name="connsiteX1" fmla="*/ 977900 w 1054100"/>
              <a:gd name="connsiteY1" fmla="*/ 839464 h 890264"/>
              <a:gd name="connsiteX2" fmla="*/ 927100 w 1054100"/>
              <a:gd name="connsiteY2" fmla="*/ 801364 h 890264"/>
              <a:gd name="connsiteX3" fmla="*/ 838200 w 1054100"/>
              <a:gd name="connsiteY3" fmla="*/ 750564 h 890264"/>
              <a:gd name="connsiteX4" fmla="*/ 800100 w 1054100"/>
              <a:gd name="connsiteY4" fmla="*/ 712464 h 890264"/>
              <a:gd name="connsiteX5" fmla="*/ 723900 w 1054100"/>
              <a:gd name="connsiteY5" fmla="*/ 661664 h 890264"/>
              <a:gd name="connsiteX6" fmla="*/ 711200 w 1054100"/>
              <a:gd name="connsiteY6" fmla="*/ 623564 h 890264"/>
              <a:gd name="connsiteX7" fmla="*/ 736600 w 1054100"/>
              <a:gd name="connsiteY7" fmla="*/ 547364 h 890264"/>
              <a:gd name="connsiteX8" fmla="*/ 723900 w 1054100"/>
              <a:gd name="connsiteY8" fmla="*/ 471164 h 890264"/>
              <a:gd name="connsiteX9" fmla="*/ 520700 w 1054100"/>
              <a:gd name="connsiteY9" fmla="*/ 458464 h 890264"/>
              <a:gd name="connsiteX10" fmla="*/ 482600 w 1054100"/>
              <a:gd name="connsiteY10" fmla="*/ 445764 h 890264"/>
              <a:gd name="connsiteX11" fmla="*/ 495300 w 1054100"/>
              <a:gd name="connsiteY11" fmla="*/ 394964 h 890264"/>
              <a:gd name="connsiteX12" fmla="*/ 533400 w 1054100"/>
              <a:gd name="connsiteY12" fmla="*/ 369564 h 890264"/>
              <a:gd name="connsiteX13" fmla="*/ 571500 w 1054100"/>
              <a:gd name="connsiteY13" fmla="*/ 293364 h 890264"/>
              <a:gd name="connsiteX14" fmla="*/ 444500 w 1054100"/>
              <a:gd name="connsiteY14" fmla="*/ 217164 h 890264"/>
              <a:gd name="connsiteX15" fmla="*/ 406400 w 1054100"/>
              <a:gd name="connsiteY15" fmla="*/ 204464 h 890264"/>
              <a:gd name="connsiteX16" fmla="*/ 190500 w 1054100"/>
              <a:gd name="connsiteY16" fmla="*/ 179064 h 890264"/>
              <a:gd name="connsiteX17" fmla="*/ 203200 w 1054100"/>
              <a:gd name="connsiteY17" fmla="*/ 140964 h 890264"/>
              <a:gd name="connsiteX18" fmla="*/ 228600 w 1054100"/>
              <a:gd name="connsiteY18" fmla="*/ 39364 h 890264"/>
              <a:gd name="connsiteX19" fmla="*/ 190500 w 1054100"/>
              <a:gd name="connsiteY19" fmla="*/ 26664 h 890264"/>
              <a:gd name="connsiteX20" fmla="*/ 38100 w 1054100"/>
              <a:gd name="connsiteY20" fmla="*/ 1264 h 890264"/>
              <a:gd name="connsiteX21" fmla="*/ 0 w 1054100"/>
              <a:gd name="connsiteY21" fmla="*/ 1264 h 89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54100" h="890264">
                <a:moveTo>
                  <a:pt x="1054100" y="890264"/>
                </a:moveTo>
                <a:cubicBezTo>
                  <a:pt x="1028700" y="873331"/>
                  <a:pt x="1002322" y="857780"/>
                  <a:pt x="977900" y="839464"/>
                </a:cubicBezTo>
                <a:cubicBezTo>
                  <a:pt x="960967" y="826764"/>
                  <a:pt x="945049" y="812582"/>
                  <a:pt x="927100" y="801364"/>
                </a:cubicBezTo>
                <a:cubicBezTo>
                  <a:pt x="877413" y="770310"/>
                  <a:pt x="880148" y="785521"/>
                  <a:pt x="838200" y="750564"/>
                </a:cubicBezTo>
                <a:cubicBezTo>
                  <a:pt x="824402" y="739066"/>
                  <a:pt x="814277" y="723491"/>
                  <a:pt x="800100" y="712464"/>
                </a:cubicBezTo>
                <a:cubicBezTo>
                  <a:pt x="776003" y="693722"/>
                  <a:pt x="723900" y="661664"/>
                  <a:pt x="723900" y="661664"/>
                </a:cubicBezTo>
                <a:cubicBezTo>
                  <a:pt x="719667" y="648964"/>
                  <a:pt x="709722" y="636869"/>
                  <a:pt x="711200" y="623564"/>
                </a:cubicBezTo>
                <a:cubicBezTo>
                  <a:pt x="714157" y="596954"/>
                  <a:pt x="736600" y="547364"/>
                  <a:pt x="736600" y="547364"/>
                </a:cubicBezTo>
                <a:cubicBezTo>
                  <a:pt x="732367" y="521964"/>
                  <a:pt x="747711" y="480968"/>
                  <a:pt x="723900" y="471164"/>
                </a:cubicBezTo>
                <a:cubicBezTo>
                  <a:pt x="661146" y="445324"/>
                  <a:pt x="588193" y="465568"/>
                  <a:pt x="520700" y="458464"/>
                </a:cubicBezTo>
                <a:cubicBezTo>
                  <a:pt x="507387" y="457063"/>
                  <a:pt x="495300" y="449997"/>
                  <a:pt x="482600" y="445764"/>
                </a:cubicBezTo>
                <a:cubicBezTo>
                  <a:pt x="486833" y="428831"/>
                  <a:pt x="485618" y="409487"/>
                  <a:pt x="495300" y="394964"/>
                </a:cubicBezTo>
                <a:cubicBezTo>
                  <a:pt x="503767" y="382264"/>
                  <a:pt x="522607" y="380357"/>
                  <a:pt x="533400" y="369564"/>
                </a:cubicBezTo>
                <a:cubicBezTo>
                  <a:pt x="558019" y="344945"/>
                  <a:pt x="561171" y="324352"/>
                  <a:pt x="571500" y="293364"/>
                </a:cubicBezTo>
                <a:cubicBezTo>
                  <a:pt x="517329" y="257250"/>
                  <a:pt x="499173" y="240595"/>
                  <a:pt x="444500" y="217164"/>
                </a:cubicBezTo>
                <a:cubicBezTo>
                  <a:pt x="432195" y="211891"/>
                  <a:pt x="419639" y="206450"/>
                  <a:pt x="406400" y="204464"/>
                </a:cubicBezTo>
                <a:cubicBezTo>
                  <a:pt x="334739" y="193715"/>
                  <a:pt x="262467" y="187531"/>
                  <a:pt x="190500" y="179064"/>
                </a:cubicBezTo>
                <a:cubicBezTo>
                  <a:pt x="194733" y="166364"/>
                  <a:pt x="199678" y="153879"/>
                  <a:pt x="203200" y="140964"/>
                </a:cubicBezTo>
                <a:cubicBezTo>
                  <a:pt x="212385" y="107285"/>
                  <a:pt x="228600" y="39364"/>
                  <a:pt x="228600" y="39364"/>
                </a:cubicBezTo>
                <a:cubicBezTo>
                  <a:pt x="215900" y="35131"/>
                  <a:pt x="203487" y="29911"/>
                  <a:pt x="190500" y="26664"/>
                </a:cubicBezTo>
                <a:cubicBezTo>
                  <a:pt x="151317" y="16868"/>
                  <a:pt x="73942" y="4848"/>
                  <a:pt x="38100" y="1264"/>
                </a:cubicBezTo>
                <a:cubicBezTo>
                  <a:pt x="25463" y="0"/>
                  <a:pt x="12700" y="1264"/>
                  <a:pt x="0" y="1264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1854200" y="3314700"/>
            <a:ext cx="1133822" cy="711200"/>
          </a:xfrm>
          <a:custGeom>
            <a:avLst/>
            <a:gdLst>
              <a:gd name="connsiteX0" fmla="*/ 0 w 1133822"/>
              <a:gd name="connsiteY0" fmla="*/ 711200 h 711200"/>
              <a:gd name="connsiteX1" fmla="*/ 50800 w 1133822"/>
              <a:gd name="connsiteY1" fmla="*/ 685800 h 711200"/>
              <a:gd name="connsiteX2" fmla="*/ 177800 w 1133822"/>
              <a:gd name="connsiteY2" fmla="*/ 596900 h 711200"/>
              <a:gd name="connsiteX3" fmla="*/ 228600 w 1133822"/>
              <a:gd name="connsiteY3" fmla="*/ 584200 h 711200"/>
              <a:gd name="connsiteX4" fmla="*/ 266700 w 1133822"/>
              <a:gd name="connsiteY4" fmla="*/ 546100 h 711200"/>
              <a:gd name="connsiteX5" fmla="*/ 304800 w 1133822"/>
              <a:gd name="connsiteY5" fmla="*/ 520700 h 711200"/>
              <a:gd name="connsiteX6" fmla="*/ 368300 w 1133822"/>
              <a:gd name="connsiteY6" fmla="*/ 469900 h 711200"/>
              <a:gd name="connsiteX7" fmla="*/ 482600 w 1133822"/>
              <a:gd name="connsiteY7" fmla="*/ 520700 h 711200"/>
              <a:gd name="connsiteX8" fmla="*/ 546100 w 1133822"/>
              <a:gd name="connsiteY8" fmla="*/ 431800 h 711200"/>
              <a:gd name="connsiteX9" fmla="*/ 558800 w 1133822"/>
              <a:gd name="connsiteY9" fmla="*/ 368300 h 711200"/>
              <a:gd name="connsiteX10" fmla="*/ 584200 w 1133822"/>
              <a:gd name="connsiteY10" fmla="*/ 292100 h 711200"/>
              <a:gd name="connsiteX11" fmla="*/ 800100 w 1133822"/>
              <a:gd name="connsiteY11" fmla="*/ 279400 h 711200"/>
              <a:gd name="connsiteX12" fmla="*/ 876300 w 1133822"/>
              <a:gd name="connsiteY12" fmla="*/ 228600 h 711200"/>
              <a:gd name="connsiteX13" fmla="*/ 889000 w 1133822"/>
              <a:gd name="connsiteY13" fmla="*/ 190500 h 711200"/>
              <a:gd name="connsiteX14" fmla="*/ 901700 w 1133822"/>
              <a:gd name="connsiteY14" fmla="*/ 139700 h 711200"/>
              <a:gd name="connsiteX15" fmla="*/ 927100 w 1133822"/>
              <a:gd name="connsiteY15" fmla="*/ 88900 h 711200"/>
              <a:gd name="connsiteX16" fmla="*/ 965200 w 1133822"/>
              <a:gd name="connsiteY16" fmla="*/ 76200 h 711200"/>
              <a:gd name="connsiteX17" fmla="*/ 1092200 w 1133822"/>
              <a:gd name="connsiteY17" fmla="*/ 38100 h 711200"/>
              <a:gd name="connsiteX18" fmla="*/ 1130300 w 1133822"/>
              <a:gd name="connsiteY18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3822" h="711200">
                <a:moveTo>
                  <a:pt x="0" y="711200"/>
                </a:moveTo>
                <a:cubicBezTo>
                  <a:pt x="16933" y="702733"/>
                  <a:pt x="34875" y="696038"/>
                  <a:pt x="50800" y="685800"/>
                </a:cubicBezTo>
                <a:cubicBezTo>
                  <a:pt x="94267" y="657857"/>
                  <a:pt x="127668" y="609433"/>
                  <a:pt x="177800" y="596900"/>
                </a:cubicBezTo>
                <a:lnTo>
                  <a:pt x="228600" y="584200"/>
                </a:lnTo>
                <a:cubicBezTo>
                  <a:pt x="241300" y="571500"/>
                  <a:pt x="252902" y="557598"/>
                  <a:pt x="266700" y="546100"/>
                </a:cubicBezTo>
                <a:cubicBezTo>
                  <a:pt x="278426" y="536329"/>
                  <a:pt x="294007" y="531493"/>
                  <a:pt x="304800" y="520700"/>
                </a:cubicBezTo>
                <a:cubicBezTo>
                  <a:pt x="362245" y="463255"/>
                  <a:pt x="294127" y="494624"/>
                  <a:pt x="368300" y="469900"/>
                </a:cubicBezTo>
                <a:cubicBezTo>
                  <a:pt x="458980" y="500127"/>
                  <a:pt x="422223" y="480448"/>
                  <a:pt x="482600" y="520700"/>
                </a:cubicBezTo>
                <a:cubicBezTo>
                  <a:pt x="484791" y="517779"/>
                  <a:pt x="541457" y="444180"/>
                  <a:pt x="546100" y="431800"/>
                </a:cubicBezTo>
                <a:cubicBezTo>
                  <a:pt x="553679" y="411589"/>
                  <a:pt x="553120" y="389125"/>
                  <a:pt x="558800" y="368300"/>
                </a:cubicBezTo>
                <a:cubicBezTo>
                  <a:pt x="565845" y="342469"/>
                  <a:pt x="557472" y="293672"/>
                  <a:pt x="584200" y="292100"/>
                </a:cubicBezTo>
                <a:lnTo>
                  <a:pt x="800100" y="279400"/>
                </a:lnTo>
                <a:cubicBezTo>
                  <a:pt x="825500" y="262467"/>
                  <a:pt x="866647" y="257560"/>
                  <a:pt x="876300" y="228600"/>
                </a:cubicBezTo>
                <a:cubicBezTo>
                  <a:pt x="880533" y="215900"/>
                  <a:pt x="885322" y="203372"/>
                  <a:pt x="889000" y="190500"/>
                </a:cubicBezTo>
                <a:cubicBezTo>
                  <a:pt x="893795" y="173717"/>
                  <a:pt x="895571" y="156043"/>
                  <a:pt x="901700" y="139700"/>
                </a:cubicBezTo>
                <a:cubicBezTo>
                  <a:pt x="908347" y="121973"/>
                  <a:pt x="913713" y="102287"/>
                  <a:pt x="927100" y="88900"/>
                </a:cubicBezTo>
                <a:cubicBezTo>
                  <a:pt x="936566" y="79434"/>
                  <a:pt x="952328" y="79878"/>
                  <a:pt x="965200" y="76200"/>
                </a:cubicBezTo>
                <a:cubicBezTo>
                  <a:pt x="996260" y="67326"/>
                  <a:pt x="1069565" y="53190"/>
                  <a:pt x="1092200" y="38100"/>
                </a:cubicBezTo>
                <a:cubicBezTo>
                  <a:pt x="1133822" y="10352"/>
                  <a:pt x="1130300" y="27964"/>
                  <a:pt x="1130300" y="0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507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088742" y="2187366"/>
            <a:ext cx="1549400" cy="172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76042" y="218736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+mj-lt"/>
              </a:rPr>
              <a:t>relay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70667" y="2718291"/>
            <a:ext cx="89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+mj-lt"/>
              </a:rPr>
              <a:t>/relay/in</a:t>
            </a:r>
            <a:endParaRPr lang="en-US" sz="1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304642" y="2682666"/>
            <a:ext cx="10160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3367" y="3289791"/>
            <a:ext cx="1034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+mj-lt"/>
              </a:rPr>
              <a:t>/relay/out</a:t>
            </a:r>
            <a:endParaRPr lang="en-US" sz="1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3317342" y="3254166"/>
            <a:ext cx="11049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0"/>
            <a:ext cx="7302500" cy="1143000"/>
          </a:xfrm>
        </p:spPr>
        <p:txBody>
          <a:bodyPr/>
          <a:lstStyle/>
          <a:p>
            <a:r>
              <a:rPr lang="en-US" sz="4000" dirty="0" smtClean="0"/>
              <a:t>how the network grows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92151" y="984250"/>
            <a:ext cx="80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It is easy to add, for example, another reader…</a:t>
            </a:r>
          </a:p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Processes can run on different machines, with different OS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1200" y="22161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8500" y="221615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6875" y="273520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27100" y="271145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03900" y="21907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1200" y="219075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97700" y="270980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19800" y="268605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752600" y="2901950"/>
            <a:ext cx="14351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816600" y="37528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03900" y="375285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74775" y="426002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/read2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044375" y="4236275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521200" y="2952750"/>
            <a:ext cx="119380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508500" y="3498850"/>
            <a:ext cx="11684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6761" y="1924050"/>
            <a:ext cx="578278" cy="63673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4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4721" y="3460750"/>
            <a:ext cx="703787" cy="5128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0" name="Rectangle 49"/>
          <p:cNvSpPr/>
          <p:nvPr/>
        </p:nvSpPr>
        <p:spPr>
          <a:xfrm>
            <a:off x="5816600" y="53149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03900" y="531495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74775" y="584587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/read3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032500" y="581025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6800" y="4977156"/>
            <a:ext cx="459674" cy="5028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cxnSp>
        <p:nvCxnSpPr>
          <p:cNvPr id="55" name="Straight Arrow Connector 54"/>
          <p:cNvCxnSpPr/>
          <p:nvPr/>
        </p:nvCxnSpPr>
        <p:spPr>
          <a:xfrm rot="16200000" flipH="1">
            <a:off x="3987800" y="4108450"/>
            <a:ext cx="2108200" cy="1244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47800" y="4540250"/>
            <a:ext cx="3074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connect /relay/out /read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connect /relay/out /read2</a:t>
            </a:r>
          </a:p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…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4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8371" y="1974850"/>
            <a:ext cx="703787" cy="5128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5967" y="1886445"/>
            <a:ext cx="578278" cy="63673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5775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</p:spPr>
        <p:txBody>
          <a:bodyPr/>
          <a:lstStyle/>
          <a:p>
            <a:r>
              <a:rPr lang="en-US" dirty="0" err="1" smtClean="0"/>
              <a:t>BufferedPort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500174"/>
            <a:ext cx="81439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US" sz="2800" dirty="0" smtClean="0"/>
              <a:t>In the previous example timing between ports is coupled:</a:t>
            </a:r>
          </a:p>
          <a:p>
            <a:pPr marL="730250" lvl="1" indent="-273050">
              <a:buFont typeface="Bliss Pro Light" pitchFamily="50" charset="0"/>
              <a:buChar char="–"/>
            </a:pPr>
            <a:r>
              <a:rPr lang="en-US" sz="2800" dirty="0" smtClean="0"/>
              <a:t>The reader waits until data arrives to the port</a:t>
            </a:r>
          </a:p>
          <a:p>
            <a:pPr marL="730250" lvl="1" indent="-273050">
              <a:buFont typeface="Bliss Pro Light" pitchFamily="50" charset="0"/>
              <a:buChar char="–"/>
            </a:pPr>
            <a:r>
              <a:rPr lang="en-US" sz="2800" dirty="0" smtClean="0"/>
              <a:t>The writer waits until data is transmitted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US" sz="2800" dirty="0" smtClean="0"/>
              <a:t>Buffered ports allow decoupling time:</a:t>
            </a:r>
          </a:p>
          <a:p>
            <a:pPr marL="730250" lvl="1" indent="-273050">
              <a:buFont typeface="Bliss Pro Light" pitchFamily="50" charset="0"/>
              <a:buChar char="–"/>
            </a:pPr>
            <a:r>
              <a:rPr lang="en-US" sz="2800" dirty="0" smtClean="0"/>
              <a:t>non blocking read	</a:t>
            </a:r>
          </a:p>
          <a:p>
            <a:pPr marL="730250" lvl="1" indent="-273050">
              <a:buFont typeface="Bliss Pro Light" pitchFamily="50" charset="0"/>
              <a:buChar char="–"/>
            </a:pPr>
            <a:r>
              <a:rPr lang="en-US" sz="2800" dirty="0" smtClean="0"/>
              <a:t>non blocking write</a:t>
            </a:r>
            <a:endParaRPr lang="en-US" sz="2800" dirty="0" smtClean="0">
              <a:sym typeface="Wingdings" pitchFamily="2" charset="2"/>
            </a:endParaRPr>
          </a:p>
          <a:p>
            <a:pPr marL="273050" indent="-273050">
              <a:buFont typeface="Arial" pitchFamily="34" charset="0"/>
              <a:buChar char="•"/>
            </a:pPr>
            <a:r>
              <a:rPr lang="en-US" sz="2800" dirty="0" smtClean="0">
                <a:sym typeface="Wingdings" pitchFamily="2" charset="2"/>
              </a:rPr>
              <a:t>May loose messages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23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857232"/>
            <a:ext cx="750099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US" sz="2400" dirty="0" smtClean="0"/>
              <a:t>Read:</a:t>
            </a:r>
          </a:p>
          <a:p>
            <a:r>
              <a:rPr lang="en-US" sz="2000" dirty="0" err="1" smtClean="0"/>
              <a:t>BufferedPort</a:t>
            </a:r>
            <a:r>
              <a:rPr lang="en-US" sz="2000" dirty="0" smtClean="0"/>
              <a:t>&lt;Bottle&gt; p; 		// Create a port. </a:t>
            </a:r>
          </a:p>
          <a:p>
            <a:r>
              <a:rPr lang="en-US" sz="2000" dirty="0" err="1" smtClean="0"/>
              <a:t>p.open</a:t>
            </a:r>
            <a:r>
              <a:rPr lang="en-US" sz="2000" dirty="0" smtClean="0"/>
              <a:t>("/in"); 				// Give it a name on the network. </a:t>
            </a:r>
          </a:p>
          <a:p>
            <a:r>
              <a:rPr lang="en-US" sz="2000" dirty="0" smtClean="0"/>
              <a:t>while (true) { </a:t>
            </a:r>
          </a:p>
          <a:p>
            <a:r>
              <a:rPr lang="en-US" sz="2000" dirty="0" smtClean="0"/>
              <a:t>	Bottle *b = </a:t>
            </a:r>
            <a:r>
              <a:rPr lang="en-US" sz="2000" dirty="0" err="1" smtClean="0"/>
              <a:t>p.read</a:t>
            </a:r>
            <a:r>
              <a:rPr lang="en-US" sz="2000" dirty="0" smtClean="0"/>
              <a:t>(); 		// Read/wait for until data arrives. ... </a:t>
            </a:r>
          </a:p>
          <a:p>
            <a:r>
              <a:rPr lang="en-US" sz="2000" dirty="0" smtClean="0"/>
              <a:t>	// Do something with data in *b</a:t>
            </a:r>
          </a:p>
          <a:p>
            <a:r>
              <a:rPr lang="en-US" sz="2000" dirty="0" smtClean="0"/>
              <a:t> } </a:t>
            </a:r>
          </a:p>
          <a:p>
            <a:endParaRPr lang="en-US" sz="2400" dirty="0" smtClean="0"/>
          </a:p>
          <a:p>
            <a:pPr marL="273050" indent="-273050">
              <a:buFont typeface="Arial" pitchFamily="34" charset="0"/>
              <a:buChar char="•"/>
            </a:pPr>
            <a:r>
              <a:rPr lang="en-US" sz="2400" dirty="0" smtClean="0"/>
              <a:t>Write:</a:t>
            </a:r>
          </a:p>
          <a:p>
            <a:r>
              <a:rPr lang="en-US" sz="2000" dirty="0" err="1" smtClean="0"/>
              <a:t>BufferedPort</a:t>
            </a:r>
            <a:r>
              <a:rPr lang="en-US" sz="2000" dirty="0" smtClean="0"/>
              <a:t>&lt;Bottle&gt; p; 		// Create a port. </a:t>
            </a:r>
          </a:p>
          <a:p>
            <a:r>
              <a:rPr lang="en-US" sz="2000" dirty="0" err="1" smtClean="0"/>
              <a:t>p.open</a:t>
            </a:r>
            <a:r>
              <a:rPr lang="en-US" sz="2000" dirty="0" smtClean="0"/>
              <a:t>("/out"); 				// Give it a name on the network. </a:t>
            </a:r>
          </a:p>
          <a:p>
            <a:r>
              <a:rPr lang="en-US" sz="2000" dirty="0" smtClean="0"/>
              <a:t>while (true) { </a:t>
            </a:r>
          </a:p>
          <a:p>
            <a:r>
              <a:rPr lang="en-US" sz="2000" dirty="0" smtClean="0"/>
              <a:t>	Bottle&amp; b = </a:t>
            </a:r>
            <a:r>
              <a:rPr lang="en-US" sz="2000" dirty="0" err="1" smtClean="0"/>
              <a:t>p.prepare</a:t>
            </a:r>
            <a:r>
              <a:rPr lang="en-US" sz="2000" dirty="0" smtClean="0"/>
              <a:t>(); 	// Get a place to store things. ... </a:t>
            </a:r>
          </a:p>
          <a:p>
            <a:r>
              <a:rPr lang="en-US" sz="2000" dirty="0" smtClean="0"/>
              <a:t>	// Generate data. 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p.write</a:t>
            </a:r>
            <a:r>
              <a:rPr lang="en-US" sz="2000" dirty="0" smtClean="0"/>
              <a:t>(); 				// Send the data. </a:t>
            </a:r>
          </a:p>
          <a:p>
            <a:r>
              <a:rPr lang="en-US" sz="2000" dirty="0" smtClean="0"/>
              <a:t>}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13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5896" y="1205506"/>
            <a:ext cx="2749723" cy="2425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http://www.roguewave.com/portals/0/products/sourcepro/docs/11/html/threadsug/images/synchrun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6" t="20932" r="71606" b="37069"/>
          <a:stretch/>
        </p:blipFill>
        <p:spPr bwMode="auto">
          <a:xfrm>
            <a:off x="5940168" y="1700889"/>
            <a:ext cx="255760" cy="67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658287" y="1508900"/>
            <a:ext cx="58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45749" y="2460358"/>
            <a:ext cx="54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pic>
        <p:nvPicPr>
          <p:cNvPr id="22" name="Picture 4" descr="http://www.roguewave.com/portals/0/products/sourcepro/docs/11/html/threadsug/images/synchrun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6" t="20932" r="71606" b="37069"/>
          <a:stretch/>
        </p:blipFill>
        <p:spPr bwMode="auto">
          <a:xfrm>
            <a:off x="5940168" y="2780632"/>
            <a:ext cx="255760" cy="67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4210134" y="2558125"/>
            <a:ext cx="649898" cy="32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Msg</a:t>
            </a:r>
            <a:endParaRPr lang="en-US" sz="1050" dirty="0"/>
          </a:p>
        </p:txBody>
      </p:sp>
      <p:sp>
        <p:nvSpPr>
          <p:cNvPr id="24" name="Rectangle 23"/>
          <p:cNvSpPr/>
          <p:nvPr/>
        </p:nvSpPr>
        <p:spPr>
          <a:xfrm>
            <a:off x="4210134" y="2949740"/>
            <a:ext cx="649898" cy="32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Msg</a:t>
            </a:r>
            <a:endParaRPr lang="en-US" sz="1050" dirty="0"/>
          </a:p>
        </p:txBody>
      </p:sp>
      <p:sp>
        <p:nvSpPr>
          <p:cNvPr id="25" name="Rectangle 24"/>
          <p:cNvSpPr/>
          <p:nvPr/>
        </p:nvSpPr>
        <p:spPr>
          <a:xfrm>
            <a:off x="4210134" y="2148390"/>
            <a:ext cx="649898" cy="32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Msg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3753698" y="1327074"/>
            <a:ext cx="146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BufferedPort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909321" y="3861048"/>
            <a:ext cx="2749723" cy="2425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4" descr="http://www.roguewave.com/portals/0/products/sourcepro/docs/11/html/threadsug/images/synchrun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6" t="20932" r="71606" b="37069"/>
          <a:stretch/>
        </p:blipFill>
        <p:spPr bwMode="auto">
          <a:xfrm>
            <a:off x="2329097" y="4347706"/>
            <a:ext cx="255760" cy="67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286099" y="3978374"/>
            <a:ext cx="62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292969" y="1878232"/>
            <a:ext cx="12563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222510" y="3093270"/>
            <a:ext cx="12563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909333" y="1511740"/>
            <a:ext cx="1008112" cy="72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Client1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621301" y="2641664"/>
            <a:ext cx="1008112" cy="72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Client2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904715" y="4341850"/>
            <a:ext cx="12563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540217" y="2205915"/>
            <a:ext cx="1609278" cy="428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499597" y="4898538"/>
            <a:ext cx="649898" cy="32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Msg</a:t>
            </a:r>
            <a:endParaRPr lang="en-US" sz="1050" dirty="0"/>
          </a:p>
        </p:txBody>
      </p:sp>
      <p:sp>
        <p:nvSpPr>
          <p:cNvPr id="45" name="Rectangle 44"/>
          <p:cNvSpPr/>
          <p:nvPr/>
        </p:nvSpPr>
        <p:spPr>
          <a:xfrm>
            <a:off x="3499597" y="5290153"/>
            <a:ext cx="649898" cy="32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Msg</a:t>
            </a:r>
            <a:endParaRPr lang="en-US" sz="1050" dirty="0"/>
          </a:p>
        </p:txBody>
      </p:sp>
      <p:sp>
        <p:nvSpPr>
          <p:cNvPr id="46" name="Rectangle 45"/>
          <p:cNvSpPr/>
          <p:nvPr/>
        </p:nvSpPr>
        <p:spPr>
          <a:xfrm>
            <a:off x="3499597" y="4488803"/>
            <a:ext cx="649898" cy="32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Msg</a:t>
            </a:r>
            <a:endParaRPr lang="en-US" sz="1050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037339" y="1949297"/>
            <a:ext cx="71175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120276" y="2516275"/>
            <a:ext cx="628817" cy="433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733728" y="4649578"/>
            <a:ext cx="633391" cy="33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382646" y="4898538"/>
            <a:ext cx="981442" cy="165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21932" y="1145536"/>
            <a:ext cx="2737899" cy="232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/>
              <a:t>Msg</a:t>
            </a:r>
            <a:r>
              <a:rPr lang="en-US" sz="1600" dirty="0" smtClean="0"/>
              <a:t>  m =</a:t>
            </a:r>
            <a:r>
              <a:rPr lang="en-US" sz="1600" dirty="0" err="1" smtClean="0"/>
              <a:t>port.prepare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//fill m</a:t>
            </a:r>
          </a:p>
          <a:p>
            <a:r>
              <a:rPr lang="en-US" sz="1600" dirty="0" err="1" smtClean="0"/>
              <a:t>Port.write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5508104" y="3959614"/>
            <a:ext cx="2262924" cy="232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/>
              <a:t>Msg</a:t>
            </a:r>
            <a:r>
              <a:rPr lang="en-US" sz="1600" dirty="0" smtClean="0"/>
              <a:t> *m=</a:t>
            </a:r>
            <a:r>
              <a:rPr lang="en-US" sz="1600" dirty="0" err="1" smtClean="0"/>
              <a:t>port.read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//read from m</a:t>
            </a:r>
          </a:p>
          <a:p>
            <a:endParaRPr lang="en-US" sz="1600" dirty="0"/>
          </a:p>
          <a:p>
            <a:r>
              <a:rPr lang="en-US" sz="1600" dirty="0" smtClean="0"/>
              <a:t>Delay(100000)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829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Buffering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59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By default </a:t>
            </a:r>
            <a:r>
              <a:rPr lang="en-US" sz="2000" dirty="0" err="1" smtClean="0"/>
              <a:t>BufferedPort</a:t>
            </a:r>
            <a:r>
              <a:rPr lang="en-US" sz="2000" dirty="0" smtClean="0"/>
              <a:t> drops old messages (Oldest Package Drop)</a:t>
            </a:r>
          </a:p>
          <a:p>
            <a:r>
              <a:rPr lang="en-US" sz="2000" dirty="0" smtClean="0"/>
              <a:t>You can change buffering policy to FIFO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350" y="2276872"/>
            <a:ext cx="774305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BufferedPort</a:t>
            </a:r>
            <a:r>
              <a:rPr lang="en-US" sz="1600" dirty="0" smtClean="0"/>
              <a:t>&lt;Bottle&gt; p; 	</a:t>
            </a:r>
          </a:p>
          <a:p>
            <a:r>
              <a:rPr lang="en-US" sz="1600" dirty="0" err="1" smtClean="0"/>
              <a:t>p.open</a:t>
            </a:r>
            <a:r>
              <a:rPr lang="en-US" sz="1600" dirty="0" smtClean="0"/>
              <a:t>("/in");</a:t>
            </a:r>
          </a:p>
          <a:p>
            <a:r>
              <a:rPr lang="en-US" sz="1600" dirty="0" err="1" smtClean="0"/>
              <a:t>p.setStrict</a:t>
            </a:r>
            <a:r>
              <a:rPr lang="en-US" sz="1600" dirty="0" smtClean="0"/>
              <a:t>(true);	 // received messages are queued and never dropped</a:t>
            </a:r>
          </a:p>
          <a:p>
            <a:r>
              <a:rPr lang="en-US" sz="1600" dirty="0" smtClean="0"/>
              <a:t>while (true) { </a:t>
            </a:r>
          </a:p>
          <a:p>
            <a:r>
              <a:rPr lang="en-US" sz="1600" dirty="0" smtClean="0"/>
              <a:t>	Bottle *b = </a:t>
            </a:r>
            <a:r>
              <a:rPr lang="en-US" sz="1600" dirty="0" err="1" smtClean="0"/>
              <a:t>p.read</a:t>
            </a:r>
            <a:r>
              <a:rPr lang="en-US" sz="1600" dirty="0" smtClean="0"/>
              <a:t>(); </a:t>
            </a:r>
            <a:endParaRPr lang="en-US" sz="1600" dirty="0"/>
          </a:p>
          <a:p>
            <a:r>
              <a:rPr lang="en-US" sz="1600" dirty="0" smtClean="0"/>
              <a:t> } </a:t>
            </a:r>
          </a:p>
          <a:p>
            <a:endParaRPr lang="en-US" dirty="0"/>
          </a:p>
          <a:p>
            <a:r>
              <a:rPr lang="en-US" sz="1600" dirty="0" err="1" smtClean="0"/>
              <a:t>BufferedPort</a:t>
            </a:r>
            <a:r>
              <a:rPr lang="en-US" sz="1600" dirty="0" smtClean="0"/>
              <a:t>&lt;Bottle&gt; p; 		</a:t>
            </a:r>
          </a:p>
          <a:p>
            <a:r>
              <a:rPr lang="en-US" sz="1600" dirty="0" err="1" smtClean="0"/>
              <a:t>p.open</a:t>
            </a:r>
            <a:r>
              <a:rPr lang="en-US" sz="1600" dirty="0" smtClean="0"/>
              <a:t>("/out"); 				</a:t>
            </a:r>
          </a:p>
          <a:p>
            <a:r>
              <a:rPr lang="en-US" sz="1600" dirty="0" smtClean="0"/>
              <a:t>while (true) { </a:t>
            </a:r>
          </a:p>
          <a:p>
            <a:r>
              <a:rPr lang="en-US" sz="1600" dirty="0" smtClean="0"/>
              <a:t>	Bottle&amp; b = </a:t>
            </a:r>
            <a:r>
              <a:rPr lang="en-US" sz="1600" dirty="0" err="1" smtClean="0"/>
              <a:t>p.prepare</a:t>
            </a:r>
            <a:r>
              <a:rPr lang="en-US" sz="1600" dirty="0" smtClean="0"/>
              <a:t>(); 	</a:t>
            </a:r>
          </a:p>
          <a:p>
            <a:r>
              <a:rPr lang="en-US" sz="1600" dirty="0" smtClean="0"/>
              <a:t>	// Generate data. 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p.</a:t>
            </a:r>
            <a:r>
              <a:rPr lang="en-US" dirty="0" err="1" smtClean="0"/>
              <a:t>write</a:t>
            </a:r>
            <a:r>
              <a:rPr lang="en-US" dirty="0" smtClean="0"/>
              <a:t>(true)</a:t>
            </a:r>
            <a:r>
              <a:rPr lang="en-US" sz="1600" dirty="0" smtClean="0"/>
              <a:t>; //wait for previous pending write to complete		</a:t>
            </a:r>
          </a:p>
          <a:p>
            <a:r>
              <a:rPr lang="en-US" sz="1600" dirty="0" smtClean="0"/>
              <a:t>}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27661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4348" y="214311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 smtClean="0"/>
              <a:t>BufferedPort</a:t>
            </a:r>
            <a:r>
              <a:rPr lang="en-US" sz="2400" dirty="0" smtClean="0"/>
              <a:t>&lt;Bottle&gt; p;</a:t>
            </a:r>
          </a:p>
          <a:p>
            <a:r>
              <a:rPr lang="en-US" sz="2400" dirty="0" smtClean="0"/>
              <a:t>...</a:t>
            </a:r>
          </a:p>
          <a:p>
            <a:r>
              <a:rPr lang="en-US" sz="2400" dirty="0" smtClean="0"/>
              <a:t>Bottle *b = </a:t>
            </a:r>
            <a:r>
              <a:rPr lang="en-US" sz="2400" dirty="0" err="1" smtClean="0"/>
              <a:t>p.read</a:t>
            </a:r>
            <a:r>
              <a:rPr lang="en-US" sz="2400" dirty="0" smtClean="0"/>
              <a:t>(false);</a:t>
            </a:r>
          </a:p>
          <a:p>
            <a:r>
              <a:rPr lang="en-US" sz="2400" dirty="0" smtClean="0"/>
              <a:t>if (b!=NULL) {</a:t>
            </a:r>
          </a:p>
          <a:p>
            <a:r>
              <a:rPr lang="en-US" sz="2400" dirty="0" smtClean="0"/>
              <a:t>  // data received in *b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477020"/>
            <a:ext cx="8027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US" sz="2800" dirty="0" smtClean="0"/>
              <a:t>Polling: when you do not want to wait for input data: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113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2910" y="2928934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Getting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callbacks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61636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0034" y="2486751"/>
            <a:ext cx="59293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class </a:t>
            </a:r>
            <a:r>
              <a:rPr lang="en-US" sz="2000" dirty="0" err="1" smtClean="0"/>
              <a:t>DataPort</a:t>
            </a:r>
            <a:r>
              <a:rPr lang="en-US" sz="2000" dirty="0" smtClean="0"/>
              <a:t> : public </a:t>
            </a:r>
            <a:r>
              <a:rPr lang="en-US" sz="2000" dirty="0" err="1" smtClean="0"/>
              <a:t>BufferedPort</a:t>
            </a:r>
            <a:r>
              <a:rPr lang="en-US" sz="2000" dirty="0" smtClean="0"/>
              <a:t>&lt;Bottle&gt; {</a:t>
            </a:r>
          </a:p>
          <a:p>
            <a:r>
              <a:rPr lang="en-US" sz="2000" dirty="0" smtClean="0"/>
              <a:t>     virtual void </a:t>
            </a:r>
            <a:r>
              <a:rPr lang="en-US" sz="2000" dirty="0" err="1" smtClean="0"/>
              <a:t>onRead</a:t>
            </a:r>
            <a:r>
              <a:rPr lang="en-US" sz="2000" dirty="0" smtClean="0"/>
              <a:t>(Bottle&amp; b) {</a:t>
            </a:r>
          </a:p>
          <a:p>
            <a:r>
              <a:rPr lang="en-US" sz="2000" dirty="0" smtClean="0"/>
              <a:t>          // process data in b</a:t>
            </a:r>
          </a:p>
          <a:p>
            <a:r>
              <a:rPr lang="en-US" sz="2000" dirty="0" smtClean="0"/>
              <a:t>     }</a:t>
            </a:r>
          </a:p>
          <a:p>
            <a:r>
              <a:rPr lang="en-US" sz="2000" dirty="0" smtClean="0"/>
              <a:t>};</a:t>
            </a:r>
          </a:p>
          <a:p>
            <a:r>
              <a:rPr lang="en-US" sz="2000" dirty="0" smtClean="0"/>
              <a:t>...</a:t>
            </a:r>
          </a:p>
          <a:p>
            <a:r>
              <a:rPr lang="en-US" sz="2000" dirty="0" err="1" smtClean="0"/>
              <a:t>DataPort</a:t>
            </a:r>
            <a:r>
              <a:rPr lang="en-US" sz="2000" dirty="0" smtClean="0"/>
              <a:t> p;</a:t>
            </a:r>
          </a:p>
          <a:p>
            <a:r>
              <a:rPr lang="en-US" sz="2000" dirty="0" err="1" smtClean="0"/>
              <a:t>p.useCallback</a:t>
            </a:r>
            <a:r>
              <a:rPr lang="en-US" sz="2000" dirty="0" smtClean="0"/>
              <a:t>();  // input should go to </a:t>
            </a:r>
            <a:r>
              <a:rPr lang="en-US" sz="2000" dirty="0" err="1" smtClean="0"/>
              <a:t>onRead</a:t>
            </a:r>
            <a:r>
              <a:rPr lang="en-US" sz="2000" dirty="0" smtClean="0"/>
              <a:t>() callback</a:t>
            </a:r>
          </a:p>
          <a:p>
            <a:r>
              <a:rPr lang="en-US" sz="2000" dirty="0" err="1" smtClean="0"/>
              <a:t>p.open</a:t>
            </a:r>
            <a:r>
              <a:rPr lang="en-US" sz="2000" dirty="0" smtClean="0"/>
              <a:t>("/in");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071546"/>
            <a:ext cx="82351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Callbacks: useful if you want to be notified when data arrives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Easy to do with </a:t>
            </a:r>
            <a:r>
              <a:rPr lang="en-US" sz="2800" dirty="0" err="1" smtClean="0">
                <a:latin typeface="Calibri" panose="020F0502020204030204" pitchFamily="34" charset="0"/>
              </a:rPr>
              <a:t>BufferedPorts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yarpview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671" y="2014671"/>
            <a:ext cx="1569323" cy="1683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014671"/>
            <a:ext cx="1584176" cy="1683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6359" y="4005064"/>
            <a:ext cx="48260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yarpdev</a:t>
            </a:r>
            <a:r>
              <a:rPr lang="en-US" dirty="0" smtClean="0"/>
              <a:t> --device </a:t>
            </a:r>
            <a:r>
              <a:rPr lang="en-US" dirty="0" err="1" smtClean="0"/>
              <a:t>test_grabber</a:t>
            </a:r>
            <a:r>
              <a:rPr lang="en-US" dirty="0" smtClean="0"/>
              <a:t>  --name /cam/right</a:t>
            </a:r>
          </a:p>
          <a:p>
            <a:r>
              <a:rPr lang="en-US" dirty="0" err="1" smtClean="0"/>
              <a:t>yarpdev</a:t>
            </a:r>
            <a:r>
              <a:rPr lang="en-US" dirty="0" smtClean="0"/>
              <a:t> --device </a:t>
            </a:r>
            <a:r>
              <a:rPr lang="en-US" dirty="0" err="1" smtClean="0"/>
              <a:t>test_grabber</a:t>
            </a:r>
            <a:r>
              <a:rPr lang="en-US" dirty="0"/>
              <a:t> </a:t>
            </a:r>
            <a:r>
              <a:rPr lang="en-US" dirty="0" smtClean="0"/>
              <a:t>--name /cam/left</a:t>
            </a:r>
          </a:p>
          <a:p>
            <a:r>
              <a:rPr lang="en-US" dirty="0" err="1" smtClean="0"/>
              <a:t>yarpview</a:t>
            </a:r>
            <a:r>
              <a:rPr lang="en-US" dirty="0" smtClean="0"/>
              <a:t> --name /view1</a:t>
            </a:r>
          </a:p>
          <a:p>
            <a:r>
              <a:rPr lang="en-US" dirty="0" err="1" smtClean="0"/>
              <a:t>yarpview</a:t>
            </a:r>
            <a:r>
              <a:rPr lang="en-US" dirty="0" smtClean="0"/>
              <a:t> --name /view2</a:t>
            </a:r>
          </a:p>
          <a:p>
            <a:endParaRPr lang="en-US" dirty="0" smtClean="0"/>
          </a:p>
          <a:p>
            <a:r>
              <a:rPr lang="en-US" dirty="0" err="1"/>
              <a:t>y</a:t>
            </a:r>
            <a:r>
              <a:rPr lang="en-US" dirty="0" err="1" smtClean="0"/>
              <a:t>arp</a:t>
            </a:r>
            <a:r>
              <a:rPr lang="en-US" dirty="0" smtClean="0"/>
              <a:t> connect /cam/right /view1</a:t>
            </a:r>
          </a:p>
          <a:p>
            <a:r>
              <a:rPr lang="en-US" dirty="0" err="1" smtClean="0"/>
              <a:t>yarp</a:t>
            </a:r>
            <a:r>
              <a:rPr lang="en-US" dirty="0" smtClean="0"/>
              <a:t> connect </a:t>
            </a:r>
            <a:r>
              <a:rPr lang="en-US" dirty="0"/>
              <a:t>/cam/left /view2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5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0034" y="1682013"/>
            <a:ext cx="78581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DataProcessor</a:t>
            </a:r>
            <a:r>
              <a:rPr lang="en-US" dirty="0" smtClean="0"/>
              <a:t> : public </a:t>
            </a:r>
            <a:r>
              <a:rPr lang="en-US" dirty="0" err="1" smtClean="0"/>
              <a:t>PortReader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 virtual </a:t>
            </a:r>
            <a:r>
              <a:rPr lang="en-US" dirty="0" err="1" smtClean="0"/>
              <a:t>bool</a:t>
            </a:r>
            <a:r>
              <a:rPr lang="en-US" dirty="0" smtClean="0"/>
              <a:t> read(</a:t>
            </a:r>
            <a:r>
              <a:rPr lang="en-US" dirty="0" err="1" smtClean="0"/>
              <a:t>ConnectionReader</a:t>
            </a:r>
            <a:r>
              <a:rPr lang="en-US" dirty="0" smtClean="0"/>
              <a:t>&amp; connection) {</a:t>
            </a:r>
          </a:p>
          <a:p>
            <a:r>
              <a:rPr lang="en-US" dirty="0" smtClean="0"/>
              <a:t>          Bottle b;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bool</a:t>
            </a:r>
            <a:r>
              <a:rPr lang="en-US" dirty="0" smtClean="0"/>
              <a:t> ok = </a:t>
            </a:r>
            <a:r>
              <a:rPr lang="en-US" dirty="0" err="1" smtClean="0"/>
              <a:t>b.read</a:t>
            </a:r>
            <a:r>
              <a:rPr lang="en-US" dirty="0" smtClean="0"/>
              <a:t>(connection);</a:t>
            </a:r>
          </a:p>
          <a:p>
            <a:r>
              <a:rPr lang="en-US" dirty="0" smtClean="0"/>
              <a:t>          if (!ok) return false;</a:t>
            </a:r>
          </a:p>
          <a:p>
            <a:r>
              <a:rPr lang="en-US" dirty="0" smtClean="0"/>
              <a:t>          // process data in b</a:t>
            </a:r>
          </a:p>
          <a:p>
            <a:r>
              <a:rPr lang="en-US" dirty="0" smtClean="0"/>
              <a:t>          return true;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Port p; </a:t>
            </a:r>
          </a:p>
          <a:p>
            <a:r>
              <a:rPr lang="en-US" dirty="0" err="1" smtClean="0"/>
              <a:t>p.open</a:t>
            </a:r>
            <a:r>
              <a:rPr lang="en-US" dirty="0" smtClean="0"/>
              <a:t>(..)</a:t>
            </a:r>
          </a:p>
          <a:p>
            <a:r>
              <a:rPr lang="en-US" dirty="0" err="1" smtClean="0"/>
              <a:t>DataProcessor</a:t>
            </a:r>
            <a:r>
              <a:rPr lang="en-US" dirty="0" smtClean="0"/>
              <a:t> processor;</a:t>
            </a:r>
          </a:p>
          <a:p>
            <a:r>
              <a:rPr lang="en-US" dirty="0" smtClean="0"/>
              <a:t>...</a:t>
            </a:r>
          </a:p>
          <a:p>
            <a:r>
              <a:rPr lang="en-US" dirty="0" err="1" smtClean="0"/>
              <a:t>p.setReader</a:t>
            </a:r>
            <a:r>
              <a:rPr lang="en-US" dirty="0" smtClean="0"/>
              <a:t>(processor);  // no need to call </a:t>
            </a:r>
            <a:r>
              <a:rPr lang="en-US" dirty="0" err="1" smtClean="0"/>
              <a:t>p.read</a:t>
            </a:r>
            <a:r>
              <a:rPr lang="en-US" dirty="0" smtClean="0"/>
              <a:t>() on port any more.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28596" y="1142984"/>
            <a:ext cx="6626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Things are a bit more complicated with normal ports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414"/>
            <a:ext cx="9144000" cy="944562"/>
          </a:xfrm>
        </p:spPr>
        <p:txBody>
          <a:bodyPr/>
          <a:lstStyle/>
          <a:p>
            <a:r>
              <a:rPr lang="en-US" dirty="0" smtClean="0"/>
              <a:t>Replies in a callback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0034" y="1428736"/>
            <a:ext cx="70723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DataProcessor</a:t>
            </a:r>
            <a:r>
              <a:rPr lang="en-US" dirty="0" smtClean="0"/>
              <a:t> : public </a:t>
            </a:r>
            <a:r>
              <a:rPr lang="en-US" dirty="0" err="1" smtClean="0"/>
              <a:t>PortReader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 virtual </a:t>
            </a:r>
            <a:r>
              <a:rPr lang="en-US" dirty="0" err="1" smtClean="0"/>
              <a:t>bool</a:t>
            </a:r>
            <a:r>
              <a:rPr lang="en-US" dirty="0" smtClean="0"/>
              <a:t> read(</a:t>
            </a:r>
            <a:r>
              <a:rPr lang="en-US" dirty="0" err="1" smtClean="0"/>
              <a:t>ConnectionReader</a:t>
            </a:r>
            <a:r>
              <a:rPr lang="en-US" dirty="0" smtClean="0"/>
              <a:t>&amp; connection) {</a:t>
            </a:r>
          </a:p>
          <a:p>
            <a:r>
              <a:rPr lang="en-US" dirty="0" smtClean="0"/>
              <a:t>          Bottle in, out;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bool</a:t>
            </a:r>
            <a:r>
              <a:rPr lang="en-US" dirty="0" smtClean="0"/>
              <a:t> ok = </a:t>
            </a:r>
            <a:r>
              <a:rPr lang="en-US" dirty="0" err="1" smtClean="0"/>
              <a:t>in.read</a:t>
            </a:r>
            <a:r>
              <a:rPr lang="en-US" dirty="0" smtClean="0"/>
              <a:t>(connection);</a:t>
            </a:r>
          </a:p>
          <a:p>
            <a:r>
              <a:rPr lang="en-US" dirty="0" smtClean="0"/>
              <a:t>          if (!ok) return false;</a:t>
            </a:r>
          </a:p>
          <a:p>
            <a:r>
              <a:rPr lang="en-US" dirty="0" smtClean="0"/>
              <a:t>          ...      // process data "in", prepare "out"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ConnectionWriter</a:t>
            </a:r>
            <a:r>
              <a:rPr lang="en-US" dirty="0" smtClean="0"/>
              <a:t> *</a:t>
            </a:r>
            <a:r>
              <a:rPr lang="en-US" dirty="0" err="1" smtClean="0"/>
              <a:t>returnToSender</a:t>
            </a:r>
            <a:r>
              <a:rPr lang="en-US" dirty="0" smtClean="0"/>
              <a:t> = </a:t>
            </a:r>
            <a:r>
              <a:rPr lang="en-US" dirty="0" err="1" smtClean="0"/>
              <a:t>connection.getWriter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if (</a:t>
            </a:r>
            <a:r>
              <a:rPr lang="en-US" dirty="0" err="1" smtClean="0"/>
              <a:t>returnToSender</a:t>
            </a:r>
            <a:r>
              <a:rPr lang="en-US" dirty="0" smtClean="0"/>
              <a:t>!=NULL) {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out.write</a:t>
            </a:r>
            <a:r>
              <a:rPr lang="en-US" dirty="0" smtClean="0"/>
              <a:t>(*</a:t>
            </a:r>
            <a:r>
              <a:rPr lang="en-US" dirty="0" err="1" smtClean="0"/>
              <a:t>returnToSender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}</a:t>
            </a:r>
          </a:p>
          <a:p>
            <a:r>
              <a:rPr lang="en-US" dirty="0" smtClean="0"/>
              <a:t>          return true;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};</a:t>
            </a:r>
          </a:p>
          <a:p>
            <a:r>
              <a:rPr lang="en-US" dirty="0" err="1" smtClean="0"/>
              <a:t>DataProcessor</a:t>
            </a:r>
            <a:r>
              <a:rPr lang="en-US" dirty="0" smtClean="0"/>
              <a:t> processor;</a:t>
            </a:r>
          </a:p>
          <a:p>
            <a:r>
              <a:rPr lang="en-US" dirty="0" smtClean="0"/>
              <a:t>...</a:t>
            </a:r>
          </a:p>
          <a:p>
            <a:r>
              <a:rPr lang="en-US" dirty="0" err="1" smtClean="0"/>
              <a:t>p.setReader</a:t>
            </a:r>
            <a:r>
              <a:rPr lang="en-US" dirty="0" smtClean="0"/>
              <a:t>(processor);  // no need to call </a:t>
            </a:r>
            <a:r>
              <a:rPr lang="en-US" dirty="0" err="1" smtClean="0"/>
              <a:t>p.read</a:t>
            </a:r>
            <a:r>
              <a:rPr lang="en-US" dirty="0" smtClean="0"/>
              <a:t>() on port any more.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71472" y="2204864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Bidirectional communication: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616365"/>
                </a:solidFill>
                <a:latin typeface="+mj-lt"/>
                <a:ea typeface="+mj-ea"/>
                <a:cs typeface="+mj-cs"/>
              </a:rPr>
              <a:t>Getting replies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61636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</p:spPr>
        <p:txBody>
          <a:bodyPr/>
          <a:lstStyle/>
          <a:p>
            <a:r>
              <a:rPr lang="en-US" dirty="0" smtClean="0"/>
              <a:t>Client side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0082" y="1643050"/>
            <a:ext cx="800100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RpcClient</a:t>
            </a:r>
            <a:r>
              <a:rPr lang="en-US" sz="2000" dirty="0" smtClean="0"/>
              <a:t> </a:t>
            </a:r>
            <a:r>
              <a:rPr lang="en-US" sz="2000" dirty="0"/>
              <a:t>p</a:t>
            </a:r>
            <a:r>
              <a:rPr lang="en-US" sz="2000" dirty="0" smtClean="0"/>
              <a:t>;            		// Create a port.</a:t>
            </a:r>
          </a:p>
          <a:p>
            <a:r>
              <a:rPr lang="en-US" sz="2000" dirty="0" err="1" smtClean="0"/>
              <a:t>p.open</a:t>
            </a:r>
            <a:r>
              <a:rPr lang="en-US" sz="2000" dirty="0" smtClean="0"/>
              <a:t>("/out");    	// Give it a name on the network.</a:t>
            </a:r>
          </a:p>
          <a:p>
            <a:r>
              <a:rPr lang="en-US" sz="2000" dirty="0" smtClean="0"/>
              <a:t>while (true) {</a:t>
            </a:r>
          </a:p>
          <a:p>
            <a:r>
              <a:rPr lang="en-US" sz="2000" dirty="0" smtClean="0"/>
              <a:t>  Bottle </a:t>
            </a:r>
            <a:r>
              <a:rPr lang="en-US" sz="2000" dirty="0" err="1" smtClean="0"/>
              <a:t>in,out</a:t>
            </a:r>
            <a:r>
              <a:rPr lang="en-US" sz="2000" dirty="0" smtClean="0"/>
              <a:t>;   	 // Make places to store things.</a:t>
            </a:r>
          </a:p>
          <a:p>
            <a:r>
              <a:rPr lang="en-US" sz="2000" dirty="0" smtClean="0"/>
              <a:t>  ...            	</a:t>
            </a:r>
            <a:r>
              <a:rPr lang="en-US" sz="2000" dirty="0"/>
              <a:t> </a:t>
            </a:r>
            <a:r>
              <a:rPr lang="en-US" sz="2000" dirty="0" smtClean="0"/>
              <a:t>      // prepare command "out".</a:t>
            </a: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p.write</a:t>
            </a:r>
            <a:r>
              <a:rPr lang="en-US" sz="2000" dirty="0" smtClean="0"/>
              <a:t>(</a:t>
            </a:r>
            <a:r>
              <a:rPr lang="en-US" sz="2000" dirty="0" err="1" smtClean="0"/>
              <a:t>out,in</a:t>
            </a:r>
            <a:r>
              <a:rPr lang="en-US" sz="2000" dirty="0" smtClean="0"/>
              <a:t>); 	 // send command, wait for reply.</a:t>
            </a:r>
          </a:p>
          <a:p>
            <a:r>
              <a:rPr lang="en-US" sz="2000" dirty="0" smtClean="0"/>
              <a:t>  ...              		 // process response "in".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</p:spPr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0082" y="1643050"/>
            <a:ext cx="80010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RpcServer p</a:t>
            </a:r>
            <a:r>
              <a:rPr lang="en-US" sz="2000" dirty="0" smtClean="0"/>
              <a:t>;            		// Create a port.</a:t>
            </a:r>
          </a:p>
          <a:p>
            <a:r>
              <a:rPr lang="en-US" sz="2000" dirty="0" err="1" smtClean="0"/>
              <a:t>p.open</a:t>
            </a:r>
            <a:r>
              <a:rPr lang="en-US" sz="2000" dirty="0" smtClean="0"/>
              <a:t>("/in");     	// Give it a name on the network.</a:t>
            </a:r>
          </a:p>
          <a:p>
            <a:r>
              <a:rPr lang="en-US" sz="2000" dirty="0" smtClean="0"/>
              <a:t>Bottle in, out;    	// Make places to store things.</a:t>
            </a:r>
          </a:p>
          <a:p>
            <a:r>
              <a:rPr lang="en-US" sz="2000" dirty="0" smtClean="0"/>
              <a:t>while (true) {</a:t>
            </a: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p.read</a:t>
            </a:r>
            <a:r>
              <a:rPr lang="en-US" sz="2000" dirty="0" smtClean="0"/>
              <a:t>(</a:t>
            </a:r>
            <a:r>
              <a:rPr lang="en-US" sz="2000" dirty="0" err="1" smtClean="0"/>
              <a:t>in,true</a:t>
            </a:r>
            <a:r>
              <a:rPr lang="en-US" sz="2000" dirty="0" smtClean="0"/>
              <a:t>); 	// Read and warn that we'll be replying.</a:t>
            </a:r>
          </a:p>
          <a:p>
            <a:r>
              <a:rPr lang="en-US" sz="2000" dirty="0" smtClean="0"/>
              <a:t>  ...              			// Do something with data, prepare reply</a:t>
            </a: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p.reply</a:t>
            </a:r>
            <a:r>
              <a:rPr lang="en-US" sz="2000" dirty="0" smtClean="0"/>
              <a:t>(out);    	// send reply.</a:t>
            </a:r>
          </a:p>
          <a:p>
            <a:r>
              <a:rPr lang="en-US" sz="2000" dirty="0" smtClean="0"/>
              <a:t>  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696200" cy="944562"/>
          </a:xfrm>
        </p:spPr>
        <p:txBody>
          <a:bodyPr/>
          <a:lstStyle/>
          <a:p>
            <a:r>
              <a:rPr lang="en-US" dirty="0" smtClean="0"/>
              <a:t>YARP modules: </a:t>
            </a:r>
            <a:r>
              <a:rPr lang="en-US" dirty="0" err="1" smtClean="0"/>
              <a:t>RFModule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1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1414"/>
            <a:ext cx="7696200" cy="944562"/>
          </a:xfrm>
        </p:spPr>
        <p:txBody>
          <a:bodyPr/>
          <a:lstStyle/>
          <a:p>
            <a:r>
              <a:rPr lang="en-US" dirty="0" smtClean="0"/>
              <a:t>The RFModule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714380"/>
          </a:xfrm>
        </p:spPr>
        <p:txBody>
          <a:bodyPr>
            <a:noAutofit/>
          </a:bodyPr>
          <a:lstStyle/>
          <a:p>
            <a:r>
              <a:rPr lang="en-US" sz="2400" dirty="0" smtClean="0"/>
              <a:t>You create a new module by deriving a new class from RFModule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3528" y="1916832"/>
            <a:ext cx="85792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600" dirty="0" smtClean="0"/>
              <a:t> </a:t>
            </a:r>
            <a:r>
              <a:rPr lang="en-US" sz="1600" dirty="0" err="1" smtClean="0"/>
              <a:t>MyModule:public</a:t>
            </a:r>
            <a:r>
              <a:rPr lang="en-US" sz="1600" dirty="0" smtClean="0"/>
              <a:t> </a:t>
            </a:r>
            <a:r>
              <a:rPr lang="en-US" sz="1600" dirty="0" err="1" smtClean="0"/>
              <a:t>RFModule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sz="1600" dirty="0" smtClean="0"/>
              <a:t>: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en-US" sz="1600" dirty="0" smtClean="0"/>
              <a:t> configure(</a:t>
            </a:r>
            <a:r>
              <a:rPr lang="en-US" sz="1600" dirty="0" err="1" smtClean="0"/>
              <a:t>ResourceFinder</a:t>
            </a:r>
            <a:r>
              <a:rPr lang="en-US" sz="1600" dirty="0" smtClean="0"/>
              <a:t> &amp;</a:t>
            </a:r>
            <a:r>
              <a:rPr lang="en-US" sz="1600" dirty="0" err="1" smtClean="0"/>
              <a:t>rf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	{ //module configuration }</a:t>
            </a:r>
          </a:p>
          <a:p>
            <a:pPr>
              <a:buNone/>
            </a:pPr>
            <a:r>
              <a:rPr lang="en-US" sz="1600" dirty="0" smtClean="0"/>
              <a:t>      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en-US" sz="1600" dirty="0" smtClean="0"/>
              <a:t> close()</a:t>
            </a:r>
          </a:p>
          <a:p>
            <a:pPr>
              <a:buNone/>
            </a:pPr>
            <a:r>
              <a:rPr lang="en-US" sz="1600" dirty="0" smtClean="0"/>
              <a:t>	{ //code executed at shutdown }</a:t>
            </a:r>
          </a:p>
          <a:p>
            <a:pPr>
              <a:buNone/>
            </a:pPr>
            <a:r>
              <a:rPr lang="en-US" sz="1600" dirty="0" smtClean="0"/>
              <a:t>};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MyModule</a:t>
            </a:r>
            <a:r>
              <a:rPr lang="en-US" sz="1600" dirty="0" smtClean="0"/>
              <a:t> module;</a:t>
            </a:r>
          </a:p>
          <a:p>
            <a:pPr>
              <a:buNone/>
            </a:pPr>
            <a:r>
              <a:rPr lang="en-US" sz="1600" dirty="0" err="1" smtClean="0"/>
              <a:t>ResourceFinder</a:t>
            </a:r>
            <a:r>
              <a:rPr lang="en-US" sz="1600" dirty="0" smtClean="0"/>
              <a:t> </a:t>
            </a:r>
            <a:r>
              <a:rPr lang="en-US" sz="1600" dirty="0" err="1" smtClean="0"/>
              <a:t>rf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//configure resource finder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module.runModule</a:t>
            </a:r>
            <a:r>
              <a:rPr lang="en-US" sz="1600" dirty="0" smtClean="0"/>
              <a:t>(</a:t>
            </a:r>
            <a:r>
              <a:rPr lang="en-US" sz="1600" dirty="0" err="1" smtClean="0"/>
              <a:t>rf</a:t>
            </a:r>
            <a:r>
              <a:rPr lang="en-US" sz="1600" dirty="0" smtClean="0"/>
              <a:t>);       //if configure returns true block here until the module closes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174485" y="2692067"/>
            <a:ext cx="1000132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779912" y="3574459"/>
            <a:ext cx="714381" cy="282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48003" y="2337559"/>
            <a:ext cx="3686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parameters form RF and configure the module, return true on success, false otherwise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67659" y="3645973"/>
            <a:ext cx="41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perform cleanup, close ports, delete memory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2905307" y="4797152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62563" y="4614074"/>
            <a:ext cx="130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skip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6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What does a module do?</a:t>
            </a:r>
          </a:p>
          <a:p>
            <a:r>
              <a:rPr lang="en-US" sz="2800" dirty="0" smtClean="0"/>
              <a:t>Nothing, really…</a:t>
            </a:r>
          </a:p>
          <a:p>
            <a:endParaRPr lang="en-US" sz="20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37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What does a module do?</a:t>
            </a:r>
          </a:p>
          <a:p>
            <a:r>
              <a:rPr lang="en-US" sz="2800" dirty="0" smtClean="0"/>
              <a:t>Nothing, really…</a:t>
            </a:r>
          </a:p>
          <a:p>
            <a:r>
              <a:rPr lang="en-US" sz="2800" dirty="0" smtClean="0"/>
              <a:t>Wait for termination signal (message or ctrl-c)</a:t>
            </a:r>
          </a:p>
          <a:p>
            <a:r>
              <a:rPr lang="en-US" sz="2800" dirty="0" smtClean="0"/>
              <a:t>Can be configured to receive messages from a port/keyboard</a:t>
            </a:r>
          </a:p>
          <a:p>
            <a:r>
              <a:rPr lang="en-US" sz="2800" dirty="0" smtClean="0"/>
              <a:t>Can perform periodic activities</a:t>
            </a:r>
          </a:p>
          <a:p>
            <a:r>
              <a:rPr lang="en-US" sz="2800" dirty="0" smtClean="0"/>
              <a:t>It is a container for active objects (threads)</a:t>
            </a:r>
          </a:p>
          <a:p>
            <a:endParaRPr lang="en-US" sz="20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85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4348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2400" dirty="0" smtClean="0"/>
              <a:t> </a:t>
            </a:r>
            <a:r>
              <a:rPr lang="en-US" sz="2400" dirty="0" err="1" smtClean="0"/>
              <a:t>MyModule</a:t>
            </a:r>
            <a:r>
              <a:rPr lang="en-US" sz="2400" dirty="0" smtClean="0"/>
              <a:t>::RFModule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	Port </a:t>
            </a:r>
            <a:r>
              <a:rPr lang="en-US" sz="2400" dirty="0" err="1" smtClean="0"/>
              <a:t>handlerPort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      …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en-US" sz="2400" dirty="0" smtClean="0"/>
              <a:t> configure(</a:t>
            </a:r>
            <a:r>
              <a:rPr lang="en-US" sz="2400" dirty="0" err="1" smtClean="0"/>
              <a:t>ResourceFinder</a:t>
            </a:r>
            <a:r>
              <a:rPr lang="en-US" sz="2400" dirty="0" smtClean="0"/>
              <a:t> &amp;</a:t>
            </a:r>
            <a:r>
              <a:rPr lang="en-US" sz="2400" dirty="0" err="1" smtClean="0"/>
              <a:t>rf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	{</a:t>
            </a:r>
          </a:p>
          <a:p>
            <a:pPr>
              <a:buNone/>
            </a:pPr>
            <a:r>
              <a:rPr lang="en-US" sz="2400" dirty="0" smtClean="0"/>
              <a:t>		// use </a:t>
            </a:r>
            <a:r>
              <a:rPr lang="en-US" sz="2400" dirty="0" err="1" smtClean="0"/>
              <a:t>rf</a:t>
            </a:r>
            <a:r>
              <a:rPr lang="en-US" sz="2400" dirty="0" smtClean="0"/>
              <a:t> to configure your module</a:t>
            </a:r>
          </a:p>
          <a:p>
            <a:pPr>
              <a:buNone/>
            </a:pPr>
            <a:r>
              <a:rPr lang="en-US" sz="2400" dirty="0" smtClean="0"/>
              <a:t>    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handlerPort.open</a:t>
            </a:r>
            <a:r>
              <a:rPr lang="en-US" sz="2400" dirty="0" smtClean="0"/>
              <a:t>(“/</a:t>
            </a:r>
            <a:r>
              <a:rPr lang="en-US" sz="2400" dirty="0" err="1" smtClean="0"/>
              <a:t>myModule</a:t>
            </a:r>
            <a:r>
              <a:rPr lang="en-US" sz="2400" dirty="0" smtClean="0"/>
              <a:t>”);</a:t>
            </a:r>
          </a:p>
          <a:p>
            <a:pPr>
              <a:buNone/>
            </a:pPr>
            <a:r>
              <a:rPr lang="en-US" sz="2400" dirty="0" smtClean="0"/>
              <a:t>      attach(</a:t>
            </a:r>
            <a:r>
              <a:rPr lang="en-US" sz="2400" dirty="0" err="1" smtClean="0"/>
              <a:t>handlerPort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	  …</a:t>
            </a:r>
          </a:p>
          <a:p>
            <a:pPr>
              <a:buNone/>
            </a:pPr>
            <a:r>
              <a:rPr lang="en-US" sz="2400" dirty="0" smtClean="0"/>
              <a:t>	}</a:t>
            </a:r>
          </a:p>
          <a:p>
            <a:pPr>
              <a:buNone/>
            </a:pPr>
            <a:r>
              <a:rPr lang="en-US" sz="2400" dirty="0" smtClean="0"/>
              <a:t>…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247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-35842"/>
            <a:ext cx="7696200" cy="944562"/>
          </a:xfrm>
        </p:spPr>
        <p:txBody>
          <a:bodyPr/>
          <a:lstStyle/>
          <a:p>
            <a:r>
              <a:rPr lang="en-US" dirty="0" smtClean="0"/>
              <a:t>Connecting to </a:t>
            </a:r>
            <a:r>
              <a:rPr lang="en-US" dirty="0" err="1" smtClean="0"/>
              <a:t>mjpeg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3313" y="3501008"/>
            <a:ext cx="79111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yarpview</a:t>
            </a:r>
            <a:r>
              <a:rPr lang="en-US" dirty="0" smtClean="0"/>
              <a:t> --name /view</a:t>
            </a:r>
          </a:p>
          <a:p>
            <a:r>
              <a:rPr lang="en-US" dirty="0" err="1" smtClean="0"/>
              <a:t>yarp</a:t>
            </a:r>
            <a:r>
              <a:rPr lang="en-US" dirty="0" smtClean="0"/>
              <a:t> </a:t>
            </a:r>
            <a:r>
              <a:rPr lang="en-US" dirty="0"/>
              <a:t>connect /195.67.26.73:80 /</a:t>
            </a:r>
            <a:r>
              <a:rPr lang="en-US" dirty="0" smtClean="0"/>
              <a:t>view </a:t>
            </a:r>
            <a:r>
              <a:rPr lang="en-US" dirty="0" err="1" smtClean="0"/>
              <a:t>mjpeg+path</a:t>
            </a:r>
            <a:r>
              <a:rPr lang="en-US" dirty="0"/>
              <a:t>./</a:t>
            </a:r>
            <a:r>
              <a:rPr lang="en-US" dirty="0" err="1" smtClean="0"/>
              <a:t>mjpg</a:t>
            </a:r>
            <a:r>
              <a:rPr lang="en-US" dirty="0" smtClean="0"/>
              <a:t>/</a:t>
            </a:r>
            <a:r>
              <a:rPr lang="en-US" dirty="0" err="1" smtClean="0"/>
              <a:t>video.mjpg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Alternatively you can register the remote address manually:</a:t>
            </a:r>
          </a:p>
          <a:p>
            <a:r>
              <a:rPr lang="en-US" dirty="0" err="1"/>
              <a:t>yarp</a:t>
            </a:r>
            <a:r>
              <a:rPr lang="en-US" dirty="0"/>
              <a:t> name register /webcam </a:t>
            </a:r>
            <a:r>
              <a:rPr lang="en-US" dirty="0" err="1"/>
              <a:t>mjpeg+path</a:t>
            </a:r>
            <a:r>
              <a:rPr lang="en-US" dirty="0"/>
              <a:t>./</a:t>
            </a:r>
            <a:r>
              <a:rPr lang="en-US" dirty="0" err="1"/>
              <a:t>mjpg</a:t>
            </a:r>
            <a:r>
              <a:rPr lang="en-US" dirty="0"/>
              <a:t>/</a:t>
            </a:r>
            <a:r>
              <a:rPr lang="en-US" dirty="0" err="1"/>
              <a:t>video.mjpg</a:t>
            </a:r>
            <a:r>
              <a:rPr lang="en-US" dirty="0"/>
              <a:t> 195.67.26.73 </a:t>
            </a:r>
            <a:r>
              <a:rPr lang="en-US" dirty="0" smtClean="0"/>
              <a:t>80</a:t>
            </a:r>
          </a:p>
          <a:p>
            <a:endParaRPr lang="en-US" dirty="0"/>
          </a:p>
          <a:p>
            <a:r>
              <a:rPr lang="en-US" dirty="0" smtClean="0"/>
              <a:t>And use /webcam as an alias</a:t>
            </a:r>
          </a:p>
          <a:p>
            <a:endParaRPr lang="en-US" dirty="0"/>
          </a:p>
          <a:p>
            <a:r>
              <a:rPr lang="en-US" dirty="0" err="1" smtClean="0"/>
              <a:t>yarp</a:t>
            </a:r>
            <a:r>
              <a:rPr lang="en-US" dirty="0" smtClean="0"/>
              <a:t> connect /webcam /view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54" y="980728"/>
            <a:ext cx="2238560" cy="229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39952" y="946184"/>
            <a:ext cx="409759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Run </a:t>
            </a:r>
            <a:r>
              <a:rPr lang="en-US" sz="1600" dirty="0" err="1"/>
              <a:t>ccmake</a:t>
            </a:r>
            <a:r>
              <a:rPr lang="en-US" sz="1600" dirty="0"/>
              <a:t> in YARP’s build directory </a:t>
            </a:r>
          </a:p>
          <a:p>
            <a:endParaRPr lang="en-US" sz="1600" dirty="0" smtClean="0"/>
          </a:p>
          <a:p>
            <a:r>
              <a:rPr lang="en-US" sz="1600" dirty="0" smtClean="0"/>
              <a:t>Make sure these </a:t>
            </a:r>
            <a:r>
              <a:rPr lang="en-US" sz="1600" dirty="0" err="1" smtClean="0"/>
              <a:t>CMake</a:t>
            </a:r>
            <a:r>
              <a:rPr lang="en-US" sz="1600" dirty="0" smtClean="0"/>
              <a:t> flags are enabled:</a:t>
            </a:r>
          </a:p>
          <a:p>
            <a:r>
              <a:rPr lang="en-US" sz="1600" dirty="0" smtClean="0"/>
              <a:t>CREATE_OPTIONAL_CARRIERS=ON</a:t>
            </a:r>
          </a:p>
          <a:p>
            <a:r>
              <a:rPr lang="en-US" sz="1600" dirty="0" err="1" smtClean="0"/>
              <a:t>ENABLE_yarpcar_mjpeg_carrier</a:t>
            </a:r>
            <a:r>
              <a:rPr lang="en-US" sz="1600" dirty="0" smtClean="0"/>
              <a:t>=ON</a:t>
            </a:r>
          </a:p>
          <a:p>
            <a:endParaRPr lang="en-US" sz="1600" dirty="0"/>
          </a:p>
          <a:p>
            <a:r>
              <a:rPr lang="en-US" sz="1600" dirty="0" smtClean="0"/>
              <a:t>Rebuild (and install):</a:t>
            </a:r>
          </a:p>
          <a:p>
            <a:r>
              <a:rPr lang="en-US" sz="1600" dirty="0" smtClean="0"/>
              <a:t>$ make</a:t>
            </a:r>
          </a:p>
          <a:p>
            <a:r>
              <a:rPr lang="en-US" sz="1600" dirty="0" smtClean="0"/>
              <a:t>$ </a:t>
            </a:r>
            <a:r>
              <a:rPr lang="en-US" sz="1600" dirty="0" err="1" smtClean="0"/>
              <a:t>sudo</a:t>
            </a:r>
            <a:r>
              <a:rPr lang="en-US" sz="1600" dirty="0" smtClean="0"/>
              <a:t> make install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02867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0572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Now add a respond message to catch data from terminal or/and the handler port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2910" y="2714620"/>
            <a:ext cx="742955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// Message handler. Just echo all received messages.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en-US" sz="2000" dirty="0" smtClean="0"/>
              <a:t> respond(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const </a:t>
            </a:r>
            <a:r>
              <a:rPr lang="en-US" sz="2000" dirty="0" smtClean="0"/>
              <a:t>Bottle&amp; command, Bottle&amp; reply) </a:t>
            </a:r>
          </a:p>
          <a:p>
            <a:r>
              <a:rPr lang="en-US" sz="2000" dirty="0" smtClean="0"/>
              <a:t> 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&lt;&lt;"Got something, echo is on"&lt;&lt;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sz="2000" dirty="0" smtClean="0"/>
              <a:t> (</a:t>
            </a:r>
            <a:r>
              <a:rPr lang="en-US" sz="2000" dirty="0" err="1" smtClean="0"/>
              <a:t>command.get</a:t>
            </a:r>
            <a:r>
              <a:rPr lang="en-US" sz="2000" dirty="0" smtClean="0"/>
              <a:t>(0).</a:t>
            </a:r>
            <a:r>
              <a:rPr lang="en-US" sz="2000" dirty="0" err="1" smtClean="0"/>
              <a:t>asString</a:t>
            </a:r>
            <a:r>
              <a:rPr lang="en-US" sz="2000" dirty="0" smtClean="0"/>
              <a:t>()=="quit")</a:t>
            </a:r>
          </a:p>
          <a:p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false</a:t>
            </a:r>
            <a:r>
              <a:rPr lang="en-US" sz="2000" dirty="0" smtClean="0"/>
              <a:t>;     </a:t>
            </a:r>
          </a:p>
          <a:p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else</a:t>
            </a:r>
          </a:p>
          <a:p>
            <a:r>
              <a:rPr lang="en-US" sz="2000" dirty="0" smtClean="0"/>
              <a:t>            reply=command;</a:t>
            </a:r>
          </a:p>
          <a:p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926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71601"/>
            <a:ext cx="8229600" cy="485763"/>
          </a:xfrm>
        </p:spPr>
        <p:txBody>
          <a:bodyPr>
            <a:noAutofit/>
          </a:bodyPr>
          <a:lstStyle/>
          <a:p>
            <a:r>
              <a:rPr lang="en-US" sz="2800" dirty="0" smtClean="0"/>
              <a:t>In </a:t>
            </a:r>
            <a:r>
              <a:rPr lang="en-US" sz="2800" dirty="0" err="1" smtClean="0"/>
              <a:t>MyModule</a:t>
            </a:r>
            <a:r>
              <a:rPr lang="en-US" sz="2800" dirty="0" smtClean="0"/>
              <a:t> overload: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504" y="2285992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en-US" sz="2000" dirty="0" smtClean="0"/>
              <a:t> </a:t>
            </a:r>
            <a:r>
              <a:rPr lang="en-US" sz="2000" dirty="0" err="1" smtClean="0"/>
              <a:t>getPeriod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 { return 1; }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en-US" sz="2000" dirty="0" smtClean="0"/>
              <a:t> </a:t>
            </a:r>
            <a:r>
              <a:rPr lang="en-US" sz="2000" dirty="0" err="1" smtClean="0"/>
              <a:t>updateModule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{ </a:t>
            </a:r>
          </a:p>
          <a:p>
            <a:pPr>
              <a:buNone/>
            </a:pPr>
            <a:r>
              <a:rPr lang="en-US" sz="2000" dirty="0" smtClean="0"/>
              <a:t>	// place here code that will be </a:t>
            </a:r>
          </a:p>
          <a:p>
            <a:pPr>
              <a:buNone/>
            </a:pPr>
            <a:r>
              <a:rPr lang="en-US" sz="2000" dirty="0" smtClean="0"/>
              <a:t>	// executed every “</a:t>
            </a:r>
            <a:r>
              <a:rPr lang="en-US" sz="2000" dirty="0" err="1" smtClean="0"/>
              <a:t>getPeriod</a:t>
            </a:r>
            <a:r>
              <a:rPr lang="en-US" sz="2000" dirty="0" smtClean="0"/>
              <a:t>” seconds</a:t>
            </a:r>
          </a:p>
          <a:p>
            <a:pPr>
              <a:buNone/>
            </a:pPr>
            <a:r>
              <a:rPr lang="en-US" sz="2000" dirty="0" smtClean="0"/>
              <a:t>	return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1691680" y="5148314"/>
            <a:ext cx="1009632" cy="700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2857504" y="2335802"/>
            <a:ext cx="1361017" cy="167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24587" y="2062221"/>
            <a:ext cx="2667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define period in seconds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647468" y="5771119"/>
            <a:ext cx="4992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this function will be executed until termination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750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interrupt blocking reads on ports in the interrupt method: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472" y="2643182"/>
            <a:ext cx="74295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en-US" sz="2400" dirty="0" smtClean="0"/>
              <a:t> </a:t>
            </a:r>
            <a:r>
              <a:rPr lang="en-US" sz="2400" dirty="0" err="1" smtClean="0"/>
              <a:t>interruptModule</a:t>
            </a:r>
            <a:r>
              <a:rPr lang="en-US" sz="2400" dirty="0" smtClean="0"/>
              <a:t>() </a:t>
            </a:r>
          </a:p>
          <a:p>
            <a:r>
              <a:rPr lang="en-US" sz="2400" dirty="0" smtClean="0"/>
              <a:t> {</a:t>
            </a:r>
          </a:p>
          <a:p>
            <a:r>
              <a:rPr lang="en-US" sz="2400" dirty="0" smtClean="0"/>
              <a:t>	port1.interrupt();</a:t>
            </a:r>
          </a:p>
          <a:p>
            <a:r>
              <a:rPr lang="en-US" sz="2400" dirty="0" smtClean="0"/>
              <a:t>	port2.interrupt();</a:t>
            </a:r>
          </a:p>
          <a:p>
            <a:r>
              <a:rPr lang="en-US" sz="2400" dirty="0" smtClean="0"/>
              <a:t>	…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return true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360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95536" y="2132856"/>
            <a:ext cx="8159598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Threads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61636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051453"/>
            <a:ext cx="471490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616365"/>
                </a:solidFill>
              </a:rPr>
              <a:t>#include &lt;</a:t>
            </a:r>
            <a:r>
              <a:rPr lang="en-US" sz="2000" dirty="0" err="1" smtClean="0">
                <a:solidFill>
                  <a:srgbClr val="616365"/>
                </a:solidFill>
              </a:rPr>
              <a:t>yarp</a:t>
            </a:r>
            <a:r>
              <a:rPr lang="en-US" sz="2000" dirty="0" smtClean="0">
                <a:solidFill>
                  <a:srgbClr val="616365"/>
                </a:solidFill>
              </a:rPr>
              <a:t>/</a:t>
            </a:r>
            <a:r>
              <a:rPr lang="en-US" sz="2000" dirty="0" err="1" smtClean="0">
                <a:solidFill>
                  <a:srgbClr val="616365"/>
                </a:solidFill>
              </a:rPr>
              <a:t>os</a:t>
            </a:r>
            <a:r>
              <a:rPr lang="en-US" sz="2000" dirty="0" smtClean="0">
                <a:solidFill>
                  <a:srgbClr val="616365"/>
                </a:solidFill>
              </a:rPr>
              <a:t>/</a:t>
            </a:r>
            <a:r>
              <a:rPr lang="en-US" sz="2000" dirty="0" err="1" smtClean="0">
                <a:solidFill>
                  <a:srgbClr val="616365"/>
                </a:solidFill>
              </a:rPr>
              <a:t>Thread.h</a:t>
            </a:r>
            <a:r>
              <a:rPr lang="en-US" sz="2000" dirty="0" smtClean="0">
                <a:solidFill>
                  <a:srgbClr val="616365"/>
                </a:solidFill>
              </a:rPr>
              <a:t>&gt;</a:t>
            </a:r>
          </a:p>
          <a:p>
            <a:endParaRPr lang="en-US" sz="2000" dirty="0" smtClean="0">
              <a:solidFill>
                <a:srgbClr val="616365"/>
              </a:solidFill>
            </a:endParaRPr>
          </a:p>
          <a:p>
            <a:r>
              <a:rPr lang="en-US" sz="2000" dirty="0" smtClean="0">
                <a:solidFill>
                  <a:srgbClr val="616365"/>
                </a:solidFill>
              </a:rPr>
              <a:t>Class </a:t>
            </a:r>
            <a:r>
              <a:rPr lang="en-US" sz="2000" dirty="0" err="1" smtClean="0">
                <a:solidFill>
                  <a:srgbClr val="616365"/>
                </a:solidFill>
              </a:rPr>
              <a:t>yarp</a:t>
            </a:r>
            <a:r>
              <a:rPr lang="en-US" sz="2000" dirty="0" smtClean="0">
                <a:solidFill>
                  <a:srgbClr val="616365"/>
                </a:solidFill>
              </a:rPr>
              <a:t>::</a:t>
            </a:r>
            <a:r>
              <a:rPr lang="en-US" sz="2000" dirty="0" err="1" smtClean="0">
                <a:solidFill>
                  <a:srgbClr val="616365"/>
                </a:solidFill>
              </a:rPr>
              <a:t>os</a:t>
            </a:r>
            <a:r>
              <a:rPr lang="en-US" sz="2000" dirty="0" smtClean="0">
                <a:solidFill>
                  <a:srgbClr val="616365"/>
                </a:solidFill>
              </a:rPr>
              <a:t>::Thread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{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public: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virtual </a:t>
            </a:r>
            <a:r>
              <a:rPr lang="en-US" sz="2000" dirty="0" err="1" smtClean="0">
                <a:solidFill>
                  <a:srgbClr val="616365"/>
                </a:solidFill>
              </a:rPr>
              <a:t>bool</a:t>
            </a:r>
            <a:r>
              <a:rPr lang="en-US" sz="2000" dirty="0" smtClean="0">
                <a:solidFill>
                  <a:srgbClr val="616365"/>
                </a:solidFill>
              </a:rPr>
              <a:t> start();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virtual </a:t>
            </a:r>
            <a:r>
              <a:rPr lang="en-US" sz="2000" dirty="0" err="1" smtClean="0">
                <a:solidFill>
                  <a:srgbClr val="616365"/>
                </a:solidFill>
              </a:rPr>
              <a:t>bool</a:t>
            </a:r>
            <a:r>
              <a:rPr lang="en-US" sz="2000" dirty="0" smtClean="0">
                <a:solidFill>
                  <a:srgbClr val="616365"/>
                </a:solidFill>
              </a:rPr>
              <a:t> stop();</a:t>
            </a:r>
          </a:p>
          <a:p>
            <a:endParaRPr lang="en-US" sz="2000" dirty="0" smtClean="0">
              <a:solidFill>
                <a:srgbClr val="616365"/>
              </a:solidFill>
            </a:endParaRPr>
          </a:p>
          <a:p>
            <a:r>
              <a:rPr lang="en-US" sz="2000" dirty="0" smtClean="0">
                <a:solidFill>
                  <a:srgbClr val="616365"/>
                </a:solidFill>
              </a:rPr>
              <a:t>	virtual </a:t>
            </a:r>
            <a:r>
              <a:rPr lang="en-US" sz="2000" dirty="0" err="1" smtClean="0">
                <a:solidFill>
                  <a:srgbClr val="616365"/>
                </a:solidFill>
              </a:rPr>
              <a:t>bool</a:t>
            </a:r>
            <a:r>
              <a:rPr lang="en-US" sz="2000" dirty="0" smtClean="0">
                <a:solidFill>
                  <a:srgbClr val="616365"/>
                </a:solidFill>
              </a:rPr>
              <a:t> </a:t>
            </a:r>
            <a:r>
              <a:rPr lang="en-US" sz="2000" dirty="0" err="1" smtClean="0">
                <a:solidFill>
                  <a:srgbClr val="616365"/>
                </a:solidFill>
              </a:rPr>
              <a:t>threadInit</a:t>
            </a:r>
            <a:r>
              <a:rPr lang="en-US" sz="2000" dirty="0" smtClean="0">
                <a:solidFill>
                  <a:srgbClr val="616365"/>
                </a:solidFill>
              </a:rPr>
              <a:t>();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virtual </a:t>
            </a:r>
            <a:r>
              <a:rPr lang="en-US" sz="2000" dirty="0" err="1" smtClean="0">
                <a:solidFill>
                  <a:srgbClr val="616365"/>
                </a:solidFill>
              </a:rPr>
              <a:t>bool</a:t>
            </a:r>
            <a:r>
              <a:rPr lang="en-US" sz="2000" dirty="0" smtClean="0">
                <a:solidFill>
                  <a:srgbClr val="616365"/>
                </a:solidFill>
              </a:rPr>
              <a:t> </a:t>
            </a:r>
            <a:r>
              <a:rPr lang="en-US" sz="2000" dirty="0" err="1" smtClean="0">
                <a:solidFill>
                  <a:srgbClr val="616365"/>
                </a:solidFill>
              </a:rPr>
              <a:t>threadRelease</a:t>
            </a:r>
            <a:r>
              <a:rPr lang="en-US" sz="2000" dirty="0" smtClean="0">
                <a:solidFill>
                  <a:srgbClr val="616365"/>
                </a:solidFill>
              </a:rPr>
              <a:t>();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virtual void run();</a:t>
            </a:r>
          </a:p>
          <a:p>
            <a:endParaRPr lang="en-US" sz="2000" dirty="0" smtClean="0">
              <a:solidFill>
                <a:srgbClr val="616365"/>
              </a:solidFill>
            </a:endParaRPr>
          </a:p>
          <a:p>
            <a:r>
              <a:rPr lang="en-US" sz="2000" dirty="0" smtClean="0">
                <a:solidFill>
                  <a:srgbClr val="616365"/>
                </a:solidFill>
              </a:rPr>
              <a:t>	</a:t>
            </a:r>
            <a:r>
              <a:rPr lang="en-US" sz="2000" dirty="0" err="1" smtClean="0">
                <a:solidFill>
                  <a:srgbClr val="616365"/>
                </a:solidFill>
              </a:rPr>
              <a:t>bool</a:t>
            </a:r>
            <a:r>
              <a:rPr lang="en-US" sz="2000" dirty="0" smtClean="0">
                <a:solidFill>
                  <a:srgbClr val="616365"/>
                </a:solidFill>
              </a:rPr>
              <a:t> </a:t>
            </a:r>
            <a:r>
              <a:rPr lang="en-US" sz="2000" dirty="0" err="1" smtClean="0">
                <a:solidFill>
                  <a:srgbClr val="616365"/>
                </a:solidFill>
              </a:rPr>
              <a:t>isStopping</a:t>
            </a:r>
            <a:r>
              <a:rPr lang="en-US" sz="2000" dirty="0" smtClean="0">
                <a:solidFill>
                  <a:srgbClr val="616365"/>
                </a:solidFill>
              </a:rPr>
              <a:t>();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};</a:t>
            </a:r>
            <a:endParaRPr lang="en-US" sz="2000" dirty="0">
              <a:solidFill>
                <a:srgbClr val="61636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14942" y="1041614"/>
            <a:ext cx="307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yarp</a:t>
            </a:r>
            <a:r>
              <a:rPr lang="en-US" sz="2400" dirty="0" smtClean="0"/>
              <a:t>::</a:t>
            </a:r>
            <a:r>
              <a:rPr lang="en-US" sz="2400" dirty="0" err="1" smtClean="0"/>
              <a:t>os</a:t>
            </a:r>
            <a:r>
              <a:rPr lang="en-US" sz="2400" dirty="0" smtClean="0"/>
              <a:t>::Thread is the class that provides thread support in YARP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928670"/>
            <a:ext cx="47149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616365"/>
                </a:solidFill>
              </a:rPr>
              <a:t>#include &lt;</a:t>
            </a:r>
            <a:r>
              <a:rPr lang="en-US" sz="2000" dirty="0" err="1" smtClean="0">
                <a:solidFill>
                  <a:srgbClr val="616365"/>
                </a:solidFill>
              </a:rPr>
              <a:t>yarp</a:t>
            </a:r>
            <a:r>
              <a:rPr lang="en-US" sz="2000" dirty="0" smtClean="0">
                <a:solidFill>
                  <a:srgbClr val="616365"/>
                </a:solidFill>
              </a:rPr>
              <a:t>/</a:t>
            </a:r>
            <a:r>
              <a:rPr lang="en-US" sz="2000" dirty="0" err="1" smtClean="0">
                <a:solidFill>
                  <a:srgbClr val="616365"/>
                </a:solidFill>
              </a:rPr>
              <a:t>os</a:t>
            </a:r>
            <a:r>
              <a:rPr lang="en-US" sz="2000" dirty="0" smtClean="0">
                <a:solidFill>
                  <a:srgbClr val="616365"/>
                </a:solidFill>
              </a:rPr>
              <a:t>/</a:t>
            </a:r>
            <a:r>
              <a:rPr lang="en-US" sz="2000" dirty="0" err="1" smtClean="0">
                <a:solidFill>
                  <a:srgbClr val="616365"/>
                </a:solidFill>
              </a:rPr>
              <a:t>Thread.h</a:t>
            </a:r>
            <a:r>
              <a:rPr lang="en-US" sz="2000" dirty="0" smtClean="0">
                <a:solidFill>
                  <a:srgbClr val="616365"/>
                </a:solidFill>
              </a:rPr>
              <a:t>&gt;</a:t>
            </a:r>
          </a:p>
          <a:p>
            <a:endParaRPr lang="en-US" sz="2000" dirty="0" smtClean="0">
              <a:solidFill>
                <a:srgbClr val="616365"/>
              </a:solidFill>
            </a:endParaRPr>
          </a:p>
          <a:p>
            <a:r>
              <a:rPr lang="en-US" sz="2000" dirty="0" smtClean="0">
                <a:solidFill>
                  <a:srgbClr val="616365"/>
                </a:solidFill>
              </a:rPr>
              <a:t>Class </a:t>
            </a:r>
            <a:r>
              <a:rPr lang="en-US" sz="2000" dirty="0" err="1" smtClean="0">
                <a:solidFill>
                  <a:srgbClr val="616365"/>
                </a:solidFill>
              </a:rPr>
              <a:t>MyThread</a:t>
            </a:r>
            <a:r>
              <a:rPr lang="en-US" sz="2000" dirty="0" smtClean="0">
                <a:solidFill>
                  <a:srgbClr val="616365"/>
                </a:solidFill>
              </a:rPr>
              <a:t>: public Thread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{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public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void run()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{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	while(!</a:t>
            </a:r>
            <a:r>
              <a:rPr lang="en-US" sz="2000" dirty="0" err="1" smtClean="0">
                <a:solidFill>
                  <a:srgbClr val="616365"/>
                </a:solidFill>
              </a:rPr>
              <a:t>isStopping</a:t>
            </a:r>
            <a:r>
              <a:rPr lang="en-US" sz="2000" dirty="0" smtClean="0">
                <a:solidFill>
                  <a:srgbClr val="616365"/>
                </a:solidFill>
              </a:rPr>
              <a:t>)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	//thread body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}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};</a:t>
            </a:r>
            <a:endParaRPr lang="en-US" sz="2000" dirty="0">
              <a:solidFill>
                <a:srgbClr val="61636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4000504"/>
            <a:ext cx="4714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rgbClr val="616365"/>
              </a:solidFill>
            </a:endParaRPr>
          </a:p>
          <a:p>
            <a:endParaRPr lang="en-US" sz="2000" dirty="0" smtClean="0">
              <a:solidFill>
                <a:srgbClr val="616365"/>
              </a:solidFill>
            </a:endParaRPr>
          </a:p>
          <a:p>
            <a:r>
              <a:rPr lang="en-US" sz="2000" dirty="0" err="1" smtClean="0">
                <a:solidFill>
                  <a:srgbClr val="616365"/>
                </a:solidFill>
              </a:rPr>
              <a:t>MyThread</a:t>
            </a:r>
            <a:r>
              <a:rPr lang="en-US" sz="2000" dirty="0" smtClean="0">
                <a:solidFill>
                  <a:srgbClr val="616365"/>
                </a:solidFill>
              </a:rPr>
              <a:t> thread;</a:t>
            </a:r>
          </a:p>
          <a:p>
            <a:r>
              <a:rPr lang="en-US" sz="2000" dirty="0" err="1" smtClean="0">
                <a:solidFill>
                  <a:srgbClr val="616365"/>
                </a:solidFill>
              </a:rPr>
              <a:t>thread.start</a:t>
            </a:r>
            <a:r>
              <a:rPr lang="en-US" sz="2000" dirty="0" smtClean="0">
                <a:solidFill>
                  <a:srgbClr val="616365"/>
                </a:solidFill>
              </a:rPr>
              <a:t>();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…</a:t>
            </a:r>
          </a:p>
          <a:p>
            <a:r>
              <a:rPr lang="en-US" sz="2000" dirty="0" err="1" smtClean="0">
                <a:solidFill>
                  <a:srgbClr val="616365"/>
                </a:solidFill>
              </a:rPr>
              <a:t>thread.stop</a:t>
            </a:r>
            <a:r>
              <a:rPr lang="en-US" sz="2000" dirty="0" smtClean="0">
                <a:solidFill>
                  <a:srgbClr val="616365"/>
                </a:solidFill>
              </a:rPr>
              <a:t>();</a:t>
            </a:r>
            <a:endParaRPr lang="en-US" sz="2000" dirty="0">
              <a:solidFill>
                <a:srgbClr val="61636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14942" y="1041614"/>
            <a:ext cx="3071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can implement your own thread by deriving a class from Thread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57884" y="1071546"/>
            <a:ext cx="24288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616365"/>
                </a:solidFill>
              </a:rPr>
              <a:t>Override </a:t>
            </a:r>
            <a:r>
              <a:rPr lang="en-US" sz="2000" dirty="0" err="1" smtClean="0">
                <a:solidFill>
                  <a:srgbClr val="616365"/>
                </a:solidFill>
              </a:rPr>
              <a:t>threadInit</a:t>
            </a:r>
            <a:r>
              <a:rPr lang="en-US" sz="2000" dirty="0" smtClean="0">
                <a:solidFill>
                  <a:srgbClr val="616365"/>
                </a:solidFill>
              </a:rPr>
              <a:t>() and </a:t>
            </a:r>
            <a:r>
              <a:rPr lang="en-US" sz="2000" dirty="0" err="1" smtClean="0">
                <a:solidFill>
                  <a:srgbClr val="616365"/>
                </a:solidFill>
              </a:rPr>
              <a:t>threadRelease</a:t>
            </a:r>
            <a:r>
              <a:rPr lang="en-US" sz="2000" dirty="0" smtClean="0">
                <a:solidFill>
                  <a:srgbClr val="616365"/>
                </a:solidFill>
              </a:rPr>
              <a:t>() to </a:t>
            </a:r>
            <a:r>
              <a:rPr lang="en-US" sz="2000" dirty="0" err="1" smtClean="0">
                <a:solidFill>
                  <a:srgbClr val="616365"/>
                </a:solidFill>
              </a:rPr>
              <a:t>peform</a:t>
            </a:r>
            <a:r>
              <a:rPr lang="en-US" sz="2000" dirty="0" smtClean="0">
                <a:solidFill>
                  <a:srgbClr val="616365"/>
                </a:solidFill>
              </a:rPr>
              <a:t> initialization and cleanup: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282" y="857232"/>
            <a:ext cx="685804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616365"/>
              </a:solidFill>
            </a:endParaRPr>
          </a:p>
          <a:p>
            <a:r>
              <a:rPr lang="en-US" sz="2000" dirty="0">
                <a:solidFill>
                  <a:srgbClr val="616365"/>
                </a:solidFill>
              </a:rPr>
              <a:t>Class </a:t>
            </a:r>
            <a:r>
              <a:rPr lang="en-US" sz="2000" dirty="0" err="1">
                <a:solidFill>
                  <a:srgbClr val="616365"/>
                </a:solidFill>
              </a:rPr>
              <a:t>MyThread</a:t>
            </a:r>
            <a:r>
              <a:rPr lang="en-US" sz="2000" dirty="0">
                <a:solidFill>
                  <a:srgbClr val="616365"/>
                </a:solidFill>
              </a:rPr>
              <a:t>: public Thread</a:t>
            </a:r>
          </a:p>
          <a:p>
            <a:r>
              <a:rPr lang="en-US" sz="2000" dirty="0">
                <a:solidFill>
                  <a:srgbClr val="616365"/>
                </a:solidFill>
              </a:rPr>
              <a:t>{</a:t>
            </a:r>
          </a:p>
          <a:p>
            <a:r>
              <a:rPr lang="en-US" sz="2000" dirty="0">
                <a:solidFill>
                  <a:srgbClr val="616365"/>
                </a:solidFill>
              </a:rPr>
              <a:t>public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</a:t>
            </a:r>
            <a:r>
              <a:rPr lang="en-US" sz="2000" dirty="0" err="1">
                <a:solidFill>
                  <a:srgbClr val="616365"/>
                </a:solidFill>
              </a:rPr>
              <a:t>bool</a:t>
            </a:r>
            <a:r>
              <a:rPr lang="en-US" sz="2000" dirty="0">
                <a:solidFill>
                  <a:srgbClr val="616365"/>
                </a:solidFill>
              </a:rPr>
              <a:t> </a:t>
            </a:r>
            <a:r>
              <a:rPr lang="en-US" sz="2000" dirty="0" err="1">
                <a:solidFill>
                  <a:srgbClr val="616365"/>
                </a:solidFill>
              </a:rPr>
              <a:t>threadInit</a:t>
            </a:r>
            <a:r>
              <a:rPr lang="en-US" sz="2000" dirty="0">
                <a:solidFill>
                  <a:srgbClr val="616365"/>
                </a:solidFill>
              </a:rPr>
              <a:t>()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{ 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	//perform init tasks, memory allocation…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	//return true if successful false otherwise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}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</a:t>
            </a:r>
            <a:r>
              <a:rPr lang="en-US" sz="2000" dirty="0" err="1">
                <a:solidFill>
                  <a:srgbClr val="616365"/>
                </a:solidFill>
              </a:rPr>
              <a:t>bool</a:t>
            </a:r>
            <a:r>
              <a:rPr lang="en-US" sz="2000" dirty="0">
                <a:solidFill>
                  <a:srgbClr val="616365"/>
                </a:solidFill>
              </a:rPr>
              <a:t> </a:t>
            </a:r>
            <a:r>
              <a:rPr lang="en-US" sz="2000" dirty="0" err="1">
                <a:solidFill>
                  <a:srgbClr val="616365"/>
                </a:solidFill>
              </a:rPr>
              <a:t>threadRelease</a:t>
            </a:r>
            <a:r>
              <a:rPr lang="en-US" sz="2000" dirty="0">
                <a:solidFill>
                  <a:srgbClr val="616365"/>
                </a:solidFill>
              </a:rPr>
              <a:t>()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{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	//cleanup memory, release resources…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}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void run() {..}</a:t>
            </a:r>
          </a:p>
          <a:p>
            <a:r>
              <a:rPr lang="en-US" sz="2000" dirty="0">
                <a:solidFill>
                  <a:srgbClr val="616365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8596" y="1219200"/>
            <a:ext cx="47149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2000">
                <a:solidFill>
                  <a:srgbClr val="616365"/>
                </a:solidFill>
              </a:defRPr>
            </a:lvl1pPr>
          </a:lstStyle>
          <a:p>
            <a:r>
              <a:rPr lang="en-US" dirty="0"/>
              <a:t>#include &lt;</a:t>
            </a:r>
            <a:r>
              <a:rPr lang="en-US" dirty="0" err="1"/>
              <a:t>yarp</a:t>
            </a:r>
            <a:r>
              <a:rPr lang="en-US" dirty="0"/>
              <a:t>/</a:t>
            </a:r>
            <a:r>
              <a:rPr lang="en-US" dirty="0" err="1"/>
              <a:t>os</a:t>
            </a:r>
            <a:r>
              <a:rPr lang="en-US" dirty="0"/>
              <a:t>/</a:t>
            </a:r>
            <a:r>
              <a:rPr lang="en-US" dirty="0" err="1"/>
              <a:t>RateThread.h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yarp</a:t>
            </a:r>
            <a:r>
              <a:rPr lang="en-US" dirty="0"/>
              <a:t>::</a:t>
            </a:r>
            <a:r>
              <a:rPr lang="en-US" dirty="0" err="1"/>
              <a:t>os</a:t>
            </a:r>
            <a:r>
              <a:rPr lang="en-US" dirty="0"/>
              <a:t>::</a:t>
            </a:r>
            <a:r>
              <a:rPr lang="en-US" dirty="0" err="1"/>
              <a:t>RateThread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	</a:t>
            </a:r>
            <a:r>
              <a:rPr lang="en-US" dirty="0" err="1"/>
              <a:t>RateThread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period); //periodicity, ms</a:t>
            </a:r>
          </a:p>
          <a:p>
            <a:r>
              <a:rPr lang="en-US" dirty="0"/>
              <a:t>	virtual </a:t>
            </a:r>
            <a:r>
              <a:rPr lang="en-US" dirty="0" err="1"/>
              <a:t>bool</a:t>
            </a:r>
            <a:r>
              <a:rPr lang="en-US" dirty="0"/>
              <a:t> start();</a:t>
            </a:r>
          </a:p>
          <a:p>
            <a:r>
              <a:rPr lang="en-US" dirty="0"/>
              <a:t>	virtual </a:t>
            </a:r>
            <a:r>
              <a:rPr lang="en-US" dirty="0" err="1"/>
              <a:t>bool</a:t>
            </a:r>
            <a:r>
              <a:rPr lang="en-US" dirty="0"/>
              <a:t> stop();</a:t>
            </a:r>
          </a:p>
          <a:p>
            <a:endParaRPr lang="en-US" dirty="0"/>
          </a:p>
          <a:p>
            <a:r>
              <a:rPr lang="en-US" dirty="0"/>
              <a:t>	virtual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threadInit</a:t>
            </a:r>
            <a:r>
              <a:rPr lang="en-US" dirty="0"/>
              <a:t>();</a:t>
            </a:r>
          </a:p>
          <a:p>
            <a:r>
              <a:rPr lang="en-US" dirty="0"/>
              <a:t>	virtual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threadRelease</a:t>
            </a:r>
            <a:r>
              <a:rPr lang="en-US" dirty="0"/>
              <a:t>();</a:t>
            </a:r>
          </a:p>
          <a:p>
            <a:r>
              <a:rPr lang="en-US" dirty="0"/>
              <a:t>	virtual void run();</a:t>
            </a:r>
          </a:p>
          <a:p>
            <a:endParaRPr lang="en-US" dirty="0"/>
          </a:p>
          <a:p>
            <a:r>
              <a:rPr lang="en-US" dirty="0"/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6380" y="1219200"/>
            <a:ext cx="30718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616365"/>
                </a:solidFill>
              </a:rPr>
              <a:t>Very often you want a thread to perform periodic activities (e.g. control loop)</a:t>
            </a:r>
          </a:p>
          <a:p>
            <a:endParaRPr lang="en-US" sz="2400" dirty="0" smtClean="0">
              <a:solidFill>
                <a:srgbClr val="616365"/>
              </a:solidFill>
            </a:endParaRPr>
          </a:p>
          <a:p>
            <a:r>
              <a:rPr lang="en-US" sz="2400" dirty="0" err="1" smtClean="0">
                <a:solidFill>
                  <a:srgbClr val="616365"/>
                </a:solidFill>
              </a:rPr>
              <a:t>RateThread</a:t>
            </a:r>
            <a:r>
              <a:rPr lang="en-US" sz="2400" dirty="0" smtClean="0">
                <a:solidFill>
                  <a:srgbClr val="616365"/>
                </a:solidFill>
              </a:rPr>
              <a:t> supports periodic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8596" y="928670"/>
            <a:ext cx="65916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2000">
                <a:solidFill>
                  <a:srgbClr val="616365"/>
                </a:solidFill>
              </a:defRPr>
            </a:lvl1pPr>
          </a:lstStyle>
          <a:p>
            <a:r>
              <a:rPr lang="en-US" dirty="0"/>
              <a:t>#include &lt;</a:t>
            </a:r>
            <a:r>
              <a:rPr lang="en-US" dirty="0" err="1"/>
              <a:t>yarp</a:t>
            </a:r>
            <a:r>
              <a:rPr lang="en-US" dirty="0"/>
              <a:t>/</a:t>
            </a:r>
            <a:r>
              <a:rPr lang="en-US" dirty="0" err="1"/>
              <a:t>os</a:t>
            </a:r>
            <a:r>
              <a:rPr lang="en-US" dirty="0"/>
              <a:t>/</a:t>
            </a:r>
            <a:r>
              <a:rPr lang="en-US" dirty="0" err="1"/>
              <a:t>RateThread.h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MyRateThread</a:t>
            </a:r>
            <a:r>
              <a:rPr lang="en-US" dirty="0"/>
              <a:t>: public </a:t>
            </a:r>
            <a:r>
              <a:rPr lang="en-US" dirty="0" err="1"/>
              <a:t>RateThread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	</a:t>
            </a:r>
            <a:r>
              <a:rPr lang="en-US" dirty="0" err="1"/>
              <a:t>MyRateThread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p=50</a:t>
            </a:r>
            <a:r>
              <a:rPr lang="en-US" dirty="0" smtClean="0"/>
              <a:t>):</a:t>
            </a:r>
            <a:r>
              <a:rPr lang="en-US" dirty="0" err="1" smtClean="0"/>
              <a:t>RateThread</a:t>
            </a:r>
            <a:r>
              <a:rPr lang="en-US" dirty="0" smtClean="0"/>
              <a:t>(p</a:t>
            </a:r>
            <a:r>
              <a:rPr lang="en-US" dirty="0"/>
              <a:t>){}</a:t>
            </a:r>
          </a:p>
          <a:p>
            <a:endParaRPr lang="en-US" dirty="0"/>
          </a:p>
          <a:p>
            <a:r>
              <a:rPr lang="en-US" dirty="0"/>
              <a:t>	void run()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…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974" y="4437112"/>
            <a:ext cx="4714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2000">
                <a:solidFill>
                  <a:srgbClr val="616365"/>
                </a:solidFill>
              </a:defRPr>
            </a:lvl1pPr>
          </a:lstStyle>
          <a:p>
            <a:endParaRPr lang="en-US" dirty="0"/>
          </a:p>
          <a:p>
            <a:endParaRPr lang="en-US" dirty="0"/>
          </a:p>
          <a:p>
            <a:r>
              <a:rPr lang="en-US" dirty="0" err="1"/>
              <a:t>MyRateThread</a:t>
            </a:r>
            <a:r>
              <a:rPr lang="en-US" dirty="0"/>
              <a:t> </a:t>
            </a:r>
            <a:r>
              <a:rPr lang="en-US" dirty="0" err="1"/>
              <a:t>rthread</a:t>
            </a:r>
            <a:r>
              <a:rPr lang="en-US" dirty="0"/>
              <a:t>;</a:t>
            </a:r>
          </a:p>
          <a:p>
            <a:r>
              <a:rPr lang="en-US" dirty="0" err="1"/>
              <a:t>rthread.start</a:t>
            </a:r>
            <a:r>
              <a:rPr lang="en-US" dirty="0"/>
              <a:t>();</a:t>
            </a:r>
          </a:p>
          <a:p>
            <a:r>
              <a:rPr lang="en-US" dirty="0"/>
              <a:t>…</a:t>
            </a:r>
          </a:p>
          <a:p>
            <a:r>
              <a:rPr lang="en-US" dirty="0" err="1"/>
              <a:t>rthread.stop</a:t>
            </a:r>
            <a:r>
              <a:rPr lang="en-US" dirty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348" y="2599529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Getting images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61636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-35842"/>
            <a:ext cx="7696200" cy="944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Use your webcam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83313" y="3501008"/>
            <a:ext cx="4993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yarpview</a:t>
            </a:r>
            <a:r>
              <a:rPr lang="en-US" dirty="0" smtClean="0"/>
              <a:t> --name /viewer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yarpdev</a:t>
            </a:r>
            <a:r>
              <a:rPr lang="en-US" dirty="0" smtClean="0"/>
              <a:t> --device </a:t>
            </a:r>
            <a:r>
              <a:rPr lang="en-US" dirty="0" err="1" smtClean="0"/>
              <a:t>opencv_grabber</a:t>
            </a:r>
            <a:r>
              <a:rPr lang="en-US" dirty="0" smtClean="0"/>
              <a:t> --camera 0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yarp</a:t>
            </a:r>
            <a:r>
              <a:rPr lang="en-US" dirty="0" smtClean="0"/>
              <a:t> </a:t>
            </a:r>
            <a:r>
              <a:rPr lang="en-US" dirty="0"/>
              <a:t>connect </a:t>
            </a:r>
            <a:r>
              <a:rPr lang="en-US" dirty="0" smtClean="0"/>
              <a:t>/grabber /viewer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63888" y="980728"/>
            <a:ext cx="4413644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Run </a:t>
            </a:r>
            <a:r>
              <a:rPr lang="en-US" sz="1600" dirty="0" err="1"/>
              <a:t>ccmake</a:t>
            </a:r>
            <a:r>
              <a:rPr lang="en-US" sz="1600" dirty="0"/>
              <a:t> in YARP’s build directory </a:t>
            </a:r>
          </a:p>
          <a:p>
            <a:endParaRPr lang="en-US" sz="1600" dirty="0" smtClean="0"/>
          </a:p>
          <a:p>
            <a:r>
              <a:rPr lang="en-US" sz="1600" dirty="0" smtClean="0"/>
              <a:t>Make sure these </a:t>
            </a:r>
            <a:r>
              <a:rPr lang="en-US" sz="1600" dirty="0" err="1" smtClean="0"/>
              <a:t>CMake</a:t>
            </a:r>
            <a:r>
              <a:rPr lang="en-US" sz="1600" dirty="0" smtClean="0"/>
              <a:t> flags are enabled:</a:t>
            </a:r>
          </a:p>
          <a:p>
            <a:r>
              <a:rPr lang="en-US" sz="1600" dirty="0" smtClean="0"/>
              <a:t>CREATE_DEVICE_LIBRARY_MODULES=ON</a:t>
            </a:r>
          </a:p>
          <a:p>
            <a:r>
              <a:rPr lang="en-US" sz="1600" dirty="0" err="1" smtClean="0"/>
              <a:t>ENABLE_yarpmod_opencv_grabber</a:t>
            </a:r>
            <a:r>
              <a:rPr lang="en-US" sz="1600" dirty="0" smtClean="0"/>
              <a:t>=ON</a:t>
            </a:r>
          </a:p>
          <a:p>
            <a:endParaRPr lang="en-US" sz="1600" dirty="0" smtClean="0"/>
          </a:p>
          <a:p>
            <a:r>
              <a:rPr lang="en-US" sz="1600" dirty="0"/>
              <a:t>Rebuild (and install):</a:t>
            </a:r>
          </a:p>
          <a:p>
            <a:r>
              <a:rPr lang="en-US" sz="1600" dirty="0"/>
              <a:t>$ make</a:t>
            </a:r>
          </a:p>
          <a:p>
            <a:r>
              <a:rPr lang="en-US" sz="1600" dirty="0"/>
              <a:t>$ </a:t>
            </a:r>
            <a:r>
              <a:rPr lang="en-US" sz="1600" dirty="0" err="1"/>
              <a:t>sudo</a:t>
            </a:r>
            <a:r>
              <a:rPr lang="en-US" sz="1600" dirty="0"/>
              <a:t> make install</a:t>
            </a:r>
          </a:p>
          <a:p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943" t="6323" r="943" b="1245"/>
          <a:stretch/>
        </p:blipFill>
        <p:spPr>
          <a:xfrm>
            <a:off x="483313" y="956368"/>
            <a:ext cx="2268849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724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YARP defines an image class</a:t>
            </a:r>
          </a:p>
          <a:p>
            <a:r>
              <a:rPr lang="en-US" dirty="0" err="1" smtClean="0"/>
              <a:t>ImageOf</a:t>
            </a:r>
            <a:r>
              <a:rPr lang="en-US" dirty="0" smtClean="0"/>
              <a:t>&lt;…&gt; is a template class that provides:</a:t>
            </a:r>
          </a:p>
          <a:p>
            <a:pPr lvl="1"/>
            <a:r>
              <a:rPr lang="en-US" dirty="0" smtClean="0"/>
              <a:t> basic methods for image manipulation</a:t>
            </a:r>
          </a:p>
          <a:p>
            <a:pPr lvl="1"/>
            <a:r>
              <a:rPr lang="en-US" dirty="0" smtClean="0"/>
              <a:t>support for </a:t>
            </a:r>
            <a:r>
              <a:rPr lang="en-US" dirty="0" err="1" smtClean="0"/>
              <a:t>remotization</a:t>
            </a:r>
            <a:r>
              <a:rPr lang="en-US" dirty="0" smtClean="0"/>
              <a:t> (i.e. images can travel across Ports/the network)</a:t>
            </a:r>
          </a:p>
          <a:p>
            <a:r>
              <a:rPr lang="en-US" dirty="0" smtClean="0"/>
              <a:t>data format is </a:t>
            </a:r>
            <a:r>
              <a:rPr lang="en-US" dirty="0" err="1" smtClean="0"/>
              <a:t>opencv</a:t>
            </a:r>
            <a:r>
              <a:rPr lang="en-US" dirty="0" smtClean="0"/>
              <a:t> compatible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See: </a:t>
            </a:r>
            <a:r>
              <a:rPr lang="en-US" sz="3200" dirty="0" smtClean="0">
                <a:hlinkClick r:id="rId2"/>
              </a:rPr>
              <a:t>YARP image class online documentation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371600"/>
            <a:ext cx="8643998" cy="4754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Images from cameras are streamed from two ports: </a:t>
            </a:r>
          </a:p>
          <a:p>
            <a:pPr lvl="1"/>
            <a:r>
              <a:rPr lang="en-US" sz="2400" dirty="0" smtClean="0"/>
              <a:t>/</a:t>
            </a:r>
            <a:r>
              <a:rPr lang="en-US" sz="2400" dirty="0" err="1" smtClean="0"/>
              <a:t>icub</a:t>
            </a:r>
            <a:r>
              <a:rPr lang="en-US" sz="2400" dirty="0" smtClean="0"/>
              <a:t>/cam/right </a:t>
            </a:r>
          </a:p>
          <a:p>
            <a:pPr lvl="1"/>
            <a:r>
              <a:rPr lang="en-US" sz="2400" dirty="0" smtClean="0"/>
              <a:t>/</a:t>
            </a:r>
            <a:r>
              <a:rPr lang="en-US" sz="2400" dirty="0" err="1" smtClean="0"/>
              <a:t>icub</a:t>
            </a:r>
            <a:r>
              <a:rPr lang="en-US" sz="2400" dirty="0" smtClean="0"/>
              <a:t>/cam/left</a:t>
            </a:r>
          </a:p>
          <a:p>
            <a:r>
              <a:rPr lang="en-US" sz="2800" dirty="0" smtClean="0"/>
              <a:t>Easily read:</a:t>
            </a:r>
          </a:p>
          <a:p>
            <a:pPr lvl="1">
              <a:buNone/>
            </a:pPr>
            <a:r>
              <a:rPr lang="en-US" sz="2000" dirty="0" err="1" smtClean="0"/>
              <a:t>BufferedPort</a:t>
            </a:r>
            <a:r>
              <a:rPr lang="en-US" sz="2000" dirty="0" smtClean="0"/>
              <a:t>&lt;</a:t>
            </a:r>
            <a:r>
              <a:rPr lang="en-US" sz="2000" dirty="0" err="1" smtClean="0"/>
              <a:t>ImageOf</a:t>
            </a:r>
            <a:r>
              <a:rPr lang="en-US" sz="2000" dirty="0" smtClean="0"/>
              <a:t>&lt;</a:t>
            </a:r>
            <a:r>
              <a:rPr lang="en-US" sz="2000" dirty="0" err="1" smtClean="0"/>
              <a:t>PixelRgb</a:t>
            </a:r>
            <a:r>
              <a:rPr lang="en-US" sz="2000" dirty="0" smtClean="0"/>
              <a:t>&gt; &gt; </a:t>
            </a:r>
            <a:r>
              <a:rPr lang="en-US" sz="2000" dirty="0" err="1" smtClean="0"/>
              <a:t>imagePort</a:t>
            </a:r>
            <a:r>
              <a:rPr lang="en-US" sz="2000" dirty="0" smtClean="0"/>
              <a:t>; </a:t>
            </a:r>
          </a:p>
          <a:p>
            <a:pPr lvl="1">
              <a:buNone/>
            </a:pPr>
            <a:r>
              <a:rPr lang="en-US" sz="2000" dirty="0" err="1" smtClean="0"/>
              <a:t>imagePort.open</a:t>
            </a:r>
            <a:r>
              <a:rPr lang="en-US" sz="2000" dirty="0" smtClean="0"/>
              <a:t>("/</a:t>
            </a:r>
            <a:r>
              <a:rPr lang="en-US" sz="2000" dirty="0" err="1" smtClean="0"/>
              <a:t>imageProc</a:t>
            </a:r>
            <a:r>
              <a:rPr lang="en-US" sz="2000" dirty="0" smtClean="0"/>
              <a:t>/image/in");</a:t>
            </a:r>
          </a:p>
          <a:p>
            <a:pPr lvl="1">
              <a:buNone/>
            </a:pPr>
            <a:r>
              <a:rPr lang="en-US" sz="2000" dirty="0" err="1" smtClean="0"/>
              <a:t>ImageOf</a:t>
            </a:r>
            <a:r>
              <a:rPr lang="en-US" sz="2000" dirty="0" smtClean="0"/>
              <a:t>&lt;</a:t>
            </a:r>
            <a:r>
              <a:rPr lang="en-US" sz="2000" dirty="0" err="1" smtClean="0"/>
              <a:t>PixelRgb</a:t>
            </a:r>
            <a:r>
              <a:rPr lang="en-US" sz="2000" dirty="0" smtClean="0"/>
              <a:t>&gt; *image = </a:t>
            </a:r>
            <a:r>
              <a:rPr lang="en-US" sz="2000" dirty="0" err="1" smtClean="0"/>
              <a:t>imagePort.read</a:t>
            </a:r>
            <a:r>
              <a:rPr lang="en-US" sz="2000" dirty="0" smtClean="0"/>
              <a:t>(); //read an image:</a:t>
            </a:r>
          </a:p>
          <a:p>
            <a:pPr lvl="1">
              <a:buNone/>
            </a:pPr>
            <a:endParaRPr lang="en-US" sz="1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0100" y="428604"/>
            <a:ext cx="728667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BufferedPort</a:t>
            </a:r>
            <a:r>
              <a:rPr lang="en-US" sz="1400" dirty="0" smtClean="0"/>
              <a:t>&lt;</a:t>
            </a:r>
            <a:r>
              <a:rPr lang="en-US" sz="1400" dirty="0" err="1" smtClean="0"/>
              <a:t>ImageOf</a:t>
            </a:r>
            <a:r>
              <a:rPr lang="en-US" sz="1400" dirty="0" smtClean="0"/>
              <a:t>&lt;</a:t>
            </a:r>
            <a:r>
              <a:rPr lang="en-US" sz="1400" dirty="0" err="1" smtClean="0"/>
              <a:t>PixelRgb</a:t>
            </a:r>
            <a:r>
              <a:rPr lang="en-US" sz="1400" dirty="0" smtClean="0"/>
              <a:t>&gt; &gt; </a:t>
            </a:r>
            <a:r>
              <a:rPr lang="en-US" sz="1400" dirty="0" err="1" smtClean="0"/>
              <a:t>imagePort</a:t>
            </a:r>
            <a:r>
              <a:rPr lang="en-US" sz="1400" dirty="0" smtClean="0"/>
              <a:t>; 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imagePort.open</a:t>
            </a:r>
            <a:r>
              <a:rPr lang="en-US" sz="1400" dirty="0" smtClean="0"/>
              <a:t>("/</a:t>
            </a:r>
            <a:r>
              <a:rPr lang="en-US" sz="1400" dirty="0" err="1" smtClean="0"/>
              <a:t>imageProc</a:t>
            </a:r>
            <a:r>
              <a:rPr lang="en-US" sz="1400" dirty="0" smtClean="0"/>
              <a:t>/image/in");</a:t>
            </a:r>
          </a:p>
          <a:p>
            <a:endParaRPr lang="en-US" sz="1400" dirty="0" smtClean="0"/>
          </a:p>
          <a:p>
            <a:r>
              <a:rPr lang="en-US" sz="1400" dirty="0" smtClean="0"/>
              <a:t>//read an image:</a:t>
            </a:r>
          </a:p>
          <a:p>
            <a:r>
              <a:rPr lang="en-US" sz="1400" dirty="0" err="1" smtClean="0"/>
              <a:t>ImageOf</a:t>
            </a:r>
            <a:r>
              <a:rPr lang="en-US" sz="1400" dirty="0" smtClean="0"/>
              <a:t>&lt;</a:t>
            </a:r>
            <a:r>
              <a:rPr lang="en-US" sz="1400" dirty="0" err="1" smtClean="0"/>
              <a:t>PixelRgb</a:t>
            </a:r>
            <a:r>
              <a:rPr lang="en-US" sz="1400" dirty="0" smtClean="0"/>
              <a:t>&gt; *image = </a:t>
            </a:r>
            <a:r>
              <a:rPr lang="en-US" sz="1400" dirty="0" err="1" smtClean="0"/>
              <a:t>imagePort.read</a:t>
            </a:r>
            <a:r>
              <a:rPr lang="en-US" sz="1400" dirty="0" smtClean="0"/>
              <a:t>();  </a:t>
            </a:r>
          </a:p>
          <a:p>
            <a:r>
              <a:rPr lang="en-US" sz="1400" dirty="0" smtClean="0"/>
              <a:t>         </a:t>
            </a:r>
          </a:p>
          <a:p>
            <a:r>
              <a:rPr lang="en-US" sz="1400" dirty="0" smtClean="0"/>
              <a:t>//do something with the image, for example cycle through all pixels</a:t>
            </a:r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ct=0</a:t>
            </a:r>
          </a:p>
          <a:p>
            <a:r>
              <a:rPr lang="en-US" sz="1400" dirty="0" smtClean="0"/>
              <a:t>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x=0; x&lt;image-&gt;width(); x++) {</a:t>
            </a:r>
          </a:p>
          <a:p>
            <a:r>
              <a:rPr lang="en-US" sz="1400" dirty="0" smtClean="0"/>
              <a:t>            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y=0; y&lt;image-&gt;height(); y++) {</a:t>
            </a:r>
          </a:p>
          <a:p>
            <a:r>
              <a:rPr lang="en-US" sz="1400" dirty="0" smtClean="0"/>
              <a:t>                    </a:t>
            </a:r>
            <a:r>
              <a:rPr lang="en-US" sz="1400" dirty="0" err="1" smtClean="0"/>
              <a:t>PixelRgb</a:t>
            </a:r>
            <a:r>
              <a:rPr lang="en-US" sz="1400" dirty="0" smtClean="0"/>
              <a:t>&amp; pixel = image-&gt;pixel(</a:t>
            </a:r>
            <a:r>
              <a:rPr lang="en-US" sz="1400" dirty="0" err="1" smtClean="0"/>
              <a:t>x,y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                // very simple test for </a:t>
            </a:r>
            <a:r>
              <a:rPr lang="en-US" sz="1400" dirty="0" err="1" smtClean="0"/>
              <a:t>blueishness</a:t>
            </a:r>
            <a:endParaRPr lang="en-US" sz="1400" dirty="0" smtClean="0"/>
          </a:p>
          <a:p>
            <a:r>
              <a:rPr lang="en-US" sz="1400" dirty="0" smtClean="0"/>
              <a:t>                    // make sure blue level exceeds red and green by a certain factor</a:t>
            </a:r>
          </a:p>
          <a:p>
            <a:r>
              <a:rPr lang="en-US" sz="1400" dirty="0" smtClean="0"/>
              <a:t>                    if (</a:t>
            </a:r>
            <a:r>
              <a:rPr lang="en-US" sz="1400" dirty="0" err="1" smtClean="0"/>
              <a:t>pixel.b</a:t>
            </a:r>
            <a:r>
              <a:rPr lang="en-US" sz="1400" dirty="0" smtClean="0"/>
              <a:t>&gt;</a:t>
            </a:r>
            <a:r>
              <a:rPr lang="en-US" sz="1400" dirty="0" err="1" smtClean="0"/>
              <a:t>pixel.r</a:t>
            </a:r>
            <a:r>
              <a:rPr lang="en-US" sz="1400" dirty="0" smtClean="0"/>
              <a:t>*1.2+10 &amp;&amp; </a:t>
            </a:r>
            <a:r>
              <a:rPr lang="en-US" sz="1400" dirty="0" err="1" smtClean="0"/>
              <a:t>pixel.b</a:t>
            </a:r>
            <a:r>
              <a:rPr lang="en-US" sz="1400" dirty="0" smtClean="0"/>
              <a:t>&gt;</a:t>
            </a:r>
            <a:r>
              <a:rPr lang="en-US" sz="1400" dirty="0" err="1" smtClean="0"/>
              <a:t>pixel.g</a:t>
            </a:r>
            <a:r>
              <a:rPr lang="en-US" sz="1400" dirty="0" smtClean="0"/>
              <a:t>*1.2+10) {</a:t>
            </a:r>
          </a:p>
          <a:p>
            <a:r>
              <a:rPr lang="en-US" sz="1400" dirty="0" smtClean="0"/>
              <a:t>	      		</a:t>
            </a:r>
            <a:r>
              <a:rPr lang="en-US" sz="1400" dirty="0" err="1" smtClean="0"/>
              <a:t>xMean</a:t>
            </a:r>
            <a:r>
              <a:rPr lang="en-US" sz="1400" dirty="0" smtClean="0"/>
              <a:t> += x;</a:t>
            </a:r>
          </a:p>
          <a:p>
            <a:r>
              <a:rPr lang="en-US" sz="1400" dirty="0" smtClean="0"/>
              <a:t>                           	</a:t>
            </a:r>
            <a:r>
              <a:rPr lang="en-US" sz="1400" dirty="0" err="1" smtClean="0"/>
              <a:t>yMean</a:t>
            </a:r>
            <a:r>
              <a:rPr lang="en-US" sz="1400" dirty="0" smtClean="0"/>
              <a:t> += y;</a:t>
            </a:r>
          </a:p>
          <a:p>
            <a:r>
              <a:rPr lang="en-US" sz="1400" dirty="0" smtClean="0"/>
              <a:t>                        	ct++;</a:t>
            </a:r>
          </a:p>
          <a:p>
            <a:r>
              <a:rPr lang="en-US" sz="1400" dirty="0" smtClean="0"/>
              <a:t>                     } </a:t>
            </a:r>
          </a:p>
          <a:p>
            <a:r>
              <a:rPr lang="en-US" sz="1400" dirty="0" smtClean="0"/>
              <a:t>         }</a:t>
            </a:r>
          </a:p>
          <a:p>
            <a:r>
              <a:rPr lang="en-US" sz="1400" dirty="0" smtClean="0"/>
              <a:t> }     </a:t>
            </a:r>
          </a:p>
          <a:p>
            <a:endParaRPr lang="en-US" sz="1400" dirty="0" smtClean="0"/>
          </a:p>
          <a:p>
            <a:r>
              <a:rPr lang="en-US" sz="1400" dirty="0" smtClean="0"/>
              <a:t>if (ct&gt;0) {</a:t>
            </a:r>
          </a:p>
          <a:p>
            <a:r>
              <a:rPr lang="en-US" sz="1400" dirty="0" smtClean="0"/>
              <a:t>       </a:t>
            </a:r>
            <a:r>
              <a:rPr lang="en-US" sz="1400" dirty="0" err="1" smtClean="0"/>
              <a:t>xMean</a:t>
            </a:r>
            <a:r>
              <a:rPr lang="en-US" sz="1400" dirty="0" smtClean="0"/>
              <a:t> /= ct;</a:t>
            </a:r>
          </a:p>
          <a:p>
            <a:r>
              <a:rPr lang="en-US" sz="1400" dirty="0" smtClean="0"/>
              <a:t>       </a:t>
            </a:r>
            <a:r>
              <a:rPr lang="en-US" sz="1400" dirty="0" err="1" smtClean="0"/>
              <a:t>yMean</a:t>
            </a:r>
            <a:r>
              <a:rPr lang="en-US" sz="1400" dirty="0" smtClean="0"/>
              <a:t> /= ct;</a:t>
            </a:r>
          </a:p>
          <a:p>
            <a:r>
              <a:rPr lang="en-US" sz="1400" dirty="0" smtClean="0"/>
              <a:t> }</a:t>
            </a:r>
          </a:p>
          <a:p>
            <a:r>
              <a:rPr lang="en-US" sz="1400" dirty="0" smtClean="0"/>
              <a:t> </a:t>
            </a:r>
          </a:p>
          <a:p>
            <a:r>
              <a:rPr lang="en-US" sz="1400" dirty="0" err="1" smtClean="0"/>
              <a:t>printf</a:t>
            </a:r>
            <a:r>
              <a:rPr lang="en-US" sz="1400" dirty="0" smtClean="0"/>
              <a:t>("Best guess at blue target: %g %g\n", </a:t>
            </a:r>
            <a:r>
              <a:rPr lang="en-US" sz="1400" dirty="0" err="1" smtClean="0"/>
              <a:t>xMean</a:t>
            </a:r>
            <a:r>
              <a:rPr lang="en-US" sz="1400" dirty="0" smtClean="0"/>
              <a:t>, </a:t>
            </a:r>
            <a:r>
              <a:rPr lang="en-US" sz="1400" dirty="0" err="1" smtClean="0"/>
              <a:t>yMean</a:t>
            </a:r>
            <a:r>
              <a:rPr lang="en-US" sz="1400" dirty="0" smtClean="0"/>
              <a:t>);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3071834"/>
          </a:xfrm>
        </p:spPr>
        <p:txBody>
          <a:bodyPr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Complete tutorial shows a program example that control the gaze of the robot to fixate a blue ball:</a:t>
            </a:r>
          </a:p>
          <a:p>
            <a:pPr lvl="1"/>
            <a:r>
              <a:rPr lang="en-US" sz="3200" dirty="0" smtClean="0">
                <a:hlinkClick r:id="rId2"/>
              </a:rPr>
              <a:t>http://wiki.icub.org/iCub/dox/html/icub_basic_image_processing.html</a:t>
            </a:r>
            <a:endParaRPr lang="en-US" sz="3200" dirty="0" smtClean="0"/>
          </a:p>
          <a:p>
            <a:pPr lvl="1"/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841375"/>
          </a:xfrm>
        </p:spPr>
        <p:txBody>
          <a:bodyPr>
            <a:noAutofit/>
          </a:bodyPr>
          <a:lstStyle/>
          <a:p>
            <a:r>
              <a:rPr lang="en-US" sz="1800" dirty="0" smtClean="0"/>
              <a:t>Set of ports for parts {head} {</a:t>
            </a:r>
            <a:r>
              <a:rPr lang="en-US" sz="1800" dirty="0" err="1" smtClean="0"/>
              <a:t>left_arm</a:t>
            </a:r>
            <a:r>
              <a:rPr lang="en-US" sz="1800" dirty="0" smtClean="0"/>
              <a:t>} {torso} etc…</a:t>
            </a:r>
          </a:p>
          <a:p>
            <a:r>
              <a:rPr lang="en-US" sz="1800" dirty="0" smtClean="0"/>
              <a:t>Ports:</a:t>
            </a:r>
          </a:p>
          <a:p>
            <a:pPr marL="0" indent="0">
              <a:buNone/>
            </a:pPr>
            <a:r>
              <a:rPr lang="en-US" sz="1800" dirty="0" smtClean="0"/>
              <a:t>/</a:t>
            </a:r>
            <a:r>
              <a:rPr lang="en-US" sz="1800" dirty="0" err="1" smtClean="0"/>
              <a:t>icubSim</a:t>
            </a:r>
            <a:r>
              <a:rPr lang="en-US" sz="1800" dirty="0" smtClean="0"/>
              <a:t>/head/</a:t>
            </a:r>
            <a:r>
              <a:rPr lang="en-US" sz="1800" dirty="0" err="1" smtClean="0"/>
              <a:t>rpc:i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/</a:t>
            </a:r>
            <a:r>
              <a:rPr lang="en-US" sz="1800" dirty="0" err="1" smtClean="0"/>
              <a:t>icubSim</a:t>
            </a:r>
            <a:r>
              <a:rPr lang="en-US" sz="1800" dirty="0" smtClean="0"/>
              <a:t>/head/</a:t>
            </a:r>
            <a:r>
              <a:rPr lang="en-US" sz="1800" dirty="0" err="1" smtClean="0"/>
              <a:t>command:i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/</a:t>
            </a:r>
            <a:r>
              <a:rPr lang="en-US" sz="1800" dirty="0" err="1" smtClean="0"/>
              <a:t>iicubSim</a:t>
            </a:r>
            <a:r>
              <a:rPr lang="en-US" sz="1800" dirty="0" smtClean="0"/>
              <a:t>/head/</a:t>
            </a:r>
            <a:r>
              <a:rPr lang="en-US" sz="1800" dirty="0" err="1" smtClean="0"/>
              <a:t>state:o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457200" y="3429000"/>
            <a:ext cx="84352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icub@ubuntu-1404-64-vm:~$ </a:t>
            </a:r>
            <a:r>
              <a:rPr lang="en-US" sz="1400" dirty="0" err="1"/>
              <a:t>yarp</a:t>
            </a:r>
            <a:r>
              <a:rPr lang="en-US" sz="1400" dirty="0"/>
              <a:t> </a:t>
            </a:r>
            <a:r>
              <a:rPr lang="en-US" sz="1400" dirty="0" err="1"/>
              <a:t>rpc</a:t>
            </a:r>
            <a:r>
              <a:rPr lang="en-US" sz="1400" dirty="0"/>
              <a:t> /</a:t>
            </a:r>
            <a:r>
              <a:rPr lang="en-US" sz="1400" dirty="0" err="1"/>
              <a:t>icubSim</a:t>
            </a:r>
            <a:r>
              <a:rPr lang="en-US" sz="1400" dirty="0"/>
              <a:t>/head/</a:t>
            </a:r>
            <a:r>
              <a:rPr lang="en-US" sz="1400" dirty="0" err="1"/>
              <a:t>rpc:i</a:t>
            </a:r>
            <a:endParaRPr lang="en-US" sz="1400" dirty="0"/>
          </a:p>
          <a:p>
            <a:r>
              <a:rPr lang="en-US" sz="1400" dirty="0"/>
              <a:t>&gt;&gt;get </a:t>
            </a:r>
            <a:r>
              <a:rPr lang="en-US" sz="1400" dirty="0" err="1"/>
              <a:t>encs</a:t>
            </a:r>
            <a:endParaRPr lang="en-US" sz="1400" dirty="0"/>
          </a:p>
          <a:p>
            <a:r>
              <a:rPr lang="en-US" sz="1400" dirty="0"/>
              <a:t>Response: [is] </a:t>
            </a:r>
            <a:r>
              <a:rPr lang="en-US" sz="1400" dirty="0" err="1"/>
              <a:t>encs</a:t>
            </a:r>
            <a:r>
              <a:rPr lang="en-US" sz="1400" dirty="0"/>
              <a:t> (-0.000015 0.000004 -0.000004 -0.0 0.0 -0.0) [</a:t>
            </a:r>
            <a:r>
              <a:rPr lang="en-US" sz="1400" dirty="0" err="1"/>
              <a:t>tsta</a:t>
            </a:r>
            <a:r>
              <a:rPr lang="en-US" sz="1400" dirty="0"/>
              <a:t>] 1 1434026836.655992 [ok]</a:t>
            </a:r>
          </a:p>
          <a:p>
            <a:r>
              <a:rPr lang="en-US" sz="1400" dirty="0"/>
              <a:t>&gt;&gt;set </a:t>
            </a:r>
            <a:r>
              <a:rPr lang="en-US" sz="1400" dirty="0" err="1"/>
              <a:t>pos</a:t>
            </a:r>
            <a:r>
              <a:rPr lang="en-US" sz="1400" dirty="0"/>
              <a:t> 0 -10</a:t>
            </a:r>
          </a:p>
          <a:p>
            <a:r>
              <a:rPr lang="en-US" sz="1400" dirty="0"/>
              <a:t>Response: [ok]</a:t>
            </a:r>
          </a:p>
          <a:p>
            <a:r>
              <a:rPr lang="en-US" sz="1400" dirty="0"/>
              <a:t>&gt;&gt;set </a:t>
            </a:r>
            <a:r>
              <a:rPr lang="en-US" sz="1400" dirty="0" err="1"/>
              <a:t>pos</a:t>
            </a:r>
            <a:r>
              <a:rPr lang="en-US" sz="1400" dirty="0"/>
              <a:t> 1 20</a:t>
            </a:r>
          </a:p>
          <a:p>
            <a:r>
              <a:rPr lang="en-US" sz="1400" dirty="0"/>
              <a:t>Response: [ok]</a:t>
            </a:r>
          </a:p>
          <a:p>
            <a:r>
              <a:rPr lang="en-US" sz="1400" dirty="0"/>
              <a:t>&gt;&gt;set </a:t>
            </a:r>
            <a:r>
              <a:rPr lang="en-US" sz="1400" dirty="0" err="1"/>
              <a:t>poss</a:t>
            </a:r>
            <a:r>
              <a:rPr lang="en-US" sz="1400" dirty="0"/>
              <a:t> (0 0 0 0 0 0)</a:t>
            </a:r>
          </a:p>
          <a:p>
            <a:r>
              <a:rPr lang="en-US" sz="1400" dirty="0"/>
              <a:t>Response: [ok]</a:t>
            </a:r>
          </a:p>
          <a:p>
            <a:r>
              <a:rPr lang="en-US" sz="1400" dirty="0"/>
              <a:t>&gt;&gt;get </a:t>
            </a:r>
            <a:r>
              <a:rPr lang="en-US" sz="1400" dirty="0" err="1"/>
              <a:t>encs</a:t>
            </a:r>
            <a:endParaRPr lang="en-US" sz="1400" dirty="0"/>
          </a:p>
          <a:p>
            <a:r>
              <a:rPr lang="en-US" sz="1400" dirty="0"/>
              <a:t>Response: [is] </a:t>
            </a:r>
            <a:r>
              <a:rPr lang="en-US" sz="1400" dirty="0" err="1"/>
              <a:t>encs</a:t>
            </a:r>
            <a:r>
              <a:rPr lang="en-US" sz="1400" dirty="0"/>
              <a:t> (-0.0005 0.000971 -0.000004 -0.0 0.0 -0.0) [</a:t>
            </a:r>
            <a:r>
              <a:rPr lang="en-US" sz="1400" dirty="0" err="1"/>
              <a:t>tsta</a:t>
            </a:r>
            <a:r>
              <a:rPr lang="en-US" sz="1400" dirty="0"/>
              <a:t>] 2 1434026858.553787 [ok]</a:t>
            </a:r>
          </a:p>
          <a:p>
            <a:r>
              <a:rPr lang="en-US" sz="1400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369317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configuration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Configuration files in YARP can be located in two places:</a:t>
            </a:r>
          </a:p>
          <a:p>
            <a:r>
              <a:rPr lang="en-US" sz="2400" dirty="0" smtClean="0"/>
              <a:t>Installed (</a:t>
            </a:r>
            <a:r>
              <a:rPr lang="en-US" sz="2400" dirty="0" err="1" smtClean="0"/>
              <a:t>usr</a:t>
            </a:r>
            <a:r>
              <a:rPr lang="en-US" sz="2400" dirty="0" smtClean="0"/>
              <a:t>/local/share), local user (home)</a:t>
            </a:r>
          </a:p>
          <a:p>
            <a:r>
              <a:rPr lang="en-US" sz="2400" dirty="0" smtClean="0"/>
              <a:t>A file is first looked-up in local user data and then in installed directory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95536" y="3284984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$ </a:t>
            </a:r>
            <a:r>
              <a:rPr lang="en-US" sz="1400" dirty="0" err="1"/>
              <a:t>yarp-config</a:t>
            </a:r>
            <a:r>
              <a:rPr lang="en-US" sz="1400" dirty="0"/>
              <a:t> context –list</a:t>
            </a:r>
          </a:p>
          <a:p>
            <a:r>
              <a:rPr lang="en-US" sz="1400" dirty="0"/>
              <a:t>**LOCAL USER DATA:</a:t>
            </a:r>
          </a:p>
          <a:p>
            <a:r>
              <a:rPr lang="en-US" sz="1400" dirty="0"/>
              <a:t>**SYSADMIN DATA:</a:t>
            </a:r>
          </a:p>
          <a:p>
            <a:r>
              <a:rPr lang="en-US" sz="1400" dirty="0"/>
              <a:t>**INSTALLED DATA:</a:t>
            </a:r>
          </a:p>
          <a:p>
            <a:r>
              <a:rPr lang="en-US" sz="1400" dirty="0"/>
              <a:t>* Directory : /</a:t>
            </a:r>
            <a:r>
              <a:rPr lang="en-US" sz="1400" dirty="0" err="1"/>
              <a:t>usr</a:t>
            </a:r>
            <a:r>
              <a:rPr lang="en-US" sz="1400" dirty="0"/>
              <a:t>/local/share/</a:t>
            </a:r>
            <a:r>
              <a:rPr lang="en-US" sz="1400" dirty="0" err="1"/>
              <a:t>yarp</a:t>
            </a:r>
            <a:r>
              <a:rPr lang="en-US" sz="1400" dirty="0"/>
              <a:t>/contexts</a:t>
            </a:r>
          </a:p>
          <a:p>
            <a:r>
              <a:rPr lang="en-US" sz="1400" dirty="0" err="1"/>
              <a:t>yarpdataplayer</a:t>
            </a:r>
            <a:endParaRPr lang="en-US" sz="1400" dirty="0"/>
          </a:p>
          <a:p>
            <a:r>
              <a:rPr lang="en-US" sz="1400" dirty="0" err="1"/>
              <a:t>yarpscope</a:t>
            </a:r>
            <a:endParaRPr lang="en-US" sz="1400" dirty="0"/>
          </a:p>
          <a:p>
            <a:r>
              <a:rPr lang="en-US" sz="1400" dirty="0"/>
              <a:t>* Directory : /</a:t>
            </a:r>
            <a:r>
              <a:rPr lang="en-US" sz="1400" dirty="0" err="1"/>
              <a:t>usr</a:t>
            </a:r>
            <a:r>
              <a:rPr lang="en-US" sz="1400" dirty="0"/>
              <a:t>/local/share/</a:t>
            </a:r>
            <a:r>
              <a:rPr lang="en-US" sz="1400" dirty="0" err="1"/>
              <a:t>iCub</a:t>
            </a:r>
            <a:r>
              <a:rPr lang="en-US" sz="1400" dirty="0"/>
              <a:t>/contexts</a:t>
            </a:r>
          </a:p>
          <a:p>
            <a:r>
              <a:rPr lang="en-US" sz="1400" dirty="0" err="1"/>
              <a:t>actionsRenderingEngine</a:t>
            </a:r>
            <a:endParaRPr lang="en-US" sz="1400" dirty="0"/>
          </a:p>
          <a:p>
            <a:r>
              <a:rPr lang="en-US" sz="1400" dirty="0" err="1"/>
              <a:t>cameraCalibration</a:t>
            </a:r>
            <a:endParaRPr lang="en-US" sz="1400" dirty="0"/>
          </a:p>
          <a:p>
            <a:r>
              <a:rPr lang="en-US" sz="1400" dirty="0" err="1"/>
              <a:t>simConfig</a:t>
            </a:r>
            <a:endParaRPr lang="en-US" sz="1400" dirty="0"/>
          </a:p>
          <a:p>
            <a:r>
              <a:rPr lang="en-US" sz="1400" dirty="0" err="1"/>
              <a:t>simFaceExpressions</a:t>
            </a:r>
            <a:endParaRPr lang="en-US" sz="1400" dirty="0"/>
          </a:p>
          <a:p>
            <a:r>
              <a:rPr lang="en-US" sz="1400" dirty="0"/>
              <a:t>..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403648" y="5445224"/>
            <a:ext cx="1137669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41317" y="521990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Simulator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7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configuration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You can modify files directly in the installed directories (bad practice);</a:t>
            </a:r>
          </a:p>
          <a:p>
            <a:r>
              <a:rPr lang="en-US" sz="2000" dirty="0" smtClean="0"/>
              <a:t>You can copy and modify files in the local directory</a:t>
            </a:r>
          </a:p>
          <a:p>
            <a:r>
              <a:rPr lang="en-US" sz="2000" dirty="0" smtClean="0"/>
              <a:t>These file will “shadow” the installed files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95536" y="3284984"/>
            <a:ext cx="7344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$ </a:t>
            </a:r>
            <a:r>
              <a:rPr lang="en-US" sz="1400" dirty="0" err="1"/>
              <a:t>yarp-config</a:t>
            </a:r>
            <a:r>
              <a:rPr lang="en-US" sz="1400" dirty="0"/>
              <a:t> context --import </a:t>
            </a:r>
            <a:r>
              <a:rPr lang="en-US" sz="1400" dirty="0" err="1"/>
              <a:t>simConfig</a:t>
            </a:r>
            <a:endParaRPr lang="en-US" sz="1400" dirty="0"/>
          </a:p>
          <a:p>
            <a:r>
              <a:rPr lang="en-US" sz="1400" dirty="0"/>
              <a:t>Copied context </a:t>
            </a:r>
            <a:r>
              <a:rPr lang="en-US" sz="1400" dirty="0" err="1"/>
              <a:t>simConfig</a:t>
            </a:r>
            <a:r>
              <a:rPr lang="en-US" sz="1400" dirty="0"/>
              <a:t> from /</a:t>
            </a:r>
            <a:r>
              <a:rPr lang="en-US" sz="1400" dirty="0" err="1"/>
              <a:t>usr</a:t>
            </a:r>
            <a:r>
              <a:rPr lang="en-US" sz="1400" dirty="0"/>
              <a:t>/local/share/</a:t>
            </a:r>
            <a:r>
              <a:rPr lang="en-US" sz="1400" dirty="0" err="1"/>
              <a:t>iCub</a:t>
            </a:r>
            <a:r>
              <a:rPr lang="en-US" sz="1400" dirty="0"/>
              <a:t>/contexts/</a:t>
            </a:r>
            <a:r>
              <a:rPr lang="en-US" sz="1400" dirty="0" err="1"/>
              <a:t>simConfig</a:t>
            </a:r>
            <a:r>
              <a:rPr lang="en-US" sz="1400" dirty="0"/>
              <a:t> to /home/student/.local/share/</a:t>
            </a:r>
            <a:r>
              <a:rPr lang="en-US" sz="1400" dirty="0" err="1"/>
              <a:t>yarp</a:t>
            </a:r>
            <a:r>
              <a:rPr lang="en-US" sz="1400" dirty="0"/>
              <a:t>/contexts/</a:t>
            </a:r>
            <a:r>
              <a:rPr lang="en-US" sz="1400" dirty="0" err="1"/>
              <a:t>simConfig</a:t>
            </a:r>
            <a:r>
              <a:rPr lang="en-US" sz="1400" dirty="0"/>
              <a:t> .</a:t>
            </a:r>
          </a:p>
          <a:p>
            <a:r>
              <a:rPr lang="en-US" sz="1400" dirty="0"/>
              <a:t>Current locations for this context:</a:t>
            </a:r>
          </a:p>
          <a:p>
            <a:r>
              <a:rPr lang="en-US" sz="1400" dirty="0"/>
              <a:t>/home/student/.local/share/</a:t>
            </a:r>
            <a:r>
              <a:rPr lang="en-US" sz="1400" dirty="0" err="1"/>
              <a:t>yarp</a:t>
            </a:r>
            <a:r>
              <a:rPr lang="en-US" sz="1400" dirty="0"/>
              <a:t>/contexts/</a:t>
            </a:r>
            <a:r>
              <a:rPr lang="en-US" sz="1400" dirty="0" err="1"/>
              <a:t>simConfig</a:t>
            </a:r>
            <a:endParaRPr lang="en-US" sz="1400" dirty="0"/>
          </a:p>
          <a:p>
            <a:r>
              <a:rPr lang="en-US" sz="1400" dirty="0"/>
              <a:t>/</a:t>
            </a:r>
            <a:r>
              <a:rPr lang="en-US" sz="1400" dirty="0" err="1" smtClean="0"/>
              <a:t>usr</a:t>
            </a:r>
            <a:r>
              <a:rPr lang="en-US" sz="1400" dirty="0" smtClean="0"/>
              <a:t>/local/share/</a:t>
            </a:r>
            <a:r>
              <a:rPr lang="en-US" sz="1400" dirty="0" err="1" smtClean="0"/>
              <a:t>iCub</a:t>
            </a:r>
            <a:r>
              <a:rPr lang="en-US" sz="1400" dirty="0" smtClean="0"/>
              <a:t>/contexts/</a:t>
            </a:r>
            <a:r>
              <a:rPr lang="en-US" sz="1400" dirty="0" err="1" smtClean="0"/>
              <a:t>simConfig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$ </a:t>
            </a:r>
            <a:r>
              <a:rPr lang="en-US" sz="1400" dirty="0" err="1" smtClean="0"/>
              <a:t>gedit</a:t>
            </a:r>
            <a:r>
              <a:rPr lang="en-US" sz="1400" dirty="0" smtClean="0"/>
              <a:t> ~/.local/share/</a:t>
            </a:r>
            <a:r>
              <a:rPr lang="en-US" sz="1400" dirty="0" err="1" smtClean="0"/>
              <a:t>yarp</a:t>
            </a:r>
            <a:r>
              <a:rPr lang="en-US" sz="1400" dirty="0" smtClean="0"/>
              <a:t>/contexts/</a:t>
            </a:r>
            <a:r>
              <a:rPr lang="en-US" sz="1400" dirty="0" err="1" smtClean="0"/>
              <a:t>simConfig</a:t>
            </a:r>
            <a:r>
              <a:rPr lang="en-US" sz="1400" dirty="0" smtClean="0"/>
              <a:t>/iCub_parts_activation.ini</a:t>
            </a:r>
          </a:p>
          <a:p>
            <a:endParaRPr lang="en-US" sz="1400" dirty="0" smtClean="0"/>
          </a:p>
          <a:p>
            <a:r>
              <a:rPr lang="en-US" sz="1400" dirty="0" smtClean="0"/>
              <a:t>To undo:</a:t>
            </a:r>
            <a:endParaRPr lang="en-US" sz="1400" dirty="0"/>
          </a:p>
          <a:p>
            <a:r>
              <a:rPr lang="en-US" sz="1400" dirty="0" smtClean="0"/>
              <a:t>$ </a:t>
            </a:r>
            <a:r>
              <a:rPr lang="en-US" sz="1400" dirty="0" err="1"/>
              <a:t>yarp-config</a:t>
            </a:r>
            <a:r>
              <a:rPr lang="en-US" sz="1400" dirty="0"/>
              <a:t> context --remove </a:t>
            </a:r>
            <a:r>
              <a:rPr lang="en-US" sz="1400" dirty="0" err="1"/>
              <a:t>simConfig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7474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mulator-reference-fram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48" y="1589124"/>
            <a:ext cx="4290619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1918" y="1700808"/>
            <a:ext cx="377379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$ </a:t>
            </a:r>
            <a:r>
              <a:rPr lang="en-US" sz="1400" dirty="0" err="1" smtClean="0"/>
              <a:t>yarp</a:t>
            </a:r>
            <a:r>
              <a:rPr lang="en-US" sz="1400" dirty="0" smtClean="0"/>
              <a:t> </a:t>
            </a:r>
            <a:r>
              <a:rPr lang="en-US" sz="1400" dirty="0" err="1"/>
              <a:t>rpc</a:t>
            </a:r>
            <a:r>
              <a:rPr lang="en-US" sz="1400" dirty="0"/>
              <a:t> /</a:t>
            </a:r>
            <a:r>
              <a:rPr lang="en-US" sz="1400" dirty="0" err="1" smtClean="0"/>
              <a:t>icubSim</a:t>
            </a:r>
            <a:r>
              <a:rPr lang="en-US" sz="1400" dirty="0" smtClean="0"/>
              <a:t>/world</a:t>
            </a:r>
          </a:p>
          <a:p>
            <a:r>
              <a:rPr lang="en-US" sz="1400" dirty="0" smtClean="0"/>
              <a:t>$ world </a:t>
            </a:r>
            <a:r>
              <a:rPr lang="en-US" sz="1400" dirty="0" err="1"/>
              <a:t>mk</a:t>
            </a:r>
            <a:r>
              <a:rPr lang="en-US" sz="1400" dirty="0"/>
              <a:t> box 0.03 0.03 0.03 0.3 0.2 1 1 0 0</a:t>
            </a:r>
          </a:p>
          <a:p>
            <a:r>
              <a:rPr lang="en-US" sz="1400" dirty="0" smtClean="0"/>
              <a:t>$ world </a:t>
            </a:r>
            <a:r>
              <a:rPr lang="en-US" sz="1400" dirty="0" err="1" smtClean="0"/>
              <a:t>mk</a:t>
            </a:r>
            <a:r>
              <a:rPr lang="en-US" sz="1400" dirty="0" smtClean="0"/>
              <a:t> </a:t>
            </a:r>
            <a:r>
              <a:rPr lang="en-US" sz="1400" dirty="0" err="1" smtClean="0"/>
              <a:t>sph</a:t>
            </a:r>
            <a:r>
              <a:rPr lang="en-US" sz="1400" dirty="0" smtClean="0"/>
              <a:t> 0.04 0.0 1.0 0.5 1 0 1  </a:t>
            </a:r>
            <a:endParaRPr lang="en-US" sz="1400" dirty="0"/>
          </a:p>
          <a:p>
            <a:r>
              <a:rPr lang="en-US" sz="1400" dirty="0" smtClean="0"/>
              <a:t>$ world </a:t>
            </a:r>
            <a:r>
              <a:rPr lang="en-US" sz="1400" dirty="0" err="1"/>
              <a:t>mk</a:t>
            </a:r>
            <a:r>
              <a:rPr lang="en-US" sz="1400" dirty="0"/>
              <a:t> </a:t>
            </a:r>
            <a:r>
              <a:rPr lang="en-US" sz="1400" dirty="0" err="1"/>
              <a:t>cyl</a:t>
            </a:r>
            <a:r>
              <a:rPr lang="en-US" sz="1400" dirty="0"/>
              <a:t> </a:t>
            </a:r>
            <a:r>
              <a:rPr lang="en-US" sz="1400" dirty="0" smtClean="0"/>
              <a:t>0.1 </a:t>
            </a:r>
            <a:r>
              <a:rPr lang="en-US" sz="1400" dirty="0"/>
              <a:t>0.2 0.0 0.9 1.0 0 0 1 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$ world </a:t>
            </a:r>
            <a:r>
              <a:rPr lang="en-US" sz="1400" dirty="0"/>
              <a:t>get box </a:t>
            </a:r>
            <a:r>
              <a:rPr lang="en-US" sz="1400" dirty="0" smtClean="0"/>
              <a:t>1</a:t>
            </a:r>
          </a:p>
          <a:p>
            <a:r>
              <a:rPr lang="en-US" sz="1400" dirty="0" smtClean="0"/>
              <a:t>$ world </a:t>
            </a:r>
            <a:r>
              <a:rPr lang="en-US" sz="1400" dirty="0"/>
              <a:t>set box 1 2 2 2</a:t>
            </a:r>
          </a:p>
          <a:p>
            <a:r>
              <a:rPr lang="en-US" sz="1400" dirty="0" smtClean="0"/>
              <a:t>$ world </a:t>
            </a:r>
            <a:r>
              <a:rPr lang="en-US" sz="1400" dirty="0"/>
              <a:t>get </a:t>
            </a:r>
            <a:r>
              <a:rPr lang="en-US" sz="1400" dirty="0" err="1"/>
              <a:t>sph</a:t>
            </a:r>
            <a:r>
              <a:rPr lang="en-US" sz="1400" dirty="0"/>
              <a:t> 1    </a:t>
            </a:r>
            <a:endParaRPr lang="en-US" sz="1400" dirty="0" smtClean="0"/>
          </a:p>
          <a:p>
            <a:r>
              <a:rPr lang="en-US" sz="1400" dirty="0" smtClean="0"/>
              <a:t>$ world </a:t>
            </a:r>
            <a:r>
              <a:rPr lang="en-US" sz="1400" dirty="0"/>
              <a:t>set </a:t>
            </a:r>
            <a:r>
              <a:rPr lang="en-US" sz="1400" dirty="0" err="1"/>
              <a:t>sph</a:t>
            </a:r>
            <a:r>
              <a:rPr lang="en-US" sz="1400" dirty="0"/>
              <a:t> 1 2 2 2 </a:t>
            </a:r>
          </a:p>
          <a:p>
            <a:r>
              <a:rPr lang="en-US" sz="1400" dirty="0" smtClean="0"/>
              <a:t>$ world </a:t>
            </a:r>
            <a:r>
              <a:rPr lang="en-US" sz="1400" dirty="0"/>
              <a:t>get </a:t>
            </a:r>
            <a:r>
              <a:rPr lang="en-US" sz="1400" dirty="0" err="1"/>
              <a:t>cyl</a:t>
            </a:r>
            <a:r>
              <a:rPr lang="en-US" sz="1400" dirty="0"/>
              <a:t> 1    </a:t>
            </a:r>
            <a:endParaRPr lang="en-US" sz="1400" dirty="0" smtClean="0"/>
          </a:p>
          <a:p>
            <a:r>
              <a:rPr lang="en-US" sz="1400" dirty="0" smtClean="0"/>
              <a:t>$ world </a:t>
            </a:r>
            <a:r>
              <a:rPr lang="en-US" sz="1400" dirty="0"/>
              <a:t>set </a:t>
            </a:r>
            <a:r>
              <a:rPr lang="en-US" sz="1400" dirty="0" err="1"/>
              <a:t>cyl</a:t>
            </a:r>
            <a:r>
              <a:rPr lang="en-US" sz="1400" dirty="0"/>
              <a:t> 1 2 2 </a:t>
            </a:r>
            <a:r>
              <a:rPr lang="en-US" sz="1400" dirty="0" smtClean="0"/>
              <a:t>2</a:t>
            </a:r>
          </a:p>
          <a:p>
            <a:endParaRPr lang="en-US" sz="1400" dirty="0"/>
          </a:p>
          <a:p>
            <a:r>
              <a:rPr lang="en-US" sz="1400" dirty="0"/>
              <a:t>$ world del all</a:t>
            </a:r>
            <a:endParaRPr lang="en-US" sz="1400" dirty="0" smtClean="0"/>
          </a:p>
          <a:p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31918" y="260648"/>
            <a:ext cx="890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World Interface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412" y="6093296"/>
            <a:ext cx="740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More stuff </a:t>
            </a:r>
            <a:r>
              <a:rPr lang="en-US" i="1" dirty="0"/>
              <a:t>available online: http://eris.liralab.it/wiki/Simulator_README</a:t>
            </a:r>
          </a:p>
        </p:txBody>
      </p:sp>
    </p:spTree>
    <p:extLst>
      <p:ext uri="{BB962C8B-B14F-4D97-AF65-F5344CB8AC3E}">
        <p14:creationId xmlns:p14="http://schemas.microsoft.com/office/powerpoint/2010/main" val="35804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eft-Right Arrow 13"/>
          <p:cNvSpPr/>
          <p:nvPr/>
        </p:nvSpPr>
        <p:spPr>
          <a:xfrm>
            <a:off x="1468438" y="2797175"/>
            <a:ext cx="536575" cy="266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15" name="Left-Right Arrow 14"/>
          <p:cNvSpPr/>
          <p:nvPr/>
        </p:nvSpPr>
        <p:spPr>
          <a:xfrm>
            <a:off x="6367463" y="2763838"/>
            <a:ext cx="534987" cy="2587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17" name="Cloud 16"/>
          <p:cNvSpPr/>
          <p:nvPr/>
        </p:nvSpPr>
        <p:spPr>
          <a:xfrm>
            <a:off x="3582988" y="1811338"/>
            <a:ext cx="1335087" cy="985837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YARP ports</a:t>
            </a:r>
          </a:p>
        </p:txBody>
      </p:sp>
      <p:sp>
        <p:nvSpPr>
          <p:cNvPr id="18" name="Left-Right Arrow 17"/>
          <p:cNvSpPr/>
          <p:nvPr/>
        </p:nvSpPr>
        <p:spPr>
          <a:xfrm>
            <a:off x="3338513" y="2763838"/>
            <a:ext cx="1847850" cy="2667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02" name="TextBox 18"/>
          <p:cNvSpPr txBox="1">
            <a:spLocks noChangeArrowheads="1"/>
          </p:cNvSpPr>
          <p:nvPr/>
        </p:nvSpPr>
        <p:spPr bwMode="auto">
          <a:xfrm>
            <a:off x="3382963" y="2740025"/>
            <a:ext cx="18129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100" dirty="0"/>
              <a:t>network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74663" y="2168525"/>
            <a:ext cx="842962" cy="13509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anchor="ctr"/>
          <a:lstStyle/>
          <a:p>
            <a:pPr algn="ctr">
              <a:defRPr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user code (remote)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370763" y="2171700"/>
            <a:ext cx="842962" cy="13493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Robot/Simulator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962524" y="2171990"/>
            <a:ext cx="311689" cy="134983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2008967" y="2168994"/>
            <a:ext cx="311689" cy="134983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411413" y="2168525"/>
            <a:ext cx="844550" cy="135096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</a:rPr>
              <a:t>Client Network Wrapper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446713" y="2184400"/>
            <a:ext cx="842962" cy="135096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</a:rPr>
              <a:t>Server Network</a:t>
            </a:r>
          </a:p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</a:rPr>
              <a:t>Wrapper</a:t>
            </a:r>
          </a:p>
        </p:txBody>
      </p:sp>
      <p:sp>
        <p:nvSpPr>
          <p:cNvPr id="4109" name="TextBox 20"/>
          <p:cNvSpPr txBox="1">
            <a:spLocks noChangeArrowheads="1"/>
          </p:cNvSpPr>
          <p:nvPr/>
        </p:nvSpPr>
        <p:spPr bwMode="auto">
          <a:xfrm>
            <a:off x="0" y="225425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dirty="0" smtClean="0"/>
              <a:t>Using motor control interfaces</a:t>
            </a:r>
            <a:endParaRPr lang="en-US" altLang="en-US" sz="3200" dirty="0"/>
          </a:p>
        </p:txBody>
      </p:sp>
      <p:sp>
        <p:nvSpPr>
          <p:cNvPr id="4110" name="Rectangle 17"/>
          <p:cNvSpPr>
            <a:spLocks noChangeArrowheads="1"/>
          </p:cNvSpPr>
          <p:nvPr/>
        </p:nvSpPr>
        <p:spPr bwMode="auto">
          <a:xfrm>
            <a:off x="5241925" y="1639888"/>
            <a:ext cx="3160713" cy="2270125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t-IT" altLang="en-US"/>
          </a:p>
        </p:txBody>
      </p:sp>
      <p:sp>
        <p:nvSpPr>
          <p:cNvPr id="4111" name="TextBox 15"/>
          <p:cNvSpPr txBox="1">
            <a:spLocks noChangeArrowheads="1"/>
          </p:cNvSpPr>
          <p:nvPr/>
        </p:nvSpPr>
        <p:spPr bwMode="auto">
          <a:xfrm>
            <a:off x="1328738" y="1608138"/>
            <a:ext cx="24431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remote_controlboard</a:t>
            </a:r>
            <a:endParaRPr lang="it-IT" altLang="en-US"/>
          </a:p>
        </p:txBody>
      </p:sp>
      <p:sp>
        <p:nvSpPr>
          <p:cNvPr id="4112" name="TextBox 21"/>
          <p:cNvSpPr txBox="1">
            <a:spLocks noChangeArrowheads="1"/>
          </p:cNvSpPr>
          <p:nvPr/>
        </p:nvSpPr>
        <p:spPr bwMode="auto">
          <a:xfrm>
            <a:off x="957263" y="3556000"/>
            <a:ext cx="14493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IPositionControl</a:t>
            </a:r>
          </a:p>
          <a:p>
            <a:r>
              <a:rPr lang="en-US" altLang="en-US" sz="1400"/>
              <a:t>IVelocityControl</a:t>
            </a:r>
          </a:p>
          <a:p>
            <a:r>
              <a:rPr lang="en-US" altLang="en-US" sz="1400"/>
              <a:t>IEncoders</a:t>
            </a:r>
            <a:endParaRPr lang="it-IT" altLang="en-US" sz="1400"/>
          </a:p>
        </p:txBody>
      </p:sp>
      <p:sp>
        <p:nvSpPr>
          <p:cNvPr id="4113" name="TextBox 16"/>
          <p:cNvSpPr txBox="1">
            <a:spLocks noChangeArrowheads="1"/>
          </p:cNvSpPr>
          <p:nvPr/>
        </p:nvSpPr>
        <p:spPr bwMode="auto">
          <a:xfrm>
            <a:off x="5426075" y="1766888"/>
            <a:ext cx="2008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server_controlboard</a:t>
            </a:r>
            <a:endParaRPr lang="it-IT" altLang="en-US" sz="1600"/>
          </a:p>
        </p:txBody>
      </p:sp>
      <p:sp>
        <p:nvSpPr>
          <p:cNvPr id="4114" name="TextBox 10"/>
          <p:cNvSpPr txBox="1">
            <a:spLocks noChangeArrowheads="1"/>
          </p:cNvSpPr>
          <p:nvPr/>
        </p:nvSpPr>
        <p:spPr bwMode="auto">
          <a:xfrm>
            <a:off x="4179888" y="3314700"/>
            <a:ext cx="1022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set pos 0 10</a:t>
            </a:r>
          </a:p>
          <a:p>
            <a:r>
              <a:rPr lang="en-US" altLang="en-US" sz="1200"/>
              <a:t>set vel 1 5</a:t>
            </a:r>
          </a:p>
          <a:p>
            <a:r>
              <a:rPr lang="en-US" altLang="en-US" sz="1200"/>
              <a:t>get enc 0</a:t>
            </a:r>
            <a:endParaRPr lang="it-IT" altLang="en-US" sz="1200"/>
          </a:p>
        </p:txBody>
      </p:sp>
      <p:sp>
        <p:nvSpPr>
          <p:cNvPr id="4115" name="TextBox 14"/>
          <p:cNvSpPr txBox="1">
            <a:spLocks noChangeArrowheads="1"/>
          </p:cNvSpPr>
          <p:nvPr/>
        </p:nvSpPr>
        <p:spPr bwMode="auto">
          <a:xfrm>
            <a:off x="3613150" y="3051175"/>
            <a:ext cx="712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enc is 5</a:t>
            </a:r>
          </a:p>
          <a:p>
            <a:r>
              <a:rPr lang="en-US" altLang="en-US" sz="1200"/>
              <a:t>ack </a:t>
            </a:r>
            <a:endParaRPr lang="it-IT" altLang="en-US" sz="1200"/>
          </a:p>
        </p:txBody>
      </p:sp>
      <p:sp>
        <p:nvSpPr>
          <p:cNvPr id="4116" name="TextBox 19"/>
          <p:cNvSpPr txBox="1">
            <a:spLocks noChangeArrowheads="1"/>
          </p:cNvSpPr>
          <p:nvPr/>
        </p:nvSpPr>
        <p:spPr bwMode="auto">
          <a:xfrm>
            <a:off x="2443163" y="3641725"/>
            <a:ext cx="23336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/client/left_arm/rpc:i</a:t>
            </a:r>
          </a:p>
          <a:p>
            <a:r>
              <a:rPr lang="en-US" altLang="en-US" sz="1400"/>
              <a:t>/client/left_arm/state:i</a:t>
            </a:r>
          </a:p>
          <a:p>
            <a:r>
              <a:rPr lang="en-US" altLang="en-US" sz="1400"/>
              <a:t>/client/left_arm/command:o</a:t>
            </a:r>
            <a:endParaRPr lang="it-IT" altLang="en-US" sz="1400"/>
          </a:p>
        </p:txBody>
      </p:sp>
      <p:sp>
        <p:nvSpPr>
          <p:cNvPr id="4117" name="TextBox 20"/>
          <p:cNvSpPr txBox="1">
            <a:spLocks noChangeArrowheads="1"/>
          </p:cNvSpPr>
          <p:nvPr/>
        </p:nvSpPr>
        <p:spPr bwMode="auto">
          <a:xfrm>
            <a:off x="5257800" y="4019550"/>
            <a:ext cx="259238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/iCubSim/left_arm/rpc:i</a:t>
            </a:r>
          </a:p>
          <a:p>
            <a:r>
              <a:rPr lang="en-US" altLang="en-US" sz="1400"/>
              <a:t>/iCubSim/left_arm/state:i</a:t>
            </a:r>
          </a:p>
          <a:p>
            <a:r>
              <a:rPr lang="en-US" altLang="en-US" sz="1400"/>
              <a:t>/iCubSim/left_arm/command:o</a:t>
            </a:r>
            <a:endParaRPr lang="it-IT" altLang="en-US" sz="1400"/>
          </a:p>
        </p:txBody>
      </p:sp>
    </p:spTree>
    <p:extLst>
      <p:ext uri="{BB962C8B-B14F-4D97-AF65-F5344CB8AC3E}">
        <p14:creationId xmlns:p14="http://schemas.microsoft.com/office/powerpoint/2010/main" val="41950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wiki.icub.org/yarpdoc/classyarp_1_1dev_1_1IPositionControl.html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wiki.icub.org/yarpdoc/classyarp_1_1dev_1_1IVelocityControl.html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33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recorded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$ </a:t>
            </a:r>
            <a:r>
              <a:rPr lang="en-US" sz="1600" dirty="0" err="1" smtClean="0"/>
              <a:t>wget</a:t>
            </a:r>
            <a:r>
              <a:rPr lang="en-US" sz="1600" dirty="0" smtClean="0"/>
              <a:t> 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www.icub.org/download/software/datasetplayer-demo/testData_20120803_095402.zip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$ unzip </a:t>
            </a:r>
            <a:r>
              <a:rPr lang="en-US" sz="1600" dirty="0" smtClean="0">
                <a:hlinkClick r:id="rId2"/>
              </a:rPr>
              <a:t>testData_20120803_095402.zip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$ </a:t>
            </a:r>
            <a:r>
              <a:rPr lang="en-US" sz="1600" dirty="0" err="1" smtClean="0"/>
              <a:t>yarpmanager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708920"/>
            <a:ext cx="6889595" cy="366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4518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889848" y="111192"/>
            <a:ext cx="7696200" cy="944562"/>
          </a:xfrm>
        </p:spPr>
        <p:txBody>
          <a:bodyPr>
            <a:normAutofit/>
          </a:bodyPr>
          <a:lstStyle/>
          <a:p>
            <a:r>
              <a:rPr lang="en-US" altLang="en-US" sz="3600" dirty="0" err="1" smtClean="0"/>
              <a:t>PolyDriver</a:t>
            </a:r>
            <a:endParaRPr lang="it-IT" altLang="en-US" sz="3600" dirty="0" smtClean="0"/>
          </a:p>
        </p:txBody>
      </p:sp>
      <p:grpSp>
        <p:nvGrpSpPr>
          <p:cNvPr id="22" name="Group 21"/>
          <p:cNvGrpSpPr/>
          <p:nvPr/>
        </p:nvGrpSpPr>
        <p:grpSpPr>
          <a:xfrm>
            <a:off x="1115616" y="1945868"/>
            <a:ext cx="7325192" cy="3314700"/>
            <a:chOff x="1115616" y="1945868"/>
            <a:chExt cx="7325192" cy="3314700"/>
          </a:xfrm>
        </p:grpSpPr>
        <p:grpSp>
          <p:nvGrpSpPr>
            <p:cNvPr id="20" name="Group 19"/>
            <p:cNvGrpSpPr/>
            <p:nvPr/>
          </p:nvGrpSpPr>
          <p:grpSpPr>
            <a:xfrm>
              <a:off x="1115616" y="1945868"/>
              <a:ext cx="6991162" cy="3314700"/>
              <a:chOff x="622300" y="1651374"/>
              <a:chExt cx="6991162" cy="3314700"/>
            </a:xfrm>
          </p:grpSpPr>
          <p:sp>
            <p:nvSpPr>
              <p:cNvPr id="4099" name="Rectangle 3"/>
              <p:cNvSpPr>
                <a:spLocks noChangeArrowheads="1"/>
              </p:cNvSpPr>
              <p:nvPr/>
            </p:nvSpPr>
            <p:spPr bwMode="auto">
              <a:xfrm>
                <a:off x="3878263" y="1651374"/>
                <a:ext cx="3122562" cy="31353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 anchor="ctr"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it-IT" altLang="en-US"/>
              </a:p>
            </p:txBody>
          </p:sp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5194300" y="2732461"/>
                <a:ext cx="1578967" cy="1495425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 anchor="ctr"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it-IT" altLang="en-US"/>
              </a:p>
            </p:txBody>
          </p:sp>
          <p:sp>
            <p:nvSpPr>
              <p:cNvPr id="4101" name="TextBox 5"/>
              <p:cNvSpPr txBox="1">
                <a:spLocks noChangeArrowheads="1"/>
              </p:cNvSpPr>
              <p:nvPr/>
            </p:nvSpPr>
            <p:spPr bwMode="auto">
              <a:xfrm>
                <a:off x="4640263" y="1689474"/>
                <a:ext cx="1593850" cy="550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en-US"/>
                  <a:t>PolyDriver</a:t>
                </a:r>
                <a:endParaRPr lang="it-IT" altLang="en-US"/>
              </a:p>
            </p:txBody>
          </p:sp>
          <p:sp>
            <p:nvSpPr>
              <p:cNvPr id="4102" name="TextBox 6"/>
              <p:cNvSpPr txBox="1">
                <a:spLocks noChangeArrowheads="1"/>
              </p:cNvSpPr>
              <p:nvPr/>
            </p:nvSpPr>
            <p:spPr bwMode="auto">
              <a:xfrm>
                <a:off x="5169318" y="2800094"/>
                <a:ext cx="1563248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en-US" sz="1100" dirty="0" err="1" smtClean="0"/>
                  <a:t>remote_control_board</a:t>
                </a:r>
                <a:endParaRPr lang="it-IT" altLang="en-US" sz="1100" dirty="0"/>
              </a:p>
            </p:txBody>
          </p:sp>
          <p:sp>
            <p:nvSpPr>
              <p:cNvPr id="4103" name="TextBox 11"/>
              <p:cNvSpPr txBox="1">
                <a:spLocks noChangeArrowheads="1"/>
              </p:cNvSpPr>
              <p:nvPr/>
            </p:nvSpPr>
            <p:spPr bwMode="auto">
              <a:xfrm>
                <a:off x="755199" y="2246686"/>
                <a:ext cx="1709122" cy="3847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en-US" dirty="0" smtClean="0"/>
                  <a:t>open(</a:t>
                </a:r>
                <a:r>
                  <a:rPr lang="en-US" altLang="en-US" dirty="0" err="1" smtClean="0"/>
                  <a:t>params</a:t>
                </a:r>
                <a:r>
                  <a:rPr lang="en-US" altLang="en-US" dirty="0"/>
                  <a:t>)</a:t>
                </a:r>
                <a:endParaRPr lang="it-IT" altLang="en-US" dirty="0"/>
              </a:p>
            </p:txBody>
          </p:sp>
          <p:cxnSp>
            <p:nvCxnSpPr>
              <p:cNvPr id="4104" name="Straight Arrow Connector 13"/>
              <p:cNvCxnSpPr>
                <a:cxnSpLocks noChangeShapeType="1"/>
              </p:cNvCxnSpPr>
              <p:nvPr/>
            </p:nvCxnSpPr>
            <p:spPr bwMode="auto">
              <a:xfrm>
                <a:off x="2968377" y="2439047"/>
                <a:ext cx="1309636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05" name="Straight Arrow Connector 14"/>
              <p:cNvCxnSpPr>
                <a:cxnSpLocks noChangeShapeType="1"/>
              </p:cNvCxnSpPr>
              <p:nvPr/>
            </p:nvCxnSpPr>
            <p:spPr bwMode="auto">
              <a:xfrm>
                <a:off x="2870200" y="4461249"/>
                <a:ext cx="1544638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106" name="TextBox 15"/>
              <p:cNvSpPr txBox="1">
                <a:spLocks noChangeArrowheads="1"/>
              </p:cNvSpPr>
              <p:nvPr/>
            </p:nvSpPr>
            <p:spPr bwMode="auto">
              <a:xfrm>
                <a:off x="766763" y="4235824"/>
                <a:ext cx="1117600" cy="550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en-US" dirty="0"/>
                  <a:t>close()</a:t>
                </a:r>
                <a:endParaRPr lang="it-IT" altLang="en-US" dirty="0"/>
              </a:p>
            </p:txBody>
          </p:sp>
          <p:cxnSp>
            <p:nvCxnSpPr>
              <p:cNvPr id="4107" name="Straight Arrow Connector 17"/>
              <p:cNvCxnSpPr>
                <a:cxnSpLocks noChangeShapeType="1"/>
              </p:cNvCxnSpPr>
              <p:nvPr/>
            </p:nvCxnSpPr>
            <p:spPr bwMode="auto">
              <a:xfrm flipH="1">
                <a:off x="2854326" y="2846761"/>
                <a:ext cx="2274291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108" name="TextBox 21"/>
              <p:cNvSpPr txBox="1">
                <a:spLocks noChangeArrowheads="1"/>
              </p:cNvSpPr>
              <p:nvPr/>
            </p:nvSpPr>
            <p:spPr bwMode="auto">
              <a:xfrm>
                <a:off x="766763" y="2668961"/>
                <a:ext cx="1911350" cy="384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en-US"/>
                  <a:t>view(interface1)</a:t>
                </a:r>
                <a:endParaRPr lang="it-IT" altLang="en-US"/>
              </a:p>
            </p:txBody>
          </p:sp>
          <p:sp>
            <p:nvSpPr>
              <p:cNvPr id="4109" name="TextBox 22"/>
              <p:cNvSpPr txBox="1">
                <a:spLocks noChangeArrowheads="1"/>
              </p:cNvSpPr>
              <p:nvPr/>
            </p:nvSpPr>
            <p:spPr bwMode="auto">
              <a:xfrm>
                <a:off x="766763" y="3081711"/>
                <a:ext cx="1911350" cy="384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en-US"/>
                  <a:t>view(interface2)</a:t>
                </a:r>
                <a:endParaRPr lang="it-IT" altLang="en-US"/>
              </a:p>
            </p:txBody>
          </p:sp>
          <p:sp>
            <p:nvSpPr>
              <p:cNvPr id="4110" name="TextBox 29"/>
              <p:cNvSpPr txBox="1">
                <a:spLocks noChangeArrowheads="1"/>
              </p:cNvSpPr>
              <p:nvPr/>
            </p:nvSpPr>
            <p:spPr bwMode="auto">
              <a:xfrm>
                <a:off x="5194300" y="2994399"/>
                <a:ext cx="720725" cy="522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en-US" sz="1400" dirty="0"/>
                  <a:t>open()</a:t>
                </a:r>
              </a:p>
              <a:p>
                <a:r>
                  <a:rPr lang="en-US" altLang="en-US" sz="1400" dirty="0"/>
                  <a:t>close()</a:t>
                </a:r>
                <a:endParaRPr lang="it-IT" altLang="en-US" sz="1400" dirty="0"/>
              </a:p>
            </p:txBody>
          </p:sp>
          <p:cxnSp>
            <p:nvCxnSpPr>
              <p:cNvPr id="4111" name="Straight Arrow Connector 35"/>
              <p:cNvCxnSpPr>
                <a:cxnSpLocks noChangeShapeType="1"/>
              </p:cNvCxnSpPr>
              <p:nvPr/>
            </p:nvCxnSpPr>
            <p:spPr bwMode="auto">
              <a:xfrm>
                <a:off x="2687638" y="3718299"/>
                <a:ext cx="2749550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112" name="TextBox 36"/>
              <p:cNvSpPr txBox="1">
                <a:spLocks noChangeArrowheads="1"/>
              </p:cNvSpPr>
              <p:nvPr/>
            </p:nvSpPr>
            <p:spPr bwMode="auto">
              <a:xfrm>
                <a:off x="766763" y="3481761"/>
                <a:ext cx="1760537" cy="384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en-US"/>
                  <a:t>Use interface1</a:t>
                </a:r>
              </a:p>
            </p:txBody>
          </p:sp>
          <p:sp>
            <p:nvSpPr>
              <p:cNvPr id="4113" name="TextBox 37"/>
              <p:cNvSpPr txBox="1">
                <a:spLocks noChangeArrowheads="1"/>
              </p:cNvSpPr>
              <p:nvPr/>
            </p:nvSpPr>
            <p:spPr bwMode="auto">
              <a:xfrm>
                <a:off x="766763" y="3846886"/>
                <a:ext cx="1760537" cy="385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en-US"/>
                  <a:t>Use interface2</a:t>
                </a:r>
                <a:endParaRPr lang="it-IT" altLang="en-US"/>
              </a:p>
            </p:txBody>
          </p:sp>
          <p:cxnSp>
            <p:nvCxnSpPr>
              <p:cNvPr id="4114" name="Straight Arrow Connector 38"/>
              <p:cNvCxnSpPr>
                <a:cxnSpLocks noChangeShapeType="1"/>
              </p:cNvCxnSpPr>
              <p:nvPr/>
            </p:nvCxnSpPr>
            <p:spPr bwMode="auto">
              <a:xfrm>
                <a:off x="2700338" y="3989761"/>
                <a:ext cx="2736850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115" name="Rectangle 39"/>
              <p:cNvSpPr>
                <a:spLocks noChangeArrowheads="1"/>
              </p:cNvSpPr>
              <p:nvPr/>
            </p:nvSpPr>
            <p:spPr bwMode="auto">
              <a:xfrm>
                <a:off x="657225" y="1719636"/>
                <a:ext cx="2279650" cy="387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en-US"/>
                  <a:t>User Code</a:t>
                </a:r>
                <a:endParaRPr lang="it-IT" altLang="en-US"/>
              </a:p>
            </p:txBody>
          </p:sp>
          <p:sp>
            <p:nvSpPr>
              <p:cNvPr id="4116" name="Rectangle 43"/>
              <p:cNvSpPr>
                <a:spLocks noChangeArrowheads="1"/>
              </p:cNvSpPr>
              <p:nvPr/>
            </p:nvSpPr>
            <p:spPr bwMode="auto">
              <a:xfrm>
                <a:off x="622300" y="1652961"/>
                <a:ext cx="2433638" cy="3313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it-IT" altLang="en-US"/>
              </a:p>
            </p:txBody>
          </p:sp>
          <p:cxnSp>
            <p:nvCxnSpPr>
              <p:cNvPr id="4117" name="Straight Arrow Connector 52"/>
              <p:cNvCxnSpPr>
                <a:cxnSpLocks noChangeShapeType="1"/>
              </p:cNvCxnSpPr>
              <p:nvPr/>
            </p:nvCxnSpPr>
            <p:spPr bwMode="auto">
              <a:xfrm flipH="1">
                <a:off x="2863852" y="3307136"/>
                <a:ext cx="2216149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" name="TextBox 3"/>
              <p:cNvSpPr txBox="1"/>
              <p:nvPr/>
            </p:nvSpPr>
            <p:spPr>
              <a:xfrm>
                <a:off x="4264521" y="2291007"/>
                <a:ext cx="17510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Create device</a:t>
                </a:r>
                <a:endParaRPr lang="en-US" sz="1400" dirty="0"/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5364088" y="2532823"/>
                <a:ext cx="0" cy="13613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" name="TextBox 27"/>
              <p:cNvSpPr txBox="1"/>
              <p:nvPr/>
            </p:nvSpPr>
            <p:spPr>
              <a:xfrm>
                <a:off x="4421188" y="4313459"/>
                <a:ext cx="17510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Destroy device</a:t>
                </a:r>
                <a:endParaRPr lang="en-US" sz="12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493544" y="3516304"/>
                <a:ext cx="79692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Dispatch requests to remote peer</a:t>
                </a:r>
                <a:endParaRPr lang="en-US" sz="1000" dirty="0"/>
              </a:p>
            </p:txBody>
          </p:sp>
          <p:sp>
            <p:nvSpPr>
              <p:cNvPr id="42" name="Left-Right Arrow 41"/>
              <p:cNvSpPr/>
              <p:nvPr/>
            </p:nvSpPr>
            <p:spPr>
              <a:xfrm>
                <a:off x="6585140" y="3553829"/>
                <a:ext cx="1028322" cy="334452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 rot="16200000">
              <a:off x="7396970" y="3769093"/>
              <a:ext cx="1718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YARP network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9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Property options;</a:t>
            </a:r>
          </a:p>
          <a:p>
            <a:pPr marL="0" indent="0">
              <a:buNone/>
            </a:pPr>
            <a:r>
              <a:rPr lang="en-US" sz="2000" dirty="0" err="1" smtClean="0"/>
              <a:t>options.put</a:t>
            </a:r>
            <a:r>
              <a:rPr lang="en-US" sz="2000" dirty="0"/>
              <a:t>("device", "</a:t>
            </a:r>
            <a:r>
              <a:rPr lang="en-US" sz="2000" dirty="0" err="1"/>
              <a:t>remote_controlboard</a:t>
            </a:r>
            <a:r>
              <a:rPr lang="en-US" sz="2000" dirty="0"/>
              <a:t>");</a:t>
            </a:r>
          </a:p>
          <a:p>
            <a:pPr marL="0" indent="0">
              <a:buNone/>
            </a:pPr>
            <a:r>
              <a:rPr lang="en-US" sz="2000" dirty="0" err="1" smtClean="0"/>
              <a:t>options.put</a:t>
            </a:r>
            <a:r>
              <a:rPr lang="en-US" sz="2000" dirty="0"/>
              <a:t>("local", "/</a:t>
            </a:r>
            <a:r>
              <a:rPr lang="en-US" sz="2000" dirty="0" err="1"/>
              <a:t>lookAt</a:t>
            </a:r>
            <a:r>
              <a:rPr lang="en-US" sz="2000" dirty="0"/>
              <a:t>/motor/client");</a:t>
            </a:r>
          </a:p>
          <a:p>
            <a:pPr marL="0" indent="0">
              <a:buNone/>
            </a:pPr>
            <a:r>
              <a:rPr lang="en-US" sz="2000" dirty="0" err="1" smtClean="0"/>
              <a:t>options.put</a:t>
            </a:r>
            <a:r>
              <a:rPr lang="en-US" sz="2000" dirty="0"/>
              <a:t>("remote", "/</a:t>
            </a:r>
            <a:r>
              <a:rPr lang="en-US" sz="2000" dirty="0" err="1"/>
              <a:t>icubSim</a:t>
            </a:r>
            <a:r>
              <a:rPr lang="en-US" sz="2000" dirty="0"/>
              <a:t>/head");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PolyDriver</a:t>
            </a:r>
            <a:r>
              <a:rPr lang="en-US" sz="2000" dirty="0" smtClean="0"/>
              <a:t> robot</a:t>
            </a:r>
            <a:r>
              <a:rPr lang="en-US" sz="2000" dirty="0"/>
              <a:t> Head(options);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bool ret=</a:t>
            </a:r>
            <a:r>
              <a:rPr lang="en-US" sz="2000" dirty="0" err="1" smtClean="0"/>
              <a:t>robotHead.isValid</a:t>
            </a:r>
            <a:r>
              <a:rPr lang="en-US" sz="2000" dirty="0" smtClean="0"/>
              <a:t>();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IControlMode</a:t>
            </a:r>
            <a:r>
              <a:rPr lang="en-US" sz="2000" dirty="0"/>
              <a:t> *mode;</a:t>
            </a:r>
          </a:p>
          <a:p>
            <a:pPr marL="0" indent="0">
              <a:buNone/>
            </a:pPr>
            <a:r>
              <a:rPr lang="en-US" sz="2000" dirty="0" err="1" smtClean="0"/>
              <a:t>IPositionControl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err="1"/>
              <a:t>pos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err="1" smtClean="0"/>
              <a:t>IVelocityControl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err="1"/>
              <a:t>vel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err="1" smtClean="0"/>
              <a:t>IEncoders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err="1"/>
              <a:t>enc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robotHead.view</a:t>
            </a:r>
            <a:r>
              <a:rPr lang="en-US" sz="2000" dirty="0" smtClean="0"/>
              <a:t>(</a:t>
            </a:r>
            <a:r>
              <a:rPr lang="en-US" sz="2000" dirty="0" err="1" smtClean="0"/>
              <a:t>pos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 err="1" smtClean="0"/>
              <a:t>robotHead.view</a:t>
            </a:r>
            <a:r>
              <a:rPr lang="en-US" sz="2000" dirty="0" smtClean="0"/>
              <a:t>(</a:t>
            </a:r>
            <a:r>
              <a:rPr lang="en-US" sz="2000" dirty="0" err="1" smtClean="0"/>
              <a:t>vel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 err="1" smtClean="0"/>
              <a:t>robotHead.view</a:t>
            </a:r>
            <a:r>
              <a:rPr lang="en-US" sz="2000" dirty="0" smtClean="0"/>
              <a:t>(</a:t>
            </a:r>
            <a:r>
              <a:rPr lang="en-US" sz="2000" dirty="0" err="1" smtClean="0"/>
              <a:t>enc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 err="1" smtClean="0"/>
              <a:t>robotHead.view</a:t>
            </a:r>
            <a:r>
              <a:rPr lang="en-US" sz="2000" dirty="0" smtClean="0"/>
              <a:t>(mode</a:t>
            </a:r>
            <a:r>
              <a:rPr lang="en-US" sz="2000" dirty="0"/>
              <a:t>);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3212976"/>
            <a:ext cx="3877698" cy="172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5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6121400" y="1101725"/>
            <a:ext cx="18796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dirty="0"/>
              <a:t>/</a:t>
            </a:r>
            <a:r>
              <a:rPr lang="it-IT" altLang="en-US" dirty="0" err="1"/>
              <a:t>viewer</a:t>
            </a:r>
            <a:r>
              <a:rPr lang="it-IT" altLang="en-US" dirty="0"/>
              <a:t>/</a:t>
            </a:r>
            <a:r>
              <a:rPr lang="it-IT" altLang="en-US" dirty="0" err="1"/>
              <a:t>image:i</a:t>
            </a:r>
            <a:endParaRPr lang="it-IT" altLang="en-US" dirty="0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893763" y="4343400"/>
            <a:ext cx="2765501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dirty="0"/>
              <a:t>/</a:t>
            </a:r>
            <a:r>
              <a:rPr lang="it-IT" altLang="en-US" dirty="0" err="1"/>
              <a:t>objectDetector</a:t>
            </a:r>
            <a:r>
              <a:rPr lang="it-IT" altLang="en-US" dirty="0"/>
              <a:t>/</a:t>
            </a:r>
            <a:r>
              <a:rPr lang="it-IT" altLang="en-US" dirty="0" err="1"/>
              <a:t>image:o</a:t>
            </a:r>
            <a:endParaRPr lang="it-IT" altLang="en-US" dirty="0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893763" y="4941887"/>
            <a:ext cx="272382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dirty="0" smtClean="0"/>
              <a:t>/</a:t>
            </a:r>
            <a:r>
              <a:rPr lang="it-IT" altLang="en-US" dirty="0" err="1" smtClean="0"/>
              <a:t>objectDetector</a:t>
            </a:r>
            <a:r>
              <a:rPr lang="it-IT" altLang="en-US" dirty="0" smtClean="0"/>
              <a:t>/</a:t>
            </a:r>
            <a:r>
              <a:rPr lang="it-IT" altLang="en-US" dirty="0" err="1" smtClean="0"/>
              <a:t>target:o</a:t>
            </a:r>
            <a:endParaRPr lang="it-IT" altLang="en-US" dirty="0"/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893763" y="3870325"/>
            <a:ext cx="268374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dirty="0"/>
              <a:t>/</a:t>
            </a:r>
            <a:r>
              <a:rPr lang="it-IT" altLang="en-US" dirty="0" err="1"/>
              <a:t>objectDetector</a:t>
            </a:r>
            <a:r>
              <a:rPr lang="it-IT" altLang="en-US" dirty="0"/>
              <a:t>/</a:t>
            </a:r>
            <a:r>
              <a:rPr lang="it-IT" altLang="en-US" dirty="0" err="1"/>
              <a:t>image:i</a:t>
            </a:r>
            <a:endParaRPr lang="it-IT" altLang="en-US" dirty="0"/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5927786" y="3087698"/>
            <a:ext cx="247574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dirty="0"/>
              <a:t>/</a:t>
            </a:r>
            <a:r>
              <a:rPr lang="it-IT" altLang="en-US" dirty="0" err="1"/>
              <a:t>targetViewer</a:t>
            </a:r>
            <a:r>
              <a:rPr lang="it-IT" altLang="en-US" dirty="0"/>
              <a:t>/</a:t>
            </a:r>
            <a:r>
              <a:rPr lang="it-IT" altLang="en-US" dirty="0" err="1"/>
              <a:t>image:i</a:t>
            </a:r>
            <a:endParaRPr lang="it-IT" altLang="en-US" dirty="0"/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536597" y="1673771"/>
            <a:ext cx="20415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dirty="0"/>
              <a:t>/</a:t>
            </a:r>
            <a:r>
              <a:rPr lang="it-IT" altLang="en-US" dirty="0" err="1"/>
              <a:t>icubSim</a:t>
            </a:r>
            <a:r>
              <a:rPr lang="it-IT" altLang="en-US" dirty="0"/>
              <a:t>/</a:t>
            </a:r>
            <a:r>
              <a:rPr lang="it-IT" altLang="en-US" dirty="0" err="1"/>
              <a:t>cam</a:t>
            </a:r>
            <a:r>
              <a:rPr lang="it-IT" altLang="en-US" dirty="0"/>
              <a:t>/</a:t>
            </a:r>
            <a:r>
              <a:rPr lang="it-IT" altLang="en-US" dirty="0" err="1"/>
              <a:t>left</a:t>
            </a:r>
            <a:endParaRPr lang="it-IT" altLang="en-US" dirty="0"/>
          </a:p>
        </p:txBody>
      </p:sp>
      <p:cxnSp>
        <p:nvCxnSpPr>
          <p:cNvPr id="35" name="Straight Arrow Connector 16"/>
          <p:cNvCxnSpPr>
            <a:cxnSpLocks noChangeShapeType="1"/>
            <a:stCxn id="34" idx="3"/>
            <a:endCxn id="27" idx="1"/>
          </p:cNvCxnSpPr>
          <p:nvPr/>
        </p:nvCxnSpPr>
        <p:spPr bwMode="auto">
          <a:xfrm flipV="1">
            <a:off x="2578122" y="1294606"/>
            <a:ext cx="3543278" cy="57125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18"/>
          <p:cNvCxnSpPr>
            <a:cxnSpLocks noChangeShapeType="1"/>
          </p:cNvCxnSpPr>
          <p:nvPr/>
        </p:nvCxnSpPr>
        <p:spPr bwMode="auto">
          <a:xfrm>
            <a:off x="2514600" y="2819400"/>
            <a:ext cx="115888" cy="9826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20"/>
          <p:cNvCxnSpPr>
            <a:cxnSpLocks noChangeShapeType="1"/>
            <a:stCxn id="29" idx="3"/>
            <a:endCxn id="41" idx="1"/>
          </p:cNvCxnSpPr>
          <p:nvPr/>
        </p:nvCxnSpPr>
        <p:spPr bwMode="auto">
          <a:xfrm flipV="1">
            <a:off x="3659264" y="3290104"/>
            <a:ext cx="2219310" cy="124565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455613" y="1390650"/>
            <a:ext cx="2395537" cy="13398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39" name="TextBox 34"/>
          <p:cNvSpPr txBox="1">
            <a:spLocks noChangeArrowheads="1"/>
          </p:cNvSpPr>
          <p:nvPr/>
        </p:nvSpPr>
        <p:spPr bwMode="auto">
          <a:xfrm>
            <a:off x="455613" y="981075"/>
            <a:ext cx="1197764" cy="369332"/>
          </a:xfrm>
          <a:prstGeom prst="rect">
            <a:avLst/>
          </a:prstGeom>
          <a:extLst/>
        </p:spPr>
        <p:txBody>
          <a:bodyPr wrap="none">
            <a:spAutoFit/>
          </a:bodyPr>
          <a:lstStyle>
            <a:defPPr>
              <a:defRPr lang="en-GB"/>
            </a:defPPr>
          </a:lstStyle>
          <a:p>
            <a:r>
              <a:rPr lang="en-US" altLang="en-US" dirty="0" err="1" smtClean="0"/>
              <a:t>iCub_SIM</a:t>
            </a:r>
            <a:endParaRPr lang="it-IT" altLang="en-US" dirty="0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644525" y="3692525"/>
            <a:ext cx="3373438" cy="2317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5878574" y="2903548"/>
            <a:ext cx="2661418" cy="7731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6035675" y="923925"/>
            <a:ext cx="2286000" cy="7731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6" name="Rectangle 5"/>
          <p:cNvSpPr/>
          <p:nvPr/>
        </p:nvSpPr>
        <p:spPr>
          <a:xfrm>
            <a:off x="644525" y="3244334"/>
            <a:ext cx="1656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object_detector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878574" y="2494734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yarpview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053993" y="553416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yarpview</a:t>
            </a:r>
            <a:endParaRPr lang="en-US" dirty="0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5878574" y="4625021"/>
            <a:ext cx="181331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dirty="0"/>
              <a:t>/</a:t>
            </a:r>
            <a:r>
              <a:rPr lang="it-IT" altLang="en-US" dirty="0" err="1"/>
              <a:t>lookAt</a:t>
            </a:r>
            <a:r>
              <a:rPr lang="it-IT" altLang="en-US" dirty="0"/>
              <a:t>/</a:t>
            </a:r>
            <a:r>
              <a:rPr lang="it-IT" altLang="en-US" dirty="0" err="1"/>
              <a:t>target:i</a:t>
            </a:r>
            <a:endParaRPr lang="it-IT" altLang="en-US" dirty="0"/>
          </a:p>
        </p:txBody>
      </p:sp>
      <p:cxnSp>
        <p:nvCxnSpPr>
          <p:cNvPr id="20" name="Straight Arrow Connector 29"/>
          <p:cNvCxnSpPr>
            <a:cxnSpLocks noChangeShapeType="1"/>
          </p:cNvCxnSpPr>
          <p:nvPr/>
        </p:nvCxnSpPr>
        <p:spPr bwMode="auto">
          <a:xfrm>
            <a:off x="6654900" y="5287319"/>
            <a:ext cx="248050" cy="2299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35"/>
          <p:cNvSpPr txBox="1">
            <a:spLocks noChangeArrowheads="1"/>
          </p:cNvSpPr>
          <p:nvPr/>
        </p:nvSpPr>
        <p:spPr bwMode="auto">
          <a:xfrm>
            <a:off x="6902950" y="5354445"/>
            <a:ext cx="2057400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Back to simulator</a:t>
            </a:r>
          </a:p>
          <a:p>
            <a:r>
              <a:rPr lang="en-US" altLang="en-US" dirty="0"/>
              <a:t>… </a:t>
            </a:r>
            <a:r>
              <a:rPr lang="en-US" altLang="en-US" dirty="0" smtClean="0"/>
              <a:t>head/</a:t>
            </a:r>
            <a:r>
              <a:rPr lang="en-US" altLang="en-US" dirty="0" err="1" smtClean="0"/>
              <a:t>rpc:i</a:t>
            </a:r>
            <a:endParaRPr lang="en-US" altLang="en-US" dirty="0"/>
          </a:p>
          <a:p>
            <a:r>
              <a:rPr lang="en-US" altLang="en-US" dirty="0"/>
              <a:t>… head/…</a:t>
            </a:r>
            <a:endParaRPr lang="it-IT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5816594" y="4062355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look_at</a:t>
            </a:r>
            <a:endParaRPr lang="en-US" dirty="0"/>
          </a:p>
        </p:txBody>
      </p:sp>
      <p:sp>
        <p:nvSpPr>
          <p:cNvPr id="23" name="Rectangle 42"/>
          <p:cNvSpPr>
            <a:spLocks noChangeArrowheads="1"/>
          </p:cNvSpPr>
          <p:nvPr/>
        </p:nvSpPr>
        <p:spPr bwMode="auto">
          <a:xfrm>
            <a:off x="5854761" y="4430826"/>
            <a:ext cx="2286000" cy="7731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cxnSp>
        <p:nvCxnSpPr>
          <p:cNvPr id="24" name="Straight Arrow Connector 20"/>
          <p:cNvCxnSpPr>
            <a:cxnSpLocks noChangeShapeType="1"/>
            <a:endCxn id="23" idx="1"/>
          </p:cNvCxnSpPr>
          <p:nvPr/>
        </p:nvCxnSpPr>
        <p:spPr bwMode="auto">
          <a:xfrm flipV="1">
            <a:off x="3577511" y="4817383"/>
            <a:ext cx="2277250" cy="35452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2818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4435" y="42032"/>
            <a:ext cx="9144000" cy="944562"/>
          </a:xfrm>
        </p:spPr>
        <p:txBody>
          <a:bodyPr/>
          <a:lstStyle/>
          <a:p>
            <a:r>
              <a:rPr lang="en-US" dirty="0" smtClean="0"/>
              <a:t>Look-at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1828472" y="1268760"/>
            <a:ext cx="5694424" cy="5114578"/>
            <a:chOff x="987425" y="530225"/>
            <a:chExt cx="6516688" cy="5853113"/>
          </a:xfrm>
        </p:grpSpPr>
        <p:cxnSp>
          <p:nvCxnSpPr>
            <p:cNvPr id="20" name="Straight Connector 121"/>
            <p:cNvCxnSpPr>
              <a:cxnSpLocks noChangeShapeType="1"/>
            </p:cNvCxnSpPr>
            <p:nvPr/>
          </p:nvCxnSpPr>
          <p:spPr bwMode="auto">
            <a:xfrm>
              <a:off x="4275138" y="5735638"/>
              <a:ext cx="20955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112"/>
            <p:cNvCxnSpPr>
              <a:cxnSpLocks noChangeShapeType="1"/>
            </p:cNvCxnSpPr>
            <p:nvPr/>
          </p:nvCxnSpPr>
          <p:spPr bwMode="auto">
            <a:xfrm>
              <a:off x="4257675" y="4360863"/>
              <a:ext cx="20955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77"/>
            <p:cNvSpPr>
              <a:spLocks noChangeArrowheads="1"/>
            </p:cNvSpPr>
            <p:nvPr/>
          </p:nvSpPr>
          <p:spPr bwMode="auto">
            <a:xfrm>
              <a:off x="4294188" y="5607050"/>
              <a:ext cx="300037" cy="2254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t-IT" altLang="en-US"/>
            </a:p>
          </p:txBody>
        </p:sp>
        <p:sp>
          <p:nvSpPr>
            <p:cNvPr id="23" name="Rectangle 3"/>
            <p:cNvSpPr>
              <a:spLocks noChangeArrowheads="1"/>
            </p:cNvSpPr>
            <p:nvPr/>
          </p:nvSpPr>
          <p:spPr bwMode="auto">
            <a:xfrm>
              <a:off x="1866900" y="925513"/>
              <a:ext cx="2801938" cy="198913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t-IT" altLang="en-US"/>
            </a:p>
          </p:txBody>
        </p:sp>
        <p:cxnSp>
          <p:nvCxnSpPr>
            <p:cNvPr id="24" name="Straight Arrow Connector 11"/>
            <p:cNvCxnSpPr>
              <a:cxnSpLocks noChangeShapeType="1"/>
            </p:cNvCxnSpPr>
            <p:nvPr/>
          </p:nvCxnSpPr>
          <p:spPr bwMode="auto">
            <a:xfrm>
              <a:off x="1866900" y="925513"/>
              <a:ext cx="1052513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Arrow Connector 12"/>
            <p:cNvCxnSpPr>
              <a:cxnSpLocks noChangeShapeType="1"/>
            </p:cNvCxnSpPr>
            <p:nvPr/>
          </p:nvCxnSpPr>
          <p:spPr bwMode="auto">
            <a:xfrm>
              <a:off x="1874838" y="925513"/>
              <a:ext cx="0" cy="668337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6" name="Group 50"/>
            <p:cNvGrpSpPr>
              <a:grpSpLocks/>
            </p:cNvGrpSpPr>
            <p:nvPr/>
          </p:nvGrpSpPr>
          <p:grpSpPr bwMode="auto">
            <a:xfrm>
              <a:off x="3178175" y="1795463"/>
              <a:ext cx="1052513" cy="668337"/>
              <a:chOff x="4379686" y="1850570"/>
              <a:chExt cx="1052285" cy="667657"/>
            </a:xfrm>
          </p:grpSpPr>
          <p:cxnSp>
            <p:nvCxnSpPr>
              <p:cNvPr id="27" name="Straight Arrow Connector 15"/>
              <p:cNvCxnSpPr>
                <a:cxnSpLocks noChangeShapeType="1"/>
              </p:cNvCxnSpPr>
              <p:nvPr/>
            </p:nvCxnSpPr>
            <p:spPr bwMode="auto">
              <a:xfrm>
                <a:off x="4379686" y="1850570"/>
                <a:ext cx="1052285" cy="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Straight Arrow Connector 16"/>
              <p:cNvCxnSpPr>
                <a:cxnSpLocks noChangeShapeType="1"/>
              </p:cNvCxnSpPr>
              <p:nvPr/>
            </p:nvCxnSpPr>
            <p:spPr bwMode="auto">
              <a:xfrm>
                <a:off x="4386942" y="1850570"/>
                <a:ext cx="0" cy="667657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9" name="TextBox 19"/>
            <p:cNvSpPr txBox="1">
              <a:spLocks noChangeArrowheads="1"/>
            </p:cNvSpPr>
            <p:nvPr/>
          </p:nvSpPr>
          <p:spPr bwMode="auto">
            <a:xfrm>
              <a:off x="1866900" y="530225"/>
              <a:ext cx="496888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x,y</a:t>
              </a:r>
              <a:endParaRPr lang="it-IT" altLang="en-US"/>
            </a:p>
          </p:txBody>
        </p:sp>
        <p:grpSp>
          <p:nvGrpSpPr>
            <p:cNvPr id="30" name="Group 110"/>
            <p:cNvGrpSpPr>
              <a:grpSpLocks/>
            </p:cNvGrpSpPr>
            <p:nvPr/>
          </p:nvGrpSpPr>
          <p:grpSpPr bwMode="auto">
            <a:xfrm rot="466460">
              <a:off x="3906838" y="4006850"/>
              <a:ext cx="3171825" cy="1881188"/>
              <a:chOff x="3797136" y="3877968"/>
              <a:chExt cx="3172981" cy="1880413"/>
            </a:xfrm>
          </p:grpSpPr>
          <p:cxnSp>
            <p:nvCxnSpPr>
              <p:cNvPr id="31" name="Straight Connector 76"/>
              <p:cNvCxnSpPr>
                <a:cxnSpLocks noChangeShapeType="1"/>
                <a:stCxn id="35" idx="2"/>
                <a:endCxn id="33" idx="2"/>
              </p:cNvCxnSpPr>
              <p:nvPr/>
            </p:nvCxnSpPr>
            <p:spPr bwMode="auto">
              <a:xfrm>
                <a:off x="4228891" y="4425536"/>
                <a:ext cx="224028" cy="1330132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32" name="Group 109"/>
              <p:cNvGrpSpPr>
                <a:grpSpLocks/>
              </p:cNvGrpSpPr>
              <p:nvPr/>
            </p:nvGrpSpPr>
            <p:grpSpPr bwMode="auto">
              <a:xfrm rot="-747067">
                <a:off x="3797136" y="3877968"/>
                <a:ext cx="3172981" cy="290263"/>
                <a:chOff x="3872200" y="4314688"/>
                <a:chExt cx="3172981" cy="290263"/>
              </a:xfrm>
            </p:grpSpPr>
            <p:cxnSp>
              <p:nvCxnSpPr>
                <p:cNvPr id="34" name="Straight Connector 70"/>
                <p:cNvCxnSpPr>
                  <a:cxnSpLocks noChangeShapeType="1"/>
                </p:cNvCxnSpPr>
                <p:nvPr/>
              </p:nvCxnSpPr>
              <p:spPr bwMode="auto">
                <a:xfrm rot="21032202" flipV="1">
                  <a:off x="3888513" y="4314688"/>
                  <a:ext cx="3156668" cy="1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5" name="Rectangle 34"/>
                <p:cNvSpPr/>
                <p:nvPr/>
              </p:nvSpPr>
              <p:spPr bwMode="auto">
                <a:xfrm rot="21032202">
                  <a:off x="3864283" y="4427464"/>
                  <a:ext cx="717812" cy="16661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it-IT">
                    <a:latin typeface="Arial" charset="0"/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 bwMode="auto">
              <a:xfrm rot="21032202">
                <a:off x="4312106" y="5356730"/>
                <a:ext cx="203274" cy="39829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it-IT">
                  <a:latin typeface="Arial" charset="0"/>
                </a:endParaRPr>
              </a:p>
            </p:txBody>
          </p:sp>
        </p:grpSp>
        <p:sp>
          <p:nvSpPr>
            <p:cNvPr id="36" name="Arc 35"/>
            <p:cNvSpPr/>
            <p:nvPr/>
          </p:nvSpPr>
          <p:spPr bwMode="auto">
            <a:xfrm rot="2313807">
              <a:off x="4797425" y="4052888"/>
              <a:ext cx="436563" cy="388937"/>
            </a:xfrm>
            <a:prstGeom prst="arc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it-IT">
                <a:latin typeface="Arial" charset="0"/>
              </a:endParaRPr>
            </a:p>
          </p:txBody>
        </p:sp>
        <p:sp>
          <p:nvSpPr>
            <p:cNvPr id="37" name="TextBox 119"/>
            <p:cNvSpPr txBox="1">
              <a:spLocks noChangeArrowheads="1"/>
            </p:cNvSpPr>
            <p:nvPr/>
          </p:nvSpPr>
          <p:spPr bwMode="auto">
            <a:xfrm>
              <a:off x="5192713" y="4060825"/>
              <a:ext cx="3556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q3</a:t>
              </a:r>
              <a:endParaRPr lang="it-IT" altLang="en-US" sz="1200"/>
            </a:p>
          </p:txBody>
        </p:sp>
        <p:sp>
          <p:nvSpPr>
            <p:cNvPr id="38" name="Multiply 37"/>
            <p:cNvSpPr/>
            <p:nvPr/>
          </p:nvSpPr>
          <p:spPr bwMode="auto">
            <a:xfrm>
              <a:off x="6581775" y="3232150"/>
              <a:ext cx="327025" cy="327025"/>
            </a:xfrm>
            <a:prstGeom prst="mathMultiply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it-IT">
                <a:latin typeface="Arial" charset="0"/>
              </a:endParaRPr>
            </a:p>
          </p:txBody>
        </p:sp>
        <p:sp>
          <p:nvSpPr>
            <p:cNvPr id="39" name="Arc 38"/>
            <p:cNvSpPr/>
            <p:nvPr/>
          </p:nvSpPr>
          <p:spPr bwMode="auto">
            <a:xfrm rot="5400000">
              <a:off x="3683793" y="4882357"/>
              <a:ext cx="1439863" cy="1562100"/>
            </a:xfrm>
            <a:prstGeom prst="arc">
              <a:avLst>
                <a:gd name="adj1" fmla="val 11173641"/>
                <a:gd name="adj2" fmla="val 16545184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it-IT">
                <a:latin typeface="Arial" charset="0"/>
              </a:endParaRPr>
            </a:p>
          </p:txBody>
        </p:sp>
        <p:sp>
          <p:nvSpPr>
            <p:cNvPr id="40" name="TextBox 123"/>
            <p:cNvSpPr txBox="1">
              <a:spLocks noChangeArrowheads="1"/>
            </p:cNvSpPr>
            <p:nvPr/>
          </p:nvSpPr>
          <p:spPr bwMode="auto">
            <a:xfrm>
              <a:off x="4975225" y="5018088"/>
              <a:ext cx="355600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q0</a:t>
              </a:r>
              <a:endParaRPr lang="it-IT" altLang="en-US" sz="1200"/>
            </a:p>
          </p:txBody>
        </p:sp>
        <p:grpSp>
          <p:nvGrpSpPr>
            <p:cNvPr id="41" name="Group 1"/>
            <p:cNvGrpSpPr>
              <a:grpSpLocks/>
            </p:cNvGrpSpPr>
            <p:nvPr/>
          </p:nvGrpSpPr>
          <p:grpSpPr bwMode="auto">
            <a:xfrm>
              <a:off x="987425" y="3673475"/>
              <a:ext cx="2146300" cy="2000250"/>
              <a:chOff x="986971" y="3673367"/>
              <a:chExt cx="2145983" cy="2001112"/>
            </a:xfrm>
          </p:grpSpPr>
          <p:cxnSp>
            <p:nvCxnSpPr>
              <p:cNvPr id="42" name="Straight Connector 23"/>
              <p:cNvCxnSpPr>
                <a:cxnSpLocks noChangeShapeType="1"/>
              </p:cNvCxnSpPr>
              <p:nvPr/>
            </p:nvCxnSpPr>
            <p:spPr bwMode="auto">
              <a:xfrm flipV="1">
                <a:off x="986971" y="3773714"/>
                <a:ext cx="1698172" cy="166914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Straight Connector 25"/>
              <p:cNvCxnSpPr>
                <a:cxnSpLocks noChangeShapeType="1"/>
              </p:cNvCxnSpPr>
              <p:nvPr/>
            </p:nvCxnSpPr>
            <p:spPr bwMode="auto">
              <a:xfrm flipH="1" flipV="1">
                <a:off x="2685143" y="3773714"/>
                <a:ext cx="232228" cy="166914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Straight Connector 31"/>
              <p:cNvCxnSpPr>
                <a:cxnSpLocks noChangeShapeType="1"/>
              </p:cNvCxnSpPr>
              <p:nvPr/>
            </p:nvCxnSpPr>
            <p:spPr bwMode="auto">
              <a:xfrm>
                <a:off x="986971" y="5442858"/>
                <a:ext cx="1930400" cy="0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5" name="Rectangle 44"/>
              <p:cNvSpPr/>
              <p:nvPr/>
            </p:nvSpPr>
            <p:spPr bwMode="auto">
              <a:xfrm rot="2612601">
                <a:off x="1010780" y="5059852"/>
                <a:ext cx="192059" cy="56539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it-IT">
                  <a:latin typeface="Arial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 rot="21257507">
                <a:off x="2785343" y="5036029"/>
                <a:ext cx="192059" cy="56539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it-IT">
                  <a:latin typeface="Arial" charset="0"/>
                </a:endParaRPr>
              </a:p>
            </p:txBody>
          </p:sp>
          <p:cxnSp>
            <p:nvCxnSpPr>
              <p:cNvPr id="47" name="Straight Connector 38"/>
              <p:cNvCxnSpPr>
                <a:cxnSpLocks noChangeShapeType="1"/>
              </p:cNvCxnSpPr>
              <p:nvPr/>
            </p:nvCxnSpPr>
            <p:spPr bwMode="auto">
              <a:xfrm flipH="1">
                <a:off x="1889760" y="3773714"/>
                <a:ext cx="795383" cy="166914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8" name="Arc 47"/>
              <p:cNvSpPr/>
              <p:nvPr/>
            </p:nvSpPr>
            <p:spPr bwMode="auto">
              <a:xfrm>
                <a:off x="1836159" y="5210729"/>
                <a:ext cx="419038" cy="463750"/>
              </a:xfrm>
              <a:prstGeom prst="arc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it-IT">
                  <a:latin typeface="Arial" charset="0"/>
                </a:endParaRPr>
              </a:p>
            </p:txBody>
          </p:sp>
          <p:sp>
            <p:nvSpPr>
              <p:cNvPr id="49" name="Arc 48"/>
              <p:cNvSpPr/>
              <p:nvPr/>
            </p:nvSpPr>
            <p:spPr bwMode="auto">
              <a:xfrm rot="9700360">
                <a:off x="2428208" y="3781364"/>
                <a:ext cx="488878" cy="393870"/>
              </a:xfrm>
              <a:prstGeom prst="arc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it-IT">
                  <a:latin typeface="Arial" charset="0"/>
                </a:endParaRPr>
              </a:p>
            </p:txBody>
          </p:sp>
          <p:sp>
            <p:nvSpPr>
              <p:cNvPr id="50" name="TextBox 42"/>
              <p:cNvSpPr txBox="1">
                <a:spLocks noChangeArrowheads="1"/>
              </p:cNvSpPr>
              <p:nvPr/>
            </p:nvSpPr>
            <p:spPr bwMode="auto">
              <a:xfrm>
                <a:off x="2105132" y="5065928"/>
                <a:ext cx="35458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/>
                  <a:t>q4</a:t>
                </a:r>
                <a:endParaRPr lang="it-IT" altLang="en-US" sz="1200"/>
              </a:p>
            </p:txBody>
          </p:sp>
          <p:sp>
            <p:nvSpPr>
              <p:cNvPr id="51" name="TextBox 43"/>
              <p:cNvSpPr txBox="1">
                <a:spLocks noChangeArrowheads="1"/>
              </p:cNvSpPr>
              <p:nvPr/>
            </p:nvSpPr>
            <p:spPr bwMode="auto">
              <a:xfrm>
                <a:off x="2403510" y="4236183"/>
                <a:ext cx="35458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/>
                  <a:t>q5</a:t>
                </a:r>
                <a:endParaRPr lang="it-IT" altLang="en-US" sz="1200"/>
              </a:p>
            </p:txBody>
          </p:sp>
          <p:sp>
            <p:nvSpPr>
              <p:cNvPr id="52" name="Multiply 51"/>
              <p:cNvSpPr/>
              <p:nvPr/>
            </p:nvSpPr>
            <p:spPr bwMode="auto">
              <a:xfrm>
                <a:off x="2805977" y="3673367"/>
                <a:ext cx="326977" cy="325578"/>
              </a:xfrm>
              <a:prstGeom prst="mathMultipl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it-IT">
                  <a:latin typeface="Arial" charset="0"/>
                </a:endParaRPr>
              </a:p>
            </p:txBody>
          </p:sp>
          <p:sp>
            <p:nvSpPr>
              <p:cNvPr id="53" name="Oval 124"/>
              <p:cNvSpPr>
                <a:spLocks noChangeArrowheads="1"/>
              </p:cNvSpPr>
              <p:nvPr/>
            </p:nvSpPr>
            <p:spPr bwMode="auto">
              <a:xfrm>
                <a:off x="1757548" y="5342000"/>
                <a:ext cx="285007" cy="24938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it-IT" altLang="en-US"/>
              </a:p>
            </p:txBody>
          </p:sp>
        </p:grpSp>
        <p:sp>
          <p:nvSpPr>
            <p:cNvPr id="54" name="TextBox 125"/>
            <p:cNvSpPr txBox="1">
              <a:spLocks noChangeArrowheads="1"/>
            </p:cNvSpPr>
            <p:nvPr/>
          </p:nvSpPr>
          <p:spPr bwMode="auto">
            <a:xfrm>
              <a:off x="5800725" y="1346200"/>
              <a:ext cx="1703388" cy="155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v[4]=+/- k*x</a:t>
              </a:r>
            </a:p>
            <a:p>
              <a:r>
                <a:rPr lang="en-US" altLang="en-US"/>
                <a:t>v[3]=+/- k*y</a:t>
              </a:r>
            </a:p>
            <a:p>
              <a:endParaRPr lang="en-US" altLang="en-US"/>
            </a:p>
            <a:p>
              <a:r>
                <a:rPr lang="en-US" altLang="en-US"/>
                <a:t>v[0]=+/- k*q[3]</a:t>
              </a:r>
              <a:endParaRPr lang="it-IT" altLang="en-US"/>
            </a:p>
            <a:p>
              <a:r>
                <a:rPr lang="en-US" altLang="en-US"/>
                <a:t>v[2]=+/- k*q[4]</a:t>
              </a:r>
            </a:p>
          </p:txBody>
        </p:sp>
        <p:sp>
          <p:nvSpPr>
            <p:cNvPr id="55" name="Arc 54"/>
            <p:cNvSpPr/>
            <p:nvPr/>
          </p:nvSpPr>
          <p:spPr bwMode="auto">
            <a:xfrm rot="21359456">
              <a:off x="4090988" y="5270500"/>
              <a:ext cx="661987" cy="260350"/>
            </a:xfrm>
            <a:prstGeom prst="arc">
              <a:avLst>
                <a:gd name="adj1" fmla="val 13628338"/>
                <a:gd name="adj2" fmla="val 12047056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it-IT">
                <a:latin typeface="Arial" charset="0"/>
              </a:endParaRPr>
            </a:p>
          </p:txBody>
        </p:sp>
        <p:sp>
          <p:nvSpPr>
            <p:cNvPr id="56" name="TextBox 39"/>
            <p:cNvSpPr txBox="1">
              <a:spLocks noChangeArrowheads="1"/>
            </p:cNvSpPr>
            <p:nvPr/>
          </p:nvSpPr>
          <p:spPr bwMode="auto">
            <a:xfrm>
              <a:off x="3859213" y="5075238"/>
              <a:ext cx="355600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q2</a:t>
              </a:r>
              <a:endParaRPr lang="it-IT" altLang="en-US" sz="1200"/>
            </a:p>
          </p:txBody>
        </p:sp>
        <p:sp>
          <p:nvSpPr>
            <p:cNvPr id="57" name="Multiply 56"/>
            <p:cNvSpPr/>
            <p:nvPr/>
          </p:nvSpPr>
          <p:spPr bwMode="auto">
            <a:xfrm>
              <a:off x="3705225" y="1223963"/>
              <a:ext cx="327025" cy="325437"/>
            </a:xfrm>
            <a:prstGeom prst="mathMultiply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it-IT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12997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nside Pages">
  <a:themeElements>
    <a:clrScheme name="Custom 1">
      <a:dk1>
        <a:srgbClr val="FFFFFF"/>
      </a:dk1>
      <a:lt1>
        <a:srgbClr val="616365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iss Pro">
      <a:majorFont>
        <a:latin typeface="Bliss Pro"/>
        <a:ea typeface=""/>
        <a:cs typeface=""/>
      </a:majorFont>
      <a:minorFont>
        <a:latin typeface="Blis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IIT.thmx</Template>
  <TotalTime>2275</TotalTime>
  <Words>3339</Words>
  <Application>Microsoft Office PowerPoint</Application>
  <PresentationFormat>On-screen Show (4:3)</PresentationFormat>
  <Paragraphs>991</Paragraphs>
  <Slides>93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93</vt:i4>
      </vt:variant>
    </vt:vector>
  </HeadingPairs>
  <TitlesOfParts>
    <vt:vector size="101" baseType="lpstr">
      <vt:lpstr>Arial</vt:lpstr>
      <vt:lpstr>Bliss Pro</vt:lpstr>
      <vt:lpstr>Bliss Pro Light</vt:lpstr>
      <vt:lpstr>Calibri</vt:lpstr>
      <vt:lpstr>Verdana</vt:lpstr>
      <vt:lpstr>Wingdings</vt:lpstr>
      <vt:lpstr>Title Page</vt:lpstr>
      <vt:lpstr>Inside Pages</vt:lpstr>
      <vt:lpstr>YARP from command line</vt:lpstr>
      <vt:lpstr>A (very) simple example: read data to/from a port</vt:lpstr>
      <vt:lpstr>yarp name list yarp name query /read yarp name register PORT CARRIER IP NUMBER yarp name unregister PORT</vt:lpstr>
      <vt:lpstr>how the network grows</vt:lpstr>
      <vt:lpstr>YARP configuration file</vt:lpstr>
      <vt:lpstr>yarpview</vt:lpstr>
      <vt:lpstr>Connecting to mjpeg</vt:lpstr>
      <vt:lpstr>Use your webcam</vt:lpstr>
      <vt:lpstr>Play recorded sequence</vt:lpstr>
      <vt:lpstr>PowerPoint Presentation</vt:lpstr>
      <vt:lpstr>Or run the iCub simulator</vt:lpstr>
      <vt:lpstr>Controlling the simulator with the command line</vt:lpstr>
      <vt:lpstr>Tutorials</vt:lpstr>
      <vt:lpstr>Tutorial1: tutorial_yarp_automation</vt:lpstr>
      <vt:lpstr>Tutorial2: tutorial_yarp_ports (and cmake basics)</vt:lpstr>
      <vt:lpstr>Tutorial3: tutorial_yarp_rpc</vt:lpstr>
      <vt:lpstr>Tutorial4: tutorial_yarp_rfmodule</vt:lpstr>
      <vt:lpstr>Tutorial5: tutorial_yarp_multithreading</vt:lpstr>
      <vt:lpstr>Tutorial6: tutorial_yarp_idl</vt:lpstr>
      <vt:lpstr>The YARP Manager</vt:lpstr>
      <vt:lpstr>PowerPoint Presentation</vt:lpstr>
      <vt:lpstr>yarpmanager documentation</vt:lpstr>
      <vt:lpstr>PowerPoint Presentation</vt:lpstr>
      <vt:lpstr>PowerPoint Presentation</vt:lpstr>
      <vt:lpstr>Syntax</vt:lpstr>
      <vt:lpstr>PowerPoint Presentation</vt:lpstr>
      <vt:lpstr>Other tags</vt:lpstr>
      <vt:lpstr>PowerPoint Presentation</vt:lpstr>
      <vt:lpstr>CMake Basics</vt:lpstr>
      <vt:lpstr>Introduction</vt:lpstr>
      <vt:lpstr>Problems solved by CMake</vt:lpstr>
      <vt:lpstr>Basics</vt:lpstr>
      <vt:lpstr>Hello World with CMake</vt:lpstr>
      <vt:lpstr>How to run CMake</vt:lpstr>
      <vt:lpstr>Cache</vt:lpstr>
      <vt:lpstr>Commands on targets</vt:lpstr>
      <vt:lpstr>Example:</vt:lpstr>
      <vt:lpstr>Installation</vt:lpstr>
      <vt:lpstr>Hello World with CMake (2)</vt:lpstr>
      <vt:lpstr>Finding libraries</vt:lpstr>
      <vt:lpstr>Finding libraries</vt:lpstr>
      <vt:lpstr>Finding libraries…</vt:lpstr>
      <vt:lpstr>find_package()</vt:lpstr>
      <vt:lpstr>Example:</vt:lpstr>
      <vt:lpstr>PowerPoint Presentation</vt:lpstr>
      <vt:lpstr>Hello YARP</vt:lpstr>
      <vt:lpstr>PowerPoint Presentation</vt:lpstr>
      <vt:lpstr>Ports</vt:lpstr>
      <vt:lpstr>A (very) simple example: read data to/from a port</vt:lpstr>
      <vt:lpstr>How do we get this?</vt:lpstr>
      <vt:lpstr>Connect the new module to our network</vt:lpstr>
      <vt:lpstr>how the network grows</vt:lpstr>
      <vt:lpstr>BufferedPort</vt:lpstr>
      <vt:lpstr>PowerPoint Presentation</vt:lpstr>
      <vt:lpstr>PowerPoint Presentation</vt:lpstr>
      <vt:lpstr>Buffering policy</vt:lpstr>
      <vt:lpstr>PowerPoint Presentation</vt:lpstr>
      <vt:lpstr>PowerPoint Presentation</vt:lpstr>
      <vt:lpstr>PowerPoint Presentation</vt:lpstr>
      <vt:lpstr>PowerPoint Presentation</vt:lpstr>
      <vt:lpstr>Replies in a callback</vt:lpstr>
      <vt:lpstr>PowerPoint Presentation</vt:lpstr>
      <vt:lpstr>Client side</vt:lpstr>
      <vt:lpstr>Server side</vt:lpstr>
      <vt:lpstr>YARP modules: RFModule</vt:lpstr>
      <vt:lpstr>The RFModule class</vt:lpstr>
      <vt:lpstr>PowerPoint Presentation</vt:lpstr>
      <vt:lpstr>PowerPoint Presentation</vt:lpstr>
      <vt:lpstr>Attach callbacks</vt:lpstr>
      <vt:lpstr>PowerPoint Presentation</vt:lpstr>
      <vt:lpstr>Periodic Activities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Controlling the simulator</vt:lpstr>
      <vt:lpstr>Working with configuration files</vt:lpstr>
      <vt:lpstr>Working with configuration files</vt:lpstr>
      <vt:lpstr>PowerPoint Presentation</vt:lpstr>
      <vt:lpstr>PowerPoint Presentation</vt:lpstr>
      <vt:lpstr>PowerPoint Presentation</vt:lpstr>
      <vt:lpstr>PolyDriver</vt:lpstr>
      <vt:lpstr>PowerPoint Presentation</vt:lpstr>
      <vt:lpstr>PowerPoint Presentation</vt:lpstr>
      <vt:lpstr>Look-at</vt:lpstr>
    </vt:vector>
  </TitlesOfParts>
  <Company>IIT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Dring</dc:creator>
  <cp:lastModifiedBy>Lorenzo Natale</cp:lastModifiedBy>
  <cp:revision>361</cp:revision>
  <dcterms:created xsi:type="dcterms:W3CDTF">2008-10-22T13:24:50Z</dcterms:created>
  <dcterms:modified xsi:type="dcterms:W3CDTF">2017-01-17T16:46:16Z</dcterms:modified>
</cp:coreProperties>
</file>