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318" r:id="rId4"/>
    <p:sldId id="308" r:id="rId5"/>
    <p:sldId id="309" r:id="rId6"/>
    <p:sldId id="317" r:id="rId7"/>
    <p:sldId id="310" r:id="rId8"/>
    <p:sldId id="311" r:id="rId9"/>
    <p:sldId id="314" r:id="rId10"/>
    <p:sldId id="315" r:id="rId11"/>
    <p:sldId id="297" r:id="rId12"/>
  </p:sldIdLst>
  <p:sldSz cx="9721850" cy="6858000"/>
  <p:notesSz cx="9928225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1"/>
    <a:srgbClr val="96969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91435" autoAdjust="0"/>
  </p:normalViewPr>
  <p:slideViewPr>
    <p:cSldViewPr>
      <p:cViewPr varScale="1">
        <p:scale>
          <a:sx n="92" d="100"/>
          <a:sy n="92" d="100"/>
        </p:scale>
        <p:origin x="1272" y="78"/>
      </p:cViewPr>
      <p:guideLst>
        <p:guide orient="horz" pos="2160"/>
        <p:guide pos="3062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-2532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5AF9-BAFA-426D-8E2F-64755CD2F2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49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157538" y="509588"/>
            <a:ext cx="36131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7BA628-869E-4880-972E-905618A2FB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30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2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3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3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1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6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7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3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2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8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004"/>
            <a:ext cx="9721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643264" y="6504872"/>
            <a:ext cx="3078586" cy="404665"/>
          </a:xfrm>
          <a:prstGeom prst="rect">
            <a:avLst/>
          </a:prstGeom>
        </p:spPr>
        <p:txBody>
          <a:bodyPr/>
          <a:lstStyle>
            <a:lvl1pPr algn="ctr">
              <a:defRPr sz="2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6963" y="2564904"/>
            <a:ext cx="8749665" cy="165618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Название работы</a:t>
            </a:r>
            <a:endParaRPr lang="ru-RU" dirty="0"/>
          </a:p>
        </p:txBody>
      </p:sp>
      <p:sp>
        <p:nvSpPr>
          <p:cNvPr id="2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86963" y="1412778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4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Тип работы (Выпускная работа бакалавра..)</a:t>
            </a:r>
          </a:p>
        </p:txBody>
      </p:sp>
      <p:sp>
        <p:nvSpPr>
          <p:cNvPr id="34" name="Текст 2"/>
          <p:cNvSpPr>
            <a:spLocks noGrp="1"/>
          </p:cNvSpPr>
          <p:nvPr>
            <p:ph type="body" idx="12" hasCustomPrompt="1"/>
          </p:nvPr>
        </p:nvSpPr>
        <p:spPr>
          <a:xfrm>
            <a:off x="483560" y="4374316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8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35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483560" y="4907119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0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Кафедра АЭП. НИУ «МЭИ»</a:t>
            </a:r>
          </a:p>
        </p:txBody>
      </p:sp>
      <p:sp>
        <p:nvSpPr>
          <p:cNvPr id="39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489605" y="5589243"/>
            <a:ext cx="8749665" cy="432047"/>
          </a:xfrm>
        </p:spPr>
        <p:txBody>
          <a:bodyPr anchor="b"/>
          <a:lstStyle>
            <a:lvl1pPr marL="0" indent="0" algn="ctr"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Научный руководитель:</a:t>
            </a:r>
          </a:p>
        </p:txBody>
      </p:sp>
      <p:sp>
        <p:nvSpPr>
          <p:cNvPr id="40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486093" y="5949282"/>
            <a:ext cx="8749665" cy="432047"/>
          </a:xfrm>
        </p:spPr>
        <p:txBody>
          <a:bodyPr anchor="b"/>
          <a:lstStyle>
            <a:lvl1pPr marL="0" indent="0" algn="ctr">
              <a:lnSpc>
                <a:spcPct val="120000"/>
              </a:lnSpc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Уч. степень, ученое</a:t>
            </a:r>
            <a:r>
              <a:rPr lang="ru-RU" sz="2000" b="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звание, ФИО.</a:t>
            </a:r>
            <a:endParaRPr lang="ru-RU" dirty="0" smtClean="0"/>
          </a:p>
        </p:txBody>
      </p:sp>
      <p:sp>
        <p:nvSpPr>
          <p:cNvPr id="13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1A97A051-3B44-4EA2-9A74-526FC63E3BC1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959" y="4406901"/>
            <a:ext cx="8263573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959" y="2906713"/>
            <a:ext cx="826357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0C7D1E0E-DB76-4D6B-ACE4-78CC66C60010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6093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41940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Дата 3"/>
          <p:cNvSpPr txBox="1">
            <a:spLocks/>
          </p:cNvSpPr>
          <p:nvPr userDrawn="1"/>
        </p:nvSpPr>
        <p:spPr>
          <a:xfrm>
            <a:off x="0" y="6544395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10"/>
          </p:nvPr>
        </p:nvSpPr>
        <p:spPr>
          <a:xfrm>
            <a:off x="0" y="6528709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A29FE431-0FC8-404F-B728-A26088CD4223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2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6093" y="1535113"/>
            <a:ext cx="4295505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93" y="2174875"/>
            <a:ext cx="4295505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8565" y="1535113"/>
            <a:ext cx="4297193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8565" y="2174875"/>
            <a:ext cx="4297193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32A4664-CCDD-42AF-9A18-BA93A139A50A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221660F4-4D9A-4EE5-86E8-04C9D8AAA7B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4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2540099-58AA-4393-8227-F696F940B484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3198422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973" y="273050"/>
            <a:ext cx="5434784" cy="6271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6093" y="1435100"/>
            <a:ext cx="3198422" cy="5109294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B064CC-704C-45B6-872B-59231B472F57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551" y="4800600"/>
            <a:ext cx="5833110" cy="566738"/>
          </a:xfrm>
        </p:spPr>
        <p:txBody>
          <a:bodyPr anchor="b"/>
          <a:lstStyle>
            <a:lvl1pPr algn="l"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551" y="612775"/>
            <a:ext cx="58331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551" y="5367338"/>
            <a:ext cx="5833110" cy="804862"/>
          </a:xfrm>
        </p:spPr>
        <p:txBody>
          <a:bodyPr/>
          <a:lstStyle>
            <a:lvl1pPr marL="0" indent="0"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6A4FC527-1D48-4572-850C-C6B466A4D9DF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86093" y="274638"/>
            <a:ext cx="87496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86093" y="1600200"/>
            <a:ext cx="8749665" cy="48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9936"/>
            <a:ext cx="97218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.e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0445" y="2960095"/>
            <a:ext cx="8749665" cy="1656184"/>
          </a:xfrm>
        </p:spPr>
        <p:txBody>
          <a:bodyPr/>
          <a:lstStyle/>
          <a:p>
            <a:r>
              <a:rPr lang="ru-RU" sz="2400" dirty="0"/>
              <a:t>РАЗРАБОТКА АЛГОРИТМА ПРЕДСКАЗАНИЯ ТОЧНОСТИ НАВИГАЦИОННОГО ПРИЕМНИКА И СРАВНЕНИЕ ПОГРЕШНОСТЕЙ В ПЛАНЕ И ПО </a:t>
            </a:r>
            <a:r>
              <a:rPr lang="ru-RU" sz="2400" dirty="0" smtClean="0"/>
              <a:t>ВЫСОТЕ ДАВАЕМЫХ, СИСТЕМАМИ </a:t>
            </a:r>
            <a:r>
              <a:rPr lang="ru-RU" sz="2400" dirty="0"/>
              <a:t>ГЛОНАСС, GPS, GALILEO, BEIDOU</a:t>
            </a:r>
            <a:endParaRPr lang="en-US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5690" y="2708920"/>
            <a:ext cx="8749665" cy="936104"/>
          </a:xfrm>
        </p:spPr>
        <p:txBody>
          <a:bodyPr>
            <a:noAutofit/>
          </a:bodyPr>
          <a:lstStyle/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r>
              <a:rPr lang="ru-RU" sz="2200" b="1" cap="all" dirty="0" smtClean="0"/>
              <a:t>Дипломная РАБОТА</a:t>
            </a:r>
          </a:p>
          <a:p>
            <a:r>
              <a:rPr lang="ru-RU" sz="2200" b="1" cap="all" dirty="0" smtClean="0"/>
              <a:t>по специальности Радиоэлектронные системы и комплексы (11.05.01)</a:t>
            </a:r>
          </a:p>
          <a:p>
            <a:endParaRPr lang="ru-RU" b="1" cap="all" dirty="0" smtClean="0"/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2"/>
          </p:nvPr>
        </p:nvSpPr>
        <p:spPr>
          <a:xfrm>
            <a:off x="720019" y="5085185"/>
            <a:ext cx="8749665" cy="504055"/>
          </a:xfrm>
        </p:spPr>
        <p:txBody>
          <a:bodyPr/>
          <a:lstStyle/>
          <a:p>
            <a:pPr algn="l"/>
            <a:r>
              <a:rPr lang="ru-RU" sz="1900" b="0" dirty="0" smtClean="0"/>
              <a:t>Студента </a:t>
            </a:r>
            <a:r>
              <a:rPr lang="ru-RU" sz="1900" b="0" dirty="0" err="1" smtClean="0"/>
              <a:t>Тасканова</a:t>
            </a:r>
            <a:r>
              <a:rPr lang="ru-RU" sz="1900" b="0" dirty="0" smtClean="0"/>
              <a:t> Владислава Евгеньевича</a:t>
            </a:r>
          </a:p>
          <a:p>
            <a:pPr algn="l"/>
            <a:r>
              <a:rPr lang="ru-RU" sz="1900" b="0" dirty="0" smtClean="0"/>
              <a:t>группы ЭР-15-16</a:t>
            </a:r>
            <a:endParaRPr lang="en-US" sz="1900" b="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3"/>
          </p:nvPr>
        </p:nvSpPr>
        <p:spPr>
          <a:xfrm>
            <a:off x="685689" y="980729"/>
            <a:ext cx="8749665" cy="504055"/>
          </a:xfrm>
        </p:spPr>
        <p:txBody>
          <a:bodyPr/>
          <a:lstStyle/>
          <a:p>
            <a:r>
              <a:rPr lang="ru-RU" sz="2200" b="0" dirty="0"/>
              <a:t>Кафедра радиотехнических </a:t>
            </a:r>
            <a:r>
              <a:rPr lang="ru-RU" sz="2200" b="0" dirty="0" smtClean="0"/>
              <a:t>систем НИУ «МЭИ»</a:t>
            </a:r>
            <a:endParaRPr lang="en-US" sz="2200" b="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6"/>
          </p:nvPr>
        </p:nvSpPr>
        <p:spPr>
          <a:xfrm>
            <a:off x="720019" y="5661249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Научный руководитель</a:t>
            </a:r>
            <a:endParaRPr lang="en-US" sz="19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7"/>
          </p:nvPr>
        </p:nvSpPr>
        <p:spPr>
          <a:xfrm>
            <a:off x="719772" y="6021288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Доцент кафедры РТС Шатилов Александр Юрьевич</a:t>
            </a:r>
            <a:endParaRPr lang="en-US" sz="19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D1C970-4C87-4521-919F-557CF218F1D1}" type="datetime1">
              <a:rPr lang="ru-RU" sz="1700" smtClean="0"/>
              <a:pPr>
                <a:defRPr/>
              </a:pPr>
              <a:t>02.02.2022</a:t>
            </a:fld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483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d:\my\NIR\test\script\all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4982" r="3757"/>
          <a:stretch/>
        </p:blipFill>
        <p:spPr bwMode="auto">
          <a:xfrm>
            <a:off x="2822819" y="3151693"/>
            <a:ext cx="4471711" cy="34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77952" y="2293400"/>
            <a:ext cx="9135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Получили график зависимости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предельной ошибки по уровню трех СКО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диапазона широты от 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90˚ до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90˚ и случайного распределения значений долготы, высоты и времени для ГНСС ГЛОНАСС,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GPS, GALILEO 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79050" y="1506174"/>
            <a:ext cx="9055352" cy="787226"/>
          </a:xfrm>
        </p:spPr>
        <p:txBody>
          <a:bodyPr/>
          <a:lstStyle/>
          <a:p>
            <a:pPr algn="just"/>
            <a:r>
              <a:rPr lang="ru-RU" sz="2400" dirty="0"/>
              <a:t>Определение предельной ошибки </a:t>
            </a:r>
            <a:r>
              <a:rPr lang="ru-RU" sz="2400" dirty="0" smtClean="0"/>
              <a:t>в зависимости от широты и случайно заданных значений долготы, высоты и времени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394068"/>
            <a:ext cx="8749665" cy="1143000"/>
          </a:xfrm>
        </p:spPr>
        <p:txBody>
          <a:bodyPr/>
          <a:lstStyle/>
          <a:p>
            <a:pPr algn="l"/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733134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02.02.2022</a:t>
            </a:fld>
            <a:endParaRPr lang="en-US" sz="17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405" y="1628402"/>
            <a:ext cx="8568952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US" sz="23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8397" y="1424680"/>
            <a:ext cx="950505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среднем по земному шару наиболее точной системой является GALILEO, на втором месте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 ГЛОНАСС. Охватить систему B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EIDOU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удалось из-за отсутствия альманахов на большую часть группировки и недостоверности данных SISRE на сайте ГЛОНАСС ИАЦ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Средние значения предельной ошибки по уровню 3 сигма за счет космического сегмента в плоскости на полюсах для системы ГЛОНАСС составляет 3.6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1.25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0.85 метра.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GPS имеет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наибольшую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доступность, за счет большего числа НКА. По статистическим экспериментам получилось, что с помощью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удалось решить навигационное уравнение из-за нахождения меньше четырех спутников в зоне видимости для потребителя в 0.12% экспериментов из 20000, для системы ГЛОНАСС этот показатель составляет 0.24%,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 0.79%.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 для анализа изменения погрешности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 потребителя за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счет космического сегмента ГНСС ГЛОНАСС,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BEIDOU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716" y="1084572"/>
            <a:ext cx="8749665" cy="518457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445102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19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z="1700" smtClean="0"/>
              <a:pPr>
                <a:defRPr/>
              </a:pPr>
              <a:t>2</a:t>
            </a:fld>
            <a:endParaRPr lang="ru-RU" sz="17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02.02.2022</a:t>
            </a:fld>
            <a:endParaRPr lang="en-US" sz="17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303" y="1635578"/>
            <a:ext cx="7975078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3009" y="844714"/>
            <a:ext cx="8362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Цель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статистическое сравнение по точности четырех современных глобальных СРНС: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GALILEO,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3009" y="2071665"/>
            <a:ext cx="82809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предсказания точности навигационного приемника по широте, долготе и высоте при работе по системам ГЛОНАСС или GPS.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	Разработка алгоритма предсказания точности навигационного приемника по широте, долготе и высоте при работе по системе GALILEO.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	Разработка алгоритма предсказания точности навигационного приемника по широте, долготе и высоте при работе по системе BEIDOU.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	Проведение статистического эксперимента по сравнению точности в плане и по высоте, даваемой системами ГЛОНАСС, GPS, GALILEO, BEIDOU.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Постановка и решение задачи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7169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730995" y="1125964"/>
            <a:ext cx="10272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706438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Постановка задачи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RU" dirty="0"/>
          </a:p>
          <a:p>
            <a:pPr marL="457200" indent="7064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ошибки определения координаты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потребителя 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с учетом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ошибок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SISRE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84262"/>
              </p:ext>
            </p:extLst>
          </p:nvPr>
        </p:nvGraphicFramePr>
        <p:xfrm>
          <a:off x="2940228" y="2002815"/>
          <a:ext cx="1447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9" name="Equation" r:id="rId4" imgW="1409700" imgH="355600" progId="Equation.DSMT4">
                  <p:embed/>
                </p:oleObj>
              </mc:Choice>
              <mc:Fallback>
                <p:oleObj name="Equation" r:id="rId4" imgW="14097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228" y="2002815"/>
                        <a:ext cx="1447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43570"/>
              </p:ext>
            </p:extLst>
          </p:nvPr>
        </p:nvGraphicFramePr>
        <p:xfrm>
          <a:off x="5690018" y="2306212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0" name="Equation" r:id="rId6" imgW="2197100" imgH="381000" progId="Equation.DSMT4">
                  <p:embed/>
                </p:oleObj>
              </mc:Choice>
              <mc:Fallback>
                <p:oleObj name="Equation" r:id="rId6" imgW="21971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018" y="2306212"/>
                        <a:ext cx="220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68323"/>
              </p:ext>
            </p:extLst>
          </p:nvPr>
        </p:nvGraphicFramePr>
        <p:xfrm>
          <a:off x="4326360" y="2658196"/>
          <a:ext cx="2114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1" name="Equation" r:id="rId8" imgW="2145369" imgH="380835" progId="Equation.DSMT4">
                  <p:embed/>
                </p:oleObj>
              </mc:Choice>
              <mc:Fallback>
                <p:oleObj name="Equation" r:id="rId8" imgW="2145369" imgH="3808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360" y="2658196"/>
                        <a:ext cx="21145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-278053" y="2014793"/>
            <a:ext cx="336409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7175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вектор состояния                                 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-537870" y="2353067"/>
            <a:ext cx="6211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9874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вектор вторичных наблюдений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псевдодальностей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-952" y="2694663"/>
            <a:ext cx="41935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ектор погрешностей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псевдодальностей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959" y="3067758"/>
            <a:ext cx="8425041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Далее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линеаризуем вторичные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наблюдения относительно некоторой априорной оценки 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831121"/>
              </p:ext>
            </p:extLst>
          </p:nvPr>
        </p:nvGraphicFramePr>
        <p:xfrm>
          <a:off x="2358453" y="4740540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2" name="Equation" r:id="rId10" imgW="2603160" imgH="330120" progId="Equation.DSMT4">
                  <p:embed/>
                </p:oleObj>
              </mc:Choice>
              <mc:Fallback>
                <p:oleObj name="Equation" r:id="rId10" imgW="2603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8453" y="4740540"/>
                        <a:ext cx="2603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5106268" y="4736159"/>
            <a:ext cx="4868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                              </a:t>
            </a:r>
            <a:r>
              <a:rPr lang="en-US" alt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 – </a:t>
            </a:r>
            <a:r>
              <a:rPr lang="ru-RU" alt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видимого НКА</a:t>
            </a:r>
            <a:endParaRPr lang="ru-RU" sz="16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56895"/>
              </p:ext>
            </p:extLst>
          </p:nvPr>
        </p:nvGraphicFramePr>
        <p:xfrm>
          <a:off x="5780510" y="4753036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" name="Equation" r:id="rId12" imgW="1320480" imgH="304560" progId="Equation.DSMT4">
                  <p:embed/>
                </p:oleObj>
              </mc:Choice>
              <mc:Fallback>
                <p:oleObj name="Equation" r:id="rId12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0510" y="4753036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97883"/>
              </p:ext>
            </p:extLst>
          </p:nvPr>
        </p:nvGraphicFramePr>
        <p:xfrm>
          <a:off x="3641988" y="3397327"/>
          <a:ext cx="172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" name="Equation" r:id="rId14" imgW="1726920" imgH="355320" progId="Equation.DSMT4">
                  <p:embed/>
                </p:oleObj>
              </mc:Choice>
              <mc:Fallback>
                <p:oleObj name="Equation" r:id="rId14" imgW="1726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41988" y="3397327"/>
                        <a:ext cx="1727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43481"/>
              </p:ext>
            </p:extLst>
          </p:nvPr>
        </p:nvGraphicFramePr>
        <p:xfrm>
          <a:off x="2651388" y="3786858"/>
          <a:ext cx="271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" name="Equation" r:id="rId16" imgW="2717640" imgH="304560" progId="Equation.DSMT4">
                  <p:embed/>
                </p:oleObj>
              </mc:Choice>
              <mc:Fallback>
                <p:oleObj name="Equation" r:id="rId16" imgW="2717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51388" y="3786858"/>
                        <a:ext cx="2717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959" y="3759310"/>
            <a:ext cx="3040499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Получим выражение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30" y="4039964"/>
            <a:ext cx="9365914" cy="700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269875" algn="just">
              <a:lnSpc>
                <a:spcPct val="1300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Далее путем введением вектора ошибки          и весовой матрицы  дисперсий погрешностей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получим выражение оценки вектора состояния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73848"/>
              </p:ext>
            </p:extLst>
          </p:nvPr>
        </p:nvGraphicFramePr>
        <p:xfrm>
          <a:off x="4265018" y="41362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" name="Equation" r:id="rId18" imgW="342720" imgH="253800" progId="Equation.DSMT4">
                  <p:embed/>
                </p:oleObj>
              </mc:Choice>
              <mc:Fallback>
                <p:oleObj name="Equation" r:id="rId18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65018" y="41362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4786" y="5074713"/>
            <a:ext cx="6233339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определению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дисперсия вектора состояния      определяется как 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77768"/>
              </p:ext>
            </p:extLst>
          </p:nvPr>
        </p:nvGraphicFramePr>
        <p:xfrm>
          <a:off x="6773680" y="5157631"/>
          <a:ext cx="1447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" name="Equation" r:id="rId20" imgW="1448251" imgH="238029" progId="Equation.DSMT4">
                  <p:embed/>
                </p:oleObj>
              </mc:Choice>
              <mc:Fallback>
                <p:oleObj name="Equation" r:id="rId20" imgW="1448251" imgH="2380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73680" y="5157631"/>
                        <a:ext cx="14478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1733"/>
              </p:ext>
            </p:extLst>
          </p:nvPr>
        </p:nvGraphicFramePr>
        <p:xfrm>
          <a:off x="4746029" y="520684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8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6029" y="5206844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33902"/>
              </p:ext>
            </p:extLst>
          </p:nvPr>
        </p:nvGraphicFramePr>
        <p:xfrm>
          <a:off x="9047199" y="4136251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" name="Equation" r:id="rId24" imgW="304560" imgH="291960" progId="Equation.DSMT4">
                  <p:embed/>
                </p:oleObj>
              </mc:Choice>
              <mc:Fallback>
                <p:oleObj name="Equation" r:id="rId24" imgW="304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047199" y="4136251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5373" y="5394720"/>
            <a:ext cx="9326071" cy="700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269875" algn="just">
              <a:lnSpc>
                <a:spcPct val="1300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Тогда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подставив выражение оценки вектора состояния в матрицу дисперсий вектора состояния, получим итоговое выражение оценки ошибки координат потребителя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2876"/>
              </p:ext>
            </p:extLst>
          </p:nvPr>
        </p:nvGraphicFramePr>
        <p:xfrm>
          <a:off x="4280768" y="6097827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" name="Equation" r:id="rId26" imgW="1650960" imgH="368280" progId="Equation.DSMT4">
                  <p:embed/>
                </p:oleObj>
              </mc:Choice>
              <mc:Fallback>
                <p:oleObj name="Equation" r:id="rId26" imgW="1650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80768" y="6097827"/>
                        <a:ext cx="1651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9501"/>
              </p:ext>
            </p:extLst>
          </p:nvPr>
        </p:nvGraphicFramePr>
        <p:xfrm>
          <a:off x="8221480" y="311638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1" name="Equation" r:id="rId28" imgW="203040" imgH="241200" progId="Equation.DSMT4">
                  <p:embed/>
                </p:oleObj>
              </mc:Choice>
              <mc:Fallback>
                <p:oleObj name="Equation" r:id="rId28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21480" y="3116385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Постановка и решение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864" y="1289004"/>
            <a:ext cx="8749665" cy="4853136"/>
          </a:xfrm>
        </p:spPr>
        <p:txBody>
          <a:bodyPr/>
          <a:lstStyle/>
          <a:p>
            <a:pPr marL="0" indent="363538">
              <a:buNone/>
            </a:pPr>
            <a:r>
              <a:rPr lang="ru-RU" sz="1600" dirty="0" smtClean="0"/>
              <a:t>Распишем подробнее, полученное итоговое выражение</a:t>
            </a:r>
            <a:r>
              <a:rPr lang="en-US" sz="1600" dirty="0" smtClean="0"/>
              <a:t>: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57970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587685" y="6284601"/>
            <a:ext cx="1044500" cy="285232"/>
          </a:xfrm>
        </p:spPr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453" y="1988840"/>
            <a:ext cx="972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58866" y="1677506"/>
            <a:ext cx="6899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2936"/>
              </p:ext>
            </p:extLst>
          </p:nvPr>
        </p:nvGraphicFramePr>
        <p:xfrm>
          <a:off x="8468006" y="2743681"/>
          <a:ext cx="939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7" name="Equation" r:id="rId4" imgW="939600" imgH="266400" progId="Equation.DSMT4">
                  <p:embed/>
                </p:oleObj>
              </mc:Choice>
              <mc:Fallback>
                <p:oleObj name="Equation" r:id="rId4" imgW="93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8006" y="2743681"/>
                        <a:ext cx="939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82535"/>
              </p:ext>
            </p:extLst>
          </p:nvPr>
        </p:nvGraphicFramePr>
        <p:xfrm>
          <a:off x="6592945" y="1647867"/>
          <a:ext cx="298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8" name="Equation" r:id="rId6" imgW="2981842" imgH="533674" progId="Equation.DSMT4">
                  <p:embed/>
                </p:oleObj>
              </mc:Choice>
              <mc:Fallback>
                <p:oleObj name="Equation" r:id="rId6" imgW="2981842" imgH="5336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2945" y="1647867"/>
                        <a:ext cx="2981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58633"/>
              </p:ext>
            </p:extLst>
          </p:nvPr>
        </p:nvGraphicFramePr>
        <p:xfrm>
          <a:off x="6592945" y="2406553"/>
          <a:ext cx="163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9" name="Equation" r:id="rId8" imgW="1638735" imgH="1105159" progId="Equation.DSMT4">
                  <p:embed/>
                </p:oleObj>
              </mc:Choice>
              <mc:Fallback>
                <p:oleObj name="Equation" r:id="rId8" imgW="1638735" imgH="1105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2945" y="2406553"/>
                        <a:ext cx="1638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23109"/>
              </p:ext>
            </p:extLst>
          </p:nvPr>
        </p:nvGraphicFramePr>
        <p:xfrm>
          <a:off x="1635196" y="1761961"/>
          <a:ext cx="2984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0" name="Equation" r:id="rId10" imgW="2984400" imgH="1155600" progId="Equation.DSMT4">
                  <p:embed/>
                </p:oleObj>
              </mc:Choice>
              <mc:Fallback>
                <p:oleObj name="Equation" r:id="rId10" imgW="29844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196" y="1761961"/>
                        <a:ext cx="2984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67821"/>
              </p:ext>
            </p:extLst>
          </p:nvPr>
        </p:nvGraphicFramePr>
        <p:xfrm>
          <a:off x="6662231" y="3758299"/>
          <a:ext cx="18923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1" name="Equation" r:id="rId12" imgW="1892160" imgH="2298600" progId="Equation.DSMT4">
                  <p:embed/>
                </p:oleObj>
              </mc:Choice>
              <mc:Fallback>
                <p:oleObj name="Equation" r:id="rId12" imgW="1892160" imgH="22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62231" y="3758299"/>
                        <a:ext cx="18923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>
            <a:off x="6445101" y="1418501"/>
            <a:ext cx="0" cy="510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008" y="3052427"/>
            <a:ext cx="339503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indent="363538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      ковариационная матрица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62572"/>
              </p:ext>
            </p:extLst>
          </p:nvPr>
        </p:nvGraphicFramePr>
        <p:xfrm>
          <a:off x="1044501" y="3113474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2" name="Equation" r:id="rId14" imgW="228600" imgH="266400" progId="Equation.DSMT4">
                  <p:embed/>
                </p:oleObj>
              </mc:Choice>
              <mc:Fallback>
                <p:oleObj name="Equation" r:id="rId14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4501" y="3113474"/>
                        <a:ext cx="228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Номер слайда 4"/>
          <p:cNvSpPr txBox="1">
            <a:spLocks/>
          </p:cNvSpPr>
          <p:nvPr/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4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7302" y="3522635"/>
            <a:ext cx="5858342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363538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главной диагонали матрицы – компоненты вектора состояний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которые будут являться оценкой погрешности определения координат потребителя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302" y="4353632"/>
            <a:ext cx="5999177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363538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Значения предельной погрешности пересчитываются в топоцентрическую систему координат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ENU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рассчитываются как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20808"/>
              </p:ext>
            </p:extLst>
          </p:nvPr>
        </p:nvGraphicFramePr>
        <p:xfrm>
          <a:off x="3746853" y="5283998"/>
          <a:ext cx="1228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3" name="Equation" r:id="rId16" imgW="1228961" imgH="314371" progId="Equation.DSMT4">
                  <p:embed/>
                </p:oleObj>
              </mc:Choice>
              <mc:Fallback>
                <p:oleObj name="Equation" r:id="rId16" imgW="1228961" imgH="3143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46853" y="5283998"/>
                        <a:ext cx="122872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85761" y="5269291"/>
            <a:ext cx="3457228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Предельная погрешность в плане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61" y="5718445"/>
            <a:ext cx="3674147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Предельная погрешность по высоте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809001"/>
              </p:ext>
            </p:extLst>
          </p:nvPr>
        </p:nvGraphicFramePr>
        <p:xfrm>
          <a:off x="3961571" y="5740784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4" name="Equation" r:id="rId18" imgW="850680" imgH="317160" progId="Equation.DSMT4">
                  <p:embed/>
                </p:oleObj>
              </mc:Choice>
              <mc:Fallback>
                <p:oleObj name="Equation" r:id="rId18" imgW="850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61571" y="5740784"/>
                        <a:ext cx="85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9845"/>
              </p:ext>
            </p:extLst>
          </p:nvPr>
        </p:nvGraphicFramePr>
        <p:xfrm>
          <a:off x="1364593" y="3879241"/>
          <a:ext cx="150813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5" name="Equation" r:id="rId20" imgW="150851" imgH="150845" progId="Equation.DSMT4">
                  <p:embed/>
                </p:oleObj>
              </mc:Choice>
              <mc:Fallback>
                <p:oleObj name="Equation" r:id="rId20" imgW="150851" imgH="1508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64593" y="3879241"/>
                        <a:ext cx="150813" cy="15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0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21" y="857153"/>
            <a:ext cx="9163366" cy="21698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программы велась в среде разработки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языке С++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состоит из 54 модулей и 3560 строчек кода, используется 17 встроенных библиотек.</a:t>
            </a:r>
          </a:p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значения альманаха и ошибок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SISRE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загружается с ИАЦ ГЛОНАСС, далее вводятся необходимые условия проведения эксперимента, все введенные значения обрабатываются и на выходе получаются значения СКО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06863"/>
              </p:ext>
            </p:extLst>
          </p:nvPr>
        </p:nvGraphicFramePr>
        <p:xfrm>
          <a:off x="2484661" y="2996531"/>
          <a:ext cx="6120680" cy="344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789"/>
                <a:gridCol w="2797891"/>
              </a:tblGrid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альманаха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СКО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467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Ошибки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SISRE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СКО, полученная  в результате случайного распределения координат потребителя и времени, методом Монте-Карло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369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широты, долготы, высоты и времени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 в зависимости от значений широты и случайного распределения значений долготы, высоты и времени.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86" y="1700808"/>
            <a:ext cx="4556760" cy="44424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65" y="1916832"/>
            <a:ext cx="4191000" cy="3825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941" y="1140438"/>
            <a:ext cx="244329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77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Статистический эксперимент методом Монте-Карло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25" y="1544923"/>
            <a:ext cx="9235756" cy="4853136"/>
          </a:xfrm>
        </p:spPr>
        <p:txBody>
          <a:bodyPr/>
          <a:lstStyle/>
          <a:p>
            <a:r>
              <a:rPr lang="ru-RU" sz="2400" dirty="0" smtClean="0"/>
              <a:t>Определение предельной ошибки для случайно заданных координат и времени</a:t>
            </a:r>
          </a:p>
          <a:p>
            <a:pPr marL="0" indent="363538" algn="just">
              <a:buNone/>
            </a:pPr>
            <a:r>
              <a:rPr lang="ru-RU" sz="2000" dirty="0" smtClean="0"/>
              <a:t>Задаем диапазон случайно заданных величин, которые распределяются по равномерному закону (таблица 1)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56345"/>
              </p:ext>
            </p:extLst>
          </p:nvPr>
        </p:nvGraphicFramePr>
        <p:xfrm>
          <a:off x="7106072" y="3017752"/>
          <a:ext cx="2358608" cy="3410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67221"/>
                <a:gridCol w="1291387"/>
              </a:tblGrid>
              <a:tr h="3131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Характеристика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Диапазон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Широта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90˚ до 90˚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Долгота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180˚ до 180˚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Высота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15000 км.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Часы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24 ч.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Минуты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Секунды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с.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Число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31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Месяц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12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Год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Задан строго 2021 год.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00958" y="2670372"/>
            <a:ext cx="244752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Таблица 1. Диапазон величин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2782" y="4366793"/>
            <a:ext cx="6652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 проводится в плане, итоговая формула расчета предельной ошибки примет следующей вид: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61747"/>
              </p:ext>
            </p:extLst>
          </p:nvPr>
        </p:nvGraphicFramePr>
        <p:xfrm>
          <a:off x="2700685" y="5243643"/>
          <a:ext cx="1230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4" imgW="1218960" imgH="317160" progId="Equation.DSMT4">
                  <p:embed/>
                </p:oleObj>
              </mc:Choice>
              <mc:Fallback>
                <p:oleObj name="Equation" r:id="rId4" imgW="121896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685" y="5243643"/>
                        <a:ext cx="12303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28924" y="3022263"/>
            <a:ext cx="6775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Загрузим альманахи и значения ошибок СКО и математического ожидания за 20 декабря 2021 года, обработаем значения с помощью, написанной программы, и получим четыре множества СКО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9319" y="5648318"/>
            <a:ext cx="6775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Было проведено 20000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экспериментов методом Монте-Карло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</a:t>
            </a:r>
            <a:r>
              <a:rPr lang="ru-RU" b="1" dirty="0"/>
              <a:t> </a:t>
            </a:r>
            <a:r>
              <a:rPr lang="ru-RU" sz="3600" b="1" dirty="0"/>
              <a:t>Монте-Карло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39968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pic>
        <p:nvPicPr>
          <p:cNvPr id="8" name="Рисунок 7" descr="d:\my\NIR\test\script\gps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59" y="1386654"/>
            <a:ext cx="3384376" cy="238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d:\my\NIR\test\script\gal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50" y="1337931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my\NIR\test\script\gl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59" y="3989315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d:\my\NIR\test\script\beidou1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2557" r="7974"/>
          <a:stretch/>
        </p:blipFill>
        <p:spPr bwMode="auto">
          <a:xfrm>
            <a:off x="5581005" y="3724731"/>
            <a:ext cx="4140843" cy="284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104355" y="1565776"/>
            <a:ext cx="2363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предельной ошибки по уровню трех сигма по плоскости 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GPS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1475" y="5013176"/>
            <a:ext cx="2363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системы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получили нерелевантные значения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355" y="3229353"/>
            <a:ext cx="23803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Наименьшая потенциальная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ошибка определения координат является 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Нерелевантность исходных данных </a:t>
            </a:r>
            <a:r>
              <a:rPr lang="en-US" sz="3600" b="1" dirty="0" smtClean="0"/>
              <a:t>SISRE</a:t>
            </a:r>
            <a:r>
              <a:rPr lang="ru-RU" sz="3600" b="1" dirty="0"/>
              <a:t> </a:t>
            </a:r>
            <a:r>
              <a:rPr lang="ru-RU" sz="3600" b="1" dirty="0" smtClean="0"/>
              <a:t>системы </a:t>
            </a:r>
            <a:r>
              <a:rPr lang="en-US" sz="3600" b="1" dirty="0" smtClean="0"/>
              <a:t>BEIDOU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02.02.2022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6821" y="1424424"/>
            <a:ext cx="936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Значения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СКО и математического ожидания для ГНСС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GALILEO, GPS, BEIDOU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4876" r="7298"/>
          <a:stretch/>
        </p:blipFill>
        <p:spPr>
          <a:xfrm>
            <a:off x="174812" y="1788216"/>
            <a:ext cx="4608512" cy="37669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6230" r="7473"/>
          <a:stretch/>
        </p:blipFill>
        <p:spPr>
          <a:xfrm>
            <a:off x="4930136" y="1833877"/>
            <a:ext cx="4536504" cy="371329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2168" y="5372440"/>
            <a:ext cx="9597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СКО и математического ожидания для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больше, чем для остальных систем на порядок. Так же стоит отметить, что математическое ожидание в некоторых случаях равно СКО для системы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отличие от остальных трех ГНСС, что подтверждает некорректность данных на ИАЦ. </a:t>
            </a:r>
          </a:p>
        </p:txBody>
      </p:sp>
    </p:spTree>
    <p:extLst>
      <p:ext uri="{BB962C8B-B14F-4D97-AF65-F5344CB8AC3E}">
        <p14:creationId xmlns:p14="http://schemas.microsoft.com/office/powerpoint/2010/main" val="270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945</Words>
  <Application>Microsoft Office PowerPoint</Application>
  <PresentationFormat>Произвольный</PresentationFormat>
  <Paragraphs>172</Paragraphs>
  <Slides>11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Тема Office</vt:lpstr>
      <vt:lpstr>Equation</vt:lpstr>
      <vt:lpstr>MathType 7.0 Equation</vt:lpstr>
      <vt:lpstr>РАЗРАБОТКА АЛГОРИТМА ПРЕДСКАЗАНИЯ ТОЧНОСТИ НАВИГАЦИОННОГО ПРИЕМНИКА И СРАВНЕНИЕ ПОГРЕШНОСТЕЙ В ПЛАНЕ И ПО ВЫСОТЕ ДАВАЕМЫХ, СИСТЕМАМИ ГЛОНАСС, GPS, GALILEO, BEIDOU</vt:lpstr>
      <vt:lpstr>Презентация PowerPoint</vt:lpstr>
      <vt:lpstr>Постановка и решение задачи</vt:lpstr>
      <vt:lpstr>Постановка и решение задачи</vt:lpstr>
      <vt:lpstr>Разработка программного обеспечения</vt:lpstr>
      <vt:lpstr>Разработка программного обеспечения</vt:lpstr>
      <vt:lpstr>Статистический эксперимент методом Монте-Карло</vt:lpstr>
      <vt:lpstr>Статистический эксперимент методом Монте-Карло</vt:lpstr>
      <vt:lpstr>Нерелевантность исходных данных SISRE системы BEIDOU</vt:lpstr>
      <vt:lpstr>Статистический эксперимент методом Монте-Карло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УмановА</dc:creator>
  <cp:lastModifiedBy>Влад Влад</cp:lastModifiedBy>
  <cp:revision>493</cp:revision>
  <cp:lastPrinted>2016-06-23T14:25:17Z</cp:lastPrinted>
  <dcterms:created xsi:type="dcterms:W3CDTF">2014-10-02T07:36:01Z</dcterms:created>
  <dcterms:modified xsi:type="dcterms:W3CDTF">2022-02-02T09:08:29Z</dcterms:modified>
</cp:coreProperties>
</file>