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41"/>
  </p:notesMasterIdLst>
  <p:handoutMasterIdLst>
    <p:handoutMasterId r:id="rId42"/>
  </p:handoutMasterIdLst>
  <p:sldIdLst>
    <p:sldId id="256" r:id="rId2"/>
    <p:sldId id="257" r:id="rId3"/>
    <p:sldId id="258" r:id="rId4"/>
    <p:sldId id="259" r:id="rId5"/>
    <p:sldId id="260" r:id="rId6"/>
    <p:sldId id="657" r:id="rId7"/>
    <p:sldId id="261" r:id="rId8"/>
    <p:sldId id="262" r:id="rId9"/>
    <p:sldId id="264" r:id="rId10"/>
    <p:sldId id="658" r:id="rId11"/>
    <p:sldId id="265" r:id="rId12"/>
    <p:sldId id="266" r:id="rId13"/>
    <p:sldId id="267" r:id="rId14"/>
    <p:sldId id="268" r:id="rId15"/>
    <p:sldId id="269" r:id="rId16"/>
    <p:sldId id="270" r:id="rId17"/>
    <p:sldId id="271" r:id="rId18"/>
    <p:sldId id="272" r:id="rId19"/>
    <p:sldId id="273" r:id="rId20"/>
    <p:sldId id="659" r:id="rId21"/>
    <p:sldId id="274" r:id="rId22"/>
    <p:sldId id="660"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663" r:id="rId36"/>
    <p:sldId id="664" r:id="rId37"/>
    <p:sldId id="665" r:id="rId38"/>
    <p:sldId id="405" r:id="rId39"/>
    <p:sldId id="493"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53631C40-827E-4404-B103-F77410825C5E}">
          <p14:sldIdLst>
            <p14:sldId id="256"/>
            <p14:sldId id="257"/>
            <p14:sldId id="258"/>
          </p14:sldIdLst>
        </p14:section>
        <p14:section name="HTTP Protocol - Basics" id="{96C32C16-1C63-4344-AA82-98C35150A711}">
          <p14:sldIdLst>
            <p14:sldId id="259"/>
            <p14:sldId id="260"/>
            <p14:sldId id="657"/>
            <p14:sldId id="261"/>
            <p14:sldId id="262"/>
          </p14:sldIdLst>
        </p14:section>
        <p14:section name="HTTP Dev Tools" id="{4B0F6689-3CF0-472F-85FA-F12140EB5623}">
          <p14:sldIdLst>
            <p14:sldId id="264"/>
            <p14:sldId id="658"/>
            <p14:sldId id="265"/>
          </p14:sldIdLst>
        </p14:section>
        <p14:section name="HTML Forms" id="{4F4D3E57-E1E3-4053-A96D-3F16D39CA90B}">
          <p14:sldIdLst>
            <p14:sldId id="266"/>
            <p14:sldId id="267"/>
            <p14:sldId id="268"/>
            <p14:sldId id="269"/>
            <p14:sldId id="270"/>
          </p14:sldIdLst>
        </p14:section>
        <p14:section name="HTTP Request" id="{6554E71C-019E-4FD0-B4B9-0F78BF479D8C}">
          <p14:sldIdLst>
            <p14:sldId id="271"/>
            <p14:sldId id="272"/>
            <p14:sldId id="273"/>
            <p14:sldId id="659"/>
            <p14:sldId id="274"/>
            <p14:sldId id="660"/>
          </p14:sldIdLst>
        </p14:section>
        <p14:section name="HTTP Response" id="{31CE2C87-8210-4399-A63B-B880F58EAEC6}">
          <p14:sldIdLst>
            <p14:sldId id="275"/>
            <p14:sldId id="276"/>
            <p14:sldId id="277"/>
            <p14:sldId id="278"/>
            <p14:sldId id="279"/>
          </p14:sldIdLst>
        </p14:section>
        <p14:section name="URL" id="{DA65CC2B-8243-40DD-A12C-225121AD4238}">
          <p14:sldIdLst>
            <p14:sldId id="280"/>
            <p14:sldId id="281"/>
            <p14:sldId id="282"/>
            <p14:sldId id="283"/>
            <p14:sldId id="284"/>
            <p14:sldId id="285"/>
          </p14:sldIdLst>
        </p14:section>
        <p14:section name="Conclusion" id="{57B581EB-70DD-4CD6-A454-D7DDF3166468}">
          <p14:sldIdLst>
            <p14:sldId id="286"/>
            <p14:sldId id="663"/>
            <p14:sldId id="664"/>
            <p14:sldId id="665"/>
            <p14:sldId id="405"/>
            <p14:sldId id="493"/>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3ABB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01" autoAdjust="0"/>
    <p:restoredTop sz="91241" autoAdjust="0"/>
  </p:normalViewPr>
  <p:slideViewPr>
    <p:cSldViewPr showGuides="1">
      <p:cViewPr varScale="1">
        <p:scale>
          <a:sx n="69" d="100"/>
          <a:sy n="69" d="100"/>
        </p:scale>
        <p:origin x="512" y="44"/>
      </p:cViewPr>
      <p:guideLst>
        <p:guide orient="horz" pos="2184"/>
        <p:guide pos="3840"/>
      </p:guideLst>
    </p:cSldViewPr>
  </p:slideViewPr>
  <p:outlineViewPr>
    <p:cViewPr>
      <p:scale>
        <a:sx n="33" d="100"/>
        <a:sy n="33" d="100"/>
      </p:scale>
      <p:origin x="0" y="-9989"/>
    </p:cViewPr>
  </p:outlineViewPr>
  <p:notesTextViewPr>
    <p:cViewPr>
      <p:scale>
        <a:sx n="125" d="100"/>
        <a:sy n="125" d="100"/>
      </p:scale>
      <p:origin x="0" y="0"/>
    </p:cViewPr>
  </p:notesTextViewPr>
  <p:sorterViewPr>
    <p:cViewPr>
      <p:scale>
        <a:sx n="100" d="100"/>
        <a:sy n="100" d="100"/>
      </p:scale>
      <p:origin x="0" y="-6566"/>
    </p:cViewPr>
  </p:sorterViewPr>
  <p:notesViewPr>
    <p:cSldViewPr>
      <p:cViewPr varScale="1">
        <p:scale>
          <a:sx n="62" d="100"/>
          <a:sy n="62" d="100"/>
        </p:scale>
        <p:origin x="3154" y="72"/>
      </p:cViewPr>
      <p:guideLst/>
    </p:cSldViewPr>
  </p:notesViewPr>
  <p:gridSpacing cx="45000" cy="45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18.4.2023 г.</a:t>
            </a:fld>
            <a:endParaRPr lang="bg-BG"/>
          </a:p>
        </p:txBody>
      </p:sp>
      <p:sp>
        <p:nvSpPr>
          <p:cNvPr id="4" name="Footer Placeholder 3">
            <a:extLst>
              <a:ext uri="{FF2B5EF4-FFF2-40B4-BE49-F238E27FC236}">
                <a16:creationId xmlns="" xmlns:a16="http://schemas.microsoft.com/office/drawing/2014/main" id="{28A6967E-448F-4887-8FCB-34482EFBCC74}"/>
              </a:ext>
            </a:extLst>
          </p:cNvPr>
          <p:cNvSpPr>
            <a:spLocks noGrp="1"/>
          </p:cNvSpPr>
          <p:nvPr>
            <p:ph type="ftr" sz="quarter" idx="2"/>
          </p:nvPr>
        </p:nvSpPr>
        <p:spPr>
          <a:xfrm>
            <a:off x="-1" y="8847000"/>
            <a:ext cx="6443999" cy="297000"/>
          </a:xfrm>
          <a:prstGeom prst="rect">
            <a:avLst/>
          </a:prstGeom>
        </p:spPr>
        <p:txBody>
          <a:bodyPr vert="horz" lIns="91440" tIns="45720" rIns="91440" bIns="45720" rtlCol="0" anchor="b"/>
          <a:lstStyle>
            <a:lvl1pPr algn="l">
              <a:defRPr sz="1200"/>
            </a:lvl1pPr>
          </a:lstStyle>
          <a:p>
            <a:r>
              <a:rPr lang="en-US" sz="1100" dirty="0"/>
              <a:t>© SoftUni – </a:t>
            </a:r>
            <a:r>
              <a:rPr lang="en-US" sz="1100" u="sng" dirty="0">
                <a:hlinkClick r:id="rId2"/>
              </a:rPr>
              <a:t>https://softuni.org</a:t>
            </a:r>
            <a:r>
              <a:rPr lang="en-US" sz="1100" dirty="0"/>
              <a:t>. Copyrighted document. Unauthorized copy or reproduction is not permitted.</a:t>
            </a:r>
          </a:p>
        </p:txBody>
      </p:sp>
      <p:sp>
        <p:nvSpPr>
          <p:cNvPr id="5" name="Slide Number Placeholder 4">
            <a:extLst>
              <a:ext uri="{FF2B5EF4-FFF2-40B4-BE49-F238E27FC236}">
                <a16:creationId xmlns="" xmlns:a16="http://schemas.microsoft.com/office/drawing/2014/main" id="{8B6554C2-DDBA-40E2-9536-53A07EC50274}"/>
              </a:ext>
            </a:extLst>
          </p:cNvPr>
          <p:cNvSpPr>
            <a:spLocks noGrp="1"/>
          </p:cNvSpPr>
          <p:nvPr>
            <p:ph type="sldNum" sz="quarter" idx="3"/>
          </p:nvPr>
        </p:nvSpPr>
        <p:spPr>
          <a:xfrm>
            <a:off x="6443999" y="8847000"/>
            <a:ext cx="412413" cy="297000"/>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dirty="0"/>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4/18/2023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488999" y="8847000"/>
            <a:ext cx="367414" cy="297000"/>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
        <p:nvSpPr>
          <p:cNvPr id="8" name="Footer Placeholder 7">
            <a:extLst>
              <a:ext uri="{FF2B5EF4-FFF2-40B4-BE49-F238E27FC236}">
                <a16:creationId xmlns=""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2"/>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eveloper.chrome.com/devtools"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softuni.org/"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insomnia.rest/" TargetMode="External"/><Relationship Id="rId2" Type="http://schemas.openxmlformats.org/officeDocument/2006/relationships/slide" Target="../slides/slide11.xml"/><Relationship Id="rId1" Type="http://schemas.openxmlformats.org/officeDocument/2006/relationships/notesMaster" Target="../notesMasters/notesMaster1.xml"/><Relationship Id="rId5" Type="http://schemas.openxmlformats.org/officeDocument/2006/relationships/hyperlink" Target="https://softuni.org/" TargetMode="External"/><Relationship Id="rId4" Type="http://schemas.openxmlformats.org/officeDocument/2006/relationships/hyperlink" Target="https://postwoman.io/"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postman-echo.com/post"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s://softuni.org/" TargetMode="Externa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postman-echo.com/post"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https://softuni.org/" TargetMode="Externa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iana.org/assignments/media-types" TargetMode="External"/><Relationship Id="rId2" Type="http://schemas.openxmlformats.org/officeDocument/2006/relationships/slide" Target="../slides/slide26.xml"/><Relationship Id="rId1" Type="http://schemas.openxmlformats.org/officeDocument/2006/relationships/notesMaster" Target="../notesMasters/notesMaster1.xml"/><Relationship Id="rId4" Type="http://schemas.openxmlformats.org/officeDocument/2006/relationships/hyperlink" Target="https://softuni.org/" TargetMode="Externa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nakov.com/?s=book" TargetMode="External"/><Relationship Id="rId2" Type="http://schemas.openxmlformats.org/officeDocument/2006/relationships/slide" Target="../slides/slide30.xml"/><Relationship Id="rId1" Type="http://schemas.openxmlformats.org/officeDocument/2006/relationships/notesMaster" Target="../notesMasters/notesMaster1.xml"/><Relationship Id="rId5" Type="http://schemas.openxmlformats.org/officeDocument/2006/relationships/hyperlink" Target="https://softuni.org/" TargetMode="External"/><Relationship Id="rId4" Type="http://schemas.openxmlformats.org/officeDocument/2006/relationships/hyperlink" Target="https://nakov.com/?s=Svetlin%20Nakov" TargetMode="Externa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tools.ietf.org/html/rfc1738" TargetMode="External"/><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hyperlink" Target="https://softuni.org/" TargetMode="Externa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everybody to the "</a:t>
            </a:r>
            <a:r>
              <a:rPr lang="en-US" sz="1200" b="1" dirty="0"/>
              <a:t>HTTP Basics</a:t>
            </a:r>
            <a:r>
              <a:rPr lang="en-US" dirty="0"/>
              <a:t>" lesson.</a:t>
            </a:r>
            <a:endParaRPr lang="bg-BG" dirty="0"/>
          </a:p>
          <a:p>
            <a:endParaRPr lang="bg-BG"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am doctor </a:t>
            </a:r>
            <a:r>
              <a:rPr lang="en-US" b="1" dirty="0"/>
              <a:t>Svetlin Nakov</a:t>
            </a:r>
            <a:r>
              <a:rPr lang="en-US" b="0" dirty="0"/>
              <a:t>,</a:t>
            </a:r>
            <a:r>
              <a:rPr lang="bg-BG" b="0" dirty="0"/>
              <a:t> </a:t>
            </a:r>
            <a:r>
              <a:rPr lang="en-US" b="0"/>
              <a:t>senior technical trainer and </a:t>
            </a:r>
            <a:r>
              <a:rPr lang="en-US"/>
              <a:t>co-founder of </a:t>
            </a:r>
            <a:r>
              <a:rPr lang="en-US" b="1"/>
              <a:t>SoftUni</a:t>
            </a:r>
            <a:r>
              <a:rPr lang="en-US" b="0"/>
              <a:t> and </a:t>
            </a:r>
            <a:r>
              <a:rPr lang="en-US"/>
              <a:t>I will teach this lesson.</a:t>
            </a:r>
            <a:endParaRPr lang="en-US" dirty="0"/>
          </a:p>
          <a:p>
            <a:endParaRPr lang="en-US" dirty="0"/>
          </a:p>
          <a:p>
            <a:r>
              <a:rPr lang="en-US" dirty="0"/>
              <a:t>I will explain the concepts of the </a:t>
            </a:r>
            <a:r>
              <a:rPr lang="en-US" b="1" dirty="0"/>
              <a:t>HTTP protocol</a:t>
            </a:r>
            <a:r>
              <a:rPr lang="en-US" dirty="0"/>
              <a:t>, which is the main communication protocol used in </a:t>
            </a:r>
            <a:r>
              <a:rPr lang="en-US" b="1" dirty="0"/>
              <a:t>Internet</a:t>
            </a:r>
            <a:r>
              <a:rPr lang="en-US" dirty="0"/>
              <a:t> to connect Web sites with Web browsers and mobile apps.</a:t>
            </a:r>
          </a:p>
          <a:p>
            <a:pPr marL="171450" indent="-171450">
              <a:buFont typeface="Arial" panose="020B0604020202020204" pitchFamily="34" charset="0"/>
              <a:buChar char="•"/>
            </a:pPr>
            <a:r>
              <a:rPr lang="en-US" dirty="0"/>
              <a:t>In this lesson I will explain what's inside the </a:t>
            </a:r>
            <a:r>
              <a:rPr lang="en-US" b="1" dirty="0"/>
              <a:t>HTTP requests</a:t>
            </a:r>
            <a:r>
              <a:rPr lang="en-US" b="0" dirty="0"/>
              <a:t>, sent from the Web clients</a:t>
            </a:r>
            <a:r>
              <a:rPr lang="en-US" dirty="0"/>
              <a:t>, and what's inside the </a:t>
            </a:r>
            <a:r>
              <a:rPr lang="en-US" b="1" dirty="0"/>
              <a:t>HTTP responses</a:t>
            </a:r>
            <a:r>
              <a:rPr lang="en-US" dirty="0"/>
              <a:t>, returned from the Web servers.</a:t>
            </a:r>
          </a:p>
          <a:p>
            <a:pPr marL="171450" indent="-171450">
              <a:buFont typeface="Arial" panose="020B0604020202020204" pitchFamily="34" charset="0"/>
              <a:buChar char="•"/>
            </a:pPr>
            <a:r>
              <a:rPr lang="en-US" dirty="0"/>
              <a:t>We shall discuss the HTTP </a:t>
            </a:r>
            <a:r>
              <a:rPr lang="en-US" b="1" dirty="0"/>
              <a:t>request methods </a:t>
            </a:r>
            <a:r>
              <a:rPr lang="en-US" dirty="0"/>
              <a:t>(like GET, POST and DELETE) and what is their purpose, how </a:t>
            </a:r>
            <a:r>
              <a:rPr lang="en-US" b="1" dirty="0"/>
              <a:t>HTML forms </a:t>
            </a:r>
            <a:r>
              <a:rPr lang="en-US" dirty="0"/>
              <a:t>send the data from their fields through HTTP and what's inside an </a:t>
            </a:r>
            <a:r>
              <a:rPr lang="en-US" b="1" dirty="0"/>
              <a:t>URL address</a:t>
            </a:r>
            <a:r>
              <a:rPr lang="en-US" dirty="0"/>
              <a:t>.</a:t>
            </a:r>
          </a:p>
          <a:p>
            <a:pPr marL="171450" indent="-171450">
              <a:buFont typeface="Arial" panose="020B0604020202020204" pitchFamily="34" charset="0"/>
              <a:buChar char="•"/>
            </a:pPr>
            <a:r>
              <a:rPr lang="en-US" dirty="0"/>
              <a:t>I will demonstrate how to monitor the HTTP traffic in your Web browser and how to compose and sent HTTP requests using specialized </a:t>
            </a:r>
            <a:r>
              <a:rPr lang="en-US" b="1" dirty="0"/>
              <a:t>HTTP developer tools</a:t>
            </a:r>
            <a:r>
              <a:rPr lang="en-US" dirty="0"/>
              <a:t>.</a:t>
            </a:r>
          </a:p>
          <a:p>
            <a:endParaRPr lang="en-US" dirty="0"/>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
        <p:nvSpPr>
          <p:cNvPr id="7" name="Footer Placeholder 7">
            <a:extLst>
              <a:ext uri="{FF2B5EF4-FFF2-40B4-BE49-F238E27FC236}">
                <a16:creationId xmlns="" xmlns:a16="http://schemas.microsoft.com/office/drawing/2014/main" id="{919CD666-FA2F-4FF8-B306-0DC0D16689B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5121576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Modern Web browsers, such as </a:t>
            </a:r>
            <a:r>
              <a:rPr lang="en-US" b="1" dirty="0"/>
              <a:t>Chrome </a:t>
            </a:r>
            <a:r>
              <a:rPr lang="en-US" dirty="0"/>
              <a:t>and </a:t>
            </a:r>
            <a:r>
              <a:rPr lang="en-US" b="1" dirty="0"/>
              <a:t>Firefox </a:t>
            </a:r>
            <a:r>
              <a:rPr lang="en-US" dirty="0"/>
              <a:t>have built-in tools for </a:t>
            </a:r>
            <a:r>
              <a:rPr lang="en-US" b="1" dirty="0"/>
              <a:t>network monitoring </a:t>
            </a:r>
            <a:r>
              <a:rPr lang="en-US" dirty="0"/>
              <a:t>and inspecting the </a:t>
            </a:r>
            <a:r>
              <a:rPr lang="en-US" b="1" dirty="0"/>
              <a:t>HTTP traffic</a:t>
            </a:r>
            <a:r>
              <a:rPr lang="en-US" dirty="0"/>
              <a:t>.</a:t>
            </a:r>
          </a:p>
          <a:p>
            <a:endParaRPr lang="en-US" dirty="0"/>
          </a:p>
          <a:p>
            <a:r>
              <a:rPr lang="en-US" dirty="0"/>
              <a:t>To show the </a:t>
            </a:r>
            <a:r>
              <a:rPr lang="en-US" sz="3200" dirty="0">
                <a:hlinkClick r:id="rId3"/>
              </a:rPr>
              <a:t>Chrome Developer Tools</a:t>
            </a:r>
            <a:r>
              <a:rPr lang="en-US" sz="3200" dirty="0"/>
              <a:t>, </a:t>
            </a:r>
            <a:r>
              <a:rPr lang="en-US" dirty="0"/>
              <a:t>press the </a:t>
            </a:r>
            <a:r>
              <a:rPr lang="en-US" b="1" dirty="0"/>
              <a:t>[F12]</a:t>
            </a:r>
            <a:r>
              <a:rPr lang="en-US" dirty="0"/>
              <a:t> key in Google Chrome or </a:t>
            </a:r>
            <a:r>
              <a:rPr lang="en-US" b="1" dirty="0"/>
              <a:t>right-click</a:t>
            </a:r>
            <a:r>
              <a:rPr lang="en-US" dirty="0"/>
              <a:t> in a Web page and click </a:t>
            </a:r>
            <a:r>
              <a:rPr lang="en-US" b="1" dirty="0"/>
              <a:t>[Inspect]</a:t>
            </a:r>
            <a:r>
              <a:rPr lang="en-US" dirty="0"/>
              <a:t> in the context menu.</a:t>
            </a:r>
          </a:p>
          <a:p>
            <a:r>
              <a:rPr lang="en-US" dirty="0"/>
              <a:t>This is how to do it: </a:t>
            </a:r>
            <a:r>
              <a:rPr lang="en-US" b="1" dirty="0"/>
              <a:t>right click </a:t>
            </a:r>
            <a:r>
              <a:rPr lang="en-US" dirty="0"/>
              <a:t>with the mouse and choose </a:t>
            </a:r>
            <a:r>
              <a:rPr lang="en-US" b="1" dirty="0"/>
              <a:t>[Inspect]</a:t>
            </a:r>
            <a:r>
              <a:rPr lang="en-US" dirty="0"/>
              <a:t>.</a:t>
            </a:r>
          </a:p>
          <a:p>
            <a:pPr marL="628650" lvl="1" indent="-171450">
              <a:buFont typeface="Arial" panose="020B0604020202020204" pitchFamily="34" charset="0"/>
              <a:buChar char="•"/>
            </a:pPr>
            <a:r>
              <a:rPr lang="en-US" dirty="0"/>
              <a:t>You will see the </a:t>
            </a:r>
            <a:r>
              <a:rPr lang="en-US" b="1" dirty="0"/>
              <a:t>Chrome Dev Tools</a:t>
            </a:r>
            <a:r>
              <a:rPr lang="en-US" dirty="0"/>
              <a:t> window, which has </a:t>
            </a:r>
            <a:r>
              <a:rPr lang="en-US" b="1" dirty="0"/>
              <a:t>many tabs</a:t>
            </a:r>
            <a:r>
              <a:rPr lang="en-US" dirty="0"/>
              <a:t>.</a:t>
            </a:r>
          </a:p>
          <a:p>
            <a:pPr marL="628650" lvl="1" indent="-171450">
              <a:buFont typeface="Arial" panose="020B0604020202020204" pitchFamily="34" charset="0"/>
              <a:buChar char="•"/>
            </a:pPr>
            <a:r>
              <a:rPr lang="en-US" dirty="0"/>
              <a:t>From the </a:t>
            </a:r>
            <a:r>
              <a:rPr lang="en-US" b="1" dirty="0"/>
              <a:t>[Elements]</a:t>
            </a:r>
            <a:r>
              <a:rPr lang="en-US" dirty="0"/>
              <a:t> tab you can inspect the UI controls on the Web page (the so-called DOM tree).</a:t>
            </a:r>
          </a:p>
          <a:p>
            <a:pPr marL="1085850" lvl="2" indent="-171450">
              <a:buFont typeface="Arial" panose="020B0604020202020204" pitchFamily="34" charset="0"/>
              <a:buChar char="•"/>
            </a:pPr>
            <a:r>
              <a:rPr lang="en-US" dirty="0"/>
              <a:t>This is the DOM tree.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From the </a:t>
            </a:r>
            <a:r>
              <a:rPr lang="en-US" b="1" dirty="0"/>
              <a:t>[Console]</a:t>
            </a:r>
            <a:r>
              <a:rPr lang="en-US" dirty="0"/>
              <a:t> tab you can see the errors and logs for the currently loaded Web page, and you can execute JavaScript commands.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Let's type a command: </a:t>
            </a:r>
            <a:r>
              <a:rPr lang="en-US" b="1" dirty="0"/>
              <a:t>console.log(new Date())</a:t>
            </a:r>
            <a:r>
              <a:rPr lang="en-US" b="0" dirty="0"/>
              <a:t>. Enter.</a:t>
            </a:r>
            <a:endParaRPr lang="en-US" b="1" dirty="0"/>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And this is the result.</a:t>
            </a:r>
          </a:p>
          <a:p>
            <a:pPr marL="628650" lvl="1" indent="-171450">
              <a:buFont typeface="Arial" panose="020B0604020202020204" pitchFamily="34" charset="0"/>
              <a:buChar char="•"/>
            </a:pPr>
            <a:r>
              <a:rPr lang="en-US" dirty="0"/>
              <a:t>From the </a:t>
            </a:r>
            <a:r>
              <a:rPr lang="en-US" b="1" dirty="0"/>
              <a:t>[Network]</a:t>
            </a:r>
            <a:r>
              <a:rPr lang="en-US" dirty="0"/>
              <a:t> tab (which is the most interesting regarding the HTTP protocol) you can view and </a:t>
            </a:r>
            <a:r>
              <a:rPr lang="en-US" b="1" dirty="0"/>
              <a:t>inspect the HTTP traffic </a:t>
            </a:r>
            <a:r>
              <a:rPr lang="en-US" dirty="0"/>
              <a:t>between the currently open Web page and the Web servers to which the page communicates.</a:t>
            </a:r>
          </a:p>
          <a:p>
            <a:pPr marL="1085850" lvl="2" indent="-171450">
              <a:buFont typeface="Arial" panose="020B0604020202020204" pitchFamily="34" charset="0"/>
              <a:buChar char="•"/>
            </a:pPr>
            <a:r>
              <a:rPr lang="en-US" dirty="0"/>
              <a:t>Now we </a:t>
            </a:r>
            <a:r>
              <a:rPr lang="en-US" b="1" dirty="0"/>
              <a:t>click a link </a:t>
            </a:r>
            <a:r>
              <a:rPr lang="en-US" dirty="0"/>
              <a:t>in the Web page and the browser will load a </a:t>
            </a:r>
            <a:r>
              <a:rPr lang="en-US" b="1" dirty="0"/>
              <a:t>sequence of HTTP requests</a:t>
            </a:r>
            <a:r>
              <a:rPr lang="en-US" b="0" dirty="0"/>
              <a:t>.</a:t>
            </a:r>
            <a:endParaRPr lang="en-US" dirty="0"/>
          </a:p>
          <a:p>
            <a:pPr marL="1085850" lvl="2" indent="-171450">
              <a:buFont typeface="Arial" panose="020B0604020202020204" pitchFamily="34" charset="0"/>
              <a:buChar char="•"/>
            </a:pPr>
            <a:r>
              <a:rPr lang="en-US" dirty="0"/>
              <a:t>These are the </a:t>
            </a:r>
            <a:r>
              <a:rPr lang="en-US" b="1" dirty="0"/>
              <a:t>HTTP requests</a:t>
            </a:r>
            <a:r>
              <a:rPr lang="en-US" dirty="0"/>
              <a:t>, executed as result of this click.</a:t>
            </a:r>
            <a:r>
              <a:rPr lang="bg-BG" dirty="0"/>
              <a:t> </a:t>
            </a:r>
            <a:r>
              <a:rPr lang="en-US" dirty="0"/>
              <a:t>We have </a:t>
            </a:r>
            <a:r>
              <a:rPr lang="en-US" b="1" dirty="0"/>
              <a:t>many requests </a:t>
            </a:r>
            <a:r>
              <a:rPr lang="en-US" b="0" dirty="0"/>
              <a:t>in the list and we can inspect each of them</a:t>
            </a:r>
            <a:r>
              <a:rPr lang="en-US" dirty="0"/>
              <a:t>.</a:t>
            </a:r>
          </a:p>
          <a:p>
            <a:pPr marL="0" lvl="0" indent="0">
              <a:buFont typeface="Arial" panose="020B0604020202020204" pitchFamily="34" charset="0"/>
              <a:buNone/>
            </a:pPr>
            <a:r>
              <a:rPr lang="en-US" dirty="0"/>
              <a:t>We can </a:t>
            </a:r>
            <a:r>
              <a:rPr lang="en-US" b="1" dirty="0"/>
              <a:t>click on certain request </a:t>
            </a:r>
            <a:r>
              <a:rPr lang="en-US" dirty="0"/>
              <a:t>to view the details about it</a:t>
            </a:r>
            <a:r>
              <a:rPr lang="bg-BG" dirty="0"/>
              <a:t>:</a:t>
            </a:r>
            <a:endParaRPr lang="en-US" dirty="0"/>
          </a:p>
          <a:p>
            <a:pPr marL="171450" lvl="0" indent="-171450">
              <a:buFont typeface="Arial" panose="020B0604020202020204" pitchFamily="34" charset="0"/>
              <a:buChar char="•"/>
            </a:pPr>
            <a:r>
              <a:rPr lang="en-US" dirty="0"/>
              <a:t>The HTTP request </a:t>
            </a:r>
            <a:r>
              <a:rPr lang="en-US" b="1" dirty="0"/>
              <a:t>URL</a:t>
            </a:r>
          </a:p>
          <a:p>
            <a:pPr marL="171450" lvl="0" indent="-171450">
              <a:buFont typeface="Arial" panose="020B0604020202020204" pitchFamily="34" charset="0"/>
              <a:buChar char="•"/>
            </a:pPr>
            <a:r>
              <a:rPr lang="en-US" dirty="0"/>
              <a:t>The request </a:t>
            </a:r>
            <a:r>
              <a:rPr lang="en-US" b="1" dirty="0"/>
              <a:t>method</a:t>
            </a:r>
          </a:p>
          <a:p>
            <a:pPr marL="171450" lvl="0" indent="-171450">
              <a:buFont typeface="Arial" panose="020B0604020202020204" pitchFamily="34" charset="0"/>
              <a:buChar char="•"/>
            </a:pPr>
            <a:r>
              <a:rPr lang="en-US" dirty="0"/>
              <a:t>The remote </a:t>
            </a:r>
            <a:r>
              <a:rPr lang="en-US" b="1" dirty="0"/>
              <a:t>server IP address and port</a:t>
            </a:r>
          </a:p>
          <a:p>
            <a:pPr marL="171450" lvl="0" indent="-171450">
              <a:buFont typeface="Arial" panose="020B0604020202020204" pitchFamily="34" charset="0"/>
              <a:buChar char="•"/>
            </a:pPr>
            <a:r>
              <a:rPr lang="en-US" dirty="0"/>
              <a:t>The </a:t>
            </a:r>
            <a:r>
              <a:rPr lang="en-US" b="1" dirty="0"/>
              <a:t>request headers</a:t>
            </a:r>
            <a:r>
              <a:rPr lang="en-US" b="0" dirty="0"/>
              <a:t> (such as the "</a:t>
            </a:r>
            <a:r>
              <a:rPr lang="en-US" b="1" i="1" dirty="0"/>
              <a:t>Host</a:t>
            </a:r>
            <a:r>
              <a:rPr lang="en-US" b="0" dirty="0"/>
              <a:t>" header, for example)</a:t>
            </a:r>
            <a:endParaRPr lang="en-US" b="1" dirty="0"/>
          </a:p>
          <a:p>
            <a:pPr marL="171450" lvl="0" indent="-171450">
              <a:buFont typeface="Arial" panose="020B0604020202020204" pitchFamily="34" charset="0"/>
              <a:buChar char="•"/>
            </a:pPr>
            <a:r>
              <a:rPr lang="en-US" dirty="0"/>
              <a:t>The </a:t>
            </a:r>
            <a:r>
              <a:rPr lang="en-US" b="1" dirty="0"/>
              <a:t>request body</a:t>
            </a:r>
            <a:r>
              <a:rPr lang="en-US" b="0" dirty="0"/>
              <a:t> (which is empty for </a:t>
            </a:r>
            <a:r>
              <a:rPr lang="en-US" b="1" dirty="0"/>
              <a:t>GET </a:t>
            </a:r>
            <a:r>
              <a:rPr lang="en-US" b="0" dirty="0"/>
              <a:t>requests)</a:t>
            </a:r>
            <a:endParaRPr lang="en-US" b="1" dirty="0"/>
          </a:p>
          <a:p>
            <a:pPr marL="171450" lvl="0" indent="-171450">
              <a:buFont typeface="Arial" panose="020B0604020202020204" pitchFamily="34" charset="0"/>
              <a:buChar char="•"/>
            </a:pPr>
            <a:r>
              <a:rPr lang="en-US" dirty="0"/>
              <a:t>The </a:t>
            </a:r>
            <a:r>
              <a:rPr lang="en-US" b="1" dirty="0"/>
              <a:t>response status code </a:t>
            </a:r>
            <a:r>
              <a:rPr lang="en-US" dirty="0"/>
              <a:t>(200 OK)</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response headers </a:t>
            </a:r>
            <a:r>
              <a:rPr lang="en-US" dirty="0"/>
              <a:t>(such as the "</a:t>
            </a:r>
            <a:r>
              <a:rPr lang="en-US" b="1" i="1" dirty="0"/>
              <a:t>Content-Type</a:t>
            </a:r>
            <a:r>
              <a:rPr lang="en-US" dirty="0"/>
              <a:t>" header)</a:t>
            </a:r>
          </a:p>
          <a:p>
            <a:pPr marL="171450" lvl="0" indent="-171450">
              <a:buFont typeface="Arial" panose="020B0604020202020204" pitchFamily="34" charset="0"/>
              <a:buChar char="•"/>
            </a:pPr>
            <a:r>
              <a:rPr lang="en-US" dirty="0"/>
              <a:t>The </a:t>
            </a:r>
            <a:r>
              <a:rPr lang="en-US" b="1" dirty="0"/>
              <a:t>response body</a:t>
            </a:r>
            <a:r>
              <a:rPr lang="en-US" dirty="0"/>
              <a:t> (which holds the requested resource, in our case an HTML document)</a:t>
            </a:r>
          </a:p>
          <a:p>
            <a:pPr marL="171450" lvl="0" indent="-171450">
              <a:buFont typeface="Arial" panose="020B0604020202020204" pitchFamily="34" charset="0"/>
              <a:buChar char="•"/>
            </a:pPr>
            <a:r>
              <a:rPr lang="en-US" dirty="0"/>
              <a:t>And we can see many other technical details…</a:t>
            </a:r>
          </a:p>
          <a:p>
            <a:pPr marL="0" lvl="0" indent="0">
              <a:buFont typeface="Arial" panose="020B0604020202020204" pitchFamily="34" charset="0"/>
              <a:buNone/>
            </a:pPr>
            <a:r>
              <a:rPr lang="en-US" dirty="0"/>
              <a:t>This </a:t>
            </a:r>
            <a:r>
              <a:rPr lang="en-US" b="1" dirty="0"/>
              <a:t>network inspector tool</a:t>
            </a:r>
            <a:r>
              <a:rPr lang="en-US" dirty="0"/>
              <a:t> is constantly used by Web developers when they want to debug a Web app and its communication with the Web server. I am sure you will love it when you start developing Web apps.</a:t>
            </a:r>
          </a:p>
          <a:p>
            <a:pPr marL="0" lv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10</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4"/>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5859764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me show you another useful tool for developers who deal with the HTTP protocol: the </a:t>
            </a:r>
            <a:r>
              <a:rPr lang="en-US" b="1" dirty="0"/>
              <a:t>Postman </a:t>
            </a:r>
            <a:r>
              <a:rPr lang="en-US" dirty="0"/>
              <a:t>HTTP client.</a:t>
            </a:r>
          </a:p>
          <a:p>
            <a:endParaRPr lang="en-US" dirty="0"/>
          </a:p>
          <a:p>
            <a:pPr>
              <a:lnSpc>
                <a:spcPct val="100000"/>
              </a:lnSpc>
            </a:pPr>
            <a:r>
              <a:rPr lang="en-US" sz="1200" b="1" dirty="0"/>
              <a:t>Postman </a:t>
            </a:r>
            <a:r>
              <a:rPr lang="en-US" sz="1200" dirty="0"/>
              <a:t>is a </a:t>
            </a:r>
            <a:r>
              <a:rPr lang="en-US" sz="1200" b="1" dirty="0"/>
              <a:t>HTTP client tool </a:t>
            </a:r>
            <a:r>
              <a:rPr lang="en-US" sz="1200" dirty="0"/>
              <a:t>for developers. Web developers use it for </a:t>
            </a:r>
            <a:r>
              <a:rPr lang="en-US" sz="1200" b="1" dirty="0"/>
              <a:t>composing and sending HTTP requests and analyzing the HTTP response from the server</a:t>
            </a:r>
            <a:r>
              <a:rPr lang="en-US" sz="1200" dirty="0"/>
              <a:t>, for testing, for debugging server APIs, for researching how to use certain service API and for resolving technical issues during the software development.</a:t>
            </a:r>
          </a:p>
          <a:p>
            <a:pPr>
              <a:lnSpc>
                <a:spcPct val="100000"/>
              </a:lnSpc>
            </a:pPr>
            <a:endParaRPr lang="en-US" sz="1200" dirty="0"/>
          </a:p>
          <a:p>
            <a:pPr>
              <a:lnSpc>
                <a:spcPct val="100000"/>
              </a:lnSpc>
            </a:pPr>
            <a:r>
              <a:rPr lang="en-US" sz="1200" dirty="0"/>
              <a:t>With </a:t>
            </a:r>
            <a:r>
              <a:rPr lang="en-US" sz="1200" b="1" dirty="0"/>
              <a:t>Postman </a:t>
            </a:r>
            <a:r>
              <a:rPr lang="en-US" sz="1200" dirty="0"/>
              <a:t>you can </a:t>
            </a:r>
            <a:r>
              <a:rPr lang="en-US" sz="1200" b="1" dirty="0"/>
              <a:t>create an HTTP request</a:t>
            </a:r>
            <a:r>
              <a:rPr lang="en-US" sz="1200" b="0" dirty="0"/>
              <a:t>, send it to the Web server, view the HTTP response,</a:t>
            </a:r>
            <a:r>
              <a:rPr lang="en-US" sz="1200" b="1" dirty="0"/>
              <a:t> </a:t>
            </a:r>
            <a:r>
              <a:rPr lang="en-US" sz="1200" dirty="0"/>
              <a:t>and generate a source code to execute the HTTP request in many languages, such as JavaScript, C#, Java, Python, PHP and many others.</a:t>
            </a:r>
          </a:p>
          <a:p>
            <a:pPr>
              <a:lnSpc>
                <a:spcPct val="100000"/>
              </a:lnSpc>
            </a:pPr>
            <a:endParaRPr lang="en-US" sz="1200" dirty="0"/>
          </a:p>
          <a:p>
            <a:pPr>
              <a:lnSpc>
                <a:spcPct val="100000"/>
              </a:lnSpc>
            </a:pPr>
            <a:r>
              <a:rPr lang="en-US" sz="1200" dirty="0"/>
              <a:t>Now, lets see an example with </a:t>
            </a:r>
            <a:r>
              <a:rPr lang="en-US" sz="1200" b="1" dirty="0"/>
              <a:t>Postman</a:t>
            </a:r>
            <a:r>
              <a:rPr lang="en-US" sz="1200" dirty="0"/>
              <a:t>. We can send an HTTP request to retrieve the issue #1 from the "</a:t>
            </a:r>
            <a:r>
              <a:rPr lang="en-US" sz="1200" b="1" i="1" dirty="0" err="1"/>
              <a:t>aspnetcore</a:t>
            </a:r>
            <a:r>
              <a:rPr lang="en-US" sz="1200" dirty="0"/>
              <a:t>" project at GitHub, using the </a:t>
            </a:r>
            <a:r>
              <a:rPr lang="en-US" sz="1200" b="1" dirty="0"/>
              <a:t>GitHub API</a:t>
            </a:r>
            <a:r>
              <a:rPr lang="en-US" sz="1200" dirty="0"/>
              <a:t>, which is accessible via the HTTP protocol.</a:t>
            </a:r>
          </a:p>
          <a:p>
            <a:pPr marL="171450" indent="-171450">
              <a:lnSpc>
                <a:spcPct val="100000"/>
              </a:lnSpc>
              <a:buFont typeface="Arial" panose="020B0604020202020204" pitchFamily="34" charset="0"/>
              <a:buChar char="•"/>
            </a:pPr>
            <a:r>
              <a:rPr lang="en-US" sz="1200" dirty="0"/>
              <a:t>We create a </a:t>
            </a:r>
            <a:r>
              <a:rPr lang="en-US" sz="1200" b="1" dirty="0"/>
              <a:t>new request </a:t>
            </a:r>
            <a:r>
              <a:rPr lang="en-US" sz="1200" dirty="0"/>
              <a:t>and name it "</a:t>
            </a:r>
            <a:r>
              <a:rPr lang="en-US" sz="1200" i="1" dirty="0"/>
              <a:t>Get GitHub issue</a:t>
            </a:r>
            <a:r>
              <a:rPr lang="en-US" sz="1200" dirty="0"/>
              <a:t>". An we save the request in Postman.</a:t>
            </a:r>
          </a:p>
          <a:p>
            <a:pPr marL="171450" indent="-171450">
              <a:lnSpc>
                <a:spcPct val="100000"/>
              </a:lnSpc>
              <a:buFont typeface="Arial" panose="020B0604020202020204" pitchFamily="34" charset="0"/>
              <a:buChar char="•"/>
            </a:pPr>
            <a:r>
              <a:rPr lang="en-US" sz="1200" dirty="0"/>
              <a:t>And we choose HTTP </a:t>
            </a:r>
            <a:r>
              <a:rPr lang="en-US" sz="1200" b="1" dirty="0"/>
              <a:t>method</a:t>
            </a:r>
            <a:r>
              <a:rPr lang="en-US" sz="1200" dirty="0"/>
              <a:t> </a:t>
            </a:r>
            <a:r>
              <a:rPr lang="en-US" sz="1200" b="1" dirty="0"/>
              <a:t>GET</a:t>
            </a:r>
            <a:r>
              <a:rPr lang="en-US" sz="1200" b="0" dirty="0"/>
              <a:t> for this request</a:t>
            </a:r>
            <a:r>
              <a:rPr lang="en-US" sz="1200" dirty="0"/>
              <a:t>.</a:t>
            </a:r>
          </a:p>
          <a:p>
            <a:pPr marL="171450" indent="-171450">
              <a:lnSpc>
                <a:spcPct val="100000"/>
              </a:lnSpc>
              <a:buFont typeface="Arial" panose="020B0604020202020204" pitchFamily="34" charset="0"/>
              <a:buChar char="•"/>
            </a:pPr>
            <a:r>
              <a:rPr lang="en-US" sz="1200" dirty="0"/>
              <a:t>We enter the following </a:t>
            </a:r>
            <a:r>
              <a:rPr lang="en-US" sz="1200" b="1" dirty="0"/>
              <a:t>URL</a:t>
            </a:r>
            <a:r>
              <a:rPr lang="en-US" sz="1200" dirty="0"/>
              <a:t> for the HTTP request: </a:t>
            </a:r>
            <a:r>
              <a:rPr lang="en-US" sz="1200" b="1" i="0" kern="1200" dirty="0">
                <a:solidFill>
                  <a:schemeClr val="tx1"/>
                </a:solidFill>
                <a:effectLst/>
                <a:latin typeface="+mn-lt"/>
                <a:ea typeface="+mn-ea"/>
                <a:cs typeface="+mn-cs"/>
              </a:rPr>
              <a:t>https://api.github.com/repos/dotnet/aspnetcore/issues/1</a:t>
            </a:r>
            <a:r>
              <a:rPr lang="en-US" sz="1200" b="0" i="0" kern="1200" dirty="0">
                <a:solidFill>
                  <a:schemeClr val="tx1"/>
                </a:solidFill>
                <a:effectLst/>
                <a:latin typeface="+mn-lt"/>
                <a:ea typeface="+mn-ea"/>
                <a:cs typeface="+mn-cs"/>
              </a:rPr>
              <a:t>.</a:t>
            </a:r>
          </a:p>
          <a:p>
            <a:pPr marL="171450" indent="-171450">
              <a:lnSpc>
                <a:spcPct val="100000"/>
              </a:lnSpc>
              <a:buFont typeface="Arial" panose="020B0604020202020204" pitchFamily="34" charset="0"/>
              <a:buChar char="•"/>
            </a:pPr>
            <a:r>
              <a:rPr lang="en-US" sz="1200" b="0" i="0" kern="1200" dirty="0">
                <a:solidFill>
                  <a:schemeClr val="tx1"/>
                </a:solidFill>
                <a:effectLst/>
                <a:latin typeface="+mn-lt"/>
                <a:ea typeface="+mn-ea"/>
                <a:cs typeface="+mn-cs"/>
              </a:rPr>
              <a:t>And we click the </a:t>
            </a:r>
            <a:r>
              <a:rPr lang="en-US" sz="1200" b="1" i="0" kern="1200" dirty="0">
                <a:solidFill>
                  <a:schemeClr val="tx1"/>
                </a:solidFill>
                <a:effectLst/>
                <a:latin typeface="+mn-lt"/>
                <a:ea typeface="+mn-ea"/>
                <a:cs typeface="+mn-cs"/>
              </a:rPr>
              <a:t>[Send] button</a:t>
            </a:r>
            <a:r>
              <a:rPr lang="en-US" sz="1200" b="0" i="0" kern="1200" dirty="0">
                <a:solidFill>
                  <a:schemeClr val="tx1"/>
                </a:solidFill>
                <a:effectLst/>
                <a:latin typeface="+mn-lt"/>
                <a:ea typeface="+mn-ea"/>
                <a:cs typeface="+mn-cs"/>
              </a:rPr>
              <a:t>.</a:t>
            </a:r>
          </a:p>
          <a:p>
            <a:pPr marL="171450" indent="-171450">
              <a:lnSpc>
                <a:spcPct val="100000"/>
              </a:lnSpc>
              <a:buFont typeface="Arial" panose="020B0604020202020204" pitchFamily="34" charset="0"/>
              <a:buChar char="•"/>
            </a:pPr>
            <a:r>
              <a:rPr lang="en-US" sz="1200" b="0" i="0" kern="1200" dirty="0">
                <a:solidFill>
                  <a:schemeClr val="tx1"/>
                </a:solidFill>
                <a:effectLst/>
                <a:latin typeface="+mn-lt"/>
                <a:ea typeface="+mn-ea"/>
                <a:cs typeface="+mn-cs"/>
              </a:rPr>
              <a:t>The Web server at </a:t>
            </a:r>
            <a:r>
              <a:rPr lang="en-US" sz="1200" b="1" i="0" kern="1200" dirty="0">
                <a:solidFill>
                  <a:schemeClr val="tx1"/>
                </a:solidFill>
                <a:effectLst/>
                <a:latin typeface="+mn-lt"/>
                <a:ea typeface="+mn-ea"/>
                <a:cs typeface="+mn-cs"/>
              </a:rPr>
              <a:t>api.github.com</a:t>
            </a:r>
            <a:r>
              <a:rPr lang="en-US" sz="1200" b="0" i="0" kern="1200" dirty="0">
                <a:solidFill>
                  <a:schemeClr val="tx1"/>
                </a:solidFill>
                <a:effectLst/>
                <a:latin typeface="+mn-lt"/>
                <a:ea typeface="+mn-ea"/>
                <a:cs typeface="+mn-cs"/>
              </a:rPr>
              <a:t> responds with a long </a:t>
            </a:r>
            <a:r>
              <a:rPr lang="en-US" sz="1200" b="1" i="0" kern="1200" dirty="0">
                <a:solidFill>
                  <a:schemeClr val="tx1"/>
                </a:solidFill>
                <a:effectLst/>
                <a:latin typeface="+mn-lt"/>
                <a:ea typeface="+mn-ea"/>
                <a:cs typeface="+mn-cs"/>
              </a:rPr>
              <a:t>JSON object</a:t>
            </a:r>
            <a:r>
              <a:rPr lang="en-US" sz="1200" b="0" i="0" kern="1200" dirty="0">
                <a:solidFill>
                  <a:schemeClr val="tx1"/>
                </a:solidFill>
                <a:effectLst/>
                <a:latin typeface="+mn-lt"/>
                <a:ea typeface="+mn-ea"/>
                <a:cs typeface="+mn-cs"/>
              </a:rPr>
              <a:t>, holding a detailed information about the requested issue.</a:t>
            </a:r>
          </a:p>
          <a:p>
            <a:pPr marL="171450" indent="-171450">
              <a:lnSpc>
                <a:spcPct val="100000"/>
              </a:lnSpc>
              <a:buFont typeface="Arial" panose="020B0604020202020204" pitchFamily="34" charset="0"/>
              <a:buChar char="•"/>
            </a:pPr>
            <a:r>
              <a:rPr lang="en-US" sz="1200" b="0" dirty="0"/>
              <a:t>We can </a:t>
            </a:r>
            <a:r>
              <a:rPr lang="en-US" sz="1200" b="1" dirty="0"/>
              <a:t>view a code example </a:t>
            </a:r>
            <a:r>
              <a:rPr lang="en-US" sz="1200" b="0" dirty="0"/>
              <a:t>for sending this HTTP request in JavaScript, C#, Java or other programming language.</a:t>
            </a:r>
          </a:p>
          <a:p>
            <a:pPr marL="628650" lvl="1" indent="-171450">
              <a:lnSpc>
                <a:spcPct val="100000"/>
              </a:lnSpc>
              <a:buFont typeface="Arial" panose="020B0604020202020204" pitchFamily="34" charset="0"/>
              <a:buChar char="•"/>
            </a:pPr>
            <a:r>
              <a:rPr lang="en-US" sz="1200" b="0" dirty="0"/>
              <a:t>We open the </a:t>
            </a:r>
            <a:r>
              <a:rPr lang="en-US" sz="1200" b="1" dirty="0"/>
              <a:t>[Generate Code Snippets]</a:t>
            </a:r>
            <a:r>
              <a:rPr lang="en-US" sz="1200" b="0" dirty="0"/>
              <a:t> dialog window by clicking on </a:t>
            </a:r>
            <a:r>
              <a:rPr lang="en-US" sz="1200" b="1" dirty="0"/>
              <a:t>the [Code]</a:t>
            </a:r>
            <a:r>
              <a:rPr lang="bg-BG" sz="1200" b="1" dirty="0"/>
              <a:t> </a:t>
            </a:r>
            <a:r>
              <a:rPr lang="en-US" sz="1200" b="1" dirty="0"/>
              <a:t>button</a:t>
            </a:r>
            <a:r>
              <a:rPr lang="bg-BG" sz="1200" b="0" dirty="0"/>
              <a:t>.</a:t>
            </a:r>
            <a:endParaRPr lang="en-US" sz="1200" b="0" dirty="0"/>
          </a:p>
          <a:p>
            <a:pPr marL="628650" lvl="1" indent="-171450">
              <a:lnSpc>
                <a:spcPct val="100000"/>
              </a:lnSpc>
              <a:buFont typeface="Arial" panose="020B0604020202020204" pitchFamily="34" charset="0"/>
              <a:buChar char="•"/>
            </a:pPr>
            <a:r>
              <a:rPr lang="en-US" sz="1200" b="0" dirty="0"/>
              <a:t>We select </a:t>
            </a:r>
            <a:r>
              <a:rPr lang="en-US" sz="1200" b="1" dirty="0"/>
              <a:t>[HTTP]</a:t>
            </a:r>
            <a:r>
              <a:rPr lang="en-US" sz="1200" b="0" dirty="0"/>
              <a:t> to see the HTTP request.</a:t>
            </a:r>
          </a:p>
          <a:p>
            <a:pPr marL="628650" lvl="1" indent="-171450">
              <a:lnSpc>
                <a:spcPct val="100000"/>
              </a:lnSpc>
              <a:buFont typeface="Arial" panose="020B0604020202020204" pitchFamily="34" charset="0"/>
              <a:buChar char="•"/>
            </a:pPr>
            <a:r>
              <a:rPr lang="en-US" sz="1200" b="0" dirty="0"/>
              <a:t>We can select </a:t>
            </a:r>
            <a:r>
              <a:rPr lang="en-US" sz="1200" b="1" dirty="0"/>
              <a:t>[JavaScript - Fetch] </a:t>
            </a:r>
            <a:r>
              <a:rPr lang="en-US" sz="1200" b="0" dirty="0"/>
              <a:t>to see how to invoke this request from a client-side JS application, running in the Web browser.</a:t>
            </a:r>
          </a:p>
          <a:p>
            <a:pPr marL="628650" lvl="1" indent="-171450">
              <a:lnSpc>
                <a:spcPct val="100000"/>
              </a:lnSpc>
              <a:buFont typeface="Arial" panose="020B0604020202020204" pitchFamily="34" charset="0"/>
              <a:buChar char="•"/>
            </a:pPr>
            <a:r>
              <a:rPr lang="en-US" sz="1200" b="0" dirty="0"/>
              <a:t>We can select also </a:t>
            </a:r>
            <a:r>
              <a:rPr lang="en-US" sz="1200" b="1" dirty="0"/>
              <a:t>[Java]</a:t>
            </a:r>
            <a:r>
              <a:rPr lang="en-US" sz="1200" b="0" dirty="0"/>
              <a:t> to see a sample Java code for invoking the same request from Java.</a:t>
            </a:r>
          </a:p>
          <a:p>
            <a:pPr>
              <a:lnSpc>
                <a:spcPct val="100000"/>
              </a:lnSpc>
            </a:pPr>
            <a:r>
              <a:rPr lang="en-US" sz="1200" dirty="0"/>
              <a:t>You can play more with </a:t>
            </a:r>
            <a:r>
              <a:rPr lang="en-US" sz="1200" b="1" dirty="0"/>
              <a:t>Postman </a:t>
            </a:r>
            <a:r>
              <a:rPr lang="en-US" sz="1200" dirty="0"/>
              <a:t>during the exercise and homework sessions. I hope you will like it. I am sure you will find with ease </a:t>
            </a:r>
            <a:r>
              <a:rPr lang="en-US" sz="1200" b="1" dirty="0"/>
              <a:t>how to install the Postman HTTP client </a:t>
            </a:r>
            <a:r>
              <a:rPr lang="en-US" sz="1200" dirty="0"/>
              <a:t>on your computer.</a:t>
            </a:r>
          </a:p>
          <a:p>
            <a:pPr>
              <a:lnSpc>
                <a:spcPct val="100000"/>
              </a:lnSpc>
            </a:pPr>
            <a:endParaRPr lang="en-US" sz="1200" dirty="0"/>
          </a:p>
          <a:p>
            <a:pPr>
              <a:lnSpc>
                <a:spcPct val="100000"/>
              </a:lnSpc>
            </a:pPr>
            <a:r>
              <a:rPr lang="en-US" sz="1200" dirty="0"/>
              <a:t>In case you want to explore more the HTTP client tools, I could recommend these:</a:t>
            </a:r>
          </a:p>
          <a:p>
            <a:pPr marL="171450" indent="-171450">
              <a:lnSpc>
                <a:spcPct val="100000"/>
              </a:lnSpc>
              <a:buFont typeface="Arial" panose="020B0604020202020204" pitchFamily="34" charset="0"/>
              <a:buChar char="•"/>
            </a:pPr>
            <a:r>
              <a:rPr lang="en-US" sz="1200" b="1" dirty="0">
                <a:hlinkClick r:id="rId3"/>
              </a:rPr>
              <a:t>Insomnia Core REST Client</a:t>
            </a:r>
            <a:r>
              <a:rPr lang="en-US" sz="1200" b="1" dirty="0"/>
              <a:t> </a:t>
            </a:r>
            <a:r>
              <a:rPr lang="en-US" sz="1200" dirty="0"/>
              <a:t>– it is a client HTTP tool for developers, like Postman</a:t>
            </a:r>
          </a:p>
          <a:p>
            <a:pPr marL="0" indent="0">
              <a:lnSpc>
                <a:spcPct val="100000"/>
              </a:lnSpc>
              <a:buFont typeface="Arial" panose="020B0604020202020204" pitchFamily="34" charset="0"/>
              <a:buNone/>
            </a:pPr>
            <a:endParaRPr lang="en-US" sz="1200" dirty="0"/>
          </a:p>
          <a:p>
            <a:pPr marL="171450" indent="-171450">
              <a:lnSpc>
                <a:spcPct val="100000"/>
              </a:lnSpc>
              <a:buFont typeface="Arial" panose="020B0604020202020204" pitchFamily="34" charset="0"/>
              <a:buChar char="•"/>
            </a:pPr>
            <a:r>
              <a:rPr lang="en-US" sz="1200" b="1" dirty="0">
                <a:hlinkClick r:id="rId4"/>
              </a:rPr>
              <a:t>Postwoman</a:t>
            </a:r>
            <a:r>
              <a:rPr lang="en-US" sz="1200" dirty="0"/>
              <a:t> – it is a Web-based Postman-like HTTP client tool, running directly from the Web, without installation.</a:t>
            </a:r>
          </a:p>
          <a:p>
            <a:pPr marL="628650" lvl="1" indent="-171450">
              <a:lnSpc>
                <a:spcPct val="100000"/>
              </a:lnSpc>
              <a:buFont typeface="Arial" panose="020B0604020202020204" pitchFamily="34" charset="0"/>
              <a:buChar char="•"/>
            </a:pPr>
            <a:r>
              <a:rPr lang="en-US" sz="1200" dirty="0"/>
              <a:t>Did you notice the tease in the name? It is not a "</a:t>
            </a:r>
            <a:r>
              <a:rPr lang="en-US" sz="1200" b="1" i="1" dirty="0"/>
              <a:t>post man</a:t>
            </a:r>
            <a:r>
              <a:rPr lang="en-US" sz="1200" dirty="0"/>
              <a:t>". It is a "</a:t>
            </a:r>
            <a:r>
              <a:rPr lang="en-US" sz="1200" b="1" i="1" dirty="0"/>
              <a:t>post woman</a:t>
            </a:r>
            <a:r>
              <a:rPr lang="en-US" sz="1200" dirty="0"/>
              <a:t>". You can play with it at </a:t>
            </a:r>
            <a:r>
              <a:rPr lang="en-US" b="1" dirty="0"/>
              <a:t>postwoman.io</a:t>
            </a:r>
            <a:r>
              <a:rPr lang="en-US" dirty="0"/>
              <a:t>.</a:t>
            </a:r>
          </a:p>
          <a:p>
            <a:pPr marL="628650" lvl="1" indent="-171450">
              <a:lnSpc>
                <a:spcPct val="100000"/>
              </a:lnSpc>
              <a:buFont typeface="Arial" panose="020B0604020202020204" pitchFamily="34" charset="0"/>
              <a:buChar char="•"/>
            </a:pPr>
            <a:r>
              <a:rPr lang="en-US" dirty="0"/>
              <a:t>This is the tool. We can click on the [Send] button and we see the response here.</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11</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5"/>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1836844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it's time to explain what is the relationship between the </a:t>
            </a:r>
            <a:r>
              <a:rPr lang="en-US" b="1" dirty="0"/>
              <a:t>HTML forms</a:t>
            </a:r>
            <a:r>
              <a:rPr lang="en-US" dirty="0"/>
              <a:t> and the </a:t>
            </a:r>
            <a:r>
              <a:rPr lang="en-US" b="1" dirty="0"/>
              <a:t>HTTP protocol </a:t>
            </a:r>
            <a:r>
              <a:rPr lang="en-US" dirty="0"/>
              <a:t>and how these technologies interact with each other. We shall explain and demonstrate with live examples how </a:t>
            </a:r>
            <a:r>
              <a:rPr lang="en-US" b="1" dirty="0"/>
              <a:t>HTML forms submit their data</a:t>
            </a:r>
            <a:r>
              <a:rPr lang="en-US" dirty="0"/>
              <a:t> to the Web server using </a:t>
            </a:r>
            <a:r>
              <a:rPr lang="en-US" b="1" dirty="0"/>
              <a:t>GET </a:t>
            </a:r>
            <a:r>
              <a:rPr lang="en-US" dirty="0"/>
              <a:t>and </a:t>
            </a:r>
            <a:r>
              <a:rPr lang="en-US" b="1" dirty="0"/>
              <a:t>POST </a:t>
            </a:r>
            <a:r>
              <a:rPr lang="en-US" dirty="0"/>
              <a:t>requests and how the submitted data is encoded as </a:t>
            </a:r>
            <a:r>
              <a:rPr lang="en-US" b="1" dirty="0"/>
              <a:t>query string</a:t>
            </a:r>
            <a:r>
              <a:rPr lang="en-US" dirty="0"/>
              <a:t> in the requested URL (for HTTP GET) and in the </a:t>
            </a:r>
            <a:r>
              <a:rPr lang="en-US" b="1" dirty="0"/>
              <a:t>request body </a:t>
            </a:r>
            <a:r>
              <a:rPr lang="en-US" dirty="0"/>
              <a:t>(for HTTP POST).</a:t>
            </a:r>
          </a:p>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12</a:t>
            </a:fld>
            <a:endParaRPr lang="en-US" dirty="0"/>
          </a:p>
        </p:txBody>
      </p:sp>
      <p:sp>
        <p:nvSpPr>
          <p:cNvPr id="6" name="Footer Placeholder 7">
            <a:extLst>
              <a:ext uri="{FF2B5EF4-FFF2-40B4-BE49-F238E27FC236}">
                <a16:creationId xmlns="" xmlns:a16="http://schemas.microsoft.com/office/drawing/2014/main" id="{AF674C9F-D424-460A-9A74-19B76AF91AC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3134998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HTML forms the </a:t>
            </a:r>
            <a:r>
              <a:rPr lang="en-US" b="1" dirty="0"/>
              <a:t>"</a:t>
            </a:r>
            <a:r>
              <a:rPr lang="en-US" b="1" i="1" dirty="0">
                <a:solidFill>
                  <a:schemeClr val="bg1"/>
                </a:solidFill>
              </a:rPr>
              <a:t>action</a:t>
            </a:r>
            <a:r>
              <a:rPr lang="en-US" b="1" dirty="0"/>
              <a:t>" attribute</a:t>
            </a:r>
            <a:r>
              <a:rPr lang="en-US" dirty="0"/>
              <a:t> defines where to submit the form data.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If we write </a:t>
            </a:r>
            <a:r>
              <a:rPr lang="en-US" i="1" dirty="0"/>
              <a:t>"</a:t>
            </a:r>
            <a:r>
              <a:rPr lang="en-US" b="1" i="1" dirty="0"/>
              <a:t>form action equals to home dot html"</a:t>
            </a:r>
            <a:r>
              <a:rPr lang="en-US" dirty="0"/>
              <a:t> this means that the fields inside the form will be sent to the "</a:t>
            </a:r>
            <a:r>
              <a:rPr lang="en-US" b="1" i="1" dirty="0"/>
              <a:t>home dot html</a:t>
            </a:r>
            <a:r>
              <a:rPr lang="en-US" dirty="0"/>
              <a:t>" script at the server-side, when the form is submitted.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Most HTML forms have the "</a:t>
            </a:r>
            <a:r>
              <a:rPr lang="en-US" b="1" i="1" dirty="0"/>
              <a:t>form</a:t>
            </a:r>
            <a:r>
              <a:rPr lang="en-US" dirty="0"/>
              <a:t>" tag with some action URL, a set of </a:t>
            </a:r>
            <a:r>
              <a:rPr lang="en-US" b="1" dirty="0"/>
              <a:t>input fields </a:t>
            </a:r>
            <a:r>
              <a:rPr lang="en-US" dirty="0"/>
              <a:t>and a </a:t>
            </a:r>
            <a:r>
              <a:rPr lang="en-US" b="1" dirty="0"/>
              <a:t>submit button</a:t>
            </a:r>
            <a:r>
              <a:rPr lang="en-US" dirty="0"/>
              <a:t>. The submit button sends the form data to the specified URL in the "</a:t>
            </a:r>
            <a:r>
              <a:rPr lang="en-US" b="1" i="1" dirty="0"/>
              <a:t>action</a:t>
            </a:r>
            <a:r>
              <a:rPr lang="en-US" dirty="0"/>
              <a:t>" attribute.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We can use </a:t>
            </a:r>
            <a:r>
              <a:rPr lang="en-US" b="1" dirty="0"/>
              <a:t>relative</a:t>
            </a:r>
            <a:r>
              <a:rPr lang="en-US" dirty="0"/>
              <a:t> or </a:t>
            </a:r>
            <a:r>
              <a:rPr lang="en-US" b="1" dirty="0"/>
              <a:t>full URL</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Relative URLs </a:t>
            </a:r>
            <a:r>
              <a:rPr lang="en-US" dirty="0"/>
              <a:t>are evaluated relatively to the current URL, which is loaded in the Web browser. We can use </a:t>
            </a:r>
            <a:r>
              <a:rPr lang="en-US" b="1" dirty="0"/>
              <a:t>slashes</a:t>
            </a:r>
            <a:r>
              <a:rPr lang="en-US" dirty="0"/>
              <a:t> and the "</a:t>
            </a:r>
            <a:r>
              <a:rPr lang="en-US" b="1" dirty="0"/>
              <a:t>double dot</a:t>
            </a:r>
            <a:r>
              <a:rPr lang="en-US" dirty="0"/>
              <a:t>" notation to address a</a:t>
            </a:r>
            <a:r>
              <a:rPr lang="bg-BG" dirty="0"/>
              <a:t> </a:t>
            </a:r>
            <a:r>
              <a:rPr lang="en-US" dirty="0"/>
              <a:t>different folder or the parent folder of the virtual folder structure at the Web server.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Full URLs </a:t>
            </a:r>
            <a:r>
              <a:rPr lang="en-US" dirty="0"/>
              <a:t>are used to submit the form data to completely different Web site. For example, a Web site may embed an HTML form for newsletter subscription which submits its form fields to an external Web site, which provides email newsletter services.</a:t>
            </a:r>
          </a:p>
          <a:p>
            <a:endParaRPr lang="en-US" dirty="0"/>
          </a:p>
          <a:p>
            <a:r>
              <a:rPr lang="en-US" dirty="0"/>
              <a:t>At the </a:t>
            </a:r>
            <a:r>
              <a:rPr lang="en-US" b="1" dirty="0"/>
              <a:t>example </a:t>
            </a:r>
            <a:r>
              <a:rPr lang="en-US" dirty="0"/>
              <a:t>on the screen we have </a:t>
            </a:r>
            <a:r>
              <a:rPr lang="en-US" b="1" dirty="0"/>
              <a:t>two HTML pages </a:t>
            </a:r>
            <a:r>
              <a:rPr lang="en-US" dirty="0"/>
              <a:t>and a form, which holds a "submit" button.</a:t>
            </a:r>
          </a:p>
          <a:p>
            <a:endParaRPr lang="en-US" dirty="0"/>
          </a:p>
          <a:p>
            <a:r>
              <a:rPr lang="en-US" dirty="0"/>
              <a:t>When the </a:t>
            </a:r>
            <a:r>
              <a:rPr lang="en-US" b="1" dirty="0"/>
              <a:t>"submit" button </a:t>
            </a:r>
            <a:r>
              <a:rPr lang="en-US" b="0" dirty="0"/>
              <a:t>(which has a title "</a:t>
            </a:r>
            <a:r>
              <a:rPr lang="en-US" b="1" i="1" dirty="0"/>
              <a:t>Go to homepage</a:t>
            </a:r>
            <a:r>
              <a:rPr lang="en-US" b="0" dirty="0"/>
              <a:t>")</a:t>
            </a:r>
            <a:r>
              <a:rPr lang="en-US" b="1" dirty="0"/>
              <a:t> </a:t>
            </a:r>
            <a:r>
              <a:rPr lang="en-US" b="0" dirty="0"/>
              <a:t>is clicked, </a:t>
            </a:r>
            <a:r>
              <a:rPr lang="en-US" dirty="0"/>
              <a:t>the data from the HTML form in first page will be sent to the second page "</a:t>
            </a:r>
            <a:r>
              <a:rPr lang="en-US" b="1" dirty="0"/>
              <a:t>home.html</a:t>
            </a:r>
            <a:r>
              <a:rPr lang="en-US" dirty="0"/>
              <a:t>" and the browser will open the second page. In our example we have no data fields, just the </a:t>
            </a:r>
            <a:r>
              <a:rPr lang="en-US" b="1" dirty="0"/>
              <a:t>"submit" button</a:t>
            </a:r>
            <a:r>
              <a:rPr lang="en-US" dirty="0"/>
              <a:t>.</a:t>
            </a:r>
          </a:p>
          <a:p>
            <a:endParaRPr lang="en-US" dirty="0"/>
          </a:p>
          <a:p>
            <a:r>
              <a:rPr lang="en-US" dirty="0"/>
              <a:t>Let's see a live example how this works.</a:t>
            </a:r>
          </a:p>
          <a:p>
            <a:pPr marL="171450" indent="-171450">
              <a:buFont typeface="Arial" panose="020B0604020202020204" pitchFamily="34" charset="0"/>
              <a:buChar char="•"/>
            </a:pPr>
            <a:r>
              <a:rPr lang="en-US" dirty="0"/>
              <a:t>We open the link from </a:t>
            </a:r>
            <a:r>
              <a:rPr lang="en-US" b="1" dirty="0"/>
              <a:t>repl.it</a:t>
            </a:r>
            <a:r>
              <a:rPr lang="en-US" b="0" dirty="0"/>
              <a:t>. We have two pages: </a:t>
            </a:r>
            <a:r>
              <a:rPr lang="en-US" b="1" dirty="0"/>
              <a:t>index.html</a:t>
            </a:r>
            <a:r>
              <a:rPr lang="en-US" b="0" dirty="0"/>
              <a:t> and </a:t>
            </a:r>
            <a:r>
              <a:rPr lang="en-US" b="1" dirty="0"/>
              <a:t>home.html</a:t>
            </a:r>
            <a:r>
              <a:rPr lang="en-US" b="0" dirty="0"/>
              <a:t>.</a:t>
            </a:r>
          </a:p>
          <a:p>
            <a:pPr marL="171450" indent="-171450">
              <a:buFont typeface="Arial" panose="020B0604020202020204" pitchFamily="34" charset="0"/>
              <a:buChar char="•"/>
            </a:pPr>
            <a:r>
              <a:rPr lang="en-US" b="1" dirty="0"/>
              <a:t>Index.html </a:t>
            </a:r>
            <a:r>
              <a:rPr lang="en-US" b="0" dirty="0"/>
              <a:t>is the default page at this Web site. It holds an empty </a:t>
            </a:r>
            <a:r>
              <a:rPr lang="en-US" b="1" dirty="0"/>
              <a:t>HTML form </a:t>
            </a:r>
            <a:r>
              <a:rPr lang="en-US" b="0" dirty="0"/>
              <a:t>with </a:t>
            </a:r>
            <a:r>
              <a:rPr lang="en-US" b="1" dirty="0"/>
              <a:t>"submit" button</a:t>
            </a:r>
            <a:r>
              <a:rPr lang="en-US" b="0" dirty="0"/>
              <a:t>. The </a:t>
            </a:r>
            <a:r>
              <a:rPr lang="en-US" b="1" dirty="0"/>
              <a:t>action</a:t>
            </a:r>
            <a:r>
              <a:rPr lang="en-US" b="0" dirty="0"/>
              <a:t> of the form is set to "</a:t>
            </a:r>
            <a:r>
              <a:rPr lang="en-US" b="1" dirty="0"/>
              <a:t>home.html</a:t>
            </a:r>
            <a:r>
              <a:rPr lang="en-US" b="0" dirty="0"/>
              <a:t>".</a:t>
            </a:r>
          </a:p>
          <a:p>
            <a:pPr marL="171450" indent="-171450">
              <a:buFont typeface="Arial" panose="020B0604020202020204" pitchFamily="34" charset="0"/>
              <a:buChar char="•"/>
            </a:pPr>
            <a:r>
              <a:rPr lang="en-US" b="1" dirty="0"/>
              <a:t>Home.html </a:t>
            </a:r>
            <a:r>
              <a:rPr lang="en-US" b="0" dirty="0"/>
              <a:t>is the second page, which handles the submitted form data from the first page. It just shows "</a:t>
            </a:r>
            <a:r>
              <a:rPr lang="en-US" b="1" dirty="0"/>
              <a:t>Welcome Home</a:t>
            </a:r>
            <a:r>
              <a:rPr lang="en-US" b="0" dirty="0"/>
              <a:t>".</a:t>
            </a:r>
          </a:p>
          <a:p>
            <a:pPr marL="171450" indent="-171450">
              <a:buFont typeface="Arial" panose="020B0604020202020204" pitchFamily="34" charset="0"/>
              <a:buChar char="•"/>
            </a:pPr>
            <a:r>
              <a:rPr lang="en-US" b="0" dirty="0"/>
              <a:t>We click on the </a:t>
            </a:r>
            <a:r>
              <a:rPr lang="en-US" b="1" dirty="0"/>
              <a:t>[Run] button </a:t>
            </a:r>
            <a:r>
              <a:rPr lang="en-US" b="0" dirty="0"/>
              <a:t>to start the sample Web site.</a:t>
            </a:r>
          </a:p>
          <a:p>
            <a:pPr marL="171450" indent="-171450">
              <a:buFont typeface="Arial" panose="020B0604020202020204" pitchFamily="34" charset="0"/>
              <a:buChar char="•"/>
            </a:pPr>
            <a:r>
              <a:rPr lang="en-US" b="0" dirty="0"/>
              <a:t>Then we open the site in a </a:t>
            </a:r>
            <a:r>
              <a:rPr lang="en-US" b="1" dirty="0"/>
              <a:t>separate browser window </a:t>
            </a:r>
            <a:r>
              <a:rPr lang="en-US" b="0" dirty="0"/>
              <a:t>by clicking the </a:t>
            </a:r>
            <a:r>
              <a:rPr lang="en-US" b="1" dirty="0"/>
              <a:t>[Open in a new tab] button</a:t>
            </a:r>
            <a:r>
              <a:rPr lang="en-US" b="0" dirty="0"/>
              <a:t> (this one with the arrow).</a:t>
            </a:r>
          </a:p>
          <a:p>
            <a:pPr marL="171450" indent="-171450">
              <a:buFont typeface="Arial" panose="020B0604020202020204" pitchFamily="34" charset="0"/>
              <a:buChar char="•"/>
            </a:pPr>
            <a:r>
              <a:rPr lang="en-US" b="0" dirty="0"/>
              <a:t>The </a:t>
            </a:r>
            <a:r>
              <a:rPr lang="en-US" b="1" dirty="0"/>
              <a:t>index.html</a:t>
            </a:r>
            <a:r>
              <a:rPr lang="en-US" b="0" dirty="0"/>
              <a:t> page is now displayed in the Web browser.</a:t>
            </a:r>
          </a:p>
          <a:p>
            <a:pPr marL="171450" indent="-171450">
              <a:buFont typeface="Arial" panose="020B0604020202020204" pitchFamily="34" charset="0"/>
              <a:buChar char="•"/>
            </a:pPr>
            <a:r>
              <a:rPr lang="en-US" b="0" dirty="0"/>
              <a:t>We click the </a:t>
            </a:r>
            <a:r>
              <a:rPr lang="en-US" b="1" dirty="0"/>
              <a:t>[Go to homepage] button </a:t>
            </a:r>
            <a:r>
              <a:rPr lang="en-US" b="0" dirty="0"/>
              <a:t>and the browser opens the "</a:t>
            </a:r>
            <a:r>
              <a:rPr lang="en-US" b="1" dirty="0"/>
              <a:t>home.html</a:t>
            </a:r>
            <a:r>
              <a:rPr lang="en-US" b="0" dirty="0"/>
              <a:t>" page by submitting the form data from the HTML form (which is empty).</a:t>
            </a:r>
          </a:p>
          <a:p>
            <a:pPr marL="0" indent="0">
              <a:buFont typeface="Arial" panose="020B0604020202020204" pitchFamily="34" charset="0"/>
              <a:buNone/>
            </a:pPr>
            <a:r>
              <a:rPr lang="en-US" b="1" dirty="0"/>
              <a:t>That's all </a:t>
            </a:r>
            <a:r>
              <a:rPr lang="en-US" b="0" dirty="0"/>
              <a:t>for this example.</a:t>
            </a:r>
            <a:endParaRPr lang="en-US" b="1" dirty="0"/>
          </a:p>
        </p:txBody>
      </p:sp>
      <p:sp>
        <p:nvSpPr>
          <p:cNvPr id="4" name="Slide Number Placeholder 3"/>
          <p:cNvSpPr>
            <a:spLocks noGrp="1"/>
          </p:cNvSpPr>
          <p:nvPr>
            <p:ph type="sldNum" sz="quarter" idx="10"/>
          </p:nvPr>
        </p:nvSpPr>
        <p:spPr/>
        <p:txBody>
          <a:bodyPr/>
          <a:lstStyle/>
          <a:p>
            <a:fld id="{2BF067CD-8E6B-4360-9AA8-C5DF2A48A6D1}" type="slidenum">
              <a:rPr lang="en-US" smtClean="0"/>
              <a:t>13</a:t>
            </a:fld>
            <a:endParaRPr lang="en-US"/>
          </a:p>
        </p:txBody>
      </p:sp>
      <p:sp>
        <p:nvSpPr>
          <p:cNvPr id="7" name="Footer Placeholder 7">
            <a:extLst>
              <a:ext uri="{FF2B5EF4-FFF2-40B4-BE49-F238E27FC236}">
                <a16:creationId xmlns="" xmlns:a16="http://schemas.microsoft.com/office/drawing/2014/main" id="{8EAF00DD-9D8E-4849-BBA3-1D8485FB9E11}"/>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2380449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review </a:t>
            </a:r>
            <a:r>
              <a:rPr lang="en-US" b="1" dirty="0"/>
              <a:t>another example</a:t>
            </a:r>
            <a:r>
              <a:rPr lang="en-US" dirty="0"/>
              <a:t>, in which we have a </a:t>
            </a:r>
            <a:r>
              <a:rPr lang="en-US" b="1" dirty="0"/>
              <a:t>form with a field</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Forms can specify the </a:t>
            </a:r>
            <a:r>
              <a:rPr lang="en-US" b="1" dirty="0">
                <a:solidFill>
                  <a:schemeClr val="bg1"/>
                </a:solidFill>
              </a:rPr>
              <a:t>HTTP method </a:t>
            </a:r>
            <a:r>
              <a:rPr lang="en-US" dirty="0"/>
              <a:t>for sending the form</a:t>
            </a:r>
            <a:r>
              <a:rPr lang="bg-BG" dirty="0"/>
              <a:t> </a:t>
            </a:r>
            <a:r>
              <a:rPr lang="en-US" dirty="0"/>
              <a:t>data. It can be </a:t>
            </a:r>
            <a:r>
              <a:rPr lang="en-US" b="1" dirty="0"/>
              <a:t>GET</a:t>
            </a:r>
            <a:r>
              <a:rPr lang="en-US" dirty="0"/>
              <a:t> or </a:t>
            </a:r>
            <a:r>
              <a:rPr lang="en-US" b="1" dirty="0"/>
              <a:t>POST</a:t>
            </a:r>
            <a:r>
              <a:rPr lang="en-US" dirty="0"/>
              <a:t>.</a:t>
            </a:r>
            <a:endParaRPr lang="en-US"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GET</a:t>
            </a:r>
            <a:r>
              <a:rPr lang="en-US" dirty="0"/>
              <a:t> sends the form data as </a:t>
            </a:r>
            <a:r>
              <a:rPr lang="en-US" b="1" dirty="0"/>
              <a:t>query string</a:t>
            </a:r>
            <a:r>
              <a:rPr lang="en-US" dirty="0"/>
              <a:t> in the URL.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And </a:t>
            </a:r>
            <a:r>
              <a:rPr lang="en-US" b="1" dirty="0"/>
              <a:t>POST</a:t>
            </a:r>
            <a:r>
              <a:rPr lang="en-US" dirty="0"/>
              <a:t> sends the form data in the HTTP </a:t>
            </a:r>
            <a:r>
              <a:rPr lang="en-US" b="1" dirty="0"/>
              <a:t>request body</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We shall see the difference in a few moments, through live examples.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The </a:t>
            </a:r>
            <a:r>
              <a:rPr lang="en-US" b="1" dirty="0"/>
              <a:t>first example </a:t>
            </a:r>
            <a:r>
              <a:rPr lang="en-US" dirty="0"/>
              <a:t>consists of the </a:t>
            </a:r>
            <a:r>
              <a:rPr lang="en-US" b="1" dirty="0"/>
              <a:t>HTML form</a:t>
            </a:r>
            <a:r>
              <a:rPr lang="en-US" dirty="0"/>
              <a:t>, shown at the screen. It has the "</a:t>
            </a:r>
            <a:r>
              <a:rPr lang="en-US" b="1" i="1" dirty="0"/>
              <a:t>method equals GET</a:t>
            </a:r>
            <a:r>
              <a:rPr lang="en-US" dirty="0"/>
              <a:t>" attribute.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This is a simple Web form, which has a </a:t>
            </a:r>
            <a:r>
              <a:rPr lang="en-US" b="1" dirty="0"/>
              <a:t>text input field</a:t>
            </a:r>
            <a:r>
              <a:rPr lang="en-US" dirty="0"/>
              <a:t> named "</a:t>
            </a:r>
            <a:r>
              <a:rPr lang="en-US" b="1" dirty="0"/>
              <a:t>name</a:t>
            </a:r>
            <a:r>
              <a:rPr lang="en-US" dirty="0"/>
              <a:t>" and a </a:t>
            </a:r>
            <a:r>
              <a:rPr lang="en-US" b="1" dirty="0"/>
              <a:t>"submit" button</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form </a:t>
            </a:r>
            <a:r>
              <a:rPr lang="en-US" b="1" dirty="0"/>
              <a:t>submits its data to the same page</a:t>
            </a:r>
            <a:r>
              <a:rPr lang="en-US" dirty="0"/>
              <a:t>, from which the form is loaded, because it has </a:t>
            </a:r>
            <a:r>
              <a:rPr lang="en-US" b="1" dirty="0"/>
              <a:t>no "action" attribute</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If we </a:t>
            </a:r>
            <a:r>
              <a:rPr lang="en-US" b="1" dirty="0"/>
              <a:t>run the above example</a:t>
            </a:r>
            <a:r>
              <a:rPr lang="en-US" dirty="0"/>
              <a:t>, and we enter "</a:t>
            </a:r>
            <a:r>
              <a:rPr lang="en-US" b="1" i="1" dirty="0"/>
              <a:t>Peter</a:t>
            </a:r>
            <a:r>
              <a:rPr lang="en-US" dirty="0"/>
              <a:t>" in the text field, the form will send its data in the URL with a </a:t>
            </a:r>
            <a:r>
              <a:rPr lang="en-US" b="1" dirty="0"/>
              <a:t>query string</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initial URL, followed by "</a:t>
            </a:r>
            <a:r>
              <a:rPr lang="en-US" b="1" dirty="0"/>
              <a:t>question mark</a:t>
            </a:r>
            <a:r>
              <a:rPr lang="en-US" dirty="0"/>
              <a:t>", followed by "</a:t>
            </a:r>
            <a:r>
              <a:rPr lang="en-US" b="1" dirty="0"/>
              <a:t>name equals Peter</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The form fields values are sent as sequences of "</a:t>
            </a:r>
            <a:r>
              <a:rPr lang="en-US" b="1" dirty="0"/>
              <a:t>field=value</a:t>
            </a:r>
            <a:r>
              <a:rPr lang="en-US" dirty="0"/>
              <a:t>" tokens </a:t>
            </a:r>
            <a:r>
              <a:rPr lang="en-US" b="1" dirty="0"/>
              <a:t>after the question mark</a:t>
            </a:r>
            <a:r>
              <a:rPr lang="en-US" dirty="0"/>
              <a:t> in the end of the URL, separated from each other by </a:t>
            </a:r>
            <a:r>
              <a:rPr lang="en-US" b="1" dirty="0"/>
              <a:t>ampersands</a:t>
            </a:r>
            <a:r>
              <a:rPr lang="en-US" dirty="0"/>
              <a:t>, and </a:t>
            </a:r>
            <a:r>
              <a:rPr lang="en-US" b="1" dirty="0"/>
              <a:t>with escaping</a:t>
            </a:r>
            <a:r>
              <a:rPr lang="en-US" dirty="0"/>
              <a:t> when needed. I shall explain this URL data encoding format in bigger detail later.</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We can test this </a:t>
            </a:r>
            <a:r>
              <a:rPr lang="en-US" b="1" dirty="0"/>
              <a:t>example live</a:t>
            </a:r>
            <a:r>
              <a:rPr lang="en-US" dirty="0"/>
              <a:t> at the </a:t>
            </a:r>
            <a:r>
              <a:rPr lang="en-US" b="1" dirty="0"/>
              <a:t>repl.it</a:t>
            </a:r>
            <a:r>
              <a:rPr lang="en-US" dirty="0"/>
              <a:t> playground.</a:t>
            </a:r>
            <a:endParaRPr lang="bg-BG"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a:t>
            </a:r>
            <a:r>
              <a:rPr lang="en-US" b="1" dirty="0"/>
              <a:t>open the link to repl.it</a:t>
            </a:r>
            <a:r>
              <a:rPr lang="en-US" dirty="0"/>
              <a:t> and we wait a bit for the project to load.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This sample project consists of a </a:t>
            </a:r>
            <a:r>
              <a:rPr lang="en-US" b="1" dirty="0"/>
              <a:t>single HTML page</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click </a:t>
            </a:r>
            <a:r>
              <a:rPr lang="en-US" b="1" dirty="0"/>
              <a:t>the green [Run] button </a:t>
            </a:r>
            <a:r>
              <a:rPr lang="en-US" dirty="0"/>
              <a:t>and then open the result Web page in a </a:t>
            </a:r>
            <a:r>
              <a:rPr lang="en-US" b="1" dirty="0"/>
              <a:t>new window</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Now we enter "</a:t>
            </a:r>
            <a:r>
              <a:rPr lang="en-US" b="1" i="1" dirty="0"/>
              <a:t>Peter</a:t>
            </a:r>
            <a:r>
              <a:rPr lang="en-US" dirty="0"/>
              <a:t>" in the text field and </a:t>
            </a:r>
            <a:r>
              <a:rPr lang="en-US" b="1" dirty="0"/>
              <a:t>submit the form</a:t>
            </a:r>
            <a:r>
              <a:rPr lang="en-US" dirty="0"/>
              <a:t>. The form data "</a:t>
            </a:r>
            <a:r>
              <a:rPr lang="en-US" b="1" i="1" dirty="0"/>
              <a:t>name=Peter</a:t>
            </a:r>
            <a:r>
              <a:rPr lang="en-US" dirty="0"/>
              <a:t>" is sent to the same page through a </a:t>
            </a:r>
            <a:r>
              <a:rPr lang="en-US" b="1" dirty="0"/>
              <a:t>URL query string</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Now I enter "</a:t>
            </a:r>
            <a:r>
              <a:rPr lang="en-US" b="1" dirty="0"/>
              <a:t>Svetlin Nakov</a:t>
            </a:r>
            <a:r>
              <a:rPr lang="en-US" dirty="0"/>
              <a:t>" and submit the form. The form data is encoded as "</a:t>
            </a:r>
            <a:r>
              <a:rPr lang="en-US" b="1" dirty="0"/>
              <a:t>?name=</a:t>
            </a:r>
            <a:r>
              <a:rPr lang="en-US" b="1" dirty="0" err="1"/>
              <a:t>Svetlin+Nakov</a:t>
            </a:r>
            <a:r>
              <a:rPr lang="en-US" dirty="0"/>
              <a:t>". The space is escaped as "</a:t>
            </a:r>
            <a:r>
              <a:rPr lang="en-US" b="1" dirty="0"/>
              <a:t>+</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If we enter more unusual string like "</a:t>
            </a:r>
            <a:r>
              <a:rPr lang="en-US" b="1" dirty="0" err="1"/>
              <a:t>a+b</a:t>
            </a:r>
            <a:r>
              <a:rPr lang="en-US" b="1" dirty="0"/>
              <a:t>=c</a:t>
            </a:r>
            <a:r>
              <a:rPr lang="en-US" dirty="0"/>
              <a:t>", it will be encoded as "</a:t>
            </a:r>
            <a:r>
              <a:rPr lang="en-US" b="1" dirty="0"/>
              <a:t>?name=a%2Bb%3Dc</a:t>
            </a:r>
            <a:r>
              <a:rPr lang="en-US" dirty="0"/>
              <a:t>". As we can see, </a:t>
            </a:r>
            <a:r>
              <a:rPr lang="en-US" b="1" dirty="0"/>
              <a:t>special characters are encoded</a:t>
            </a:r>
            <a:r>
              <a:rPr lang="en-US" dirty="0"/>
              <a:t> (or escaped) using</a:t>
            </a:r>
            <a:r>
              <a:rPr lang="bg-BG" dirty="0"/>
              <a:t> а</a:t>
            </a:r>
            <a:r>
              <a:rPr lang="en-US" dirty="0"/>
              <a:t> </a:t>
            </a:r>
            <a:r>
              <a:rPr lang="en-US" b="1" dirty="0"/>
              <a:t>percentage + their hex code</a:t>
            </a:r>
            <a:r>
              <a:rPr lang="en-US" dirty="0"/>
              <a:t>. The </a:t>
            </a:r>
            <a:r>
              <a:rPr lang="en-US" b="1" dirty="0"/>
              <a:t>space</a:t>
            </a:r>
            <a:r>
              <a:rPr lang="en-US" dirty="0"/>
              <a:t> is an exception and may be encoded also as "</a:t>
            </a:r>
            <a:r>
              <a:rPr lang="en-US" b="1" dirty="0"/>
              <a:t>+</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14</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4654879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The </a:t>
            </a:r>
            <a:r>
              <a:rPr lang="en-US" b="1" dirty="0"/>
              <a:t>next example </a:t>
            </a:r>
            <a:r>
              <a:rPr lang="en-US" dirty="0"/>
              <a:t>consists of this </a:t>
            </a:r>
            <a:r>
              <a:rPr lang="en-US" b="1" dirty="0"/>
              <a:t>HTML form </a:t>
            </a:r>
            <a:r>
              <a:rPr lang="en-US" dirty="0"/>
              <a:t>on the screen. It is the same form from the previous example, but now it uses "</a:t>
            </a:r>
            <a:r>
              <a:rPr lang="en-US" b="1" i="1" dirty="0"/>
              <a:t>method equals POST</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It's a simple form with a </a:t>
            </a:r>
            <a:r>
              <a:rPr lang="en-US" b="1" dirty="0"/>
              <a:t>text field</a:t>
            </a:r>
            <a:r>
              <a:rPr lang="en-US" dirty="0"/>
              <a:t> named "</a:t>
            </a:r>
            <a:r>
              <a:rPr lang="en-US" b="1" dirty="0"/>
              <a:t>name</a:t>
            </a:r>
            <a:r>
              <a:rPr lang="en-US" dirty="0"/>
              <a:t>" and a </a:t>
            </a:r>
            <a:r>
              <a:rPr lang="en-US" b="1" dirty="0"/>
              <a:t>"submit" button</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form </a:t>
            </a:r>
            <a:r>
              <a:rPr lang="en-US" b="1" dirty="0"/>
              <a:t>submits its data to the same page</a:t>
            </a:r>
            <a:r>
              <a:rPr lang="en-US" dirty="0"/>
              <a:t>, without specifying the </a:t>
            </a:r>
            <a:r>
              <a:rPr lang="en-US" b="1" dirty="0"/>
              <a:t>"action" attribute</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r>
              <a:rPr lang="en-US" dirty="0"/>
              <a:t>If we </a:t>
            </a:r>
            <a:r>
              <a:rPr lang="en-US" b="1" dirty="0"/>
              <a:t>run the form</a:t>
            </a:r>
            <a:r>
              <a:rPr lang="en-US" dirty="0"/>
              <a:t>, fill the name "</a:t>
            </a:r>
            <a:r>
              <a:rPr lang="en-US" b="1" i="1" dirty="0"/>
              <a:t>Peter</a:t>
            </a:r>
            <a:r>
              <a:rPr lang="en-US" dirty="0"/>
              <a:t>" in the text field and </a:t>
            </a:r>
            <a:r>
              <a:rPr lang="en-US" b="1" dirty="0"/>
              <a:t>submit </a:t>
            </a:r>
            <a:r>
              <a:rPr lang="en-US" dirty="0"/>
              <a:t>the form, it will send the following HTTP request:</a:t>
            </a:r>
          </a:p>
          <a:p>
            <a:endParaRPr lang="en-US" dirty="0"/>
          </a:p>
          <a:p>
            <a:pPr marL="0" indent="0">
              <a:buFont typeface="Arial" panose="020B0604020202020204" pitchFamily="34" charset="0"/>
              <a:buNone/>
            </a:pPr>
            <a:r>
              <a:rPr lang="en-US" b="1" dirty="0"/>
              <a:t>POST</a:t>
            </a:r>
            <a:r>
              <a:rPr lang="en-US" dirty="0"/>
              <a:t>, the page relative URL, space, HTTP, slash 1 point 1</a:t>
            </a:r>
          </a:p>
          <a:p>
            <a:pPr marL="171450" indent="-171450">
              <a:buFont typeface="Arial" panose="020B0604020202020204" pitchFamily="34" charset="0"/>
              <a:buChar char="•"/>
            </a:pPr>
            <a:r>
              <a:rPr lang="en-US" dirty="0"/>
              <a:t>Some </a:t>
            </a:r>
            <a:r>
              <a:rPr lang="en-US" b="1" dirty="0"/>
              <a:t>headers </a:t>
            </a:r>
            <a:r>
              <a:rPr lang="en-US" dirty="0"/>
              <a:t>like the content type, which says "</a:t>
            </a:r>
            <a:r>
              <a:rPr lang="en-US" b="1" dirty="0"/>
              <a:t>URL-encoded form data</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noProof="1">
              <a:solidFill>
                <a:schemeClr val="bg2"/>
              </a:solidFill>
              <a:cs typeface="Consolas" pitchFamily="49"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noProof="1">
                <a:solidFill>
                  <a:schemeClr val="bg2"/>
                </a:solidFill>
                <a:cs typeface="Consolas" pitchFamily="49" charset="0"/>
              </a:rPr>
              <a:t>And the HTTP </a:t>
            </a:r>
            <a:r>
              <a:rPr lang="en-US" sz="1200" b="1" noProof="1">
                <a:solidFill>
                  <a:schemeClr val="bg2"/>
                </a:solidFill>
                <a:cs typeface="Consolas" pitchFamily="49" charset="0"/>
              </a:rPr>
              <a:t>request body </a:t>
            </a:r>
            <a:r>
              <a:rPr lang="en-US" sz="1200" b="0" noProof="1">
                <a:solidFill>
                  <a:schemeClr val="bg2"/>
                </a:solidFill>
                <a:cs typeface="Consolas" pitchFamily="49" charset="0"/>
              </a:rPr>
              <a:t>holds the submitted form data, which is URL-encoded as "</a:t>
            </a:r>
            <a:r>
              <a:rPr lang="en-US" sz="1200" b="1" noProof="1">
                <a:solidFill>
                  <a:schemeClr val="bg2"/>
                </a:solidFill>
                <a:cs typeface="Consolas" pitchFamily="49" charset="0"/>
              </a:rPr>
              <a:t>name=Peter</a:t>
            </a:r>
            <a:r>
              <a:rPr lang="en-US" sz="1200" b="0" noProof="1">
                <a:solidFill>
                  <a:schemeClr val="bg2"/>
                </a:solidFill>
                <a:cs typeface="Consolas" pitchFamily="49" charset="0"/>
              </a:rPr>
              <a:t>"</a:t>
            </a:r>
            <a:endParaRPr lang="bg-BG" sz="1200" b="0" noProof="1">
              <a:solidFill>
                <a:schemeClr val="bg2"/>
              </a:solidFill>
              <a:cs typeface="Consolas" pitchFamily="49" charset="0"/>
            </a:endParaRPr>
          </a:p>
          <a:p>
            <a:pPr marL="0" indent="0">
              <a:buFont typeface="Arial" panose="020B0604020202020204" pitchFamily="34" charset="0"/>
              <a:buNone/>
            </a:pPr>
            <a:endParaRPr lang="en-US" dirty="0"/>
          </a:p>
          <a:p>
            <a:pPr marL="0" indent="0">
              <a:buFont typeface="Arial" panose="020B0604020202020204" pitchFamily="34" charset="0"/>
              <a:buNone/>
            </a:pPr>
            <a:r>
              <a:rPr lang="en-US" dirty="0"/>
              <a:t>Let's see the </a:t>
            </a:r>
            <a:r>
              <a:rPr lang="en-US" b="1" dirty="0"/>
              <a:t>live example</a:t>
            </a:r>
            <a:r>
              <a:rPr lang="en-US" dirty="0"/>
              <a:t> at </a:t>
            </a:r>
            <a:r>
              <a:rPr lang="en-US" b="1" dirty="0"/>
              <a:t>repl.it</a:t>
            </a:r>
            <a:r>
              <a:rPr lang="en-US" dirty="0"/>
              <a:t>.</a:t>
            </a:r>
            <a:endParaRPr lang="bg-BG" dirty="0"/>
          </a:p>
          <a:p>
            <a:pPr marL="171450" indent="-171450">
              <a:buFont typeface="Arial" panose="020B0604020202020204" pitchFamily="34" charset="0"/>
              <a:buChar char="•"/>
            </a:pPr>
            <a:r>
              <a:rPr lang="en-US" dirty="0"/>
              <a:t>First </a:t>
            </a:r>
            <a:r>
              <a:rPr lang="en-US" b="1" dirty="0"/>
              <a:t>wait </a:t>
            </a:r>
            <a:r>
              <a:rPr lang="en-US" dirty="0"/>
              <a:t>for the project to load fully.</a:t>
            </a:r>
          </a:p>
          <a:p>
            <a:pPr marL="171450" indent="-171450">
              <a:buFont typeface="Arial" panose="020B0604020202020204" pitchFamily="34" charset="0"/>
              <a:buChar char="•"/>
            </a:pPr>
            <a:r>
              <a:rPr lang="en-US" dirty="0"/>
              <a:t>And we </a:t>
            </a:r>
            <a:r>
              <a:rPr lang="en-US" b="1" dirty="0"/>
              <a:t>run the example </a:t>
            </a:r>
            <a:r>
              <a:rPr lang="en-US" dirty="0"/>
              <a:t>and we open it in a </a:t>
            </a:r>
            <a:r>
              <a:rPr lang="en-US" b="1" dirty="0"/>
              <a:t>separate window</a:t>
            </a:r>
            <a:r>
              <a:rPr lang="en-US" dirty="0"/>
              <a:t>.</a:t>
            </a:r>
            <a:endParaRPr lang="bg-BG" dirty="0"/>
          </a:p>
          <a:p>
            <a:pPr marL="171450" indent="-171450">
              <a:buFont typeface="Arial" panose="020B0604020202020204" pitchFamily="34" charset="0"/>
              <a:buChar char="•"/>
            </a:pPr>
            <a:r>
              <a:rPr lang="en-US" dirty="0"/>
              <a:t>We enter "</a:t>
            </a:r>
            <a:r>
              <a:rPr lang="en-US" b="1" dirty="0"/>
              <a:t>Peter</a:t>
            </a:r>
            <a:r>
              <a:rPr lang="en-US" dirty="0"/>
              <a:t>" and we submit the form. </a:t>
            </a:r>
            <a:r>
              <a:rPr lang="en-US" b="1" dirty="0"/>
              <a:t>Nothing changes in the URL</a:t>
            </a:r>
            <a:r>
              <a:rPr lang="en-US" dirty="0"/>
              <a:t>. This is because the form is submitted by </a:t>
            </a:r>
            <a:r>
              <a:rPr lang="en-US" b="1" dirty="0"/>
              <a:t>HTTP POST</a:t>
            </a:r>
            <a:r>
              <a:rPr lang="en-US" dirty="0"/>
              <a:t>, not by HTTP GET.</a:t>
            </a:r>
          </a:p>
          <a:p>
            <a:pPr marL="171450" indent="-171450">
              <a:buFont typeface="Arial" panose="020B0604020202020204" pitchFamily="34" charset="0"/>
              <a:buChar char="•"/>
            </a:pPr>
            <a:r>
              <a:rPr lang="en-US" b="1" dirty="0"/>
              <a:t>POST </a:t>
            </a:r>
            <a:r>
              <a:rPr lang="en-US" dirty="0"/>
              <a:t>preserves the target URL unchanged and sends the form data in the request body.</a:t>
            </a:r>
          </a:p>
          <a:p>
            <a:pPr marL="171450" indent="-171450">
              <a:buFont typeface="Arial" panose="020B0604020202020204" pitchFamily="34" charset="0"/>
              <a:buChar char="•"/>
            </a:pPr>
            <a:r>
              <a:rPr lang="en-US" dirty="0"/>
              <a:t>In contrast, GET encodes the form data in the URL as query string. This is the </a:t>
            </a:r>
            <a:r>
              <a:rPr lang="en-US" b="1" dirty="0"/>
              <a:t>difference between GET and POST</a:t>
            </a:r>
            <a:r>
              <a:rPr lang="en-US" dirty="0"/>
              <a:t>.</a:t>
            </a:r>
          </a:p>
          <a:p>
            <a:pPr marL="171450" indent="-171450">
              <a:buFont typeface="Arial" panose="020B0604020202020204" pitchFamily="34" charset="0"/>
              <a:buChar char="•"/>
            </a:pPr>
            <a:r>
              <a:rPr lang="en-US" dirty="0"/>
              <a:t>Remember this difference! You may be asked to explain it at your first </a:t>
            </a:r>
            <a:r>
              <a:rPr lang="en-US" b="1" dirty="0"/>
              <a:t>job interview</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Now let's </a:t>
            </a:r>
            <a:r>
              <a:rPr lang="en-US" b="1" dirty="0"/>
              <a:t>inspect the HTTP requests</a:t>
            </a:r>
            <a:r>
              <a:rPr lang="en-US" dirty="0"/>
              <a:t>, sent by forms, using "</a:t>
            </a:r>
            <a:r>
              <a:rPr lang="en-US" b="1" dirty="0"/>
              <a:t>method=post</a:t>
            </a:r>
            <a:r>
              <a:rPr lang="en-US" dirty="0"/>
              <a:t>".</a:t>
            </a:r>
          </a:p>
          <a:p>
            <a:pPr marL="171450" indent="-171450">
              <a:buFont typeface="Arial" panose="020B0604020202020204" pitchFamily="34" charset="0"/>
              <a:buChar char="•"/>
            </a:pPr>
            <a:r>
              <a:rPr lang="en-US" dirty="0"/>
              <a:t>We open the </a:t>
            </a:r>
            <a:r>
              <a:rPr lang="en-US" b="1" dirty="0"/>
              <a:t>"Chrome network monitoring" tool </a:t>
            </a:r>
            <a:r>
              <a:rPr lang="en-US" b="0" dirty="0"/>
              <a:t>by clicking the </a:t>
            </a:r>
            <a:r>
              <a:rPr lang="en-US" b="1" dirty="0"/>
              <a:t>[F12]</a:t>
            </a:r>
            <a:r>
              <a:rPr lang="bg-BG" b="0" dirty="0"/>
              <a:t> </a:t>
            </a:r>
            <a:r>
              <a:rPr lang="en-US" b="0" dirty="0"/>
              <a:t>key.</a:t>
            </a:r>
            <a:r>
              <a:rPr lang="en-US" dirty="0"/>
              <a:t> We choose the </a:t>
            </a:r>
            <a:r>
              <a:rPr lang="en-US" b="1" dirty="0"/>
              <a:t>[Network] tab</a:t>
            </a:r>
            <a:r>
              <a:rPr lang="en-US" dirty="0"/>
              <a:t>.</a:t>
            </a:r>
          </a:p>
          <a:p>
            <a:pPr marL="171450" indent="-171450">
              <a:buFont typeface="Arial" panose="020B0604020202020204" pitchFamily="34" charset="0"/>
              <a:buChar char="•"/>
            </a:pPr>
            <a:r>
              <a:rPr lang="en-US" dirty="0"/>
              <a:t>We enter "</a:t>
            </a:r>
            <a:r>
              <a:rPr lang="en-US" b="1" dirty="0"/>
              <a:t>Svetlin Nakov</a:t>
            </a:r>
            <a:r>
              <a:rPr lang="en-US" dirty="0"/>
              <a:t>" in the form and we </a:t>
            </a:r>
            <a:r>
              <a:rPr lang="en-US" b="1" dirty="0"/>
              <a:t>submit it</a:t>
            </a:r>
            <a:r>
              <a:rPr lang="en-US" dirty="0"/>
              <a:t>.</a:t>
            </a:r>
          </a:p>
          <a:p>
            <a:pPr marL="171450" indent="-171450">
              <a:buFont typeface="Arial" panose="020B0604020202020204" pitchFamily="34" charset="0"/>
              <a:buChar char="•"/>
            </a:pPr>
            <a:r>
              <a:rPr lang="en-US" dirty="0"/>
              <a:t>We can see the </a:t>
            </a:r>
            <a:r>
              <a:rPr lang="en-US" b="1" dirty="0"/>
              <a:t>HTTP request</a:t>
            </a:r>
            <a:r>
              <a:rPr lang="en-US" dirty="0"/>
              <a:t>, used for the form submission, in the </a:t>
            </a:r>
            <a:r>
              <a:rPr lang="en-US" b="1" dirty="0"/>
              <a:t>network inspector</a:t>
            </a:r>
            <a:r>
              <a:rPr lang="en-US" dirty="0"/>
              <a:t>. We click on it.</a:t>
            </a:r>
          </a:p>
          <a:p>
            <a:pPr marL="171450" indent="-171450">
              <a:buFont typeface="Arial" panose="020B0604020202020204" pitchFamily="34" charset="0"/>
              <a:buChar char="•"/>
            </a:pPr>
            <a:r>
              <a:rPr lang="en-US" dirty="0"/>
              <a:t>We can see in the </a:t>
            </a:r>
            <a:r>
              <a:rPr lang="en-US" b="1" dirty="0"/>
              <a:t>[Headers]</a:t>
            </a:r>
            <a:r>
              <a:rPr lang="en-US" b="0" dirty="0"/>
              <a:t> tab </a:t>
            </a:r>
            <a:r>
              <a:rPr lang="en-US" dirty="0"/>
              <a:t>the requested </a:t>
            </a:r>
            <a:r>
              <a:rPr lang="en-US" b="1" dirty="0"/>
              <a:t>URL</a:t>
            </a:r>
            <a:r>
              <a:rPr lang="en-US" b="0" dirty="0"/>
              <a:t>, this one.</a:t>
            </a:r>
          </a:p>
          <a:p>
            <a:pPr marL="171450" indent="-171450">
              <a:buFont typeface="Arial" panose="020B0604020202020204" pitchFamily="34" charset="0"/>
              <a:buChar char="•"/>
            </a:pPr>
            <a:r>
              <a:rPr lang="en-US" dirty="0"/>
              <a:t>And the request method is "</a:t>
            </a:r>
            <a:r>
              <a:rPr lang="en-US" b="1" dirty="0"/>
              <a:t>POST</a:t>
            </a:r>
            <a:r>
              <a:rPr lang="en-US" dirty="0"/>
              <a:t>".</a:t>
            </a:r>
          </a:p>
          <a:p>
            <a:pPr marL="171450" indent="-171450">
              <a:buFont typeface="Arial" panose="020B0604020202020204" pitchFamily="34" charset="0"/>
              <a:buChar char="•"/>
            </a:pPr>
            <a:r>
              <a:rPr lang="en-US" dirty="0"/>
              <a:t>The form data is shown at the end. Click here: </a:t>
            </a:r>
            <a:r>
              <a:rPr lang="en-US" b="1" dirty="0"/>
              <a:t>[view source]</a:t>
            </a:r>
            <a:r>
              <a:rPr lang="en-US" dirty="0"/>
              <a:t>. The form data is URL-encoded as "</a:t>
            </a:r>
            <a:r>
              <a:rPr lang="en-US" sz="1200" b="1" i="0" kern="1200" dirty="0">
                <a:solidFill>
                  <a:schemeClr val="tx1"/>
                </a:solidFill>
                <a:effectLst/>
                <a:latin typeface="+mn-lt"/>
                <a:ea typeface="+mn-ea"/>
                <a:cs typeface="+mn-cs"/>
              </a:rPr>
              <a:t>name=</a:t>
            </a:r>
            <a:r>
              <a:rPr lang="en-US" sz="1200" b="1" i="0" kern="1200" dirty="0" err="1">
                <a:solidFill>
                  <a:schemeClr val="tx1"/>
                </a:solidFill>
                <a:effectLst/>
                <a:latin typeface="+mn-lt"/>
                <a:ea typeface="+mn-ea"/>
                <a:cs typeface="+mn-cs"/>
              </a:rPr>
              <a:t>Svetlin+Nakov</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40089256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see an </a:t>
            </a:r>
            <a:r>
              <a:rPr lang="en-US" b="1" dirty="0"/>
              <a:t>example</a:t>
            </a:r>
            <a:r>
              <a:rPr lang="en-US" dirty="0"/>
              <a:t>, holding </a:t>
            </a:r>
            <a:r>
              <a:rPr lang="en-US" b="1" dirty="0"/>
              <a:t>two form fields</a:t>
            </a:r>
            <a:r>
              <a:rPr lang="en-US" dirty="0"/>
              <a:t>.</a:t>
            </a:r>
          </a:p>
          <a:p>
            <a:pPr marL="171450" indent="-171450">
              <a:buFont typeface="Arial" panose="020B0604020202020204" pitchFamily="34" charset="0"/>
              <a:buChar char="•"/>
            </a:pPr>
            <a:r>
              <a:rPr lang="en-US" dirty="0"/>
              <a:t>We have an HTML form using </a:t>
            </a:r>
            <a:r>
              <a:rPr lang="en-US" b="1" dirty="0"/>
              <a:t>method "POST"</a:t>
            </a:r>
            <a:r>
              <a:rPr lang="en-US" dirty="0"/>
              <a:t>, with two input text fields named "</a:t>
            </a:r>
            <a:r>
              <a:rPr lang="en-US" b="1" dirty="0"/>
              <a:t>name</a:t>
            </a:r>
            <a:r>
              <a:rPr lang="en-US" dirty="0"/>
              <a:t>" and "</a:t>
            </a:r>
            <a:r>
              <a:rPr lang="en-US" b="1" dirty="0"/>
              <a:t>age</a:t>
            </a:r>
            <a:r>
              <a:rPr lang="en-US" dirty="0"/>
              <a:t>" and a </a:t>
            </a:r>
            <a:r>
              <a:rPr lang="en-US" b="1" dirty="0"/>
              <a:t>submit</a:t>
            </a:r>
            <a:r>
              <a:rPr lang="en-US" dirty="0"/>
              <a:t> button.</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If we run the form and enter "</a:t>
            </a:r>
            <a:r>
              <a:rPr lang="en-US" b="1" dirty="0"/>
              <a:t>Maria Smith</a:t>
            </a:r>
            <a:r>
              <a:rPr lang="en-US" dirty="0"/>
              <a:t>" in the "</a:t>
            </a:r>
            <a:r>
              <a:rPr lang="en-US" b="1" dirty="0"/>
              <a:t>name</a:t>
            </a:r>
            <a:r>
              <a:rPr lang="en-US" dirty="0"/>
              <a:t>" field and "</a:t>
            </a:r>
            <a:r>
              <a:rPr lang="en-US" b="1" dirty="0"/>
              <a:t>19</a:t>
            </a:r>
            <a:r>
              <a:rPr lang="en-US" dirty="0"/>
              <a:t>" in the "</a:t>
            </a:r>
            <a:r>
              <a:rPr lang="en-US" b="1" dirty="0"/>
              <a:t>age</a:t>
            </a:r>
            <a:r>
              <a:rPr lang="en-US" dirty="0"/>
              <a:t>" field, the form submission will create the following HTTP request: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noProof="1">
              <a:solidFill>
                <a:schemeClr val="tx1"/>
              </a:solidFill>
              <a:effectLst/>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noProof="1">
                <a:solidFill>
                  <a:schemeClr val="tx1"/>
                </a:solidFill>
                <a:effectLst/>
              </a:rPr>
              <a:t>POST</a:t>
            </a:r>
            <a:r>
              <a:rPr lang="en-US" sz="1200" noProof="1">
                <a:solidFill>
                  <a:schemeClr val="tx1"/>
                </a:solidFill>
                <a:effectLst/>
              </a:rPr>
              <a:t>, space, slash, index dot html, space, HTTP, slash, 1 point 1</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noProof="1">
                <a:solidFill>
                  <a:schemeClr val="tx1"/>
                </a:solidFill>
                <a:effectLst/>
              </a:rPr>
              <a:t>Some </a:t>
            </a:r>
            <a:r>
              <a:rPr lang="en-US" sz="1200" b="1" noProof="1">
                <a:solidFill>
                  <a:schemeClr val="tx1"/>
                </a:solidFill>
                <a:effectLst/>
              </a:rPr>
              <a:t>request headers</a:t>
            </a:r>
            <a:r>
              <a:rPr lang="en-US" sz="1200" noProof="1">
                <a:solidFill>
                  <a:schemeClr val="tx1"/>
                </a:solidFill>
                <a:effectLst/>
              </a:rPr>
              <a:t> follow at the next few lines, then an </a:t>
            </a:r>
            <a:r>
              <a:rPr lang="en-US" sz="1200" b="1" noProof="1">
                <a:solidFill>
                  <a:schemeClr val="tx1"/>
                </a:solidFill>
                <a:effectLst/>
              </a:rPr>
              <a:t>empty line</a:t>
            </a:r>
            <a:r>
              <a:rPr lang="en-US" sz="1200" b="0" noProof="1">
                <a:solidFill>
                  <a:schemeClr val="tx1"/>
                </a:solidFill>
                <a:effectLst/>
              </a:rPr>
              <a:t>.</a:t>
            </a:r>
            <a:endParaRPr lang="en-US" sz="1200" b="1" noProof="1">
              <a:solidFill>
                <a:schemeClr val="tx1"/>
              </a:solidFill>
              <a:effectLst/>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noProof="1">
                <a:solidFill>
                  <a:schemeClr val="tx1"/>
                </a:solidFill>
                <a:effectLst/>
              </a:rPr>
              <a:t>And the request </a:t>
            </a:r>
            <a:r>
              <a:rPr lang="en-US" sz="1200" b="1" noProof="1">
                <a:solidFill>
                  <a:schemeClr val="tx1"/>
                </a:solidFill>
                <a:effectLst/>
              </a:rPr>
              <a:t>body</a:t>
            </a:r>
            <a:r>
              <a:rPr lang="en-US" sz="1200" b="0" noProof="1">
                <a:solidFill>
                  <a:schemeClr val="tx1"/>
                </a:solidFill>
                <a:effectLst/>
              </a:rPr>
              <a:t>, which holds the submitted data</a:t>
            </a:r>
            <a:r>
              <a:rPr lang="en-US" sz="1200" noProof="1">
                <a:solidFill>
                  <a:schemeClr val="tx1"/>
                </a:solidFill>
                <a:effectLst/>
              </a:rPr>
              <a:t>.</a:t>
            </a:r>
            <a:endParaRPr lang="en-US" dirty="0"/>
          </a:p>
          <a:p>
            <a:pPr marL="0" indent="0">
              <a:buFont typeface="Arial" panose="020B0604020202020204" pitchFamily="34" charset="0"/>
              <a:buNone/>
            </a:pPr>
            <a:endParaRPr lang="en-US" dirty="0"/>
          </a:p>
          <a:p>
            <a:pPr marL="0" indent="0">
              <a:buFont typeface="Arial" panose="020B0604020202020204" pitchFamily="34" charset="0"/>
              <a:buNone/>
            </a:pPr>
            <a:r>
              <a:rPr lang="en-US" dirty="0"/>
              <a:t>Note how the form data is encoded: "</a:t>
            </a:r>
            <a:r>
              <a:rPr lang="en-US" b="1" dirty="0"/>
              <a:t>name=</a:t>
            </a:r>
            <a:r>
              <a:rPr lang="en-US" b="1" dirty="0" err="1"/>
              <a:t>Maria+Smith&amp;age</a:t>
            </a:r>
            <a:r>
              <a:rPr lang="en-US" b="1" dirty="0"/>
              <a:t>=19</a:t>
            </a:r>
            <a:r>
              <a:rPr lang="en-US" dirty="0"/>
              <a:t>".</a:t>
            </a:r>
          </a:p>
          <a:p>
            <a:pPr marL="171450" indent="-171450">
              <a:buFont typeface="Arial" panose="020B0604020202020204" pitchFamily="34" charset="0"/>
              <a:buChar char="•"/>
            </a:pPr>
            <a:r>
              <a:rPr lang="en-US" dirty="0"/>
              <a:t>This is the standard </a:t>
            </a:r>
            <a:r>
              <a:rPr lang="en-US" b="1" dirty="0"/>
              <a:t>URL encoding</a:t>
            </a:r>
            <a:r>
              <a:rPr lang="en-US" dirty="0"/>
              <a:t> used to encode the HTML form fields and URLs.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noProof="1">
              <a:solidFill>
                <a:schemeClr val="bg2"/>
              </a:solidFill>
              <a:cs typeface="Consolas" pitchFamily="49"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noProof="1">
                <a:solidFill>
                  <a:schemeClr val="bg2"/>
                </a:solidFill>
                <a:cs typeface="Consolas" pitchFamily="49" charset="0"/>
              </a:rPr>
              <a:t>This </a:t>
            </a:r>
            <a:r>
              <a:rPr lang="en-US" sz="1200" b="1" noProof="1">
                <a:solidFill>
                  <a:schemeClr val="bg2"/>
                </a:solidFill>
                <a:cs typeface="Consolas" pitchFamily="49" charset="0"/>
              </a:rPr>
              <a:t>encoding </a:t>
            </a:r>
            <a:r>
              <a:rPr lang="en-US" sz="1200" b="0" noProof="1">
                <a:solidFill>
                  <a:schemeClr val="bg2"/>
                </a:solidFill>
                <a:cs typeface="Consolas" pitchFamily="49" charset="0"/>
              </a:rPr>
              <a:t>can be used for text and other data fields, but it does not support </a:t>
            </a:r>
            <a:r>
              <a:rPr lang="en-US" sz="1200" b="1" noProof="1">
                <a:solidFill>
                  <a:schemeClr val="bg2"/>
                </a:solidFill>
                <a:cs typeface="Consolas" pitchFamily="49" charset="0"/>
              </a:rPr>
              <a:t>file upload fields.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noProof="1">
                <a:solidFill>
                  <a:schemeClr val="bg2"/>
                </a:solidFill>
                <a:cs typeface="Consolas" pitchFamily="49" charset="0"/>
              </a:rPr>
              <a:t>We can overcome this limitation by switching to "</a:t>
            </a:r>
            <a:r>
              <a:rPr lang="en-US" sz="1200" b="1" noProof="1">
                <a:solidFill>
                  <a:schemeClr val="bg2"/>
                </a:solidFill>
                <a:cs typeface="Consolas" pitchFamily="49" charset="0"/>
              </a:rPr>
              <a:t>multipart encoding</a:t>
            </a:r>
            <a:r>
              <a:rPr lang="en-US" sz="1200" b="0" noProof="1">
                <a:solidFill>
                  <a:schemeClr val="bg2"/>
                </a:solidFill>
                <a:cs typeface="Consolas" pitchFamily="49" charset="0"/>
              </a:rPr>
              <a:t>". We shall learn about file uploading later.</a:t>
            </a:r>
            <a:endParaRPr lang="bg-BG" sz="1200" b="0" noProof="1">
              <a:solidFill>
                <a:schemeClr val="bg2"/>
              </a:solidFill>
              <a:cs typeface="Consolas" pitchFamily="49" charset="0"/>
            </a:endParaRPr>
          </a:p>
          <a:p>
            <a:pPr marL="0" indent="0">
              <a:buFont typeface="Arial" panose="020B0604020202020204" pitchFamily="34" charset="0"/>
              <a:buNone/>
            </a:pPr>
            <a:endParaRPr lang="en-US" dirty="0"/>
          </a:p>
          <a:p>
            <a:pPr marL="0" indent="0">
              <a:buFont typeface="Arial" panose="020B0604020202020204" pitchFamily="34" charset="0"/>
              <a:buNone/>
            </a:pPr>
            <a:r>
              <a:rPr lang="en-US" dirty="0"/>
              <a:t>We can </a:t>
            </a:r>
            <a:r>
              <a:rPr lang="en-US" b="1" dirty="0"/>
              <a:t>demonstrate </a:t>
            </a:r>
            <a:r>
              <a:rPr lang="en-US" dirty="0"/>
              <a:t>this code live at </a:t>
            </a:r>
            <a:r>
              <a:rPr lang="en-US" b="1" dirty="0"/>
              <a:t>repl.it</a:t>
            </a:r>
            <a:r>
              <a:rPr lang="en-US" dirty="0"/>
              <a:t>.</a:t>
            </a:r>
          </a:p>
          <a:p>
            <a:pPr marL="171450" indent="-171450">
              <a:buFont typeface="Arial" panose="020B0604020202020204" pitchFamily="34" charset="0"/>
              <a:buChar char="•"/>
            </a:pPr>
            <a:r>
              <a:rPr lang="en-US" dirty="0"/>
              <a:t>Wait a bit for the example to load.</a:t>
            </a:r>
          </a:p>
          <a:p>
            <a:pPr marL="171450" indent="-171450">
              <a:buFont typeface="Arial" panose="020B0604020202020204" pitchFamily="34" charset="0"/>
              <a:buChar char="•"/>
            </a:pPr>
            <a:r>
              <a:rPr lang="en-US" dirty="0"/>
              <a:t>We open and </a:t>
            </a:r>
            <a:r>
              <a:rPr lang="en-US" b="1" dirty="0"/>
              <a:t>run the example</a:t>
            </a:r>
            <a:r>
              <a:rPr lang="en-US" dirty="0"/>
              <a:t>.</a:t>
            </a:r>
          </a:p>
          <a:p>
            <a:pPr marL="171450" indent="-171450">
              <a:buFont typeface="Arial" panose="020B0604020202020204" pitchFamily="34" charset="0"/>
              <a:buChar char="•"/>
            </a:pPr>
            <a:r>
              <a:rPr lang="en-US" dirty="0"/>
              <a:t>We show the browser's </a:t>
            </a:r>
            <a:r>
              <a:rPr lang="en-US" b="1" dirty="0"/>
              <a:t>network inspector</a:t>
            </a:r>
            <a:r>
              <a:rPr lang="en-US" b="0" dirty="0"/>
              <a:t>.</a:t>
            </a:r>
          </a:p>
          <a:p>
            <a:pPr marL="171450" indent="-171450">
              <a:buFont typeface="Arial" panose="020B0604020202020204" pitchFamily="34" charset="0"/>
              <a:buChar char="•"/>
            </a:pPr>
            <a:r>
              <a:rPr lang="en-US" b="0" dirty="0"/>
              <a:t>Now we type "</a:t>
            </a:r>
            <a:r>
              <a:rPr lang="en-US" b="1" i="1" dirty="0"/>
              <a:t>Maria Smith</a:t>
            </a:r>
            <a:r>
              <a:rPr lang="en-US" b="0" dirty="0"/>
              <a:t>" and age "</a:t>
            </a:r>
            <a:r>
              <a:rPr lang="en-US" b="1" i="1" dirty="0"/>
              <a:t>19</a:t>
            </a:r>
            <a:r>
              <a:rPr lang="en-US" b="0" dirty="0"/>
              <a:t>" and we submit the form.</a:t>
            </a:r>
          </a:p>
          <a:p>
            <a:pPr marL="171450" indent="-171450">
              <a:buFont typeface="Arial" panose="020B0604020202020204" pitchFamily="34" charset="0"/>
              <a:buChar char="•"/>
            </a:pPr>
            <a:r>
              <a:rPr lang="en-US" b="0" dirty="0"/>
              <a:t>The </a:t>
            </a:r>
            <a:r>
              <a:rPr lang="en-US" b="1" dirty="0"/>
              <a:t>HTTP request </a:t>
            </a:r>
            <a:r>
              <a:rPr lang="en-US" b="0" dirty="0"/>
              <a:t>can be </a:t>
            </a:r>
            <a:r>
              <a:rPr lang="en-US" b="1" dirty="0"/>
              <a:t>inspected</a:t>
            </a:r>
            <a:r>
              <a:rPr lang="en-US" b="0" dirty="0"/>
              <a:t> in the network inspector.</a:t>
            </a:r>
          </a:p>
          <a:p>
            <a:pPr marL="171450" indent="-171450">
              <a:buFont typeface="Arial" panose="020B0604020202020204" pitchFamily="34" charset="0"/>
              <a:buChar char="•"/>
            </a:pPr>
            <a:r>
              <a:rPr lang="en-US" b="0" dirty="0"/>
              <a:t>We can </a:t>
            </a:r>
            <a:r>
              <a:rPr lang="en-US" b="1" dirty="0"/>
              <a:t>view the form data </a:t>
            </a:r>
            <a:r>
              <a:rPr lang="en-US" b="0" dirty="0"/>
              <a:t>in the request and how it encodes the form fields.</a:t>
            </a:r>
          </a:p>
          <a:p>
            <a:pPr marL="0" indent="0">
              <a:buFont typeface="Arial" panose="020B0604020202020204" pitchFamily="34" charset="0"/>
              <a:buNone/>
            </a:pPr>
            <a:endParaRPr lang="en-US" b="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16</a:t>
            </a:fld>
            <a:endParaRPr lang="en-US" dirty="0"/>
          </a:p>
        </p:txBody>
      </p:sp>
      <p:sp>
        <p:nvSpPr>
          <p:cNvPr id="6" name="Footer Placeholder 7">
            <a:extLst>
              <a:ext uri="{FF2B5EF4-FFF2-40B4-BE49-F238E27FC236}">
                <a16:creationId xmlns="" xmlns:a16="http://schemas.microsoft.com/office/drawing/2014/main" id="{61E08AEC-00DE-4A05-BF96-FE03852777D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8654319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time to explain </a:t>
            </a:r>
            <a:r>
              <a:rPr lang="en-US" b="1" dirty="0"/>
              <a:t>HTTP requests</a:t>
            </a:r>
            <a:r>
              <a:rPr lang="en-US" dirty="0"/>
              <a:t>, their request </a:t>
            </a:r>
            <a:r>
              <a:rPr lang="en-US" b="1" dirty="0"/>
              <a:t>methods</a:t>
            </a:r>
            <a:r>
              <a:rPr lang="en-US" dirty="0"/>
              <a:t>, </a:t>
            </a:r>
            <a:r>
              <a:rPr lang="en-US" b="1" dirty="0"/>
              <a:t>headers </a:t>
            </a:r>
            <a:r>
              <a:rPr lang="en-US" dirty="0"/>
              <a:t>and </a:t>
            </a:r>
            <a:r>
              <a:rPr lang="en-US" b="1" dirty="0"/>
              <a:t>body content </a:t>
            </a:r>
            <a:r>
              <a:rPr lang="en-US" dirty="0"/>
              <a:t>in more detail.</a:t>
            </a:r>
          </a:p>
          <a:p>
            <a:endParaRPr lang="en-US" dirty="0"/>
          </a:p>
          <a:p>
            <a:r>
              <a:rPr lang="en-US" dirty="0"/>
              <a:t>Remember that </a:t>
            </a:r>
            <a:r>
              <a:rPr lang="en-US" b="1" dirty="0"/>
              <a:t>the HTTP protocol </a:t>
            </a:r>
            <a:r>
              <a:rPr lang="en-US" dirty="0"/>
              <a:t>operates on the </a:t>
            </a:r>
            <a:r>
              <a:rPr lang="en-US" b="1" dirty="0"/>
              <a:t>"request-response" model</a:t>
            </a:r>
            <a:r>
              <a:rPr lang="en-US" dirty="0"/>
              <a:t>. The Web client sends </a:t>
            </a:r>
            <a:r>
              <a:rPr lang="en-US" b="1" dirty="0"/>
              <a:t>HTTP requests </a:t>
            </a:r>
            <a:r>
              <a:rPr lang="en-US" dirty="0"/>
              <a:t>to the Web server, and the Web server replies with an </a:t>
            </a:r>
            <a:r>
              <a:rPr lang="en-US" b="1" dirty="0"/>
              <a:t>HTTP response</a:t>
            </a:r>
            <a:r>
              <a:rPr lang="en-US" dirty="0"/>
              <a:t>. The request and the response messages follow a certain text-based format, which we will discuss in detail.</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17</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7447124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chemeClr val="bg1"/>
                </a:solidFill>
              </a:rPr>
              <a:t>HTTP</a:t>
            </a:r>
            <a:r>
              <a:rPr lang="en-GB" dirty="0"/>
              <a:t> defines </a:t>
            </a:r>
            <a:r>
              <a:rPr lang="en-GB" b="1" dirty="0">
                <a:solidFill>
                  <a:schemeClr val="bg1"/>
                </a:solidFill>
              </a:rPr>
              <a:t>methods</a:t>
            </a:r>
            <a:r>
              <a:rPr lang="en-GB" dirty="0"/>
              <a:t> to indicate the desired action to be performed on the identified resource. The most often used HTTP methods are </a:t>
            </a:r>
            <a:r>
              <a:rPr lang="en-GB" b="1" dirty="0"/>
              <a:t>GET</a:t>
            </a:r>
            <a:r>
              <a:rPr lang="en-GB" dirty="0"/>
              <a:t>, </a:t>
            </a:r>
            <a:r>
              <a:rPr lang="en-GB" b="1" dirty="0"/>
              <a:t>POST</a:t>
            </a:r>
            <a:r>
              <a:rPr lang="en-GB" dirty="0"/>
              <a:t>, </a:t>
            </a:r>
            <a:r>
              <a:rPr lang="en-GB" b="1" dirty="0"/>
              <a:t>PUT</a:t>
            </a:r>
            <a:r>
              <a:rPr lang="en-GB" dirty="0"/>
              <a:t>, </a:t>
            </a:r>
            <a:r>
              <a:rPr lang="en-GB" b="1" dirty="0"/>
              <a:t>DELETE</a:t>
            </a:r>
            <a:r>
              <a:rPr lang="en-GB" dirty="0"/>
              <a:t> and </a:t>
            </a:r>
            <a:r>
              <a:rPr lang="en-GB" b="1" dirty="0"/>
              <a:t>PATCH</a:t>
            </a:r>
            <a:r>
              <a:rPr lang="bg-BG" b="0" dirty="0"/>
              <a:t>.</a:t>
            </a:r>
            <a:endParaRPr lang="en-GB"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17145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The </a:t>
            </a:r>
            <a:r>
              <a:rPr lang="en-GB" sz="1200" b="1" i="0" u="none" strike="noStrike" kern="1200" dirty="0">
                <a:solidFill>
                  <a:schemeClr val="tx1"/>
                </a:solidFill>
                <a:effectLst/>
                <a:latin typeface="+mn-lt"/>
                <a:ea typeface="+mn-ea"/>
                <a:cs typeface="+mn-cs"/>
              </a:rPr>
              <a:t>GET </a:t>
            </a:r>
            <a:r>
              <a:rPr lang="en-GB" sz="1200" b="0" i="0" u="none" strike="noStrike" kern="1200" dirty="0">
                <a:solidFill>
                  <a:schemeClr val="tx1"/>
                </a:solidFill>
                <a:effectLst/>
                <a:latin typeface="+mn-lt"/>
                <a:ea typeface="+mn-ea"/>
                <a:cs typeface="+mn-cs"/>
              </a:rPr>
              <a:t>method </a:t>
            </a:r>
            <a:r>
              <a:rPr lang="en-US" sz="1200" b="1" i="0" u="none" strike="noStrike" kern="1200" dirty="0">
                <a:solidFill>
                  <a:schemeClr val="tx1"/>
                </a:solidFill>
                <a:effectLst/>
                <a:latin typeface="+mn-lt"/>
                <a:ea typeface="+mn-ea"/>
                <a:cs typeface="+mn-cs"/>
              </a:rPr>
              <a:t>retrieves</a:t>
            </a:r>
            <a:r>
              <a:rPr lang="en-GB" sz="1200" b="0" i="0" u="none" strike="noStrike" kern="1200" dirty="0">
                <a:solidFill>
                  <a:schemeClr val="tx1"/>
                </a:solidFill>
                <a:effectLst/>
                <a:latin typeface="+mn-lt"/>
                <a:ea typeface="+mn-ea"/>
                <a:cs typeface="+mn-cs"/>
              </a:rPr>
              <a:t> a specified resource. </a:t>
            </a:r>
            <a:r>
              <a:rPr lang="en-US" sz="1200" b="0" i="0" u="none" strike="noStrike" kern="1200" dirty="0">
                <a:solidFill>
                  <a:schemeClr val="tx1"/>
                </a:solidFill>
                <a:effectLst/>
                <a:latin typeface="+mn-lt"/>
                <a:ea typeface="+mn-ea"/>
                <a:cs typeface="+mn-cs"/>
              </a:rPr>
              <a:t>It is used</a:t>
            </a:r>
            <a:r>
              <a:rPr lang="en-GB" sz="1200" b="0" i="0" u="none" strike="noStrike" kern="1200" dirty="0">
                <a:solidFill>
                  <a:schemeClr val="tx1"/>
                </a:solidFill>
                <a:effectLst/>
                <a:latin typeface="+mn-lt"/>
                <a:ea typeface="+mn-ea"/>
                <a:cs typeface="+mn-cs"/>
              </a:rPr>
              <a:t> to </a:t>
            </a:r>
            <a:r>
              <a:rPr lang="en-GB" sz="1200" b="1" i="0" u="none" strike="noStrike" kern="1200" dirty="0">
                <a:solidFill>
                  <a:schemeClr val="tx1"/>
                </a:solidFill>
                <a:effectLst/>
                <a:latin typeface="+mn-lt"/>
                <a:ea typeface="+mn-ea"/>
                <a:cs typeface="+mn-cs"/>
              </a:rPr>
              <a:t>download </a:t>
            </a:r>
            <a:r>
              <a:rPr lang="en-GB" sz="1200" b="0" i="0" u="none" strike="noStrike" kern="1200" dirty="0">
                <a:solidFill>
                  <a:schemeClr val="tx1"/>
                </a:solidFill>
                <a:effectLst/>
                <a:latin typeface="+mn-lt"/>
                <a:ea typeface="+mn-ea"/>
                <a:cs typeface="+mn-cs"/>
              </a:rPr>
              <a:t>a Web page, CSS file, script, document or other resource from a Web site.</a:t>
            </a:r>
          </a:p>
          <a:p>
            <a:pPr marL="628650" lvl="1"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For </a:t>
            </a:r>
            <a:r>
              <a:rPr lang="en-GB" sz="1200" b="1" i="0" u="none" strike="noStrike" kern="1200" dirty="0">
                <a:solidFill>
                  <a:schemeClr val="tx1"/>
                </a:solidFill>
                <a:effectLst/>
                <a:latin typeface="+mn-lt"/>
                <a:ea typeface="+mn-ea"/>
                <a:cs typeface="+mn-cs"/>
              </a:rPr>
              <a:t>example</a:t>
            </a:r>
            <a:r>
              <a:rPr lang="en-GB" sz="1200" b="0" i="0" u="none" strike="noStrike" kern="1200" dirty="0">
                <a:solidFill>
                  <a:schemeClr val="tx1"/>
                </a:solidFill>
                <a:effectLst/>
                <a:latin typeface="+mn-lt"/>
                <a:ea typeface="+mn-ea"/>
                <a:cs typeface="+mn-cs"/>
              </a:rPr>
              <a:t>, if you open your favourite news site, its content will be downloaded using </a:t>
            </a:r>
            <a:r>
              <a:rPr lang="en-GB" sz="1200" b="1" i="0" u="none" strike="noStrike" kern="1200" dirty="0">
                <a:solidFill>
                  <a:schemeClr val="tx1"/>
                </a:solidFill>
                <a:effectLst/>
                <a:latin typeface="+mn-lt"/>
                <a:ea typeface="+mn-ea"/>
                <a:cs typeface="+mn-cs"/>
              </a:rPr>
              <a:t>HTTP GET requests</a:t>
            </a:r>
            <a:r>
              <a:rPr lang="en-GB" sz="1200" b="0" i="0" u="none" strike="noStrike" kern="1200" dirty="0">
                <a:solidFill>
                  <a:schemeClr val="tx1"/>
                </a:solidFill>
                <a:effectLst/>
                <a:latin typeface="+mn-lt"/>
                <a:ea typeface="+mn-ea"/>
                <a:cs typeface="+mn-cs"/>
              </a:rPr>
              <a:t>.</a:t>
            </a:r>
          </a:p>
          <a:p>
            <a:pPr marL="628650" lvl="1" indent="-171450" rtl="0" eaLnBrk="1" fontAlgn="t" hangingPunct="1">
              <a:buFont typeface="Arial" panose="020B0604020202020204" pitchFamily="34" charset="0"/>
              <a:buChar char="•"/>
            </a:pPr>
            <a:r>
              <a:rPr lang="en-GB" sz="1200" b="1" i="0" u="none" strike="noStrike" kern="1200" dirty="0">
                <a:solidFill>
                  <a:schemeClr val="tx1"/>
                </a:solidFill>
                <a:effectLst/>
                <a:latin typeface="+mn-lt"/>
                <a:ea typeface="+mn-ea"/>
                <a:cs typeface="+mn-cs"/>
              </a:rPr>
              <a:t>GET </a:t>
            </a:r>
            <a:r>
              <a:rPr lang="en-GB" sz="1200" b="0" i="0" u="none" strike="noStrike" kern="1200" dirty="0">
                <a:solidFill>
                  <a:schemeClr val="tx1"/>
                </a:solidFill>
                <a:effectLst/>
                <a:latin typeface="+mn-lt"/>
                <a:ea typeface="+mn-ea"/>
                <a:cs typeface="+mn-cs"/>
              </a:rPr>
              <a:t>can retrieve a </a:t>
            </a:r>
            <a:r>
              <a:rPr lang="en-GB" sz="1200" b="1" i="0" u="none" strike="noStrike" kern="1200" dirty="0">
                <a:solidFill>
                  <a:schemeClr val="tx1"/>
                </a:solidFill>
                <a:effectLst/>
                <a:latin typeface="+mn-lt"/>
                <a:ea typeface="+mn-ea"/>
                <a:cs typeface="+mn-cs"/>
              </a:rPr>
              <a:t>list of resources</a:t>
            </a:r>
            <a:r>
              <a:rPr lang="en-GB" sz="1200" b="0" i="0" u="none" strike="noStrike" kern="1200" dirty="0">
                <a:solidFill>
                  <a:schemeClr val="tx1"/>
                </a:solidFill>
                <a:effectLst/>
                <a:latin typeface="+mn-lt"/>
                <a:ea typeface="+mn-ea"/>
                <a:cs typeface="+mn-cs"/>
              </a:rPr>
              <a:t> (for example all the news from the front page of a news Web site) or get a </a:t>
            </a:r>
            <a:r>
              <a:rPr lang="en-GB" sz="1200" b="1" i="0" u="none" strike="noStrike" kern="1200" dirty="0">
                <a:solidFill>
                  <a:schemeClr val="tx1"/>
                </a:solidFill>
                <a:effectLst/>
                <a:latin typeface="+mn-lt"/>
                <a:ea typeface="+mn-ea"/>
                <a:cs typeface="+mn-cs"/>
              </a:rPr>
              <a:t>single resource</a:t>
            </a:r>
            <a:r>
              <a:rPr lang="en-GB" sz="1200" b="0" i="0" u="none" strike="noStrike" kern="1200" dirty="0">
                <a:solidFill>
                  <a:schemeClr val="tx1"/>
                </a:solidFill>
                <a:effectLst/>
                <a:latin typeface="+mn-lt"/>
                <a:ea typeface="+mn-ea"/>
                <a:cs typeface="+mn-cs"/>
              </a:rPr>
              <a:t> (for example, a single news article).</a:t>
            </a:r>
            <a:endParaRPr lang="en-US" sz="1200" b="1" i="0" u="none" strike="noStrike" kern="1200" dirty="0">
              <a:solidFill>
                <a:schemeClr val="tx1"/>
              </a:solidFill>
              <a:effectLst/>
              <a:latin typeface="+mn-lt"/>
              <a:ea typeface="+mn-ea"/>
              <a:cs typeface="+mn-cs"/>
            </a:endParaRPr>
          </a:p>
          <a:p>
            <a:pPr marL="17145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The </a:t>
            </a:r>
            <a:r>
              <a:rPr lang="en-GB" sz="1200" b="1" i="0" u="none" strike="noStrike" kern="1200" dirty="0">
                <a:solidFill>
                  <a:schemeClr val="tx1"/>
                </a:solidFill>
                <a:effectLst/>
                <a:latin typeface="+mn-lt"/>
                <a:ea typeface="+mn-ea"/>
                <a:cs typeface="+mn-cs"/>
              </a:rPr>
              <a:t>POST </a:t>
            </a:r>
            <a:r>
              <a:rPr lang="en-GB" sz="1200" b="0" i="0" u="none" strike="noStrike" kern="1200" dirty="0">
                <a:solidFill>
                  <a:schemeClr val="tx1"/>
                </a:solidFill>
                <a:effectLst/>
                <a:latin typeface="+mn-lt"/>
                <a:ea typeface="+mn-ea"/>
                <a:cs typeface="+mn-cs"/>
              </a:rPr>
              <a:t>method is used to </a:t>
            </a:r>
            <a:r>
              <a:rPr lang="en-GB" sz="1200" b="1" i="0" u="none" strike="noStrike" kern="1200" dirty="0">
                <a:solidFill>
                  <a:schemeClr val="tx1"/>
                </a:solidFill>
                <a:effectLst/>
                <a:latin typeface="+mn-lt"/>
                <a:ea typeface="+mn-ea"/>
                <a:cs typeface="+mn-cs"/>
              </a:rPr>
              <a:t>create</a:t>
            </a:r>
            <a:r>
              <a:rPr lang="en-GB" sz="1200" b="0" i="0" u="none" strike="noStrike" kern="1200" dirty="0">
                <a:solidFill>
                  <a:schemeClr val="tx1"/>
                </a:solidFill>
                <a:effectLst/>
                <a:latin typeface="+mn-lt"/>
                <a:ea typeface="+mn-ea"/>
                <a:cs typeface="+mn-cs"/>
              </a:rPr>
              <a:t> (or store) a resource at the Web server.</a:t>
            </a:r>
          </a:p>
          <a:p>
            <a:pPr marL="628650" lvl="1"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Remember that </a:t>
            </a:r>
            <a:r>
              <a:rPr lang="en-GB" sz="1200" b="1" i="0" u="none" strike="noStrike" kern="1200" dirty="0">
                <a:solidFill>
                  <a:schemeClr val="tx1"/>
                </a:solidFill>
                <a:effectLst/>
                <a:latin typeface="+mn-lt"/>
                <a:ea typeface="+mn-ea"/>
                <a:cs typeface="+mn-cs"/>
              </a:rPr>
              <a:t>POST creates something new </a:t>
            </a:r>
            <a:r>
              <a:rPr lang="en-GB" sz="1200" b="0" i="0" u="none" strike="noStrike" kern="1200" dirty="0">
                <a:solidFill>
                  <a:schemeClr val="tx1"/>
                </a:solidFill>
                <a:effectLst/>
                <a:latin typeface="+mn-lt"/>
                <a:ea typeface="+mn-ea"/>
                <a:cs typeface="+mn-cs"/>
              </a:rPr>
              <a:t>at the Web server. It </a:t>
            </a:r>
            <a:r>
              <a:rPr lang="en-GB" sz="1200" b="1" i="0" u="none" strike="noStrike" kern="1200" dirty="0">
                <a:solidFill>
                  <a:schemeClr val="tx1"/>
                </a:solidFill>
                <a:effectLst/>
                <a:latin typeface="+mn-lt"/>
                <a:ea typeface="+mn-ea"/>
                <a:cs typeface="+mn-cs"/>
              </a:rPr>
              <a:t>modifies the state </a:t>
            </a:r>
            <a:r>
              <a:rPr lang="en-GB" sz="1200" b="0" i="0" u="none" strike="noStrike" kern="1200" dirty="0">
                <a:solidFill>
                  <a:schemeClr val="tx1"/>
                </a:solidFill>
                <a:effectLst/>
                <a:latin typeface="+mn-lt"/>
                <a:ea typeface="+mn-ea"/>
                <a:cs typeface="+mn-cs"/>
              </a:rPr>
              <a:t>at the server-side.</a:t>
            </a:r>
          </a:p>
          <a:p>
            <a:pPr marL="628650" lvl="1"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For </a:t>
            </a:r>
            <a:r>
              <a:rPr lang="en-GB" sz="1200" b="1" i="0" u="none" strike="noStrike" kern="1200" dirty="0">
                <a:solidFill>
                  <a:schemeClr val="tx1"/>
                </a:solidFill>
                <a:effectLst/>
                <a:latin typeface="+mn-lt"/>
                <a:ea typeface="+mn-ea"/>
                <a:cs typeface="+mn-cs"/>
              </a:rPr>
              <a:t>example</a:t>
            </a:r>
            <a:r>
              <a:rPr lang="en-GB" sz="1200" b="0" i="0" u="none" strike="noStrike" kern="1200" dirty="0">
                <a:solidFill>
                  <a:schemeClr val="tx1"/>
                </a:solidFill>
                <a:effectLst/>
                <a:latin typeface="+mn-lt"/>
                <a:ea typeface="+mn-ea"/>
                <a:cs typeface="+mn-cs"/>
              </a:rPr>
              <a:t>, when you </a:t>
            </a:r>
            <a:r>
              <a:rPr lang="en-GB" sz="1200" b="1" i="0" u="none" strike="noStrike" kern="1200" dirty="0">
                <a:solidFill>
                  <a:schemeClr val="tx1"/>
                </a:solidFill>
                <a:effectLst/>
                <a:latin typeface="+mn-lt"/>
                <a:ea typeface="+mn-ea"/>
                <a:cs typeface="+mn-cs"/>
              </a:rPr>
              <a:t>login</a:t>
            </a:r>
            <a:r>
              <a:rPr lang="en-GB" sz="1200" b="0" i="0" u="none" strike="noStrike" kern="1200" dirty="0">
                <a:solidFill>
                  <a:schemeClr val="tx1"/>
                </a:solidFill>
                <a:effectLst/>
                <a:latin typeface="+mn-lt"/>
                <a:ea typeface="+mn-ea"/>
                <a:cs typeface="+mn-cs"/>
              </a:rPr>
              <a:t> with your username + password at a Web site, the login form uses a </a:t>
            </a:r>
            <a:r>
              <a:rPr lang="en-GB" sz="1200" b="1" i="0" u="none" strike="noStrike" kern="1200" dirty="0">
                <a:solidFill>
                  <a:schemeClr val="tx1"/>
                </a:solidFill>
                <a:effectLst/>
                <a:latin typeface="+mn-lt"/>
                <a:ea typeface="+mn-ea"/>
                <a:cs typeface="+mn-cs"/>
              </a:rPr>
              <a:t>POST request</a:t>
            </a:r>
            <a:r>
              <a:rPr lang="en-GB" sz="1200" b="0" i="0" u="none" strike="noStrike" kern="1200" dirty="0">
                <a:solidFill>
                  <a:schemeClr val="tx1"/>
                </a:solidFill>
                <a:effectLst/>
                <a:latin typeface="+mn-lt"/>
                <a:ea typeface="+mn-ea"/>
                <a:cs typeface="+mn-cs"/>
              </a:rPr>
              <a:t> to send your credentials to the server and if the login data is valid, the server </a:t>
            </a:r>
            <a:r>
              <a:rPr lang="en-GB" sz="1200" b="1" i="0" u="none" strike="noStrike" kern="1200" dirty="0">
                <a:solidFill>
                  <a:schemeClr val="tx1"/>
                </a:solidFill>
                <a:effectLst/>
                <a:latin typeface="+mn-lt"/>
                <a:ea typeface="+mn-ea"/>
                <a:cs typeface="+mn-cs"/>
              </a:rPr>
              <a:t>creates a new session </a:t>
            </a:r>
            <a:r>
              <a:rPr lang="en-GB" sz="1200" b="0" i="0" u="none" strike="noStrike" kern="1200" dirty="0">
                <a:solidFill>
                  <a:schemeClr val="tx1"/>
                </a:solidFill>
                <a:effectLst/>
                <a:latin typeface="+mn-lt"/>
                <a:ea typeface="+mn-ea"/>
                <a:cs typeface="+mn-cs"/>
              </a:rPr>
              <a:t>and sends the session identifier as a </a:t>
            </a:r>
            <a:r>
              <a:rPr lang="en-GB" sz="1200" b="1" i="0" u="none" strike="noStrike" kern="1200" dirty="0">
                <a:solidFill>
                  <a:schemeClr val="tx1"/>
                </a:solidFill>
                <a:effectLst/>
                <a:latin typeface="+mn-lt"/>
                <a:ea typeface="+mn-ea"/>
                <a:cs typeface="+mn-cs"/>
              </a:rPr>
              <a:t>cookie</a:t>
            </a:r>
            <a:r>
              <a:rPr lang="en-GB" sz="1200" b="0" i="0" u="none" strike="noStrike" kern="1200" dirty="0">
                <a:solidFill>
                  <a:schemeClr val="tx1"/>
                </a:solidFill>
                <a:effectLst/>
                <a:latin typeface="+mn-lt"/>
                <a:ea typeface="+mn-ea"/>
                <a:cs typeface="+mn-cs"/>
              </a:rPr>
              <a:t>. We shall learn about "</a:t>
            </a:r>
            <a:r>
              <a:rPr lang="en-GB" sz="1200" b="1" i="1" u="none" strike="noStrike" kern="1200" dirty="0">
                <a:solidFill>
                  <a:schemeClr val="tx1"/>
                </a:solidFill>
                <a:effectLst/>
                <a:latin typeface="+mn-lt"/>
                <a:ea typeface="+mn-ea"/>
                <a:cs typeface="+mn-cs"/>
              </a:rPr>
              <a:t>cookies</a:t>
            </a:r>
            <a:r>
              <a:rPr lang="en-GB" sz="1200" b="0" i="0" u="none" strike="noStrike" kern="1200" dirty="0">
                <a:solidFill>
                  <a:schemeClr val="tx1"/>
                </a:solidFill>
                <a:effectLst/>
                <a:latin typeface="+mn-lt"/>
                <a:ea typeface="+mn-ea"/>
                <a:cs typeface="+mn-cs"/>
              </a:rPr>
              <a:t>" later, when we study Web programming.</a:t>
            </a:r>
          </a:p>
          <a:p>
            <a:pPr marL="628650" lvl="1"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Another </a:t>
            </a:r>
            <a:r>
              <a:rPr lang="en-GB" sz="1200" b="1" i="0" u="none" strike="noStrike" kern="1200" dirty="0">
                <a:solidFill>
                  <a:schemeClr val="tx1"/>
                </a:solidFill>
                <a:effectLst/>
                <a:latin typeface="+mn-lt"/>
                <a:ea typeface="+mn-ea"/>
                <a:cs typeface="+mn-cs"/>
              </a:rPr>
              <a:t>example </a:t>
            </a:r>
            <a:r>
              <a:rPr lang="en-GB" sz="1200" b="0" i="0" u="none" strike="noStrike" kern="1200" dirty="0">
                <a:solidFill>
                  <a:schemeClr val="tx1"/>
                </a:solidFill>
                <a:effectLst/>
                <a:latin typeface="+mn-lt"/>
                <a:ea typeface="+mn-ea"/>
                <a:cs typeface="+mn-cs"/>
              </a:rPr>
              <a:t>of HTTP POST is when you enter and submit your shipping address in an e-commerce application.</a:t>
            </a:r>
            <a:endParaRPr lang="en-US" sz="1200" b="0" i="0" u="none" strike="noStrike" kern="1200" dirty="0">
              <a:solidFill>
                <a:schemeClr val="tx1"/>
              </a:solidFill>
              <a:effectLst/>
              <a:latin typeface="+mn-lt"/>
              <a:ea typeface="+mn-ea"/>
              <a:cs typeface="+mn-cs"/>
            </a:endParaRPr>
          </a:p>
          <a:p>
            <a:pPr marL="171450" indent="-171450" rtl="0" eaLnBrk="1" fontAlgn="t" hangingPunct="1">
              <a:buFont typeface="Arial" panose="020B0604020202020204" pitchFamily="34" charset="0"/>
              <a:buChar char="•"/>
            </a:pPr>
            <a:r>
              <a:rPr lang="en-GB" sz="1200" b="1" i="0" u="none" strike="noStrike" kern="1200" dirty="0">
                <a:solidFill>
                  <a:schemeClr val="tx1"/>
                </a:solidFill>
                <a:effectLst/>
                <a:latin typeface="+mn-lt"/>
                <a:ea typeface="+mn-ea"/>
                <a:cs typeface="+mn-cs"/>
              </a:rPr>
              <a:t>PUT</a:t>
            </a:r>
            <a:r>
              <a:rPr lang="en-GB" sz="1200" b="0" i="0" u="none" strike="noStrike" kern="1200" dirty="0">
                <a:solidFill>
                  <a:schemeClr val="tx1"/>
                </a:solidFill>
                <a:effectLst/>
                <a:latin typeface="+mn-lt"/>
                <a:ea typeface="+mn-ea"/>
                <a:cs typeface="+mn-cs"/>
              </a:rPr>
              <a:t> is used to </a:t>
            </a:r>
            <a:r>
              <a:rPr lang="en-US" sz="1200" b="1" i="0" u="none" strike="noStrike" kern="1200" dirty="0">
                <a:solidFill>
                  <a:schemeClr val="tx1"/>
                </a:solidFill>
                <a:effectLst/>
                <a:latin typeface="+mn-lt"/>
                <a:ea typeface="+mn-ea"/>
                <a:cs typeface="+mn-cs"/>
              </a:rPr>
              <a:t>update</a:t>
            </a:r>
            <a:r>
              <a:rPr lang="en-GB" sz="1200" b="0" i="0" u="none" strike="noStrike" kern="1200" dirty="0">
                <a:solidFill>
                  <a:schemeClr val="tx1"/>
                </a:solidFill>
                <a:effectLst/>
                <a:latin typeface="+mn-lt"/>
                <a:ea typeface="+mn-ea"/>
                <a:cs typeface="+mn-cs"/>
              </a:rPr>
              <a:t> (or </a:t>
            </a:r>
            <a:r>
              <a:rPr lang="en-GB" sz="1200" b="1" i="0" u="none" strike="noStrike" kern="1200" dirty="0">
                <a:solidFill>
                  <a:schemeClr val="tx1"/>
                </a:solidFill>
                <a:effectLst/>
                <a:latin typeface="+mn-lt"/>
                <a:ea typeface="+mn-ea"/>
                <a:cs typeface="+mn-cs"/>
              </a:rPr>
              <a:t>replace</a:t>
            </a:r>
            <a:r>
              <a:rPr lang="en-GB" sz="1200" b="0" i="0" u="none" strike="noStrike" kern="1200" dirty="0">
                <a:solidFill>
                  <a:schemeClr val="tx1"/>
                </a:solidFill>
                <a:effectLst/>
                <a:latin typeface="+mn-lt"/>
                <a:ea typeface="+mn-ea"/>
                <a:cs typeface="+mn-cs"/>
              </a:rPr>
              <a:t>) an existing resource. The </a:t>
            </a:r>
            <a:r>
              <a:rPr lang="en-GB" sz="1200" b="1" i="0" u="none" strike="noStrike" kern="1200" dirty="0">
                <a:solidFill>
                  <a:schemeClr val="tx1"/>
                </a:solidFill>
                <a:effectLst/>
                <a:latin typeface="+mn-lt"/>
                <a:ea typeface="+mn-ea"/>
                <a:cs typeface="+mn-cs"/>
              </a:rPr>
              <a:t>HTTP PUT</a:t>
            </a:r>
            <a:r>
              <a:rPr lang="en-GB" sz="1200" b="0" i="0" u="none" strike="noStrike" kern="1200" dirty="0">
                <a:solidFill>
                  <a:schemeClr val="tx1"/>
                </a:solidFill>
                <a:effectLst/>
                <a:latin typeface="+mn-lt"/>
                <a:ea typeface="+mn-ea"/>
                <a:cs typeface="+mn-cs"/>
              </a:rPr>
              <a:t> method is used in some applications to </a:t>
            </a:r>
            <a:r>
              <a:rPr lang="en-GB" sz="1200" b="1" i="0" u="none" strike="noStrike" kern="1200" dirty="0">
                <a:solidFill>
                  <a:schemeClr val="tx1"/>
                </a:solidFill>
                <a:effectLst/>
                <a:latin typeface="+mn-lt"/>
                <a:ea typeface="+mn-ea"/>
                <a:cs typeface="+mn-cs"/>
              </a:rPr>
              <a:t>replace an existing resource </a:t>
            </a:r>
            <a:r>
              <a:rPr lang="en-GB" sz="1200" b="0" i="0" u="none" strike="noStrike" kern="1200" dirty="0">
                <a:solidFill>
                  <a:schemeClr val="tx1"/>
                </a:solidFill>
                <a:effectLst/>
                <a:latin typeface="+mn-lt"/>
                <a:ea typeface="+mn-ea"/>
                <a:cs typeface="+mn-cs"/>
              </a:rPr>
              <a:t>with a new version of this resource.</a:t>
            </a:r>
          </a:p>
          <a:p>
            <a:pPr marL="628650" lvl="1"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For </a:t>
            </a:r>
            <a:r>
              <a:rPr lang="en-GB" sz="1200" b="1" i="0" u="none" strike="noStrike" kern="1200" dirty="0">
                <a:solidFill>
                  <a:schemeClr val="tx1"/>
                </a:solidFill>
                <a:effectLst/>
                <a:latin typeface="+mn-lt"/>
                <a:ea typeface="+mn-ea"/>
                <a:cs typeface="+mn-cs"/>
              </a:rPr>
              <a:t>example</a:t>
            </a:r>
            <a:r>
              <a:rPr lang="en-GB" sz="1200" b="0" i="0" u="none" strike="noStrike" kern="1200" dirty="0">
                <a:solidFill>
                  <a:schemeClr val="tx1"/>
                </a:solidFill>
                <a:effectLst/>
                <a:latin typeface="+mn-lt"/>
                <a:ea typeface="+mn-ea"/>
                <a:cs typeface="+mn-cs"/>
              </a:rPr>
              <a:t>, HTTP PUT can be used to change the shipping address in an e-commerce application.</a:t>
            </a:r>
            <a:endParaRPr lang="en-US" sz="1200" b="0" i="0" u="none" strike="noStrike" kern="1200" dirty="0">
              <a:solidFill>
                <a:schemeClr val="tx1"/>
              </a:solidFill>
              <a:effectLst/>
              <a:latin typeface="+mn-lt"/>
              <a:ea typeface="+mn-ea"/>
              <a:cs typeface="+mn-cs"/>
            </a:endParaRPr>
          </a:p>
          <a:p>
            <a:pPr marL="171450" indent="-171450" rtl="0" eaLnBrk="1" fontAlgn="t" hangingPunct="1">
              <a:buFont typeface="Arial" panose="020B0604020202020204" pitchFamily="34" charset="0"/>
              <a:buChar char="•"/>
            </a:pPr>
            <a:r>
              <a:rPr lang="en-GB" sz="1200" b="1" i="0" u="none" strike="noStrike" kern="1200" dirty="0">
                <a:solidFill>
                  <a:schemeClr val="tx1"/>
                </a:solidFill>
                <a:effectLst/>
                <a:latin typeface="+mn-lt"/>
                <a:ea typeface="+mn-ea"/>
                <a:cs typeface="+mn-cs"/>
              </a:rPr>
              <a:t>DELETE</a:t>
            </a:r>
            <a:r>
              <a:rPr lang="en-GB" sz="1200" b="0" i="0" u="none" strike="noStrike" kern="1200" dirty="0">
                <a:solidFill>
                  <a:schemeClr val="tx1"/>
                </a:solidFill>
                <a:effectLst/>
                <a:latin typeface="+mn-lt"/>
                <a:ea typeface="+mn-ea"/>
                <a:cs typeface="+mn-cs"/>
              </a:rPr>
              <a:t> is used to </a:t>
            </a:r>
            <a:r>
              <a:rPr lang="en-GB" sz="1200" b="1" i="0" u="none" strike="noStrike" kern="1200" dirty="0">
                <a:solidFill>
                  <a:schemeClr val="tx1"/>
                </a:solidFill>
                <a:effectLst/>
                <a:latin typeface="+mn-lt"/>
                <a:ea typeface="+mn-ea"/>
                <a:cs typeface="+mn-cs"/>
              </a:rPr>
              <a:t>delete</a:t>
            </a:r>
            <a:r>
              <a:rPr lang="en-GB" sz="1200" b="0" i="0" u="none" strike="noStrike" kern="1200" dirty="0">
                <a:solidFill>
                  <a:schemeClr val="tx1"/>
                </a:solidFill>
                <a:effectLst/>
                <a:latin typeface="+mn-lt"/>
                <a:ea typeface="+mn-ea"/>
                <a:cs typeface="+mn-cs"/>
              </a:rPr>
              <a:t> (or </a:t>
            </a:r>
            <a:r>
              <a:rPr lang="en-GB" sz="1200" b="1" i="0" u="none" strike="noStrike" kern="1200" dirty="0">
                <a:solidFill>
                  <a:schemeClr val="tx1"/>
                </a:solidFill>
                <a:effectLst/>
                <a:latin typeface="+mn-lt"/>
                <a:ea typeface="+mn-ea"/>
                <a:cs typeface="+mn-cs"/>
              </a:rPr>
              <a:t>remove</a:t>
            </a:r>
            <a:r>
              <a:rPr lang="en-GB" sz="1200" b="0" i="0" u="none" strike="noStrike" kern="1200" dirty="0">
                <a:solidFill>
                  <a:schemeClr val="tx1"/>
                </a:solidFill>
                <a:effectLst/>
                <a:latin typeface="+mn-lt"/>
                <a:ea typeface="+mn-ea"/>
                <a:cs typeface="+mn-cs"/>
              </a:rPr>
              <a:t>) an existing resource.</a:t>
            </a:r>
          </a:p>
          <a:p>
            <a:pPr marL="628650" lvl="1"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An </a:t>
            </a:r>
            <a:r>
              <a:rPr lang="en-GB" sz="1200" b="1" i="0" u="none" strike="noStrike" kern="1200" dirty="0">
                <a:solidFill>
                  <a:schemeClr val="tx1"/>
                </a:solidFill>
                <a:effectLst/>
                <a:latin typeface="+mn-lt"/>
                <a:ea typeface="+mn-ea"/>
                <a:cs typeface="+mn-cs"/>
              </a:rPr>
              <a:t>example</a:t>
            </a:r>
            <a:r>
              <a:rPr lang="en-GB" sz="1200" b="0" i="0" u="none" strike="noStrike" kern="1200" dirty="0">
                <a:solidFill>
                  <a:schemeClr val="tx1"/>
                </a:solidFill>
                <a:effectLst/>
                <a:latin typeface="+mn-lt"/>
                <a:ea typeface="+mn-ea"/>
                <a:cs typeface="+mn-cs"/>
              </a:rPr>
              <a:t> of HTTP DELETE request is for deleting an item from the shopping cart in an e-commerce Web application.</a:t>
            </a:r>
            <a:endParaRPr lang="en-US" sz="1200" b="0" i="0" u="none" strike="noStrike" kern="1200" dirty="0">
              <a:solidFill>
                <a:schemeClr val="tx1"/>
              </a:solidFill>
              <a:effectLst/>
              <a:latin typeface="+mn-lt"/>
              <a:ea typeface="+mn-ea"/>
              <a:cs typeface="+mn-cs"/>
            </a:endParaRPr>
          </a:p>
          <a:p>
            <a:pPr marL="17145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The </a:t>
            </a:r>
            <a:r>
              <a:rPr lang="en-GB" sz="1200" b="1" i="0" u="none" strike="noStrike" kern="1200" dirty="0">
                <a:solidFill>
                  <a:schemeClr val="tx1"/>
                </a:solidFill>
                <a:effectLst/>
                <a:latin typeface="+mn-lt"/>
                <a:ea typeface="+mn-ea"/>
                <a:cs typeface="+mn-cs"/>
              </a:rPr>
              <a:t>PATCH</a:t>
            </a:r>
            <a:r>
              <a:rPr lang="en-GB" sz="1200" b="0" i="0" u="none" strike="noStrike" kern="1200" dirty="0">
                <a:solidFill>
                  <a:schemeClr val="tx1"/>
                </a:solidFill>
                <a:effectLst/>
                <a:latin typeface="+mn-lt"/>
                <a:ea typeface="+mn-ea"/>
                <a:cs typeface="+mn-cs"/>
              </a:rPr>
              <a:t> method </a:t>
            </a:r>
            <a:r>
              <a:rPr lang="en-GB" sz="1200" b="1" i="0" u="none" strike="noStrike" kern="1200" dirty="0">
                <a:solidFill>
                  <a:schemeClr val="tx1"/>
                </a:solidFill>
                <a:effectLst/>
                <a:latin typeface="+mn-lt"/>
                <a:ea typeface="+mn-ea"/>
                <a:cs typeface="+mn-cs"/>
              </a:rPr>
              <a:t>updates</a:t>
            </a:r>
            <a:r>
              <a:rPr lang="en-GB" sz="1200" b="0" i="0" u="none" strike="noStrike" kern="1200" dirty="0">
                <a:solidFill>
                  <a:schemeClr val="tx1"/>
                </a:solidFill>
                <a:effectLst/>
                <a:latin typeface="+mn-lt"/>
                <a:ea typeface="+mn-ea"/>
                <a:cs typeface="+mn-cs"/>
              </a:rPr>
              <a:t> an existing resource </a:t>
            </a:r>
            <a:r>
              <a:rPr lang="en-GB" sz="1200" b="1" i="0" u="none" strike="noStrike" kern="1200" dirty="0">
                <a:solidFill>
                  <a:schemeClr val="tx1"/>
                </a:solidFill>
                <a:effectLst/>
                <a:latin typeface="+mn-lt"/>
                <a:ea typeface="+mn-ea"/>
                <a:cs typeface="+mn-cs"/>
              </a:rPr>
              <a:t>partially</a:t>
            </a:r>
            <a:r>
              <a:rPr lang="en-GB" sz="1200" b="0" i="0" u="none" strike="noStrike" kern="1200" dirty="0">
                <a:solidFill>
                  <a:schemeClr val="tx1"/>
                </a:solidFill>
                <a:effectLst/>
                <a:latin typeface="+mn-lt"/>
                <a:ea typeface="+mn-ea"/>
                <a:cs typeface="+mn-cs"/>
              </a:rPr>
              <a:t>. It is used to modify a field of given object.</a:t>
            </a:r>
          </a:p>
          <a:p>
            <a:pPr marL="628650" marR="0" lvl="1" indent="-171450" algn="l" defTabSz="914400" rtl="0" eaLnBrk="1" fontAlgn="t" hangingPunct="1">
              <a:lnSpc>
                <a:spcPct val="100000"/>
              </a:lnSpc>
              <a:spcBef>
                <a:spcPts val="0"/>
              </a:spcBef>
              <a:spcAft>
                <a:spcPts val="0"/>
              </a:spcAft>
              <a:buClrTx/>
              <a:buSzTx/>
              <a:buFont typeface="Arial" panose="020B0604020202020204" pitchFamily="34" charset="0"/>
              <a:buChar char="•"/>
              <a:tabLst/>
              <a:defRPr/>
            </a:pPr>
            <a:r>
              <a:rPr lang="en-GB" sz="1200" b="0" i="0" u="none" strike="noStrike" kern="1200" dirty="0">
                <a:solidFill>
                  <a:schemeClr val="tx1"/>
                </a:solidFill>
                <a:effectLst/>
                <a:latin typeface="+mn-lt"/>
                <a:ea typeface="+mn-ea"/>
                <a:cs typeface="+mn-cs"/>
              </a:rPr>
              <a:t>An </a:t>
            </a:r>
            <a:r>
              <a:rPr lang="en-GB" sz="1200" b="1" i="0" u="none" strike="noStrike" kern="1200" dirty="0">
                <a:solidFill>
                  <a:schemeClr val="tx1"/>
                </a:solidFill>
                <a:effectLst/>
                <a:latin typeface="+mn-lt"/>
                <a:ea typeface="+mn-ea"/>
                <a:cs typeface="+mn-cs"/>
              </a:rPr>
              <a:t>example</a:t>
            </a:r>
            <a:r>
              <a:rPr lang="en-GB" sz="1200" b="0" i="0" u="none" strike="noStrike" kern="1200" dirty="0">
                <a:solidFill>
                  <a:schemeClr val="tx1"/>
                </a:solidFill>
                <a:effectLst/>
                <a:latin typeface="+mn-lt"/>
                <a:ea typeface="+mn-ea"/>
                <a:cs typeface="+mn-cs"/>
              </a:rPr>
              <a:t> of HTTP PATCH request is for updating the quantity of an order item in the shopping cart in an e-commerce Web application.</a:t>
            </a:r>
            <a:endParaRPr lang="en-US" sz="1200" b="0" i="0" u="none" strike="noStrike" kern="1200" dirty="0">
              <a:solidFill>
                <a:schemeClr val="tx1"/>
              </a:solidFill>
              <a:effectLst/>
              <a:latin typeface="+mn-lt"/>
              <a:ea typeface="+mn-ea"/>
              <a:cs typeface="+mn-cs"/>
            </a:endParaRPr>
          </a:p>
          <a:p>
            <a:pPr marL="17145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The HTTP </a:t>
            </a:r>
            <a:r>
              <a:rPr lang="en-GB" sz="1200" b="1" i="0" u="none" strike="noStrike" kern="1200" dirty="0">
                <a:solidFill>
                  <a:schemeClr val="tx1"/>
                </a:solidFill>
                <a:effectLst/>
                <a:latin typeface="+mn-lt"/>
                <a:ea typeface="+mn-ea"/>
                <a:cs typeface="+mn-cs"/>
              </a:rPr>
              <a:t>HEAD</a:t>
            </a:r>
            <a:r>
              <a:rPr lang="en-GB" sz="1200" b="0" i="0" u="none" strike="noStrike" kern="1200" dirty="0">
                <a:solidFill>
                  <a:schemeClr val="tx1"/>
                </a:solidFill>
                <a:effectLst/>
                <a:latin typeface="+mn-lt"/>
                <a:ea typeface="+mn-ea"/>
                <a:cs typeface="+mn-cs"/>
              </a:rPr>
              <a:t> method retrieves the resource's</a:t>
            </a:r>
            <a:r>
              <a:rPr lang="en-GB" sz="1200" b="0" i="0" u="none" strike="noStrike" kern="1200" baseline="0" dirty="0">
                <a:solidFill>
                  <a:schemeClr val="tx1"/>
                </a:solidFill>
                <a:effectLst/>
                <a:latin typeface="+mn-lt"/>
                <a:ea typeface="+mn-ea"/>
                <a:cs typeface="+mn-cs"/>
              </a:rPr>
              <a:t> </a:t>
            </a:r>
            <a:r>
              <a:rPr lang="en-GB" sz="1200" b="1" i="0" u="none" strike="noStrike" kern="1200" baseline="0" dirty="0">
                <a:solidFill>
                  <a:schemeClr val="tx1"/>
                </a:solidFill>
                <a:effectLst/>
                <a:latin typeface="+mn-lt"/>
                <a:ea typeface="+mn-ea"/>
                <a:cs typeface="+mn-cs"/>
              </a:rPr>
              <a:t>headers</a:t>
            </a:r>
            <a:r>
              <a:rPr lang="en-GB" sz="1200" b="0" i="0" u="none" strike="noStrike" kern="1200" baseline="0" dirty="0">
                <a:solidFill>
                  <a:schemeClr val="tx1"/>
                </a:solidFill>
                <a:effectLst/>
                <a:latin typeface="+mn-lt"/>
                <a:ea typeface="+mn-ea"/>
                <a:cs typeface="+mn-cs"/>
              </a:rPr>
              <a:t>, without the resource itself.</a:t>
            </a:r>
          </a:p>
          <a:p>
            <a:pPr marL="628650" lvl="1" indent="-171450" rtl="0" eaLnBrk="1" fontAlgn="t" hangingPunct="1">
              <a:buFont typeface="Arial" panose="020B0604020202020204" pitchFamily="34" charset="0"/>
              <a:buChar char="•"/>
            </a:pPr>
            <a:r>
              <a:rPr lang="en-GB" sz="1200" b="0" i="0" u="none" strike="noStrike" kern="1200" baseline="0" dirty="0">
                <a:solidFill>
                  <a:schemeClr val="tx1"/>
                </a:solidFill>
                <a:effectLst/>
                <a:latin typeface="+mn-lt"/>
                <a:ea typeface="+mn-ea"/>
                <a:cs typeface="+mn-cs"/>
              </a:rPr>
              <a:t>HEAD is used rarely, for </a:t>
            </a:r>
            <a:r>
              <a:rPr lang="en-GB" sz="1200" b="1" i="0" u="none" strike="noStrike" kern="1200" baseline="0" dirty="0">
                <a:solidFill>
                  <a:schemeClr val="tx1"/>
                </a:solidFill>
                <a:effectLst/>
                <a:latin typeface="+mn-lt"/>
                <a:ea typeface="+mn-ea"/>
                <a:cs typeface="+mn-cs"/>
              </a:rPr>
              <a:t>example </a:t>
            </a:r>
            <a:r>
              <a:rPr lang="en-GB" sz="1200" b="0" i="0" u="none" strike="noStrike" kern="1200" baseline="0" dirty="0">
                <a:solidFill>
                  <a:schemeClr val="tx1"/>
                </a:solidFill>
                <a:effectLst/>
                <a:latin typeface="+mn-lt"/>
                <a:ea typeface="+mn-ea"/>
                <a:cs typeface="+mn-cs"/>
              </a:rPr>
              <a:t>to check for modifications at the server side.</a:t>
            </a:r>
          </a:p>
          <a:p>
            <a:pPr marL="0" lvl="0" indent="0" rtl="0" eaLnBrk="1" fontAlgn="t" hangingPunct="1">
              <a:buFont typeface="Arial" panose="020B0604020202020204" pitchFamily="34" charset="0"/>
              <a:buNone/>
            </a:pPr>
            <a:endParaRPr lang="en-GB" sz="1200" b="0" i="0" u="none" strike="noStrike" kern="1200" baseline="0" dirty="0">
              <a:solidFill>
                <a:schemeClr val="tx1"/>
              </a:solidFill>
              <a:effectLst/>
              <a:latin typeface="+mn-lt"/>
              <a:ea typeface="+mn-ea"/>
              <a:cs typeface="+mn-cs"/>
            </a:endParaRPr>
          </a:p>
          <a:p>
            <a:pPr marL="0" lvl="0" indent="0" rtl="0" eaLnBrk="1" fontAlgn="t" hangingPunct="1">
              <a:buFont typeface="Arial" panose="020B0604020202020204" pitchFamily="34" charset="0"/>
              <a:buNone/>
            </a:pPr>
            <a:r>
              <a:rPr lang="en-GB" sz="1200" b="0" i="0" u="none" strike="noStrike" kern="1200" baseline="0" dirty="0">
                <a:solidFill>
                  <a:schemeClr val="tx1"/>
                </a:solidFill>
                <a:effectLst/>
                <a:latin typeface="+mn-lt"/>
                <a:ea typeface="+mn-ea"/>
                <a:cs typeface="+mn-cs"/>
              </a:rPr>
              <a:t>The four most important operations for most applications are </a:t>
            </a:r>
            <a:r>
              <a:rPr lang="en-GB" sz="1200" b="1" i="0" u="none" strike="noStrike" kern="1200" baseline="0" dirty="0">
                <a:solidFill>
                  <a:schemeClr val="tx1"/>
                </a:solidFill>
                <a:effectLst/>
                <a:latin typeface="+mn-lt"/>
                <a:ea typeface="+mn-ea"/>
                <a:cs typeface="+mn-cs"/>
              </a:rPr>
              <a:t>GET</a:t>
            </a:r>
            <a:r>
              <a:rPr lang="en-GB" sz="1200" b="0" i="0" u="none" strike="noStrike" kern="1200" baseline="0" dirty="0">
                <a:solidFill>
                  <a:schemeClr val="tx1"/>
                </a:solidFill>
                <a:effectLst/>
                <a:latin typeface="+mn-lt"/>
                <a:ea typeface="+mn-ea"/>
                <a:cs typeface="+mn-cs"/>
              </a:rPr>
              <a:t>, </a:t>
            </a:r>
            <a:r>
              <a:rPr lang="en-GB" sz="1200" b="1" i="0" u="none" strike="noStrike" kern="1200" baseline="0" dirty="0">
                <a:solidFill>
                  <a:schemeClr val="tx1"/>
                </a:solidFill>
                <a:effectLst/>
                <a:latin typeface="+mn-lt"/>
                <a:ea typeface="+mn-ea"/>
                <a:cs typeface="+mn-cs"/>
              </a:rPr>
              <a:t>POST</a:t>
            </a:r>
            <a:r>
              <a:rPr lang="en-GB" sz="1200" b="0" i="0" u="none" strike="noStrike" kern="1200" baseline="0" dirty="0">
                <a:solidFill>
                  <a:schemeClr val="tx1"/>
                </a:solidFill>
                <a:effectLst/>
                <a:latin typeface="+mn-lt"/>
                <a:ea typeface="+mn-ea"/>
                <a:cs typeface="+mn-cs"/>
              </a:rPr>
              <a:t>, </a:t>
            </a:r>
            <a:r>
              <a:rPr lang="en-GB" sz="1200" b="1" i="0" u="none" strike="noStrike" kern="1200" baseline="0" dirty="0">
                <a:solidFill>
                  <a:schemeClr val="tx1"/>
                </a:solidFill>
                <a:effectLst/>
                <a:latin typeface="+mn-lt"/>
                <a:ea typeface="+mn-ea"/>
                <a:cs typeface="+mn-cs"/>
              </a:rPr>
              <a:t>PUT </a:t>
            </a:r>
            <a:r>
              <a:rPr lang="en-GB" sz="1200" b="0" i="0" u="none" strike="noStrike" kern="1200" baseline="0" dirty="0">
                <a:solidFill>
                  <a:schemeClr val="tx1"/>
                </a:solidFill>
                <a:effectLst/>
                <a:latin typeface="+mn-lt"/>
                <a:ea typeface="+mn-ea"/>
                <a:cs typeface="+mn-cs"/>
              </a:rPr>
              <a:t>and </a:t>
            </a:r>
            <a:r>
              <a:rPr lang="en-GB" sz="1200" b="1" i="0" u="none" strike="noStrike" kern="1200" baseline="0" dirty="0">
                <a:solidFill>
                  <a:schemeClr val="tx1"/>
                </a:solidFill>
                <a:effectLst/>
                <a:latin typeface="+mn-lt"/>
                <a:ea typeface="+mn-ea"/>
                <a:cs typeface="+mn-cs"/>
              </a:rPr>
              <a:t>DELETE</a:t>
            </a:r>
            <a:r>
              <a:rPr lang="en-GB" sz="1200" b="0" i="0" u="none" strike="noStrike" kern="1200" baseline="0" dirty="0">
                <a:solidFill>
                  <a:schemeClr val="tx1"/>
                </a:solidFill>
                <a:effectLst/>
                <a:latin typeface="+mn-lt"/>
                <a:ea typeface="+mn-ea"/>
                <a:cs typeface="+mn-cs"/>
              </a:rPr>
              <a:t>, the so-called "</a:t>
            </a:r>
            <a:r>
              <a:rPr lang="en-GB" sz="1200" b="1" i="0" u="none" strike="noStrike" kern="1200" baseline="0" dirty="0">
                <a:solidFill>
                  <a:schemeClr val="tx1"/>
                </a:solidFill>
                <a:effectLst/>
                <a:latin typeface="+mn-lt"/>
                <a:ea typeface="+mn-ea"/>
                <a:cs typeface="+mn-cs"/>
              </a:rPr>
              <a:t>CRUD operations</a:t>
            </a:r>
            <a:r>
              <a:rPr lang="en-GB" sz="1200" b="0" i="0" u="none" strike="noStrike" kern="1200" baseline="0" dirty="0">
                <a:solidFill>
                  <a:schemeClr val="tx1"/>
                </a:solidFill>
                <a:effectLst/>
                <a:latin typeface="+mn-lt"/>
                <a:ea typeface="+mn-ea"/>
                <a:cs typeface="+mn-cs"/>
              </a:rPr>
              <a:t>".</a:t>
            </a:r>
          </a:p>
          <a:p>
            <a:pPr marL="171450" lvl="0" indent="-171450" rtl="0" eaLnBrk="1" fontAlgn="t" hangingPunct="1">
              <a:buFont typeface="Arial" panose="020B0604020202020204" pitchFamily="34" charset="0"/>
              <a:buChar char="•"/>
            </a:pPr>
            <a:r>
              <a:rPr lang="en-GB" sz="1200" b="1" i="0" u="none" strike="noStrike" kern="1200" baseline="0" dirty="0">
                <a:solidFill>
                  <a:schemeClr val="tx1"/>
                </a:solidFill>
                <a:effectLst/>
                <a:latin typeface="+mn-lt"/>
                <a:ea typeface="+mn-ea"/>
                <a:cs typeface="+mn-cs"/>
              </a:rPr>
              <a:t>CRUD </a:t>
            </a:r>
            <a:r>
              <a:rPr lang="en-GB" sz="1200" b="0" i="0" u="none" strike="noStrike" kern="1200" baseline="0" dirty="0">
                <a:solidFill>
                  <a:schemeClr val="tx1"/>
                </a:solidFill>
                <a:effectLst/>
                <a:latin typeface="+mn-lt"/>
                <a:ea typeface="+mn-ea"/>
                <a:cs typeface="+mn-cs"/>
              </a:rPr>
              <a:t>is an abbreviation from "</a:t>
            </a:r>
            <a:r>
              <a:rPr lang="en-GB" sz="1200" b="1" i="0" u="none" strike="noStrike" kern="1200" baseline="0" dirty="0">
                <a:solidFill>
                  <a:schemeClr val="tx1"/>
                </a:solidFill>
                <a:effectLst/>
                <a:latin typeface="+mn-lt"/>
                <a:ea typeface="+mn-ea"/>
                <a:cs typeface="+mn-cs"/>
              </a:rPr>
              <a:t>create, read, update, delete</a:t>
            </a:r>
            <a:r>
              <a:rPr lang="en-GB" sz="1200" b="0" i="0" u="none" strike="noStrike" kern="1200" baseline="0" dirty="0">
                <a:solidFill>
                  <a:schemeClr val="tx1"/>
                </a:solidFill>
                <a:effectLst/>
                <a:latin typeface="+mn-lt"/>
                <a:ea typeface="+mn-ea"/>
                <a:cs typeface="+mn-cs"/>
              </a:rPr>
              <a:t>" and </a:t>
            </a:r>
            <a:r>
              <a:rPr lang="en-US" sz="1200" b="0" i="0" u="none" strike="noStrike" kern="1200" baseline="0" dirty="0">
                <a:solidFill>
                  <a:schemeClr val="tx1"/>
                </a:solidFill>
                <a:effectLst/>
                <a:latin typeface="+mn-lt"/>
                <a:ea typeface="+mn-ea"/>
                <a:cs typeface="+mn-cs"/>
              </a:rPr>
              <a:t>is usually </a:t>
            </a:r>
            <a:r>
              <a:rPr lang="en-GB" sz="1200" b="0" i="0" u="none" strike="noStrike" kern="1200" baseline="0" dirty="0">
                <a:solidFill>
                  <a:schemeClr val="tx1"/>
                </a:solidFill>
                <a:effectLst/>
                <a:latin typeface="+mn-lt"/>
                <a:ea typeface="+mn-ea"/>
                <a:cs typeface="+mn-cs"/>
              </a:rPr>
              <a:t>implemented by apps and APIs, which manage persistent data.</a:t>
            </a:r>
          </a:p>
          <a:p>
            <a:pPr marL="171450" lvl="0" indent="-171450" rtl="0" eaLnBrk="1" fontAlgn="t" hangingPunct="1">
              <a:buFont typeface="Arial" panose="020B0604020202020204" pitchFamily="34" charset="0"/>
              <a:buChar char="•"/>
            </a:pPr>
            <a:r>
              <a:rPr lang="en-GB" sz="1200" b="0" i="0" u="none" strike="noStrike" kern="1200" baseline="0" dirty="0">
                <a:solidFill>
                  <a:schemeClr val="tx1"/>
                </a:solidFill>
                <a:effectLst/>
                <a:latin typeface="+mn-lt"/>
                <a:ea typeface="+mn-ea"/>
                <a:cs typeface="+mn-cs"/>
              </a:rPr>
              <a:t>Most applications support at least these four </a:t>
            </a:r>
            <a:r>
              <a:rPr lang="en-GB" sz="1200" b="1" i="0" u="none" strike="noStrike" kern="1200" baseline="0" dirty="0">
                <a:solidFill>
                  <a:schemeClr val="tx1"/>
                </a:solidFill>
                <a:effectLst/>
                <a:latin typeface="+mn-lt"/>
                <a:ea typeface="+mn-ea"/>
                <a:cs typeface="+mn-cs"/>
              </a:rPr>
              <a:t>CRUD operations </a:t>
            </a:r>
            <a:r>
              <a:rPr lang="en-GB" sz="1200" b="0" i="0" u="none" strike="noStrike" kern="1200" baseline="0" dirty="0">
                <a:solidFill>
                  <a:schemeClr val="tx1"/>
                </a:solidFill>
                <a:effectLst/>
                <a:latin typeface="+mn-lt"/>
                <a:ea typeface="+mn-ea"/>
                <a:cs typeface="+mn-cs"/>
              </a:rPr>
              <a:t>for the objects they store, edit and manage.</a:t>
            </a:r>
          </a:p>
          <a:p>
            <a:pPr marL="171450" lvl="0" indent="-171450" rtl="0" eaLnBrk="1" fontAlgn="t" hangingPunct="1">
              <a:buFont typeface="Arial" panose="020B0604020202020204" pitchFamily="34" charset="0"/>
              <a:buChar char="•"/>
            </a:pPr>
            <a:r>
              <a:rPr lang="en-GB" sz="1200" b="0" i="0" u="none" strike="noStrike" kern="1200" baseline="0" dirty="0">
                <a:solidFill>
                  <a:schemeClr val="tx1"/>
                </a:solidFill>
                <a:effectLst/>
                <a:latin typeface="+mn-lt"/>
                <a:ea typeface="+mn-ea"/>
                <a:cs typeface="+mn-cs"/>
              </a:rPr>
              <a:t>For </a:t>
            </a:r>
            <a:r>
              <a:rPr lang="en-GB" sz="1200" b="1" i="0" u="none" strike="noStrike" kern="1200" baseline="0" dirty="0">
                <a:solidFill>
                  <a:schemeClr val="tx1"/>
                </a:solidFill>
                <a:effectLst/>
                <a:latin typeface="+mn-lt"/>
                <a:ea typeface="+mn-ea"/>
                <a:cs typeface="+mn-cs"/>
              </a:rPr>
              <a:t>example</a:t>
            </a:r>
            <a:r>
              <a:rPr lang="en-GB" sz="1200" b="0" i="0" u="none" strike="noStrike" kern="1200" baseline="0" dirty="0">
                <a:solidFill>
                  <a:schemeClr val="tx1"/>
                </a:solidFill>
                <a:effectLst/>
                <a:latin typeface="+mn-lt"/>
                <a:ea typeface="+mn-ea"/>
                <a:cs typeface="+mn-cs"/>
              </a:rPr>
              <a:t>, if you have a </a:t>
            </a:r>
            <a:r>
              <a:rPr lang="en-GB" sz="1200" b="1" i="0" u="none" strike="noStrike" kern="1200" baseline="0" dirty="0">
                <a:solidFill>
                  <a:schemeClr val="tx1"/>
                </a:solidFill>
                <a:effectLst/>
                <a:latin typeface="+mn-lt"/>
                <a:ea typeface="+mn-ea"/>
                <a:cs typeface="+mn-cs"/>
              </a:rPr>
              <a:t>phonebook app</a:t>
            </a:r>
            <a:r>
              <a:rPr lang="en-GB" sz="1200" b="0" i="0" u="none" strike="noStrike" kern="1200" baseline="0" dirty="0">
                <a:solidFill>
                  <a:schemeClr val="tx1"/>
                </a:solidFill>
                <a:effectLst/>
                <a:latin typeface="+mn-lt"/>
                <a:ea typeface="+mn-ea"/>
                <a:cs typeface="+mn-cs"/>
              </a:rPr>
              <a:t>, you will need at least the following basic operations: </a:t>
            </a:r>
            <a:r>
              <a:rPr lang="en-GB" sz="1200" b="1" i="0" u="none" strike="noStrike" kern="1200" baseline="0" dirty="0">
                <a:solidFill>
                  <a:schemeClr val="tx1"/>
                </a:solidFill>
                <a:effectLst/>
                <a:latin typeface="+mn-lt"/>
                <a:ea typeface="+mn-ea"/>
                <a:cs typeface="+mn-cs"/>
              </a:rPr>
              <a:t>view all</a:t>
            </a:r>
            <a:r>
              <a:rPr lang="en-GB" sz="1200" b="0" i="0" u="none" strike="noStrike" kern="1200" baseline="0" dirty="0">
                <a:solidFill>
                  <a:schemeClr val="tx1"/>
                </a:solidFill>
                <a:effectLst/>
                <a:latin typeface="+mn-lt"/>
                <a:ea typeface="+mn-ea"/>
                <a:cs typeface="+mn-cs"/>
              </a:rPr>
              <a:t> the entries from the phonebook, </a:t>
            </a:r>
            <a:r>
              <a:rPr lang="en-GB" sz="1200" b="1" i="0" u="none" strike="noStrike" kern="1200" baseline="0" dirty="0">
                <a:solidFill>
                  <a:schemeClr val="tx1"/>
                </a:solidFill>
                <a:effectLst/>
                <a:latin typeface="+mn-lt"/>
                <a:ea typeface="+mn-ea"/>
                <a:cs typeface="+mn-cs"/>
              </a:rPr>
              <a:t>view </a:t>
            </a:r>
            <a:r>
              <a:rPr lang="en-GB" sz="1200" b="0" i="0" u="none" strike="noStrike" kern="1200" baseline="0" dirty="0">
                <a:solidFill>
                  <a:schemeClr val="tx1"/>
                </a:solidFill>
                <a:effectLst/>
                <a:latin typeface="+mn-lt"/>
                <a:ea typeface="+mn-ea"/>
                <a:cs typeface="+mn-cs"/>
              </a:rPr>
              <a:t>certain phonebook entry, </a:t>
            </a:r>
            <a:r>
              <a:rPr lang="en-GB" sz="1200" b="1" i="0" u="none" strike="noStrike" kern="1200" baseline="0" dirty="0">
                <a:solidFill>
                  <a:schemeClr val="tx1"/>
                </a:solidFill>
                <a:effectLst/>
                <a:latin typeface="+mn-lt"/>
                <a:ea typeface="+mn-ea"/>
                <a:cs typeface="+mn-cs"/>
              </a:rPr>
              <a:t>add </a:t>
            </a:r>
            <a:r>
              <a:rPr lang="en-GB" sz="1200" b="0" i="0" u="none" strike="noStrike" kern="1200" baseline="0" dirty="0">
                <a:solidFill>
                  <a:schemeClr val="tx1"/>
                </a:solidFill>
                <a:effectLst/>
                <a:latin typeface="+mn-lt"/>
                <a:ea typeface="+mn-ea"/>
                <a:cs typeface="+mn-cs"/>
              </a:rPr>
              <a:t>a new phonebook entry, </a:t>
            </a:r>
            <a:r>
              <a:rPr lang="en-GB" sz="1200" b="1" i="0" u="none" strike="noStrike" kern="1200" baseline="0" dirty="0">
                <a:solidFill>
                  <a:schemeClr val="tx1"/>
                </a:solidFill>
                <a:effectLst/>
                <a:latin typeface="+mn-lt"/>
                <a:ea typeface="+mn-ea"/>
                <a:cs typeface="+mn-cs"/>
              </a:rPr>
              <a:t>modify</a:t>
            </a:r>
            <a:r>
              <a:rPr lang="en-GB" sz="1200" b="0" i="0" u="none" strike="noStrike" kern="1200" baseline="0" dirty="0">
                <a:solidFill>
                  <a:schemeClr val="tx1"/>
                </a:solidFill>
                <a:effectLst/>
                <a:latin typeface="+mn-lt"/>
                <a:ea typeface="+mn-ea"/>
                <a:cs typeface="+mn-cs"/>
              </a:rPr>
              <a:t> existing phonebook entry and </a:t>
            </a:r>
            <a:r>
              <a:rPr lang="en-GB" sz="1200" b="1" i="0" u="none" strike="noStrike" kern="1200" baseline="0" dirty="0">
                <a:solidFill>
                  <a:schemeClr val="tx1"/>
                </a:solidFill>
                <a:effectLst/>
                <a:latin typeface="+mn-lt"/>
                <a:ea typeface="+mn-ea"/>
                <a:cs typeface="+mn-cs"/>
              </a:rPr>
              <a:t>delete </a:t>
            </a:r>
            <a:r>
              <a:rPr lang="en-GB" sz="1200" b="0" i="0" u="none" strike="noStrike" kern="1200" baseline="0" dirty="0">
                <a:solidFill>
                  <a:schemeClr val="tx1"/>
                </a:solidFill>
                <a:effectLst/>
                <a:latin typeface="+mn-lt"/>
                <a:ea typeface="+mn-ea"/>
                <a:cs typeface="+mn-cs"/>
              </a:rPr>
              <a:t>a phonebook entry. These are essentially the classical </a:t>
            </a:r>
            <a:r>
              <a:rPr lang="en-GB" sz="1200" b="1" i="0" u="none" strike="noStrike" kern="1200" baseline="0" dirty="0">
                <a:solidFill>
                  <a:schemeClr val="tx1"/>
                </a:solidFill>
                <a:effectLst/>
                <a:latin typeface="+mn-lt"/>
                <a:ea typeface="+mn-ea"/>
                <a:cs typeface="+mn-cs"/>
              </a:rPr>
              <a:t>CRUD operations</a:t>
            </a:r>
            <a:r>
              <a:rPr lang="en-GB" sz="1200" b="0" i="0" u="none" strike="noStrike" kern="1200" baseline="0" dirty="0">
                <a:solidFill>
                  <a:schemeClr val="tx1"/>
                </a:solidFill>
                <a:effectLst/>
                <a:latin typeface="+mn-lt"/>
                <a:ea typeface="+mn-ea"/>
                <a:cs typeface="+mn-cs"/>
              </a:rPr>
              <a:t>.</a:t>
            </a:r>
          </a:p>
          <a:p>
            <a:pPr marL="0" lvl="0" indent="0" rtl="0" eaLnBrk="1" fontAlgn="t" hangingPunct="1">
              <a:buFont typeface="Arial" panose="020B0604020202020204" pitchFamily="34" charset="0"/>
              <a:buNone/>
            </a:pPr>
            <a:endParaRPr lang="en-GB" sz="1200" b="0" i="0" u="none" strike="noStrike" kern="1200" baseline="0" dirty="0">
              <a:solidFill>
                <a:schemeClr val="tx1"/>
              </a:solidFill>
              <a:effectLst/>
              <a:latin typeface="+mn-lt"/>
              <a:ea typeface="+mn-ea"/>
              <a:cs typeface="+mn-cs"/>
            </a:endParaRPr>
          </a:p>
          <a:p>
            <a:pPr marL="0" lvl="0" indent="0" rtl="0" eaLnBrk="1" fontAlgn="t" hangingPunct="1">
              <a:buFont typeface="Arial" panose="020B0604020202020204" pitchFamily="34" charset="0"/>
              <a:buNone/>
            </a:pPr>
            <a:r>
              <a:rPr lang="en-GB" sz="1200" b="0" i="0" u="none" strike="noStrike" kern="1200" baseline="0" dirty="0">
                <a:solidFill>
                  <a:schemeClr val="tx1"/>
                </a:solidFill>
                <a:effectLst/>
                <a:latin typeface="+mn-lt"/>
                <a:ea typeface="+mn-ea"/>
                <a:cs typeface="+mn-cs"/>
              </a:rPr>
              <a:t>HTTP support a few </a:t>
            </a:r>
            <a:r>
              <a:rPr lang="en-GB" sz="1200" b="1" i="0" u="none" strike="noStrike" kern="1200" baseline="0" dirty="0">
                <a:solidFill>
                  <a:schemeClr val="tx1"/>
                </a:solidFill>
                <a:effectLst/>
                <a:latin typeface="+mn-lt"/>
                <a:ea typeface="+mn-ea"/>
                <a:cs typeface="+mn-cs"/>
              </a:rPr>
              <a:t>more methods</a:t>
            </a:r>
            <a:r>
              <a:rPr lang="en-GB" sz="1200" b="0" i="0" u="none" strike="noStrike" kern="1200" baseline="0" dirty="0">
                <a:solidFill>
                  <a:schemeClr val="tx1"/>
                </a:solidFill>
                <a:effectLst/>
                <a:latin typeface="+mn-lt"/>
                <a:ea typeface="+mn-ea"/>
                <a:cs typeface="+mn-cs"/>
              </a:rPr>
              <a:t>, which are used rarely, in special situations:</a:t>
            </a:r>
          </a:p>
          <a:p>
            <a:pPr marL="171450" lvl="0" indent="-171450" rtl="0" eaLnBrk="1" fontAlgn="t" hangingPunct="1">
              <a:buFont typeface="Arial" panose="020B0604020202020204" pitchFamily="34" charset="0"/>
              <a:buChar char="•"/>
            </a:pPr>
            <a:r>
              <a:rPr lang="en-GB" sz="1200" b="1" i="0" u="none" strike="noStrike" kern="1200" baseline="0" dirty="0">
                <a:solidFill>
                  <a:schemeClr val="tx1"/>
                </a:solidFill>
                <a:effectLst/>
                <a:latin typeface="+mn-lt"/>
                <a:ea typeface="+mn-ea"/>
                <a:cs typeface="+mn-cs"/>
              </a:rPr>
              <a:t>CONNECT </a:t>
            </a:r>
            <a:r>
              <a:rPr lang="en-GB" sz="1200" b="0" i="0" u="none" strike="noStrike" kern="1200" baseline="0" dirty="0">
                <a:solidFill>
                  <a:schemeClr val="tx1"/>
                </a:solidFill>
                <a:effectLst/>
                <a:latin typeface="+mn-lt"/>
                <a:ea typeface="+mn-ea"/>
                <a:cs typeface="+mn-cs"/>
              </a:rPr>
              <a:t>is used to open a </a:t>
            </a:r>
            <a:r>
              <a:rPr lang="en-GB" sz="1200" b="1" i="0" u="none" strike="noStrike" kern="1200" baseline="0" dirty="0">
                <a:solidFill>
                  <a:schemeClr val="tx1"/>
                </a:solidFill>
                <a:effectLst/>
                <a:latin typeface="+mn-lt"/>
                <a:ea typeface="+mn-ea"/>
                <a:cs typeface="+mn-cs"/>
              </a:rPr>
              <a:t>two-way socket connection</a:t>
            </a:r>
            <a:r>
              <a:rPr lang="en-GB" sz="1200" b="0" i="0" u="none" strike="noStrike" kern="1200" baseline="0" dirty="0">
                <a:solidFill>
                  <a:schemeClr val="tx1"/>
                </a:solidFill>
                <a:effectLst/>
                <a:latin typeface="+mn-lt"/>
                <a:ea typeface="+mn-ea"/>
                <a:cs typeface="+mn-cs"/>
              </a:rPr>
              <a:t> to the remote Web server. A socket connection can overcome the limitations of the HTTP protocol and its request-response model through lower-level communication.</a:t>
            </a:r>
          </a:p>
          <a:p>
            <a:pPr marL="171450" lvl="0" indent="-171450" rtl="0" eaLnBrk="1" fontAlgn="t"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The </a:t>
            </a:r>
            <a:r>
              <a:rPr lang="en-US" sz="1200" b="1" i="0" u="none" strike="noStrike" kern="1200" dirty="0">
                <a:solidFill>
                  <a:schemeClr val="tx1"/>
                </a:solidFill>
                <a:effectLst/>
                <a:latin typeface="+mn-lt"/>
                <a:ea typeface="+mn-ea"/>
                <a:cs typeface="+mn-cs"/>
              </a:rPr>
              <a:t>OPTIONS</a:t>
            </a:r>
            <a:r>
              <a:rPr lang="en-US" sz="1200" b="0" i="0" u="none" strike="noStrike" kern="1200" dirty="0">
                <a:solidFill>
                  <a:schemeClr val="tx1"/>
                </a:solidFill>
                <a:effectLst/>
                <a:latin typeface="+mn-lt"/>
                <a:ea typeface="+mn-ea"/>
                <a:cs typeface="+mn-cs"/>
              </a:rPr>
              <a:t> method is used </a:t>
            </a:r>
            <a:r>
              <a:rPr lang="en-US" sz="1200" b="0" i="0" kern="1200" dirty="0">
                <a:solidFill>
                  <a:schemeClr val="tx1"/>
                </a:solidFill>
                <a:effectLst/>
                <a:latin typeface="+mn-lt"/>
                <a:ea typeface="+mn-ea"/>
                <a:cs typeface="+mn-cs"/>
              </a:rPr>
              <a:t>to describe the communication </a:t>
            </a:r>
            <a:r>
              <a:rPr lang="en-US" sz="1200" b="1" i="0" kern="1200" dirty="0">
                <a:solidFill>
                  <a:schemeClr val="tx1"/>
                </a:solidFill>
                <a:effectLst/>
                <a:latin typeface="+mn-lt"/>
                <a:ea typeface="+mn-ea"/>
                <a:cs typeface="+mn-cs"/>
              </a:rPr>
              <a:t>options</a:t>
            </a:r>
            <a:r>
              <a:rPr lang="en-US" sz="1200" b="0" i="0" kern="1200" dirty="0">
                <a:solidFill>
                  <a:schemeClr val="tx1"/>
                </a:solidFill>
                <a:effectLst/>
                <a:latin typeface="+mn-lt"/>
                <a:ea typeface="+mn-ea"/>
                <a:cs typeface="+mn-cs"/>
              </a:rPr>
              <a:t> for specified resource. For </a:t>
            </a:r>
            <a:r>
              <a:rPr lang="en-US" sz="1200" b="1" i="0" kern="1200" dirty="0">
                <a:solidFill>
                  <a:schemeClr val="tx1"/>
                </a:solidFill>
                <a:effectLst/>
                <a:latin typeface="+mn-lt"/>
                <a:ea typeface="+mn-ea"/>
                <a:cs typeface="+mn-cs"/>
              </a:rPr>
              <a:t>example</a:t>
            </a:r>
            <a:r>
              <a:rPr lang="en-US" sz="1200" b="0" i="0" kern="1200" dirty="0">
                <a:solidFill>
                  <a:schemeClr val="tx1"/>
                </a:solidFill>
                <a:effectLst/>
                <a:latin typeface="+mn-lt"/>
                <a:ea typeface="+mn-ea"/>
                <a:cs typeface="+mn-cs"/>
              </a:rPr>
              <a:t>, in some situations, the Web client asks the Web server using an HTTP OPTIONS request if it is allowed from a security perspective to request a certain resource. This is called a "</a:t>
            </a:r>
            <a:r>
              <a:rPr lang="en-US" sz="1200" b="1" i="0" kern="1200" dirty="0">
                <a:solidFill>
                  <a:schemeClr val="tx1"/>
                </a:solidFill>
                <a:effectLst/>
                <a:latin typeface="+mn-lt"/>
                <a:ea typeface="+mn-ea"/>
                <a:cs typeface="+mn-cs"/>
              </a:rPr>
              <a:t>cross-origin request</a:t>
            </a:r>
            <a:r>
              <a:rPr lang="en-US" sz="1200" b="0" i="0" kern="1200" dirty="0">
                <a:solidFill>
                  <a:schemeClr val="tx1"/>
                </a:solidFill>
                <a:effectLst/>
                <a:latin typeface="+mn-lt"/>
                <a:ea typeface="+mn-ea"/>
                <a:cs typeface="+mn-cs"/>
              </a:rPr>
              <a:t>" or "</a:t>
            </a:r>
            <a:r>
              <a:rPr lang="en-US" sz="1200" b="1" i="0" kern="1200" dirty="0">
                <a:solidFill>
                  <a:schemeClr val="tx1"/>
                </a:solidFill>
                <a:effectLst/>
                <a:latin typeface="+mn-lt"/>
                <a:ea typeface="+mn-ea"/>
                <a:cs typeface="+mn-cs"/>
              </a:rPr>
              <a:t>CORS</a:t>
            </a:r>
            <a:r>
              <a:rPr lang="en-US" sz="1200" b="0" i="0" kern="1200" dirty="0">
                <a:solidFill>
                  <a:schemeClr val="tx1"/>
                </a:solidFill>
                <a:effectLst/>
                <a:latin typeface="+mn-lt"/>
                <a:ea typeface="+mn-ea"/>
                <a:cs typeface="+mn-cs"/>
              </a:rPr>
              <a:t>".</a:t>
            </a:r>
          </a:p>
          <a:p>
            <a:pPr marL="171450" lvl="0" indent="-171450" rtl="0" eaLnBrk="1" fontAlgn="t" hangingPunct="1">
              <a:buFont typeface="Arial" panose="020B0604020202020204" pitchFamily="34" charset="0"/>
              <a:buChar char="•"/>
            </a:pPr>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HTTP TRACE </a:t>
            </a:r>
            <a:r>
              <a:rPr lang="en-US" sz="1200" b="0" i="0" kern="1200" dirty="0">
                <a:solidFill>
                  <a:schemeClr val="tx1"/>
                </a:solidFill>
                <a:effectLst/>
                <a:latin typeface="+mn-lt"/>
                <a:ea typeface="+mn-ea"/>
                <a:cs typeface="+mn-cs"/>
              </a:rPr>
              <a:t>method is designed for diagnostic purposes during the development and is used very rarely.</a:t>
            </a:r>
          </a:p>
          <a:p>
            <a:pPr marL="0" lvl="0" indent="0" rtl="0" eaLnBrk="1" fontAlgn="t" hangingPunct="1">
              <a:buFont typeface="Arial" panose="020B0604020202020204" pitchFamily="34" charset="0"/>
              <a:buNone/>
            </a:pPr>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BF067CD-8E6B-4360-9AA8-C5DF2A48A6D1}" type="slidenum">
              <a:rPr lang="en-US" smtClean="0"/>
              <a:t>18</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4178882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give a full </a:t>
            </a:r>
            <a:r>
              <a:rPr lang="en-US" b="1" dirty="0"/>
              <a:t>example of an HTTP request</a:t>
            </a:r>
            <a:r>
              <a:rPr lang="en-US" dirty="0"/>
              <a:t>. HTTP requests consist of request </a:t>
            </a:r>
            <a:r>
              <a:rPr lang="en-US" b="1" dirty="0"/>
              <a:t>line</a:t>
            </a:r>
            <a:r>
              <a:rPr lang="en-US" dirty="0"/>
              <a:t>, request </a:t>
            </a:r>
            <a:r>
              <a:rPr lang="en-US" b="1" dirty="0"/>
              <a:t>headers</a:t>
            </a:r>
            <a:r>
              <a:rPr lang="en-US" dirty="0"/>
              <a:t> and request </a:t>
            </a:r>
            <a:r>
              <a:rPr lang="en-US" b="1" dirty="0"/>
              <a:t>body</a:t>
            </a:r>
            <a:r>
              <a:rPr lang="en-US" dirty="0"/>
              <a:t>.</a:t>
            </a:r>
          </a:p>
          <a:p>
            <a:endParaRPr lang="en-US" dirty="0"/>
          </a:p>
          <a:p>
            <a:r>
              <a:rPr lang="en-US" dirty="0"/>
              <a:t>The request starts with the </a:t>
            </a:r>
            <a:r>
              <a:rPr lang="bg-BG" dirty="0"/>
              <a:t>"</a:t>
            </a:r>
            <a:r>
              <a:rPr lang="en-US" b="1" dirty="0"/>
              <a:t>HTTP request line</a:t>
            </a:r>
            <a:r>
              <a:rPr lang="bg-BG" dirty="0"/>
              <a:t>"</a:t>
            </a:r>
            <a:r>
              <a:rPr lang="en-US" dirty="0"/>
              <a:t>. This is the command we send to the server. This line says what </a:t>
            </a:r>
            <a:r>
              <a:rPr lang="en-US" b="1" dirty="0"/>
              <a:t>resource</a:t>
            </a:r>
            <a:r>
              <a:rPr lang="en-US" dirty="0"/>
              <a:t> we want to get or process.</a:t>
            </a:r>
          </a:p>
          <a:p>
            <a:pPr marL="171450" indent="-171450">
              <a:buFont typeface="Arial" panose="020B0604020202020204" pitchFamily="34" charset="0"/>
              <a:buChar char="•"/>
            </a:pPr>
            <a:r>
              <a:rPr lang="en-US" dirty="0"/>
              <a:t>The request line starts with the request </a:t>
            </a:r>
            <a:r>
              <a:rPr lang="en-US" b="1" dirty="0"/>
              <a:t>method </a:t>
            </a:r>
            <a:r>
              <a:rPr lang="en-US" dirty="0"/>
              <a:t>(in our example "GET</a:t>
            </a:r>
            <a:r>
              <a:rPr lang="en-US" dirty="0">
                <a:sym typeface="Wingdings" panose="05000000000000000000" pitchFamily="2" charset="2"/>
              </a:rPr>
              <a:t>"),</a:t>
            </a:r>
          </a:p>
          <a:p>
            <a:pPr marL="171450" indent="-171450">
              <a:buFont typeface="Arial" panose="020B0604020202020204" pitchFamily="34" charset="0"/>
              <a:buChar char="•"/>
            </a:pPr>
            <a:r>
              <a:rPr lang="en-US" dirty="0">
                <a:sym typeface="Wingdings" panose="05000000000000000000" pitchFamily="2" charset="2"/>
              </a:rPr>
              <a:t>followed by the </a:t>
            </a:r>
            <a:r>
              <a:rPr lang="en-US" b="1" dirty="0">
                <a:sym typeface="Wingdings" panose="05000000000000000000" pitchFamily="2" charset="2"/>
              </a:rPr>
              <a:t>request-URI</a:t>
            </a:r>
            <a:r>
              <a:rPr lang="en-US" dirty="0">
                <a:sym typeface="Wingdings" panose="05000000000000000000" pitchFamily="2" charset="2"/>
              </a:rPr>
              <a:t> (this is the resource path, relative to the server's root),</a:t>
            </a:r>
          </a:p>
          <a:p>
            <a:pPr marL="171450" indent="-171450">
              <a:buFont typeface="Arial" panose="020B0604020202020204" pitchFamily="34" charset="0"/>
              <a:buChar char="•"/>
            </a:pPr>
            <a:r>
              <a:rPr lang="en-US" dirty="0">
                <a:sym typeface="Wingdings" panose="05000000000000000000" pitchFamily="2" charset="2"/>
              </a:rPr>
              <a:t>followed by the </a:t>
            </a:r>
            <a:r>
              <a:rPr lang="en-US" b="1" dirty="0">
                <a:sym typeface="Wingdings" panose="05000000000000000000" pitchFamily="2" charset="2"/>
              </a:rPr>
              <a:t>HTTP version</a:t>
            </a:r>
            <a:r>
              <a:rPr lang="en-US" dirty="0">
                <a:sym typeface="Wingdings" panose="05000000000000000000" pitchFamily="2" charset="2"/>
              </a:rPr>
              <a:t> string (for example "HTTP/1.1"),</a:t>
            </a:r>
          </a:p>
          <a:p>
            <a:pPr marL="171450" indent="-171450">
              <a:buFont typeface="Arial" panose="020B0604020202020204" pitchFamily="34" charset="0"/>
              <a:buChar char="•"/>
            </a:pPr>
            <a:r>
              <a:rPr lang="en-US" dirty="0"/>
              <a:t>followed by a </a:t>
            </a:r>
            <a:r>
              <a:rPr lang="en-US" b="1" dirty="0"/>
              <a:t>new line</a:t>
            </a:r>
            <a:r>
              <a:rPr lang="en-US" dirty="0"/>
              <a:t> (</a:t>
            </a:r>
            <a:r>
              <a:rPr lang="en-US" b="1" dirty="0"/>
              <a:t>CR</a:t>
            </a:r>
            <a:r>
              <a:rPr lang="en-US" dirty="0"/>
              <a:t> + </a:t>
            </a:r>
            <a:r>
              <a:rPr lang="en-US" b="1" dirty="0"/>
              <a:t>LF</a:t>
            </a:r>
            <a:r>
              <a:rPr lang="en-US" dirty="0"/>
              <a:t>).</a:t>
            </a:r>
          </a:p>
          <a:p>
            <a:pPr marL="0" indent="0">
              <a:buFont typeface="Arial" panose="020B0604020202020204" pitchFamily="34" charset="0"/>
              <a:buNone/>
            </a:pPr>
            <a:r>
              <a:rPr lang="en-US" dirty="0"/>
              <a:t>In most computer systems the </a:t>
            </a:r>
            <a:r>
              <a:rPr lang="en-US" b="1" dirty="0"/>
              <a:t>new line </a:t>
            </a:r>
            <a:r>
              <a:rPr lang="en-US" dirty="0"/>
              <a:t>consists of two characters: </a:t>
            </a:r>
            <a:r>
              <a:rPr lang="en-US" b="1" dirty="0"/>
              <a:t>CR</a:t>
            </a:r>
            <a:r>
              <a:rPr lang="en-US" dirty="0"/>
              <a:t> (carriage return, the ASCII code 13) and </a:t>
            </a:r>
            <a:r>
              <a:rPr lang="en-US" b="1" dirty="0"/>
              <a:t>LF</a:t>
            </a:r>
            <a:r>
              <a:rPr lang="en-US" dirty="0"/>
              <a:t> (line feed, the ASCII code 10).</a:t>
            </a:r>
            <a:r>
              <a:rPr lang="bg-BG" dirty="0"/>
              <a:t> </a:t>
            </a:r>
            <a:r>
              <a:rPr lang="en-US" dirty="0"/>
              <a:t>This is the new line format used in the HTTP protocol.</a:t>
            </a:r>
          </a:p>
          <a:p>
            <a:pPr marL="0" indent="0">
              <a:buFont typeface="Arial" panose="020B0604020202020204" pitchFamily="34" charset="0"/>
              <a:buNone/>
            </a:pPr>
            <a:endParaRPr lang="en-US" dirty="0"/>
          </a:p>
          <a:p>
            <a:pPr marL="0" indent="0">
              <a:buFont typeface="Arial" panose="020B0604020202020204" pitchFamily="34" charset="0"/>
              <a:buNone/>
            </a:pPr>
            <a:r>
              <a:rPr lang="en-US" b="0" dirty="0"/>
              <a:t>Web browsers use </a:t>
            </a:r>
            <a:r>
              <a:rPr lang="en-US" b="1" dirty="0"/>
              <a:t>URLs</a:t>
            </a:r>
            <a:r>
              <a:rPr lang="en-US" b="0" dirty="0"/>
              <a:t>, but HTTP uses </a:t>
            </a:r>
            <a:r>
              <a:rPr lang="en-US" b="1" dirty="0"/>
              <a:t>URIs</a:t>
            </a:r>
            <a:r>
              <a:rPr lang="en-US" b="0" dirty="0"/>
              <a:t> to address the resources. What's the difference?</a:t>
            </a:r>
          </a:p>
          <a:p>
            <a:pPr marL="171450" indent="-171450">
              <a:buFont typeface="Arial" panose="020B0604020202020204" pitchFamily="34" charset="0"/>
              <a:buChar char="•"/>
            </a:pPr>
            <a:r>
              <a:rPr lang="en-US" b="1" dirty="0"/>
              <a:t>URL</a:t>
            </a:r>
            <a:r>
              <a:rPr lang="en-US" dirty="0"/>
              <a:t> stands for "</a:t>
            </a:r>
            <a:r>
              <a:rPr lang="en-US" b="1" i="1" dirty="0"/>
              <a:t>uniform resource locator</a:t>
            </a:r>
            <a:r>
              <a:rPr lang="en-US" dirty="0"/>
              <a:t>" and it describes a </a:t>
            </a:r>
            <a:r>
              <a:rPr lang="en-US" b="1" dirty="0"/>
              <a:t>full unique address for a resource </a:t>
            </a:r>
            <a:r>
              <a:rPr lang="en-US" dirty="0"/>
              <a:t>in Internet, which consists of </a:t>
            </a:r>
            <a:r>
              <a:rPr lang="en-US" b="1" dirty="0"/>
              <a:t>protocol</a:t>
            </a:r>
            <a:r>
              <a:rPr lang="en-US" dirty="0"/>
              <a:t> + </a:t>
            </a:r>
            <a:r>
              <a:rPr lang="en-US" b="1" dirty="0"/>
              <a:t>host </a:t>
            </a:r>
            <a:r>
              <a:rPr lang="bg-BG" dirty="0"/>
              <a:t>+</a:t>
            </a:r>
            <a:r>
              <a:rPr lang="en-US" dirty="0"/>
              <a:t> </a:t>
            </a:r>
            <a:r>
              <a:rPr lang="en-US" b="1" dirty="0"/>
              <a:t>resource path</a:t>
            </a:r>
            <a:r>
              <a:rPr lang="en-US" dirty="0"/>
              <a:t>, for example: </a:t>
            </a:r>
            <a:r>
              <a:rPr lang="en-US" b="1" dirty="0"/>
              <a:t>https://softuni.org/about</a:t>
            </a:r>
            <a:r>
              <a:rPr lang="en-US" dirty="0"/>
              <a:t>. The URL is what we type in the browser's location bar.</a:t>
            </a:r>
            <a:endParaRPr lang="bg-BG" dirty="0"/>
          </a:p>
          <a:p>
            <a:pPr marL="171450" indent="-171450">
              <a:buFont typeface="Arial" panose="020B0604020202020204" pitchFamily="34" charset="0"/>
              <a:buChar char="•"/>
            </a:pPr>
            <a:r>
              <a:rPr lang="en-US" b="1" dirty="0"/>
              <a:t>URI</a:t>
            </a:r>
            <a:r>
              <a:rPr lang="en-US" dirty="0"/>
              <a:t> stands for "</a:t>
            </a:r>
            <a:r>
              <a:rPr lang="en-US" b="1" i="1" dirty="0"/>
              <a:t>uniform resource identifier</a:t>
            </a:r>
            <a:r>
              <a:rPr lang="en-US" b="0" i="0" dirty="0"/>
              <a:t>" </a:t>
            </a:r>
            <a:r>
              <a:rPr lang="en-US" dirty="0"/>
              <a:t>and it holds a full or relative unique path to a resource, for example "</a:t>
            </a:r>
            <a:r>
              <a:rPr lang="en-US" b="1" dirty="0"/>
              <a:t>/about</a:t>
            </a:r>
            <a:r>
              <a:rPr lang="en-US" dirty="0"/>
              <a:t>".</a:t>
            </a:r>
          </a:p>
          <a:p>
            <a:pPr marL="171450" indent="-171450">
              <a:buFont typeface="Arial" panose="020B0604020202020204" pitchFamily="34" charset="0"/>
              <a:buChar char="•"/>
            </a:pPr>
            <a:r>
              <a:rPr lang="en-US" dirty="0"/>
              <a:t>When we request a resource over HTTP, we specify the </a:t>
            </a:r>
            <a:r>
              <a:rPr lang="en-US" b="1" dirty="0"/>
              <a:t>relative URI</a:t>
            </a:r>
            <a:r>
              <a:rPr lang="en-US" dirty="0"/>
              <a:t> of the resource in the </a:t>
            </a:r>
            <a:r>
              <a:rPr lang="en-US" b="1" dirty="0"/>
              <a:t>request</a:t>
            </a:r>
            <a:r>
              <a:rPr lang="en-US" dirty="0"/>
              <a:t> line and we specify the </a:t>
            </a:r>
            <a:r>
              <a:rPr lang="en-US" b="1" dirty="0"/>
              <a:t>host name</a:t>
            </a:r>
            <a:r>
              <a:rPr lang="en-US" dirty="0"/>
              <a:t> in the request </a:t>
            </a:r>
            <a:r>
              <a:rPr lang="en-US" b="1" dirty="0"/>
              <a:t>headers</a:t>
            </a:r>
            <a:r>
              <a:rPr lang="en-US" dirty="0"/>
              <a:t>. Both relative URI and host name come from the URL we want to access.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At the next few lines, the </a:t>
            </a:r>
            <a:r>
              <a:rPr lang="en-US" b="1" dirty="0"/>
              <a:t>HTTP request headers</a:t>
            </a:r>
            <a:r>
              <a:rPr lang="en-US" b="0" dirty="0"/>
              <a:t> are given</a:t>
            </a:r>
            <a:r>
              <a:rPr lang="en-US" dirty="0"/>
              <a:t>. Headers specify specific </a:t>
            </a:r>
            <a:r>
              <a:rPr lang="en-US" b="1" dirty="0"/>
              <a:t>parameters</a:t>
            </a:r>
            <a:r>
              <a:rPr lang="en-US" dirty="0"/>
              <a:t> about the requested resource:</a:t>
            </a:r>
          </a:p>
          <a:p>
            <a:pPr marL="171450" indent="-171450">
              <a:buFont typeface="Arial" panose="020B0604020202020204" pitchFamily="34" charset="0"/>
              <a:buChar char="•"/>
            </a:pPr>
            <a:r>
              <a:rPr lang="en-US" dirty="0"/>
              <a:t>An important header is the "</a:t>
            </a:r>
            <a:r>
              <a:rPr lang="en-US" b="1" dirty="0"/>
              <a:t>Host</a:t>
            </a:r>
            <a:r>
              <a:rPr lang="en-US" b="0" dirty="0"/>
              <a:t>" header</a:t>
            </a:r>
            <a:r>
              <a:rPr lang="en-US" dirty="0"/>
              <a:t>, holding the requested resource. If we have several Web sites at the same Web server </a:t>
            </a:r>
            <a:r>
              <a:rPr lang="bg-BG" dirty="0"/>
              <a:t>(</a:t>
            </a:r>
            <a:r>
              <a:rPr lang="en-US" dirty="0"/>
              <a:t>for example </a:t>
            </a:r>
            <a:r>
              <a:rPr lang="en-US" b="1" dirty="0"/>
              <a:t>softuni.org</a:t>
            </a:r>
            <a:r>
              <a:rPr lang="en-US" dirty="0"/>
              <a:t> and </a:t>
            </a:r>
            <a:r>
              <a:rPr lang="en-US" b="1" dirty="0"/>
              <a:t>learn.softuni.org</a:t>
            </a:r>
            <a:r>
              <a:rPr lang="en-US" dirty="0"/>
              <a:t>), this "</a:t>
            </a:r>
            <a:r>
              <a:rPr lang="en-US" b="1" dirty="0"/>
              <a:t>Host</a:t>
            </a:r>
            <a:r>
              <a:rPr lang="en-US" dirty="0"/>
              <a:t>" header will</a:t>
            </a:r>
            <a:r>
              <a:rPr lang="bg-BG" dirty="0"/>
              <a:t> </a:t>
            </a:r>
            <a:r>
              <a:rPr lang="en-US" dirty="0"/>
              <a:t>tell the server which web site to access.</a:t>
            </a:r>
          </a:p>
          <a:p>
            <a:pPr marL="171450" indent="-171450">
              <a:buFont typeface="Arial" panose="020B0604020202020204" pitchFamily="34" charset="0"/>
              <a:buChar char="•"/>
            </a:pPr>
            <a:r>
              <a:rPr lang="en-US" dirty="0"/>
              <a:t>The </a:t>
            </a:r>
            <a:r>
              <a:rPr lang="en-US" b="1" dirty="0"/>
              <a:t>other headers </a:t>
            </a:r>
            <a:r>
              <a:rPr lang="en-US" dirty="0"/>
              <a:t>specify settings like what kind of content the client can accept and understands (for example only HTML or any content), what is the preferred language (such as English or Russian) that the client wants to use, what kind of compression the client understands (for example </a:t>
            </a:r>
            <a:r>
              <a:rPr lang="en-US" dirty="0" err="1"/>
              <a:t>gzip</a:t>
            </a:r>
            <a:r>
              <a:rPr lang="en-US" dirty="0"/>
              <a:t> and deflate), what are the client Web browser's brand and version (encoded as the so-called "</a:t>
            </a:r>
            <a:r>
              <a:rPr lang="en-US" b="1" i="1" dirty="0"/>
              <a:t>user agent</a:t>
            </a:r>
            <a:r>
              <a:rPr lang="en-US" dirty="0"/>
              <a:t>" identifier) and other parameters.</a:t>
            </a:r>
          </a:p>
          <a:p>
            <a:pPr marL="171450" indent="-171450">
              <a:buFont typeface="Arial" panose="020B0604020202020204" pitchFamily="34" charset="0"/>
              <a:buChar char="•"/>
            </a:pPr>
            <a:r>
              <a:rPr lang="en-US" dirty="0"/>
              <a:t>The headers section in the HTTP request </a:t>
            </a:r>
            <a:r>
              <a:rPr lang="en-US" b="1" dirty="0"/>
              <a:t>ends by an empty line </a:t>
            </a:r>
            <a:r>
              <a:rPr lang="en-US" dirty="0"/>
              <a:t>(CR + LF twice).</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After the request headers, the </a:t>
            </a:r>
            <a:r>
              <a:rPr lang="en-US" b="1" dirty="0"/>
              <a:t>request body </a:t>
            </a:r>
            <a:r>
              <a:rPr lang="en-US" dirty="0"/>
              <a:t>comes.</a:t>
            </a:r>
          </a:p>
          <a:p>
            <a:pPr marL="171450" indent="-171450">
              <a:buFont typeface="Arial" panose="020B0604020202020204" pitchFamily="34" charset="0"/>
              <a:buChar char="•"/>
            </a:pPr>
            <a:r>
              <a:rPr lang="en-US" dirty="0"/>
              <a:t>It can hold anything, for example URL-encoded data or JSON object or binary data.</a:t>
            </a:r>
          </a:p>
          <a:p>
            <a:pPr marL="171450" indent="-171450">
              <a:buFont typeface="Arial" panose="020B0604020202020204" pitchFamily="34" charset="0"/>
              <a:buChar char="•"/>
            </a:pPr>
            <a:r>
              <a:rPr lang="en-US" dirty="0"/>
              <a:t>The request body can also be </a:t>
            </a:r>
            <a:r>
              <a:rPr lang="en-US" b="1" dirty="0"/>
              <a:t>empty</a:t>
            </a:r>
            <a:r>
              <a:rPr lang="en-US" dirty="0"/>
              <a:t>, which is typical for the HTTP GET requests.</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19</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6770475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r>
              <a:rPr lang="en-US" dirty="0"/>
              <a:t>The </a:t>
            </a:r>
            <a:r>
              <a:rPr lang="en-US" b="1" dirty="0"/>
              <a:t>plan for this lesson </a:t>
            </a:r>
            <a:r>
              <a:rPr lang="en-US" dirty="0"/>
              <a:t>is as follows:</a:t>
            </a:r>
          </a:p>
          <a:p>
            <a:pPr marL="180000" indent="0">
              <a:buFont typeface="Arial" panose="020B0604020202020204" pitchFamily="34" charset="0"/>
              <a:buNone/>
            </a:pPr>
            <a:r>
              <a:rPr lang="en-US" dirty="0"/>
              <a:t>I will start with some basic </a:t>
            </a:r>
            <a:r>
              <a:rPr lang="en-US" b="1" dirty="0"/>
              <a:t>HTTP protocol concepts</a:t>
            </a:r>
            <a:r>
              <a:rPr lang="en-US" dirty="0"/>
              <a:t>: the request-response model, front-end and back-end interaction, and the client-server model.</a:t>
            </a:r>
          </a:p>
          <a:p>
            <a:pPr marL="180000" indent="0">
              <a:buFont typeface="Arial" panose="020B0604020202020204" pitchFamily="34" charset="0"/>
              <a:buNone/>
            </a:pPr>
            <a:endParaRPr lang="en-US" b="0" dirty="0"/>
          </a:p>
          <a:p>
            <a:pPr marL="180000" indent="0">
              <a:buFont typeface="Arial" panose="020B0604020202020204" pitchFamily="34" charset="0"/>
              <a:buNone/>
            </a:pPr>
            <a:r>
              <a:rPr lang="en-US" b="0" dirty="0"/>
              <a:t>I will show you some</a:t>
            </a:r>
            <a:r>
              <a:rPr lang="bg-BG" b="0" dirty="0"/>
              <a:t> </a:t>
            </a:r>
            <a:r>
              <a:rPr lang="en-US" b="0" dirty="0"/>
              <a:t>powerful </a:t>
            </a:r>
            <a:r>
              <a:rPr lang="en-US" b="1" dirty="0"/>
              <a:t>tool for HTTP developers</a:t>
            </a:r>
            <a:r>
              <a:rPr lang="en-US" dirty="0"/>
              <a:t>: the HTTP traffic monitoring tool in the Chrome Web browser and the Postman HTTP testing tool.</a:t>
            </a:r>
          </a:p>
          <a:p>
            <a:pPr marL="180000" indent="0">
              <a:buFont typeface="Arial" panose="020B0604020202020204" pitchFamily="34" charset="0"/>
              <a:buNone/>
            </a:pPr>
            <a:endParaRPr lang="en-US" b="0" dirty="0"/>
          </a:p>
          <a:p>
            <a:pPr marL="180000" indent="0">
              <a:buFont typeface="Arial" panose="020B0604020202020204" pitchFamily="34" charset="0"/>
              <a:buNone/>
            </a:pPr>
            <a:r>
              <a:rPr lang="en-US" b="0" dirty="0"/>
              <a:t>I will explain how </a:t>
            </a:r>
            <a:r>
              <a:rPr lang="en-US" b="1" dirty="0"/>
              <a:t>HTML forms</a:t>
            </a:r>
            <a:r>
              <a:rPr lang="en-US" dirty="0"/>
              <a:t> submit data using the </a:t>
            </a:r>
            <a:r>
              <a:rPr lang="en-US" b="1" dirty="0"/>
              <a:t>GET </a:t>
            </a:r>
            <a:r>
              <a:rPr lang="en-US" dirty="0"/>
              <a:t>and </a:t>
            </a:r>
            <a:r>
              <a:rPr lang="en-US" b="1" dirty="0"/>
              <a:t>POST</a:t>
            </a:r>
            <a:r>
              <a:rPr lang="en-US" dirty="0"/>
              <a:t> methods of the HTTP request.</a:t>
            </a:r>
          </a:p>
          <a:p>
            <a:pPr marL="180000" indent="0">
              <a:buFont typeface="Arial" panose="020B0604020202020204" pitchFamily="34" charset="0"/>
              <a:buNone/>
            </a:pPr>
            <a:endParaRPr lang="en-US" b="0" dirty="0"/>
          </a:p>
          <a:p>
            <a:pPr marL="180000" indent="0">
              <a:buFont typeface="Arial" panose="020B0604020202020204" pitchFamily="34" charset="0"/>
              <a:buNone/>
            </a:pPr>
            <a:r>
              <a:rPr lang="en-US" b="0" dirty="0"/>
              <a:t>Then, we shall focus on the </a:t>
            </a:r>
            <a:r>
              <a:rPr lang="en-US" b="1" dirty="0"/>
              <a:t>HTTP requests</a:t>
            </a:r>
            <a:r>
              <a:rPr lang="en-US" dirty="0"/>
              <a:t>: the request method, the request headers and the request body.</a:t>
            </a:r>
            <a:endParaRPr lang="bg-BG" dirty="0"/>
          </a:p>
          <a:p>
            <a:pPr marL="18000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dirty="0"/>
          </a:p>
          <a:p>
            <a:pPr marL="18000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dirty="0"/>
              <a:t>I will explain in detail the </a:t>
            </a:r>
            <a:r>
              <a:rPr lang="en-US" b="1" dirty="0"/>
              <a:t>HTTP responses</a:t>
            </a:r>
            <a:r>
              <a:rPr lang="en-US" dirty="0"/>
              <a:t>: the response status codes, the response headers and the response body.</a:t>
            </a:r>
          </a:p>
          <a:p>
            <a:pPr marL="18000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18000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Finally, we shall discuss the </a:t>
            </a:r>
            <a:r>
              <a:rPr lang="en-US" b="1" dirty="0"/>
              <a:t>structure of the URL </a:t>
            </a:r>
            <a:r>
              <a:rPr lang="en-US" dirty="0"/>
              <a:t>addresses for locating resources on the Web, which is used together with the HTTP protocol.</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p:txBody>
      </p:sp>
      <p:sp>
        <p:nvSpPr>
          <p:cNvPr id="3" name="Slide Number Placeholder 2"/>
          <p:cNvSpPr>
            <a:spLocks noGrp="1"/>
          </p:cNvSpPr>
          <p:nvPr>
            <p:ph type="sldNum" sz="quarter" idx="11"/>
          </p:nvPr>
        </p:nvSpPr>
        <p:spPr/>
        <p:txBody>
          <a:bodyPr/>
          <a:lstStyle/>
          <a:p>
            <a:fld id="{3EBA5BD7-F043-4D1B-AA17-CD412FC534DE}" type="slidenum">
              <a:rPr lang="en-US" smtClean="0"/>
              <a:pPr/>
              <a:t>2</a:t>
            </a:fld>
            <a:endParaRPr lang="en-US" dirty="0"/>
          </a:p>
        </p:txBody>
      </p:sp>
      <p:sp>
        <p:nvSpPr>
          <p:cNvPr id="6" name="Footer Placeholder 7">
            <a:extLst>
              <a:ext uri="{FF2B5EF4-FFF2-40B4-BE49-F238E27FC236}">
                <a16:creationId xmlns="" xmlns:a16="http://schemas.microsoft.com/office/drawing/2014/main" id="{0A0975B4-3E14-4909-B52D-4E65223EBAC5}"/>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8523652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perform a </a:t>
            </a:r>
            <a:r>
              <a:rPr lang="en-US" b="1" dirty="0"/>
              <a:t>live example with Postman</a:t>
            </a:r>
            <a:r>
              <a:rPr lang="en-US" dirty="0"/>
              <a:t>. We want to open the URL:</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https://api.github.com/repos/dotnet/aspnetcore/issues/1</a:t>
            </a:r>
          </a:p>
          <a:p>
            <a:pPr marL="0" indent="0">
              <a:buFont typeface="Arial" panose="020B0604020202020204" pitchFamily="34" charset="0"/>
              <a:buNone/>
            </a:pPr>
            <a:endParaRPr lang="en-US" sz="1200" b="0" i="0" kern="1200" dirty="0">
              <a:solidFill>
                <a:schemeClr val="tx1"/>
              </a:solidFill>
              <a:effectLst/>
              <a:latin typeface="+mn-lt"/>
              <a:ea typeface="+mn-ea"/>
              <a:cs typeface="+mn-cs"/>
            </a:endParaRPr>
          </a:p>
          <a:p>
            <a:pPr marL="0" indent="0">
              <a:buFont typeface="Arial" panose="020B0604020202020204" pitchFamily="34" charset="0"/>
              <a:buNone/>
            </a:pPr>
            <a:r>
              <a:rPr lang="en-US" sz="1200" b="0" i="0" kern="1200" dirty="0">
                <a:solidFill>
                  <a:schemeClr val="tx1"/>
                </a:solidFill>
                <a:effectLst/>
                <a:latin typeface="+mn-lt"/>
                <a:ea typeface="+mn-ea"/>
                <a:cs typeface="+mn-cs"/>
              </a:rPr>
              <a:t>We open the "</a:t>
            </a:r>
            <a:r>
              <a:rPr lang="en-US" sz="1200" b="1" i="0" kern="1200" dirty="0">
                <a:solidFill>
                  <a:schemeClr val="tx1"/>
                </a:solidFill>
                <a:effectLst/>
                <a:latin typeface="+mn-lt"/>
                <a:ea typeface="+mn-ea"/>
                <a:cs typeface="+mn-cs"/>
              </a:rPr>
              <a:t>Postman</a:t>
            </a:r>
            <a:r>
              <a:rPr lang="en-US" sz="1200" b="0" i="0" kern="1200" dirty="0">
                <a:solidFill>
                  <a:schemeClr val="tx1"/>
                </a:solidFill>
                <a:effectLst/>
                <a:latin typeface="+mn-lt"/>
                <a:ea typeface="+mn-ea"/>
                <a:cs typeface="+mn-cs"/>
              </a:rPr>
              <a:t> REST Client" app.</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We create a new </a:t>
            </a:r>
            <a:r>
              <a:rPr lang="en-US" sz="1200" b="1" i="0" kern="1200" dirty="0">
                <a:solidFill>
                  <a:schemeClr val="tx1"/>
                </a:solidFill>
                <a:effectLst/>
                <a:latin typeface="+mn-lt"/>
                <a:ea typeface="+mn-ea"/>
                <a:cs typeface="+mn-cs"/>
              </a:rPr>
              <a:t>GET request </a:t>
            </a:r>
            <a:r>
              <a:rPr lang="en-US" sz="1200" b="0" i="0" kern="1200" dirty="0">
                <a:solidFill>
                  <a:schemeClr val="tx1"/>
                </a:solidFill>
                <a:effectLst/>
                <a:latin typeface="+mn-lt"/>
                <a:ea typeface="+mn-ea"/>
                <a:cs typeface="+mn-cs"/>
              </a:rPr>
              <a:t>and we enter the </a:t>
            </a:r>
            <a:r>
              <a:rPr lang="en-US" sz="1200" b="1" i="0" kern="1200" dirty="0">
                <a:solidFill>
                  <a:schemeClr val="tx1"/>
                </a:solidFill>
                <a:effectLst/>
                <a:latin typeface="+mn-lt"/>
                <a:ea typeface="+mn-ea"/>
                <a:cs typeface="+mn-cs"/>
              </a:rPr>
              <a:t>URL</a:t>
            </a:r>
            <a:r>
              <a:rPr lang="en-US" sz="1200" b="0" i="0" kern="1200" dirty="0">
                <a:solidFill>
                  <a:schemeClr val="tx1"/>
                </a:solidFill>
                <a:effectLst/>
                <a:latin typeface="+mn-lt"/>
                <a:ea typeface="+mn-ea"/>
                <a:cs typeface="+mn-cs"/>
              </a:rPr>
              <a:t> we want to retrieve.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And then we click the </a:t>
            </a:r>
            <a:r>
              <a:rPr lang="en-US" sz="1200" b="1" i="0" kern="1200" dirty="0">
                <a:solidFill>
                  <a:schemeClr val="tx1"/>
                </a:solidFill>
                <a:effectLst/>
                <a:latin typeface="+mn-lt"/>
                <a:ea typeface="+mn-ea"/>
                <a:cs typeface="+mn-cs"/>
              </a:rPr>
              <a:t>[Send] button</a:t>
            </a:r>
            <a:r>
              <a:rPr lang="en-US"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Postman executes the HTTP request and visualizes the HTTP response from the Web server. It is a JSON object describing the retrieved GitHub issue. </a:t>
            </a:r>
          </a:p>
          <a:p>
            <a:pPr marL="0" indent="0">
              <a:buFont typeface="Arial" panose="020B0604020202020204" pitchFamily="34" charset="0"/>
              <a:buNone/>
            </a:pPr>
            <a:endParaRPr lang="bg-BG"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BF067CD-8E6B-4360-9AA8-C5DF2A48A6D1}" type="slidenum">
              <a:rPr lang="en-US" smtClean="0"/>
              <a:t>20</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579051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review another </a:t>
            </a:r>
            <a:r>
              <a:rPr lang="en-US" b="1" dirty="0"/>
              <a:t>example</a:t>
            </a:r>
            <a:r>
              <a:rPr lang="en-US" dirty="0"/>
              <a:t>: a sample </a:t>
            </a:r>
            <a:r>
              <a:rPr lang="en-US" b="1" dirty="0"/>
              <a:t>HTTP POST request</a:t>
            </a:r>
            <a:r>
              <a:rPr lang="en-US" dirty="0"/>
              <a:t>.</a:t>
            </a:r>
          </a:p>
          <a:p>
            <a:pPr marL="171450" indent="-171450">
              <a:buFont typeface="Arial" panose="020B0604020202020204" pitchFamily="34" charset="0"/>
              <a:buChar char="•"/>
            </a:pPr>
            <a:r>
              <a:rPr lang="en-US" dirty="0"/>
              <a:t>We want to </a:t>
            </a:r>
            <a:r>
              <a:rPr lang="en-US" b="1" dirty="0"/>
              <a:t>create a new issue </a:t>
            </a:r>
            <a:r>
              <a:rPr lang="en-US" dirty="0"/>
              <a:t>at GitHub using </a:t>
            </a:r>
            <a:r>
              <a:rPr lang="en-US" b="1" dirty="0"/>
              <a:t>HTTP POST</a:t>
            </a:r>
            <a:r>
              <a:rPr lang="en-US" dirty="0"/>
              <a:t>.</a:t>
            </a:r>
          </a:p>
          <a:p>
            <a:pPr marL="171450" indent="-171450">
              <a:buFont typeface="Arial" panose="020B0604020202020204" pitchFamily="34" charset="0"/>
              <a:buChar char="•"/>
            </a:pPr>
            <a:r>
              <a:rPr lang="en-US" dirty="0"/>
              <a:t>But the GitHub API requires </a:t>
            </a:r>
            <a:r>
              <a:rPr lang="en-US" b="1" dirty="0"/>
              <a:t>authentication </a:t>
            </a:r>
            <a:r>
              <a:rPr lang="en-US" dirty="0"/>
              <a:t>to make changes, and this is complicated.</a:t>
            </a:r>
          </a:p>
          <a:p>
            <a:pPr marL="171450" indent="-171450">
              <a:buFont typeface="Arial" panose="020B0604020202020204" pitchFamily="34" charset="0"/>
              <a:buChar char="•"/>
            </a:pPr>
            <a:r>
              <a:rPr lang="en-US" dirty="0"/>
              <a:t>Instead of using the GitHub API, we shall send a similar request to the </a:t>
            </a:r>
            <a:r>
              <a:rPr lang="en-US" b="1" dirty="0"/>
              <a:t>Postman Echo Service</a:t>
            </a:r>
            <a:r>
              <a:rPr lang="en-US" dirty="0"/>
              <a:t>, which is a free service, designed for testing purposes. It simply returns the data posted to it.</a:t>
            </a:r>
          </a:p>
          <a:p>
            <a:endParaRPr lang="en-US" dirty="0"/>
          </a:p>
          <a:p>
            <a:r>
              <a:rPr lang="en-US" dirty="0"/>
              <a:t>The URL for the </a:t>
            </a:r>
            <a:r>
              <a:rPr lang="en-US" b="1" dirty="0"/>
              <a:t>Postman Echo Service for HTTP POST </a:t>
            </a:r>
            <a:r>
              <a:rPr lang="en-US" dirty="0"/>
              <a:t>is the following:</a:t>
            </a:r>
          </a:p>
          <a:p>
            <a:pPr marL="171450" indent="-171450">
              <a:buFont typeface="Arial" panose="020B0604020202020204" pitchFamily="34" charset="0"/>
              <a:buChar char="•"/>
            </a:pPr>
            <a:r>
              <a:rPr lang="en-US" dirty="0">
                <a:hlinkClick r:id="rId3"/>
              </a:rPr>
              <a:t>https://postman-echo.com/post</a:t>
            </a:r>
            <a:r>
              <a:rPr lang="en-US" dirty="0"/>
              <a:t>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Our </a:t>
            </a:r>
            <a:r>
              <a:rPr lang="en-US" b="1" dirty="0"/>
              <a:t>sample HTTP POST request </a:t>
            </a:r>
            <a:r>
              <a:rPr lang="en-US" dirty="0"/>
              <a:t>holds a </a:t>
            </a:r>
            <a:r>
              <a:rPr lang="en-US" b="1" dirty="0"/>
              <a:t>request line</a:t>
            </a:r>
            <a:r>
              <a:rPr lang="en-US" dirty="0"/>
              <a:t> + </a:t>
            </a:r>
            <a:r>
              <a:rPr lang="en-US" b="1" dirty="0"/>
              <a:t>headers </a:t>
            </a:r>
            <a:r>
              <a:rPr lang="en-US" dirty="0"/>
              <a:t>+ </a:t>
            </a:r>
            <a:r>
              <a:rPr lang="en-US" b="1" dirty="0"/>
              <a:t>body</a:t>
            </a:r>
            <a:r>
              <a:rPr lang="en-US" dirty="0"/>
              <a:t>.</a:t>
            </a:r>
          </a:p>
          <a:p>
            <a:pPr marL="171450" indent="-171450">
              <a:buFont typeface="Arial" panose="020B0604020202020204" pitchFamily="34" charset="0"/>
              <a:buChar char="•"/>
            </a:pPr>
            <a:r>
              <a:rPr lang="en-US" dirty="0"/>
              <a:t>The HTTP </a:t>
            </a:r>
            <a:r>
              <a:rPr lang="en-US" b="1" dirty="0"/>
              <a:t>request line</a:t>
            </a:r>
            <a:r>
              <a:rPr lang="en-US" dirty="0"/>
              <a:t> holds the method "</a:t>
            </a:r>
            <a:r>
              <a:rPr lang="en-US" b="1" dirty="0"/>
              <a:t>POST</a:t>
            </a:r>
            <a:r>
              <a:rPr lang="en-US" dirty="0"/>
              <a:t>" + the relative request-URI "</a:t>
            </a:r>
            <a:r>
              <a:rPr lang="en-US" b="1" dirty="0"/>
              <a:t>/post</a:t>
            </a:r>
            <a:r>
              <a:rPr lang="en-US" dirty="0"/>
              <a:t>" + "</a:t>
            </a:r>
            <a:r>
              <a:rPr lang="en-US" b="1" dirty="0"/>
              <a:t>HTTP/1.1</a:t>
            </a:r>
            <a:r>
              <a:rPr lang="en-US" dirty="0"/>
              <a:t>" (the protocol version).</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The </a:t>
            </a:r>
            <a:r>
              <a:rPr lang="en-US" b="1" dirty="0"/>
              <a:t>headers</a:t>
            </a:r>
            <a:r>
              <a:rPr lang="en-US" dirty="0"/>
              <a:t> specify the </a:t>
            </a:r>
            <a:r>
              <a:rPr lang="en-US" b="1" dirty="0"/>
              <a:t>host</a:t>
            </a:r>
            <a:r>
              <a:rPr lang="en-US" dirty="0"/>
              <a:t> (which comes from the URL), in our case </a:t>
            </a:r>
            <a:r>
              <a:rPr lang="en-US" b="1" dirty="0"/>
              <a:t>postman-echo.com</a:t>
            </a:r>
            <a:r>
              <a:rPr lang="en-US" b="0" dirty="0"/>
              <a:t>, also the </a:t>
            </a:r>
            <a:r>
              <a:rPr lang="en-US" b="1" dirty="0"/>
              <a:t>content type</a:t>
            </a:r>
            <a:r>
              <a:rPr lang="en-US" b="0" dirty="0"/>
              <a:t>, which is "</a:t>
            </a:r>
            <a:r>
              <a:rPr lang="en-US" b="1" dirty="0"/>
              <a:t>application/json</a:t>
            </a:r>
            <a:r>
              <a:rPr lang="en-US" b="0" dirty="0"/>
              <a:t>", and a few other settings, like the size of the HTTP body in bytes (the "</a:t>
            </a:r>
            <a:r>
              <a:rPr lang="en-US" b="1" dirty="0"/>
              <a:t>content length</a:t>
            </a:r>
            <a:r>
              <a:rPr lang="en-US" b="0" dirty="0"/>
              <a:t>" header).</a:t>
            </a:r>
          </a:p>
          <a:p>
            <a:pPr marL="0" indent="0">
              <a:buFont typeface="Arial" panose="020B0604020202020204" pitchFamily="34" charset="0"/>
              <a:buNone/>
            </a:pPr>
            <a:endParaRPr lang="en-US" b="0" dirty="0"/>
          </a:p>
          <a:p>
            <a:pPr marL="0" indent="0">
              <a:buFont typeface="Arial" panose="020B0604020202020204" pitchFamily="34" charset="0"/>
              <a:buNone/>
            </a:pPr>
            <a:r>
              <a:rPr lang="en-US" b="0" dirty="0"/>
              <a:t>The </a:t>
            </a:r>
            <a:r>
              <a:rPr lang="en-US" b="1" dirty="0"/>
              <a:t>request body </a:t>
            </a:r>
            <a:r>
              <a:rPr lang="en-US" b="0" dirty="0"/>
              <a:t>holds a JSON object, which describes the new GitHub issue (in a simplified form).</a:t>
            </a:r>
          </a:p>
          <a:p>
            <a:pPr marL="0" indent="0">
              <a:buFont typeface="Arial" panose="020B0604020202020204" pitchFamily="34" charset="0"/>
              <a:buNone/>
            </a:pPr>
            <a:endParaRPr lang="en-US" b="0" dirty="0"/>
          </a:p>
        </p:txBody>
      </p:sp>
      <p:sp>
        <p:nvSpPr>
          <p:cNvPr id="4" name="Slide Number Placeholder 3"/>
          <p:cNvSpPr>
            <a:spLocks noGrp="1"/>
          </p:cNvSpPr>
          <p:nvPr>
            <p:ph type="sldNum" sz="quarter" idx="5"/>
          </p:nvPr>
        </p:nvSpPr>
        <p:spPr/>
        <p:txBody>
          <a:bodyPr/>
          <a:lstStyle/>
          <a:p>
            <a:fld id="{2BF067CD-8E6B-4360-9AA8-C5DF2A48A6D1}" type="slidenum">
              <a:rPr lang="en-US" smtClean="0"/>
              <a:t>21</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4"/>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107450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0" dirty="0"/>
              <a:t>We can send the POST request from the previous slide using the </a:t>
            </a:r>
            <a:r>
              <a:rPr lang="en-US" b="1" dirty="0"/>
              <a:t>Postman HTTP client </a:t>
            </a:r>
            <a:r>
              <a:rPr lang="en-US" b="0" dirty="0"/>
              <a:t>tool:</a:t>
            </a:r>
          </a:p>
          <a:p>
            <a:pPr marL="171450" indent="-171450">
              <a:buFont typeface="Arial" panose="020B0604020202020204" pitchFamily="34" charset="0"/>
              <a:buChar char="•"/>
            </a:pPr>
            <a:r>
              <a:rPr lang="en-US" b="0" dirty="0"/>
              <a:t>We open </a:t>
            </a:r>
            <a:r>
              <a:rPr lang="en-US" b="1" dirty="0"/>
              <a:t>Postman</a:t>
            </a:r>
            <a:r>
              <a:rPr lang="en-US" b="0" dirty="0"/>
              <a:t> and create a </a:t>
            </a:r>
            <a:r>
              <a:rPr lang="en-US" b="1" dirty="0"/>
              <a:t>new request</a:t>
            </a:r>
            <a:r>
              <a:rPr lang="en-US" b="0"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We select a method "</a:t>
            </a:r>
            <a:r>
              <a:rPr lang="en-US" b="1" dirty="0"/>
              <a:t>POST</a:t>
            </a:r>
            <a:r>
              <a:rPr lang="en-US" b="0" dirty="0"/>
              <a:t>" from the drop-down and we put the URL </a:t>
            </a:r>
            <a:r>
              <a:rPr lang="en-US" dirty="0">
                <a:hlinkClick r:id="rId3"/>
              </a:rPr>
              <a:t>https://postman-echo.com/post</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put the </a:t>
            </a:r>
            <a:r>
              <a:rPr lang="en-US" b="1" dirty="0"/>
              <a:t>JSON </a:t>
            </a:r>
            <a:r>
              <a:rPr lang="en-US" dirty="0"/>
              <a:t>code from the previous slide in the "</a:t>
            </a:r>
            <a:r>
              <a:rPr lang="en-US" b="1" dirty="0"/>
              <a:t>request body</a:t>
            </a:r>
            <a:r>
              <a:rPr lang="en-US" dirty="0"/>
              <a:t>" tab and we </a:t>
            </a:r>
            <a:r>
              <a:rPr lang="en-US" b="1" dirty="0"/>
              <a:t>send the request</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response </a:t>
            </a:r>
            <a:r>
              <a:rPr lang="en-US" dirty="0"/>
              <a:t>from the HTTP server is displayed below. It is a JSON object, which holds information about the request</a:t>
            </a:r>
            <a:r>
              <a:rPr lang="bg-BG" dirty="0"/>
              <a:t>.</a:t>
            </a:r>
            <a:endParaRPr lang="en-US" dirty="0"/>
          </a:p>
          <a:p>
            <a:pPr marL="0" indent="0">
              <a:buFont typeface="Arial" panose="020B0604020202020204" pitchFamily="34" charset="0"/>
              <a:buNone/>
            </a:pPr>
            <a:endParaRPr lang="en-US" b="0" dirty="0"/>
          </a:p>
        </p:txBody>
      </p:sp>
      <p:sp>
        <p:nvSpPr>
          <p:cNvPr id="4" name="Slide Number Placeholder 3"/>
          <p:cNvSpPr>
            <a:spLocks noGrp="1"/>
          </p:cNvSpPr>
          <p:nvPr>
            <p:ph type="sldNum" sz="quarter" idx="5"/>
          </p:nvPr>
        </p:nvSpPr>
        <p:spPr/>
        <p:txBody>
          <a:bodyPr/>
          <a:lstStyle/>
          <a:p>
            <a:fld id="{2BF067CD-8E6B-4360-9AA8-C5DF2A48A6D1}" type="slidenum">
              <a:rPr lang="en-US" smtClean="0"/>
              <a:t>22</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4"/>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40010284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time to explain the </a:t>
            </a:r>
            <a:r>
              <a:rPr lang="en-US" b="1" dirty="0"/>
              <a:t>HTTP responses</a:t>
            </a:r>
            <a:r>
              <a:rPr lang="en-US" dirty="0"/>
              <a:t>, their response </a:t>
            </a:r>
            <a:r>
              <a:rPr lang="en-US" b="1" dirty="0"/>
              <a:t>status lines</a:t>
            </a:r>
            <a:r>
              <a:rPr lang="en-US" dirty="0"/>
              <a:t>, </a:t>
            </a:r>
            <a:r>
              <a:rPr lang="en-US" b="1" dirty="0"/>
              <a:t>headers </a:t>
            </a:r>
            <a:r>
              <a:rPr lang="en-US" dirty="0"/>
              <a:t>and </a:t>
            </a:r>
            <a:r>
              <a:rPr lang="en-US" b="1" dirty="0"/>
              <a:t>body </a:t>
            </a:r>
            <a:r>
              <a:rPr lang="en-US" dirty="0"/>
              <a:t>content in more detail.</a:t>
            </a:r>
          </a:p>
          <a:p>
            <a:endParaRPr lang="en-US" dirty="0"/>
          </a:p>
          <a:p>
            <a:r>
              <a:rPr lang="en-US" dirty="0"/>
              <a:t>Again, I recall that </a:t>
            </a:r>
            <a:r>
              <a:rPr lang="en-US" b="1" dirty="0"/>
              <a:t>the HTTP protocol </a:t>
            </a:r>
            <a:r>
              <a:rPr lang="en-US" dirty="0"/>
              <a:t>operates on the </a:t>
            </a:r>
            <a:r>
              <a:rPr lang="en-US" b="1" dirty="0"/>
              <a:t>"request-response" model</a:t>
            </a:r>
            <a:r>
              <a:rPr lang="en-US" dirty="0"/>
              <a:t>. The Web client sends </a:t>
            </a:r>
            <a:r>
              <a:rPr lang="en-US" b="1" dirty="0"/>
              <a:t>HTTP requests </a:t>
            </a:r>
            <a:r>
              <a:rPr lang="en-US" dirty="0"/>
              <a:t>to the Web server, and the Web server replies with an </a:t>
            </a:r>
            <a:r>
              <a:rPr lang="en-US" b="1" dirty="0"/>
              <a:t>HTTP response</a:t>
            </a:r>
            <a:r>
              <a:rPr lang="en-US" dirty="0"/>
              <a:t>. The request and the response messages follow a certain text-based format. Let's review what's inside the </a:t>
            </a:r>
            <a:r>
              <a:rPr lang="en-US" b="1" dirty="0"/>
              <a:t>HTTP responses</a:t>
            </a:r>
            <a:r>
              <a:rPr lang="en-US" dirty="0"/>
              <a:t>.</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23</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5702924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with a </a:t>
            </a:r>
            <a:r>
              <a:rPr lang="en-US" b="1" dirty="0"/>
              <a:t>sample HTTP response</a:t>
            </a:r>
            <a:r>
              <a:rPr lang="en-US" dirty="0"/>
              <a:t>. It consists of 3 parts:</a:t>
            </a:r>
          </a:p>
          <a:p>
            <a:pPr marL="171450" indent="-171450">
              <a:buFont typeface="Arial" panose="020B0604020202020204" pitchFamily="34" charset="0"/>
              <a:buChar char="•"/>
            </a:pPr>
            <a:r>
              <a:rPr lang="en-US" dirty="0"/>
              <a:t>Response </a:t>
            </a:r>
            <a:r>
              <a:rPr lang="en-US" b="1" dirty="0"/>
              <a:t>status line</a:t>
            </a:r>
          </a:p>
          <a:p>
            <a:pPr marL="171450" indent="-171450">
              <a:buFont typeface="Arial" panose="020B0604020202020204" pitchFamily="34" charset="0"/>
              <a:buChar char="•"/>
            </a:pPr>
            <a:r>
              <a:rPr lang="en-US" dirty="0"/>
              <a:t>Response </a:t>
            </a:r>
            <a:r>
              <a:rPr lang="en-US" b="1" dirty="0"/>
              <a:t>headers</a:t>
            </a:r>
          </a:p>
          <a:p>
            <a:pPr marL="171450" indent="-171450">
              <a:buFont typeface="Arial" panose="020B0604020202020204" pitchFamily="34" charset="0"/>
              <a:buChar char="•"/>
            </a:pPr>
            <a:r>
              <a:rPr lang="en-US" dirty="0"/>
              <a:t>And response </a:t>
            </a:r>
            <a:r>
              <a:rPr lang="en-US" b="1" dirty="0"/>
              <a:t>body</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The HTTP response </a:t>
            </a:r>
            <a:r>
              <a:rPr lang="en-US" b="1" dirty="0"/>
              <a:t>status line</a:t>
            </a:r>
            <a:r>
              <a:rPr lang="en-US" dirty="0"/>
              <a:t> starts with the protocol version, followed by the response </a:t>
            </a:r>
            <a:r>
              <a:rPr lang="en-US" b="1" dirty="0"/>
              <a:t>status code</a:t>
            </a:r>
            <a:r>
              <a:rPr lang="en-US" dirty="0"/>
              <a:t>, followed by a human-readable text explanation of the status code.</a:t>
            </a:r>
          </a:p>
          <a:p>
            <a:pPr marL="171450" indent="-171450">
              <a:buFont typeface="Arial" panose="020B0604020202020204" pitchFamily="34" charset="0"/>
              <a:buChar char="•"/>
            </a:pPr>
            <a:r>
              <a:rPr lang="en-US" dirty="0"/>
              <a:t>The </a:t>
            </a:r>
            <a:r>
              <a:rPr lang="en-US" b="1" dirty="0"/>
              <a:t>status code </a:t>
            </a:r>
            <a:r>
              <a:rPr lang="en-US" dirty="0"/>
              <a:t>tells the client whether the requested operation was successful or not. It may report </a:t>
            </a:r>
            <a:r>
              <a:rPr lang="en-US" b="1" dirty="0"/>
              <a:t>success </a:t>
            </a:r>
            <a:r>
              <a:rPr lang="en-US" dirty="0"/>
              <a:t>(with status code 200) or </a:t>
            </a:r>
            <a:r>
              <a:rPr lang="en-US" b="1" dirty="0"/>
              <a:t>error </a:t>
            </a:r>
            <a:r>
              <a:rPr lang="en-US" dirty="0"/>
              <a:t>(with status code 400 or 500).</a:t>
            </a:r>
          </a:p>
          <a:p>
            <a:pPr marL="171450" indent="-171450">
              <a:buFont typeface="Arial" panose="020B0604020202020204" pitchFamily="34" charset="0"/>
              <a:buChar char="•"/>
            </a:pPr>
            <a:r>
              <a:rPr lang="en-US" dirty="0"/>
              <a:t>There are many status codes, specified in the HTTP standard, and we shall discuss them in detail later.</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After the HTTP status line the HTTP </a:t>
            </a:r>
            <a:r>
              <a:rPr lang="en-US" b="1" dirty="0"/>
              <a:t>response headers</a:t>
            </a:r>
            <a:r>
              <a:rPr lang="en-US" dirty="0"/>
              <a:t> come.</a:t>
            </a:r>
          </a:p>
          <a:p>
            <a:pPr marL="171450" indent="-171450">
              <a:buFont typeface="Arial" panose="020B0604020202020204" pitchFamily="34" charset="0"/>
              <a:buChar char="•"/>
            </a:pPr>
            <a:r>
              <a:rPr lang="en-US" dirty="0"/>
              <a:t>Response headers provide </a:t>
            </a:r>
            <a:r>
              <a:rPr lang="en-US" b="1" dirty="0"/>
              <a:t>metadata </a:t>
            </a:r>
            <a:r>
              <a:rPr lang="en-US" dirty="0"/>
              <a:t>about the returned resource (or the returned error), such as content encoding, content size in bytes, content last-modify date and many others.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After the response headers and the empty line separator, the HTTP </a:t>
            </a:r>
            <a:r>
              <a:rPr lang="en-US" b="1" dirty="0"/>
              <a:t>response body</a:t>
            </a:r>
            <a:r>
              <a:rPr lang="en-US" dirty="0"/>
              <a:t> comes.</a:t>
            </a:r>
          </a:p>
          <a:p>
            <a:pPr marL="171450" indent="-171450">
              <a:buFont typeface="Arial" panose="020B0604020202020204" pitchFamily="34" charset="0"/>
              <a:buChar char="•"/>
            </a:pPr>
            <a:r>
              <a:rPr lang="en-US" dirty="0"/>
              <a:t>This is </a:t>
            </a:r>
            <a:r>
              <a:rPr lang="en-US" b="0" dirty="0"/>
              <a:t>the requested resource, the returned content.</a:t>
            </a:r>
          </a:p>
          <a:p>
            <a:pPr marL="171450" indent="-171450">
              <a:buFont typeface="Arial" panose="020B0604020202020204" pitchFamily="34" charset="0"/>
              <a:buChar char="•"/>
            </a:pPr>
            <a:r>
              <a:rPr lang="en-US" b="0" dirty="0"/>
              <a:t>It can be a text or a binary data or can be empty.</a:t>
            </a:r>
          </a:p>
          <a:p>
            <a:pPr marL="171450" indent="-171450">
              <a:buFont typeface="Arial" panose="020B0604020202020204" pitchFamily="34" charset="0"/>
              <a:buChar char="•"/>
            </a:pPr>
            <a:r>
              <a:rPr lang="en-US" b="0" dirty="0"/>
              <a:t>In our example the Web server returns an HTML page.</a:t>
            </a: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24</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0194808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discuss in more detail the HTTP response </a:t>
            </a:r>
            <a:r>
              <a:rPr lang="en-US" b="1" dirty="0"/>
              <a:t>status codes</a:t>
            </a:r>
            <a:r>
              <a:rPr lang="en-US" dirty="0"/>
              <a:t>.</a:t>
            </a:r>
          </a:p>
          <a:p>
            <a:pPr marL="171450" indent="-171450">
              <a:buFont typeface="Arial" panose="020B0604020202020204" pitchFamily="34" charset="0"/>
              <a:buChar char="•"/>
            </a:pPr>
            <a:r>
              <a:rPr lang="en-US" b="1" dirty="0"/>
              <a:t>HTTP status codes </a:t>
            </a:r>
            <a:r>
              <a:rPr lang="en-US" dirty="0"/>
              <a:t>are 3-digit integer numbers. The </a:t>
            </a:r>
            <a:r>
              <a:rPr lang="en-US" b="1" dirty="0"/>
              <a:t>first digit</a:t>
            </a:r>
            <a:r>
              <a:rPr lang="en-US" dirty="0"/>
              <a:t> serves for grouping the status codes.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Status codes starting with </a:t>
            </a:r>
            <a:r>
              <a:rPr lang="en-US" b="1" dirty="0"/>
              <a:t>2 </a:t>
            </a:r>
            <a:r>
              <a:rPr lang="en-US" dirty="0"/>
              <a:t>indicate a </a:t>
            </a:r>
            <a:r>
              <a:rPr lang="en-US" b="1" dirty="0"/>
              <a:t>successful</a:t>
            </a:r>
            <a:r>
              <a:rPr lang="en-US" dirty="0"/>
              <a:t> operation.</a:t>
            </a:r>
            <a:endParaRPr lang="bg-BG" dirty="0"/>
          </a:p>
          <a:p>
            <a:pPr marL="171450" lvl="0" indent="-171450">
              <a:buFont typeface="Arial" panose="020B0604020202020204" pitchFamily="34" charset="0"/>
              <a:buChar char="•"/>
            </a:pPr>
            <a:r>
              <a:rPr lang="en-US" dirty="0"/>
              <a:t>The most used HTTP response status code is "</a:t>
            </a:r>
            <a:r>
              <a:rPr lang="en-US" b="1" dirty="0"/>
              <a:t>200 OK</a:t>
            </a:r>
            <a:r>
              <a:rPr lang="en-US" dirty="0"/>
              <a:t>", which means that the requested resource has been successfully retrieved and returned. This is what the server returns when you open a news article successfully.</a:t>
            </a:r>
          </a:p>
          <a:p>
            <a:pPr marL="171450" lvl="0" indent="-171450">
              <a:buFont typeface="Arial" panose="020B0604020202020204" pitchFamily="34" charset="0"/>
              <a:buChar char="•"/>
            </a:pPr>
            <a:r>
              <a:rPr lang="en-US" dirty="0"/>
              <a:t>Status "</a:t>
            </a:r>
            <a:r>
              <a:rPr lang="en-US" b="1" dirty="0"/>
              <a:t>201 Created</a:t>
            </a:r>
            <a:r>
              <a:rPr lang="en-US" dirty="0"/>
              <a:t>" means that a new resource has been created successfully, for example, a new user is registered.</a:t>
            </a:r>
          </a:p>
          <a:p>
            <a:pPr marL="171450" lvl="0" indent="-171450">
              <a:buFont typeface="Arial" panose="020B0604020202020204" pitchFamily="34" charset="0"/>
              <a:buChar char="•"/>
            </a:pPr>
            <a:r>
              <a:rPr lang="en-US" dirty="0"/>
              <a:t>Status "</a:t>
            </a:r>
            <a:r>
              <a:rPr lang="en-US" b="1" dirty="0"/>
              <a:t>204 No content</a:t>
            </a:r>
            <a:r>
              <a:rPr lang="en-US" dirty="0"/>
              <a:t>" means that the request was successful, but there is nothing to return, for example, the message was sent successfully to a specific user.</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Status codes starting with </a:t>
            </a:r>
            <a:r>
              <a:rPr lang="en-US" b="1" dirty="0"/>
              <a:t>3 </a:t>
            </a:r>
            <a:r>
              <a:rPr lang="en-US" dirty="0"/>
              <a:t>are used for </a:t>
            </a:r>
            <a:r>
              <a:rPr lang="en-US" b="1" dirty="0"/>
              <a:t>redirection</a:t>
            </a:r>
            <a:r>
              <a:rPr lang="en-US" dirty="0"/>
              <a:t> to another URL.</a:t>
            </a:r>
          </a:p>
          <a:p>
            <a:pPr marL="171450" lvl="0" indent="-171450">
              <a:buFont typeface="Arial" panose="020B0604020202020204" pitchFamily="34" charset="0"/>
              <a:buChar char="•"/>
            </a:pPr>
            <a:r>
              <a:rPr lang="en-US" dirty="0"/>
              <a:t>Status code "</a:t>
            </a:r>
            <a:r>
              <a:rPr lang="en-US" b="1" dirty="0"/>
              <a:t>301 Moved Permanently</a:t>
            </a:r>
            <a:r>
              <a:rPr lang="en-US" dirty="0"/>
              <a:t>" is used to permanent redirection to another URL. For example, when a Web site changes it domain name, the old domain name is permanently redirected to the new domain using a "</a:t>
            </a:r>
            <a:r>
              <a:rPr lang="en-US" b="1" dirty="0"/>
              <a:t>301 permanent redirect</a:t>
            </a:r>
            <a:r>
              <a:rPr lang="en-US" dirty="0"/>
              <a:t>".</a:t>
            </a:r>
          </a:p>
          <a:p>
            <a:pPr marL="171450" lvl="0" indent="-171450">
              <a:buFont typeface="Arial" panose="020B0604020202020204" pitchFamily="34" charset="0"/>
              <a:buChar char="•"/>
            </a:pPr>
            <a:r>
              <a:rPr lang="en-US" dirty="0"/>
              <a:t>The status code "</a:t>
            </a:r>
            <a:r>
              <a:rPr lang="en-US" b="1" dirty="0"/>
              <a:t>302 Found</a:t>
            </a:r>
            <a:r>
              <a:rPr lang="en-US" dirty="0"/>
              <a:t>" is used to temporarily redirect to another URL. For example, the "</a:t>
            </a:r>
            <a:r>
              <a:rPr lang="en-US" b="1" dirty="0"/>
              <a:t>/hot-offer</a:t>
            </a:r>
            <a:r>
              <a:rPr lang="en-US" dirty="0"/>
              <a:t>" location on a website may be redirected to a different offer each week.</a:t>
            </a:r>
          </a:p>
          <a:p>
            <a:pPr marL="171450" lvl="0" indent="-171450">
              <a:buFont typeface="Arial" panose="020B0604020202020204" pitchFamily="34" charset="0"/>
              <a:buChar char="•"/>
            </a:pPr>
            <a:r>
              <a:rPr lang="en-US" dirty="0"/>
              <a:t>Status code "</a:t>
            </a:r>
            <a:r>
              <a:rPr lang="en-US" b="1" dirty="0"/>
              <a:t>304 Not Modified</a:t>
            </a:r>
            <a:r>
              <a:rPr lang="en-US" dirty="0"/>
              <a:t>" is returned after a conditional HTTP GET, which says "</a:t>
            </a:r>
            <a:r>
              <a:rPr lang="en-US" i="1" dirty="0"/>
              <a:t>I have this resource from yesterday. Please return it only if you have a newer version</a:t>
            </a:r>
            <a:r>
              <a:rPr lang="en-US" dirty="0"/>
              <a:t>". This is a mechanism used by Web sites and Web browser for </a:t>
            </a:r>
            <a:r>
              <a:rPr lang="en-US" b="1" dirty="0"/>
              <a:t>caching</a:t>
            </a:r>
            <a:r>
              <a:rPr lang="en-US" dirty="0"/>
              <a:t> images and multimedia content that rarely change. The response from a conditional HTTP GET is "</a:t>
            </a:r>
            <a:r>
              <a:rPr lang="en-US" b="1" dirty="0"/>
              <a:t>304 Not Modified</a:t>
            </a:r>
            <a:r>
              <a:rPr lang="en-US" dirty="0"/>
              <a:t>" (no newer version) or "</a:t>
            </a:r>
            <a:r>
              <a:rPr lang="en-US" b="1" dirty="0"/>
              <a:t>200 OK</a:t>
            </a:r>
            <a:r>
              <a:rPr lang="en-US" dirty="0"/>
              <a:t>" (a newer version is found).</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Status codes starting with </a:t>
            </a:r>
            <a:r>
              <a:rPr lang="en-US" b="1" dirty="0"/>
              <a:t>4 </a:t>
            </a:r>
            <a:r>
              <a:rPr lang="en-US" dirty="0"/>
              <a:t>indicate a </a:t>
            </a:r>
            <a:r>
              <a:rPr lang="en-US" b="1" dirty="0"/>
              <a:t>client error</a:t>
            </a:r>
            <a:r>
              <a:rPr lang="en-US" dirty="0"/>
              <a:t>, such as "bad request" or "not found".</a:t>
            </a:r>
          </a:p>
          <a:p>
            <a:pPr marL="171450" lvl="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a:t>
            </a:r>
            <a:r>
              <a:rPr lang="en-GB" sz="1200" b="1" i="0" u="none" strike="noStrike" kern="1200" dirty="0">
                <a:solidFill>
                  <a:schemeClr val="tx1"/>
                </a:solidFill>
                <a:effectLst/>
                <a:latin typeface="+mn-lt"/>
                <a:ea typeface="+mn-ea"/>
                <a:cs typeface="+mn-cs"/>
              </a:rPr>
              <a:t>400 </a:t>
            </a:r>
            <a:r>
              <a:rPr lang="en-US" sz="1200" b="1" i="0" u="none" strike="noStrike" kern="1200" dirty="0">
                <a:solidFill>
                  <a:schemeClr val="tx1"/>
                </a:solidFill>
                <a:effectLst/>
                <a:latin typeface="+mn-lt"/>
                <a:ea typeface="+mn-ea"/>
                <a:cs typeface="+mn-cs"/>
              </a:rPr>
              <a:t>Bad Request</a:t>
            </a:r>
            <a:r>
              <a:rPr lang="en-US" sz="1200" b="0" i="0" u="none" strike="noStrike" kern="1200" dirty="0">
                <a:solidFill>
                  <a:schemeClr val="tx1"/>
                </a:solidFill>
                <a:effectLst/>
                <a:latin typeface="+mn-lt"/>
                <a:ea typeface="+mn-ea"/>
                <a:cs typeface="+mn-cs"/>
              </a:rPr>
              <a:t>" means that the client has sent an invalid request. For example, to view a news article, the article ID should be specified. If the browser requests a news article without specifying an ID, the Web server should return "</a:t>
            </a:r>
            <a:r>
              <a:rPr lang="bg-BG" sz="1200" b="1" i="0" u="none" strike="noStrike" kern="1200" dirty="0">
                <a:solidFill>
                  <a:schemeClr val="tx1"/>
                </a:solidFill>
                <a:effectLst/>
                <a:latin typeface="+mn-lt"/>
                <a:ea typeface="+mn-ea"/>
                <a:cs typeface="+mn-cs"/>
              </a:rPr>
              <a:t>400 </a:t>
            </a:r>
            <a:r>
              <a:rPr lang="en-US" sz="1200" b="1" i="0" u="none" strike="noStrike" kern="1200" dirty="0">
                <a:solidFill>
                  <a:schemeClr val="tx1"/>
                </a:solidFill>
                <a:effectLst/>
                <a:latin typeface="+mn-lt"/>
                <a:ea typeface="+mn-ea"/>
                <a:cs typeface="+mn-cs"/>
              </a:rPr>
              <a:t>Bad Request</a:t>
            </a:r>
            <a:r>
              <a:rPr lang="en-US" sz="1200" b="0" i="0" u="none" strike="noStrike" kern="1200" dirty="0">
                <a:solidFill>
                  <a:schemeClr val="tx1"/>
                </a:solidFill>
                <a:effectLst/>
                <a:latin typeface="+mn-lt"/>
                <a:ea typeface="+mn-ea"/>
                <a:cs typeface="+mn-cs"/>
              </a:rPr>
              <a:t>".</a:t>
            </a:r>
            <a:endParaRPr lang="bg-BG" sz="1200" b="0" i="0" u="none" strike="noStrike" kern="1200" dirty="0">
              <a:solidFill>
                <a:schemeClr val="tx1"/>
              </a:solidFill>
              <a:effectLst/>
              <a:latin typeface="+mn-lt"/>
              <a:ea typeface="+mn-ea"/>
              <a:cs typeface="+mn-cs"/>
            </a:endParaRPr>
          </a:p>
          <a:p>
            <a:pPr marL="171450" lvl="0" indent="-171450" rtl="0" eaLnBrk="1" fontAlgn="t"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Status code </a:t>
            </a:r>
            <a:r>
              <a:rPr lang="bg-BG" sz="1200" b="0" i="0" u="none" strike="noStrike" kern="1200" dirty="0">
                <a:solidFill>
                  <a:schemeClr val="tx1"/>
                </a:solidFill>
                <a:effectLst/>
                <a:latin typeface="+mn-lt"/>
                <a:ea typeface="+mn-ea"/>
                <a:cs typeface="+mn-cs"/>
              </a:rPr>
              <a:t>"</a:t>
            </a:r>
            <a:r>
              <a:rPr lang="en-US" sz="1200" b="1" i="0" u="none" kern="1200" dirty="0">
                <a:solidFill>
                  <a:schemeClr val="tx1"/>
                </a:solidFill>
                <a:effectLst/>
                <a:latin typeface="+mn-lt"/>
                <a:ea typeface="+mn-ea"/>
                <a:cs typeface="+mn-cs"/>
              </a:rPr>
              <a:t>401 Unauthorized</a:t>
            </a:r>
            <a:r>
              <a:rPr lang="en-US" sz="1200" b="0" i="0" u="none" kern="1200" dirty="0">
                <a:solidFill>
                  <a:schemeClr val="tx1"/>
                </a:solidFill>
                <a:effectLst/>
                <a:latin typeface="+mn-lt"/>
                <a:ea typeface="+mn-ea"/>
                <a:cs typeface="+mn-cs"/>
              </a:rPr>
              <a:t>" is returned when the resource is available but can be accessed after authentication only. For example, a Web site could serve specific content to its registered users</a:t>
            </a:r>
            <a:r>
              <a:rPr lang="bg-BG" sz="1200" b="0" i="0" u="none" kern="1200" dirty="0">
                <a:solidFill>
                  <a:schemeClr val="tx1"/>
                </a:solidFill>
                <a:effectLst/>
                <a:latin typeface="+mn-lt"/>
                <a:ea typeface="+mn-ea"/>
                <a:cs typeface="+mn-cs"/>
              </a:rPr>
              <a:t>,</a:t>
            </a:r>
            <a:r>
              <a:rPr lang="en-US" sz="1200" b="0" i="0" u="none" kern="1200" dirty="0">
                <a:solidFill>
                  <a:schemeClr val="tx1"/>
                </a:solidFill>
                <a:effectLst/>
                <a:latin typeface="+mn-lt"/>
                <a:ea typeface="+mn-ea"/>
                <a:cs typeface="+mn-cs"/>
              </a:rPr>
              <a:t> after successful login.</a:t>
            </a:r>
          </a:p>
          <a:p>
            <a:pPr marL="171450" marR="0" lvl="0" indent="-171450" algn="l" defTabSz="914400" rtl="0" eaLnBrk="1" fontAlgn="t"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dirty="0">
                <a:solidFill>
                  <a:schemeClr val="tx1"/>
                </a:solidFill>
                <a:effectLst/>
                <a:latin typeface="+mn-lt"/>
                <a:ea typeface="+mn-ea"/>
                <a:cs typeface="+mn-cs"/>
              </a:rPr>
              <a:t>Status code </a:t>
            </a:r>
            <a:r>
              <a:rPr lang="bg-BG" sz="1200" b="0" i="0" u="none" strike="noStrike" kern="1200" dirty="0">
                <a:solidFill>
                  <a:schemeClr val="tx1"/>
                </a:solidFill>
                <a:effectLst/>
                <a:latin typeface="+mn-lt"/>
                <a:ea typeface="+mn-ea"/>
                <a:cs typeface="+mn-cs"/>
              </a:rPr>
              <a:t>"</a:t>
            </a:r>
            <a:r>
              <a:rPr lang="en-US" sz="1200" b="1" i="0" u="none" kern="1200" dirty="0">
                <a:solidFill>
                  <a:schemeClr val="tx1"/>
                </a:solidFill>
                <a:effectLst/>
                <a:latin typeface="+mn-lt"/>
                <a:ea typeface="+mn-ea"/>
                <a:cs typeface="+mn-cs"/>
              </a:rPr>
              <a:t>403 Forbidden</a:t>
            </a:r>
            <a:r>
              <a:rPr lang="en-US" sz="1200" b="0" i="0" u="none" kern="1200" dirty="0">
                <a:solidFill>
                  <a:schemeClr val="tx1"/>
                </a:solidFill>
                <a:effectLst/>
                <a:latin typeface="+mn-lt"/>
                <a:ea typeface="+mn-ea"/>
                <a:cs typeface="+mn-cs"/>
              </a:rPr>
              <a:t>" is returned when the resource is restricted for the current user. For example, the admin interface in many Web sites is available for users with role "Administrator" and for the other users the access is "</a:t>
            </a:r>
            <a:r>
              <a:rPr lang="en-US" sz="1200" b="1" i="0" u="none" kern="1200" dirty="0">
                <a:solidFill>
                  <a:schemeClr val="tx1"/>
                </a:solidFill>
                <a:effectLst/>
                <a:latin typeface="+mn-lt"/>
                <a:ea typeface="+mn-ea"/>
                <a:cs typeface="+mn-cs"/>
              </a:rPr>
              <a:t>403 Forbidden</a:t>
            </a:r>
            <a:r>
              <a:rPr lang="en-US" sz="1200" b="0" i="0" u="none" kern="1200" dirty="0">
                <a:solidFill>
                  <a:schemeClr val="tx1"/>
                </a:solidFill>
                <a:effectLst/>
                <a:latin typeface="+mn-lt"/>
                <a:ea typeface="+mn-ea"/>
                <a:cs typeface="+mn-cs"/>
              </a:rPr>
              <a:t>".</a:t>
            </a:r>
          </a:p>
          <a:p>
            <a:pPr marL="171450" marR="0" lvl="0" indent="-171450" algn="l" defTabSz="914400" rtl="0" eaLnBrk="1" fontAlgn="t" hangingPunct="1">
              <a:lnSpc>
                <a:spcPct val="100000"/>
              </a:lnSpc>
              <a:spcBef>
                <a:spcPts val="0"/>
              </a:spcBef>
              <a:spcAft>
                <a:spcPts val="0"/>
              </a:spcAft>
              <a:buClrTx/>
              <a:buSzTx/>
              <a:buFont typeface="Arial" panose="020B0604020202020204" pitchFamily="34" charset="0"/>
              <a:buChar char="•"/>
              <a:tabLst/>
              <a:defRPr/>
            </a:pPr>
            <a:r>
              <a:rPr lang="en-US" sz="1200" b="0" i="0" u="none" kern="1200" dirty="0">
                <a:solidFill>
                  <a:schemeClr val="tx1"/>
                </a:solidFill>
                <a:effectLst/>
                <a:latin typeface="+mn-lt"/>
                <a:ea typeface="+mn-ea"/>
                <a:cs typeface="+mn-cs"/>
              </a:rPr>
              <a:t>Status code "</a:t>
            </a:r>
            <a:r>
              <a:rPr lang="en-US" sz="1200" b="1" i="0" u="none" kern="1200" dirty="0">
                <a:solidFill>
                  <a:schemeClr val="tx1"/>
                </a:solidFill>
                <a:effectLst/>
                <a:latin typeface="+mn-lt"/>
                <a:ea typeface="+mn-ea"/>
                <a:cs typeface="+mn-cs"/>
              </a:rPr>
              <a:t>404 Not Found</a:t>
            </a:r>
            <a:r>
              <a:rPr lang="en-US" sz="1200" b="0" i="0" u="none" kern="1200" dirty="0">
                <a:solidFill>
                  <a:schemeClr val="tx1"/>
                </a:solidFill>
                <a:effectLst/>
                <a:latin typeface="+mn-lt"/>
                <a:ea typeface="+mn-ea"/>
                <a:cs typeface="+mn-cs"/>
              </a:rPr>
              <a:t>" means that the requested resource is missing. This can happen when users type incorrect resource URI or after an existing resource is deleted from the server. The "Not Found" status code is used very often, and experienced Internet users know it very well.</a:t>
            </a:r>
          </a:p>
          <a:p>
            <a:pPr marL="171450" lvl="0" indent="-171450" rtl="0" eaLnBrk="1" fontAlgn="t" hangingPunct="1">
              <a:buFont typeface="Arial" panose="020B0604020202020204" pitchFamily="34" charset="0"/>
              <a:buChar char="•"/>
            </a:pPr>
            <a:r>
              <a:rPr lang="en-US" sz="1200" b="0" i="0" u="none" kern="1200" dirty="0">
                <a:solidFill>
                  <a:schemeClr val="tx1"/>
                </a:solidFill>
                <a:effectLst/>
                <a:latin typeface="+mn-lt"/>
                <a:ea typeface="+mn-ea"/>
                <a:cs typeface="+mn-cs"/>
              </a:rPr>
              <a:t>The status code "</a:t>
            </a:r>
            <a:r>
              <a:rPr lang="en-US" sz="1200" b="1" i="0" u="none" kern="1200" dirty="0">
                <a:solidFill>
                  <a:schemeClr val="tx1"/>
                </a:solidFill>
                <a:effectLst/>
                <a:latin typeface="+mn-lt"/>
                <a:ea typeface="+mn-ea"/>
                <a:cs typeface="+mn-cs"/>
              </a:rPr>
              <a:t>409 Conflict</a:t>
            </a:r>
            <a:r>
              <a:rPr lang="en-US" sz="1200" b="0" i="0" u="none" kern="1200" dirty="0">
                <a:solidFill>
                  <a:schemeClr val="tx1"/>
                </a:solidFill>
                <a:effectLst/>
                <a:latin typeface="+mn-lt"/>
                <a:ea typeface="+mn-ea"/>
                <a:cs typeface="+mn-cs"/>
              </a:rPr>
              <a:t>" is returned when the requested operation cannot be performed due to conflict. For example, when a new user is registered, if the specified username or email is already taken, the server may return "</a:t>
            </a:r>
            <a:r>
              <a:rPr lang="en-US" sz="1200" b="1" i="0" u="none" kern="1200" dirty="0">
                <a:solidFill>
                  <a:schemeClr val="tx1"/>
                </a:solidFill>
                <a:effectLst/>
                <a:latin typeface="+mn-lt"/>
                <a:ea typeface="+mn-ea"/>
                <a:cs typeface="+mn-cs"/>
              </a:rPr>
              <a:t>409 Conflict</a:t>
            </a:r>
            <a:r>
              <a:rPr lang="en-US" sz="1200" b="0" i="0" u="none" kern="1200" dirty="0">
                <a:solidFill>
                  <a:schemeClr val="tx1"/>
                </a:solidFill>
                <a:effectLst/>
                <a:latin typeface="+mn-lt"/>
                <a:ea typeface="+mn-ea"/>
                <a:cs typeface="+mn-cs"/>
              </a:rPr>
              <a:t>".</a:t>
            </a:r>
          </a:p>
          <a:p>
            <a:pPr marL="628650" lvl="1" indent="-171450">
              <a:buFont typeface="Arial" panose="020B0604020202020204" pitchFamily="34" charset="0"/>
              <a:buChar cha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Status codes starting with </a:t>
            </a:r>
            <a:r>
              <a:rPr lang="en-US" b="1" dirty="0"/>
              <a:t>5 </a:t>
            </a:r>
            <a:r>
              <a:rPr lang="en-US" dirty="0"/>
              <a:t>indicate a </a:t>
            </a:r>
            <a:r>
              <a:rPr lang="en-US" b="1" dirty="0"/>
              <a:t>server error</a:t>
            </a:r>
            <a:r>
              <a:rPr lang="en-US" dirty="0"/>
              <a:t>, such as "service unavailable".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status code "</a:t>
            </a:r>
            <a:r>
              <a:rPr lang="en-US" b="1" dirty="0"/>
              <a:t>500 Internal Server Error</a:t>
            </a:r>
            <a:r>
              <a:rPr lang="en-US" dirty="0"/>
              <a:t>" means that the server crashed while processing your request.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This is the most common server-side error message in the world of software development.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t>
            </a:r>
            <a:r>
              <a:rPr lang="en-US" b="1" dirty="0"/>
              <a:t>500 Internal Server Error</a:t>
            </a:r>
            <a:r>
              <a:rPr lang="en-US" dirty="0"/>
              <a:t>" is caused either by a bug of the software at the server side, or by an incorrect invocation made by the client.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For example, if the client requests a user to be deleted, but this user has pending orders, the server may not be able to delete the user and may return "</a:t>
            </a:r>
            <a:r>
              <a:rPr lang="en-US" b="1" dirty="0"/>
              <a:t>500 Internal Server Error</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200" b="0" kern="1200" dirty="0">
                <a:solidFill>
                  <a:schemeClr val="tx1"/>
                </a:solidFill>
                <a:effectLst/>
                <a:latin typeface="+mn-lt"/>
                <a:ea typeface="+mn-ea"/>
                <a:cs typeface="+mn-cs"/>
              </a:rPr>
              <a:t>"</a:t>
            </a:r>
            <a:r>
              <a:rPr lang="en-US" sz="1200" b="1" i="0" u="none" strike="noStrike" kern="1200" dirty="0">
                <a:solidFill>
                  <a:schemeClr val="tx1"/>
                </a:solidFill>
                <a:effectLst/>
                <a:latin typeface="+mn-lt"/>
                <a:ea typeface="+mn-ea"/>
                <a:cs typeface="+mn-cs"/>
              </a:rPr>
              <a:t>501 Not Implemented</a:t>
            </a:r>
            <a:r>
              <a:rPr lang="en-US" sz="3200" b="0" kern="1200" dirty="0">
                <a:solidFill>
                  <a:schemeClr val="tx1"/>
                </a:solidFill>
                <a:effectLst/>
                <a:latin typeface="+mn-lt"/>
                <a:ea typeface="+mn-ea"/>
                <a:cs typeface="+mn-cs"/>
              </a:rPr>
              <a:t>" may be returned when certain functionality is not yet implemented by the server-side software.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200" b="0" kern="1200" dirty="0">
                <a:solidFill>
                  <a:schemeClr val="tx1"/>
                </a:solidFill>
                <a:effectLst/>
                <a:latin typeface="+mn-lt"/>
                <a:ea typeface="+mn-ea"/>
                <a:cs typeface="+mn-cs"/>
              </a:rPr>
              <a:t>"</a:t>
            </a:r>
            <a:r>
              <a:rPr lang="en-US" sz="1200" b="1" i="0" u="none" strike="noStrike" kern="1200" dirty="0">
                <a:solidFill>
                  <a:schemeClr val="tx1"/>
                </a:solidFill>
                <a:effectLst/>
                <a:latin typeface="+mn-lt"/>
                <a:ea typeface="+mn-ea"/>
                <a:cs typeface="+mn-cs"/>
              </a:rPr>
              <a:t>503 Service Unavailable</a:t>
            </a:r>
            <a:r>
              <a:rPr lang="en-US" sz="3200" b="0" kern="1200" dirty="0">
                <a:solidFill>
                  <a:schemeClr val="tx1"/>
                </a:solidFill>
                <a:effectLst/>
                <a:latin typeface="+mn-lt"/>
                <a:ea typeface="+mn-ea"/>
                <a:cs typeface="+mn-cs"/>
              </a:rPr>
              <a:t>" may be returned when a component at the server side is not ready, for example if the database server is down.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3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3200" b="0" kern="1200" dirty="0">
                <a:solidFill>
                  <a:schemeClr val="tx1"/>
                </a:solidFill>
                <a:effectLst/>
                <a:latin typeface="+mn-lt"/>
                <a:ea typeface="+mn-ea"/>
                <a:cs typeface="+mn-cs"/>
              </a:rPr>
              <a:t>There are tens of </a:t>
            </a:r>
            <a:r>
              <a:rPr lang="en-US" sz="3200" b="1" kern="1200" dirty="0">
                <a:solidFill>
                  <a:schemeClr val="tx1"/>
                </a:solidFill>
                <a:effectLst/>
                <a:latin typeface="+mn-lt"/>
                <a:ea typeface="+mn-ea"/>
                <a:cs typeface="+mn-cs"/>
              </a:rPr>
              <a:t>HTTP response status codes</a:t>
            </a:r>
            <a:r>
              <a:rPr lang="en-US" sz="3200" b="0" kern="1200" dirty="0">
                <a:solidFill>
                  <a:schemeClr val="tx1"/>
                </a:solidFill>
                <a:effectLst/>
                <a:latin typeface="+mn-lt"/>
                <a:ea typeface="+mn-ea"/>
                <a:cs typeface="+mn-cs"/>
              </a:rPr>
              <a:t>, but the most important are the ones that I explained briefly here. You can learn about the other status codes in the official </a:t>
            </a:r>
            <a:r>
              <a:rPr lang="en-US" sz="3200" b="1" kern="1200" dirty="0">
                <a:solidFill>
                  <a:schemeClr val="tx1"/>
                </a:solidFill>
                <a:effectLst/>
                <a:latin typeface="+mn-lt"/>
                <a:ea typeface="+mn-ea"/>
                <a:cs typeface="+mn-cs"/>
              </a:rPr>
              <a:t>HTTP 1.1 standard</a:t>
            </a:r>
            <a:r>
              <a:rPr lang="en-US" sz="3200" b="0" kern="1200" dirty="0">
                <a:solidFill>
                  <a:schemeClr val="tx1"/>
                </a:solidFill>
                <a:effectLst/>
                <a:latin typeface="+mn-lt"/>
                <a:ea typeface="+mn-ea"/>
                <a:cs typeface="+mn-cs"/>
              </a:rPr>
              <a:t>: the </a:t>
            </a:r>
            <a:r>
              <a:rPr lang="en-US" sz="3200" b="1" kern="1200" dirty="0">
                <a:solidFill>
                  <a:schemeClr val="tx1"/>
                </a:solidFill>
                <a:effectLst/>
                <a:latin typeface="+mn-lt"/>
                <a:ea typeface="+mn-ea"/>
                <a:cs typeface="+mn-cs"/>
              </a:rPr>
              <a:t>RFC 7231</a:t>
            </a:r>
            <a:r>
              <a:rPr lang="en-US" sz="3200" b="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3200" b="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BF067CD-8E6B-4360-9AA8-C5DF2A48A6D1}" type="slidenum">
              <a:rPr lang="en-US" smtClean="0"/>
              <a:t>25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1736817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Many </a:t>
            </a:r>
            <a:r>
              <a:rPr lang="en-US" b="1" dirty="0"/>
              <a:t>HTTP headers </a:t>
            </a:r>
            <a:r>
              <a:rPr lang="en-US" dirty="0"/>
              <a:t>play an important role in modern Web development. Now I want to focus on the </a:t>
            </a:r>
            <a:r>
              <a:rPr lang="en-US" sz="1200" dirty="0"/>
              <a:t>"</a:t>
            </a:r>
            <a:r>
              <a:rPr lang="en-US" sz="1200" b="1" dirty="0">
                <a:solidFill>
                  <a:schemeClr val="bg1"/>
                </a:solidFill>
                <a:latin typeface="Consolas" panose="020B0609020204030204" pitchFamily="49" charset="0"/>
                <a:cs typeface="Consolas" panose="020B0609020204030204" pitchFamily="49" charset="0"/>
              </a:rPr>
              <a:t>Content-Type</a:t>
            </a:r>
            <a:r>
              <a:rPr lang="en-US" sz="1200" dirty="0"/>
              <a:t>" and the "</a:t>
            </a:r>
            <a:r>
              <a:rPr lang="en-US" sz="1200" b="1" dirty="0">
                <a:solidFill>
                  <a:schemeClr val="bg1"/>
                </a:solidFill>
                <a:latin typeface="Consolas" panose="020B0609020204030204" pitchFamily="49" charset="0"/>
              </a:rPr>
              <a:t>Content-Disposition</a:t>
            </a:r>
            <a:r>
              <a:rPr lang="en-US" sz="1200" dirty="0"/>
              <a:t>" headers.</a:t>
            </a:r>
            <a:br>
              <a:rPr lang="en-US" sz="1200" dirty="0"/>
            </a:b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a:t>
            </a:r>
            <a:r>
              <a:rPr lang="en-US" sz="1200" b="1" dirty="0">
                <a:solidFill>
                  <a:schemeClr val="bg1"/>
                </a:solidFill>
                <a:latin typeface="Consolas" panose="020B0609020204030204" pitchFamily="49" charset="0"/>
                <a:cs typeface="Consolas" panose="020B0609020204030204" pitchFamily="49" charset="0"/>
              </a:rPr>
              <a:t>Content-Type</a:t>
            </a:r>
            <a:r>
              <a:rPr lang="en-US" sz="1200" dirty="0"/>
              <a:t>" and the "</a:t>
            </a:r>
            <a:r>
              <a:rPr lang="en-US" sz="1200" b="1" dirty="0">
                <a:solidFill>
                  <a:schemeClr val="bg1"/>
                </a:solidFill>
                <a:latin typeface="Consolas" panose="020B0609020204030204" pitchFamily="49" charset="0"/>
              </a:rPr>
              <a:t>Content-Disposition</a:t>
            </a:r>
            <a:r>
              <a:rPr lang="en-US" sz="1200" dirty="0"/>
              <a:t>" </a:t>
            </a:r>
            <a:r>
              <a:rPr lang="en-US" sz="1200" b="1" dirty="0"/>
              <a:t>headers</a:t>
            </a:r>
            <a:r>
              <a:rPr lang="en-US" sz="1200" dirty="0"/>
              <a:t> specify how to process the data in the HTTP request or in the HTTP response body. These headers can be used both in the HTTP requests and in the HTTP responses.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For example, the header "</a:t>
            </a:r>
            <a:r>
              <a:rPr lang="en-US" sz="1200" b="1" dirty="0"/>
              <a:t>Content-Type: application/json</a:t>
            </a:r>
            <a:r>
              <a:rPr lang="en-US" sz="1200" dirty="0"/>
              <a:t>" specifies a JSON-encoded data (a JSON object). By default, the UTF-8 encoding is used.</a:t>
            </a:r>
            <a:endParaRPr lang="bg-BG" sz="1200"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a:t>
            </a:r>
            <a:r>
              <a:rPr lang="en-US" sz="1200" b="1" noProof="1">
                <a:latin typeface="Consolas" pitchFamily="49" charset="0"/>
                <a:cs typeface="Consolas" pitchFamily="49" charset="0"/>
              </a:rPr>
              <a:t>Content-Type: </a:t>
            </a:r>
            <a:r>
              <a:rPr lang="en-US" sz="1200" b="1" noProof="1">
                <a:solidFill>
                  <a:schemeClr val="bg1"/>
                </a:solidFill>
                <a:latin typeface="Consolas" pitchFamily="49" charset="0"/>
                <a:cs typeface="Consolas" pitchFamily="49" charset="0"/>
              </a:rPr>
              <a:t>text/html</a:t>
            </a:r>
            <a:r>
              <a:rPr lang="en-US" sz="1200" b="1" noProof="1">
                <a:latin typeface="Consolas" pitchFamily="49" charset="0"/>
                <a:cs typeface="Consolas" pitchFamily="49" charset="0"/>
              </a:rPr>
              <a:t>; charset=utf-8</a:t>
            </a:r>
            <a:r>
              <a:rPr lang="en-US" sz="1200" dirty="0"/>
              <a:t>" specifies an HTML document with UTF-8 encoding. Note that the encoding (or the charset) specified in the HTTP headers has a </a:t>
            </a:r>
            <a:r>
              <a:rPr lang="en-US" sz="1200" b="1" dirty="0"/>
              <a:t>higher priority </a:t>
            </a:r>
            <a:r>
              <a:rPr lang="en-US" sz="1200" dirty="0"/>
              <a:t>than the encoding specified in the header of the HTML document (using the "</a:t>
            </a:r>
            <a:r>
              <a:rPr lang="en-US" sz="1200" b="0" i="0" kern="1200" dirty="0">
                <a:solidFill>
                  <a:schemeClr val="tx1"/>
                </a:solidFill>
                <a:effectLst/>
                <a:latin typeface="+mn-lt"/>
                <a:ea typeface="+mn-ea"/>
                <a:cs typeface="+mn-cs"/>
              </a:rPr>
              <a:t>meta charset" HTML tag).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next example combines </a:t>
            </a:r>
            <a:r>
              <a:rPr lang="en-US" sz="1200" dirty="0"/>
              <a:t>the "</a:t>
            </a:r>
            <a:r>
              <a:rPr lang="en-US" sz="1200" b="1" dirty="0">
                <a:solidFill>
                  <a:schemeClr val="bg1"/>
                </a:solidFill>
                <a:latin typeface="Consolas" panose="020B0609020204030204" pitchFamily="49" charset="0"/>
                <a:cs typeface="Consolas" panose="020B0609020204030204" pitchFamily="49" charset="0"/>
              </a:rPr>
              <a:t>Content-Type</a:t>
            </a:r>
            <a:r>
              <a:rPr lang="en-US" sz="1200" dirty="0"/>
              <a:t>" and the "</a:t>
            </a:r>
            <a:r>
              <a:rPr lang="en-US" sz="1200" b="1" dirty="0">
                <a:solidFill>
                  <a:schemeClr val="bg1"/>
                </a:solidFill>
                <a:latin typeface="Consolas" panose="020B0609020204030204" pitchFamily="49" charset="0"/>
              </a:rPr>
              <a:t>Content-Disposition</a:t>
            </a:r>
            <a:r>
              <a:rPr lang="en-US" sz="1200" dirty="0"/>
              <a:t>" </a:t>
            </a:r>
            <a:r>
              <a:rPr lang="en-US" sz="1200" b="1" dirty="0"/>
              <a:t>headers</a:t>
            </a:r>
            <a:r>
              <a:rPr lang="en-US" sz="1200" dirty="0"/>
              <a:t> in the HTTP response to inform the Web browser that the returned resource is a </a:t>
            </a:r>
            <a:r>
              <a:rPr lang="en-US" sz="1200" b="1" dirty="0"/>
              <a:t>PDF document</a:t>
            </a:r>
            <a:r>
              <a:rPr lang="en-US" sz="1200" dirty="0"/>
              <a:t>, which has a file name "</a:t>
            </a:r>
            <a:r>
              <a:rPr lang="en-US" sz="1200" b="1" dirty="0"/>
              <a:t>Financial-Report-2020.pdf</a:t>
            </a:r>
            <a:r>
              <a:rPr lang="en-US" sz="1200" dirty="0"/>
              <a:t>" and should be downloaded as attachment (not open directly in the Web browser, but saved as an external file).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Most Web browsers will process the response from this example by downloading the file in the </a:t>
            </a:r>
            <a:r>
              <a:rPr lang="en-US" sz="1200" b="1" dirty="0"/>
              <a:t>[Downloads]</a:t>
            </a:r>
            <a:r>
              <a:rPr lang="en-US" sz="1200" dirty="0"/>
              <a:t> folder on the client device.</a:t>
            </a:r>
          </a:p>
          <a:p>
            <a:endParaRPr lang="en-US" dirty="0"/>
          </a:p>
          <a:p>
            <a:r>
              <a:rPr lang="en-US" dirty="0"/>
              <a:t>In the </a:t>
            </a:r>
            <a:r>
              <a:rPr lang="en-US" b="1" dirty="0"/>
              <a:t>HTTP requests</a:t>
            </a:r>
            <a:r>
              <a:rPr lang="en-US" dirty="0"/>
              <a:t> the </a:t>
            </a:r>
            <a:r>
              <a:rPr lang="en-US" sz="1200" dirty="0"/>
              <a:t>"</a:t>
            </a:r>
            <a:r>
              <a:rPr lang="en-US" sz="1200" b="1" dirty="0">
                <a:solidFill>
                  <a:schemeClr val="bg1"/>
                </a:solidFill>
                <a:latin typeface="Consolas" panose="020B0609020204030204" pitchFamily="49" charset="0"/>
                <a:cs typeface="Consolas" panose="020B0609020204030204" pitchFamily="49" charset="0"/>
              </a:rPr>
              <a:t>Content-Type</a:t>
            </a:r>
            <a:r>
              <a:rPr lang="en-US" sz="1200" dirty="0"/>
              <a:t>" header specifies what kind of data the client sends to the server, for example a JSON document or URL-encoded form data or a plain-text document or a JPEG image.</a:t>
            </a:r>
          </a:p>
          <a:p>
            <a:pPr marL="171450" indent="-171450">
              <a:buFont typeface="Arial" panose="020B0604020202020204" pitchFamily="34" charset="0"/>
              <a:buChar char="•"/>
            </a:pPr>
            <a:r>
              <a:rPr lang="en-US" sz="1200" dirty="0"/>
              <a:t>When the data is text-based, the "</a:t>
            </a:r>
            <a:r>
              <a:rPr lang="en-US" sz="1200" b="1" dirty="0"/>
              <a:t>charset</a:t>
            </a:r>
            <a:r>
              <a:rPr lang="en-US" sz="1200" dirty="0"/>
              <a:t>" </a:t>
            </a:r>
            <a:r>
              <a:rPr lang="en-US" sz="1200" b="0" dirty="0"/>
              <a:t>encoding </a:t>
            </a:r>
            <a:r>
              <a:rPr lang="en-US" sz="1200" dirty="0"/>
              <a:t>can also be specified (for example </a:t>
            </a:r>
            <a:r>
              <a:rPr lang="en-US" sz="1200" b="1" dirty="0"/>
              <a:t>UTF-8</a:t>
            </a:r>
            <a:r>
              <a:rPr lang="en-US" sz="1200" dirty="0"/>
              <a:t> or </a:t>
            </a:r>
            <a:r>
              <a:rPr lang="en-US" sz="1200" b="1" dirty="0"/>
              <a:t>windows-1251</a:t>
            </a:r>
            <a:r>
              <a:rPr lang="en-US" sz="1200" dirty="0"/>
              <a:t>) and this is highly recommended, because wrong encoding may result in broken and unreadable text stored in the database.</a:t>
            </a:r>
          </a:p>
          <a:p>
            <a:pPr marL="171450" indent="-171450">
              <a:buFont typeface="Arial" panose="020B0604020202020204" pitchFamily="34" charset="0"/>
              <a:buChar char="•"/>
            </a:pPr>
            <a:r>
              <a:rPr lang="en-US" sz="1200" dirty="0"/>
              <a:t>The value of the "</a:t>
            </a:r>
            <a:r>
              <a:rPr lang="en-US" sz="1200" b="1" dirty="0">
                <a:solidFill>
                  <a:schemeClr val="bg1"/>
                </a:solidFill>
                <a:latin typeface="Consolas" panose="020B0609020204030204" pitchFamily="49" charset="0"/>
                <a:cs typeface="Consolas" panose="020B0609020204030204" pitchFamily="49" charset="0"/>
              </a:rPr>
              <a:t>Content-Type</a:t>
            </a:r>
            <a:r>
              <a:rPr lang="en-US" sz="1200" dirty="0"/>
              <a:t>" is a </a:t>
            </a:r>
            <a:r>
              <a:rPr lang="en-US" sz="1200" b="1" dirty="0"/>
              <a:t>media type identifier </a:t>
            </a:r>
            <a:r>
              <a:rPr lang="en-US" sz="1200" dirty="0"/>
              <a:t>like "</a:t>
            </a:r>
            <a:r>
              <a:rPr lang="en-US" sz="1200" b="1" dirty="0"/>
              <a:t>text/html</a:t>
            </a:r>
            <a:r>
              <a:rPr lang="en-US" sz="1200" dirty="0"/>
              <a:t>", "</a:t>
            </a:r>
            <a:r>
              <a:rPr lang="en-US" sz="1200" b="1" dirty="0"/>
              <a:t>application/json</a:t>
            </a:r>
            <a:r>
              <a:rPr lang="en-US" sz="1200" dirty="0"/>
              <a:t>", "</a:t>
            </a:r>
            <a:r>
              <a:rPr lang="en-US" sz="1200" b="1" dirty="0"/>
              <a:t>image/jpeg</a:t>
            </a:r>
            <a:r>
              <a:rPr lang="en-US" sz="1200" dirty="0"/>
              <a:t>" and many others.</a:t>
            </a:r>
          </a:p>
          <a:p>
            <a:pPr marL="171450" indent="-171450">
              <a:buFont typeface="Arial" panose="020B0604020202020204" pitchFamily="34" charset="0"/>
              <a:buChar char="•"/>
            </a:pPr>
            <a:r>
              <a:rPr lang="en-US" sz="1200" dirty="0"/>
              <a:t>The list of officially standardized </a:t>
            </a:r>
            <a:r>
              <a:rPr lang="en-US" sz="1200" b="1" dirty="0"/>
              <a:t>media types</a:t>
            </a:r>
            <a:r>
              <a:rPr lang="en-US" sz="1200" dirty="0"/>
              <a:t> and their officially assigned </a:t>
            </a:r>
            <a:r>
              <a:rPr lang="en-US" sz="1200" b="1" dirty="0"/>
              <a:t>media type identifiers </a:t>
            </a:r>
            <a:r>
              <a:rPr lang="en-US" sz="1200" dirty="0"/>
              <a:t>are maintained by the Internet organization IANA at </a:t>
            </a:r>
            <a:r>
              <a:rPr lang="en-US" dirty="0">
                <a:hlinkClick r:id="rId3"/>
              </a:rPr>
              <a:t>https://iana.org/assignments/media-types</a:t>
            </a:r>
            <a:r>
              <a:rPr lang="en-US" dirty="0"/>
              <a:t>.</a:t>
            </a:r>
          </a:p>
          <a:p>
            <a:pPr marL="0" indent="0">
              <a:buFont typeface="Arial" panose="020B0604020202020204" pitchFamily="34" charset="0"/>
              <a:buNone/>
            </a:pPr>
            <a:endParaRPr lang="en-US" dirty="0"/>
          </a:p>
          <a:p>
            <a:r>
              <a:rPr lang="en-US" dirty="0"/>
              <a:t>In the </a:t>
            </a:r>
            <a:r>
              <a:rPr lang="en-US" b="1" dirty="0"/>
              <a:t>HTTP responses </a:t>
            </a:r>
            <a:r>
              <a:rPr lang="en-US" dirty="0"/>
              <a:t>the </a:t>
            </a:r>
            <a:r>
              <a:rPr lang="en-US" sz="1200" dirty="0"/>
              <a:t>"</a:t>
            </a:r>
            <a:r>
              <a:rPr lang="en-US" sz="1200" b="1" dirty="0">
                <a:solidFill>
                  <a:schemeClr val="bg1"/>
                </a:solidFill>
                <a:latin typeface="Consolas" panose="020B0609020204030204" pitchFamily="49" charset="0"/>
                <a:cs typeface="Consolas" panose="020B0609020204030204" pitchFamily="49" charset="0"/>
              </a:rPr>
              <a:t>Content-Type</a:t>
            </a:r>
            <a:r>
              <a:rPr lang="en-US" sz="1200" dirty="0"/>
              <a:t>" header specifies what kind of data the server returns to the client, for example an HTML document or a JPEG image.</a:t>
            </a:r>
          </a:p>
          <a:p>
            <a:pPr marL="171450" indent="-171450">
              <a:buFont typeface="Arial" panose="020B0604020202020204" pitchFamily="34" charset="0"/>
              <a:buChar char="•"/>
            </a:pPr>
            <a:r>
              <a:rPr lang="en-US" sz="1200" dirty="0"/>
              <a:t>When the data is text-based (like HTML or text document), the "</a:t>
            </a:r>
            <a:r>
              <a:rPr lang="en-US" sz="1200" b="1" dirty="0"/>
              <a:t>charset</a:t>
            </a:r>
            <a:r>
              <a:rPr lang="en-US" sz="1200" dirty="0"/>
              <a:t>" can also be specified (for example </a:t>
            </a:r>
            <a:r>
              <a:rPr lang="en-US" sz="1200" b="1" dirty="0"/>
              <a:t>UTF-8</a:t>
            </a:r>
            <a:r>
              <a:rPr lang="en-US" sz="1200" dirty="0"/>
              <a:t> or </a:t>
            </a:r>
            <a:r>
              <a:rPr lang="en-US" sz="1200" b="1" dirty="0"/>
              <a:t>windows-1251</a:t>
            </a:r>
            <a:r>
              <a:rPr lang="en-US" sz="1200" dirty="0"/>
              <a:t>). Specifying explicitly the character encoding is highly recommended and help visualizing correctly the returned document.</a:t>
            </a:r>
          </a:p>
          <a:p>
            <a:pPr marL="171450" indent="-171450">
              <a:buFont typeface="Arial" panose="020B0604020202020204" pitchFamily="34" charset="0"/>
              <a:buChar char="•"/>
            </a:pPr>
            <a:r>
              <a:rPr lang="en-US" sz="1200" dirty="0"/>
              <a:t>When Web browsers open a Web site, by default it uses the character encoding from the "</a:t>
            </a:r>
            <a:r>
              <a:rPr lang="en-US" sz="1200" b="1" dirty="0"/>
              <a:t>Content-Type</a:t>
            </a:r>
            <a:r>
              <a:rPr lang="en-US" sz="1200" dirty="0"/>
              <a:t>" response header.</a:t>
            </a:r>
          </a:p>
          <a:p>
            <a:pPr marL="0" indent="0">
              <a:buFont typeface="Arial" panose="020B0604020202020204" pitchFamily="34" charset="0"/>
              <a:buNone/>
            </a:pPr>
            <a:endParaRPr lang="en-US" sz="1200" dirty="0"/>
          </a:p>
        </p:txBody>
      </p:sp>
      <p:sp>
        <p:nvSpPr>
          <p:cNvPr id="4" name="Slide Number Placeholder 3"/>
          <p:cNvSpPr>
            <a:spLocks noGrp="1"/>
          </p:cNvSpPr>
          <p:nvPr>
            <p:ph type="sldNum" sz="quarter" idx="5"/>
          </p:nvPr>
        </p:nvSpPr>
        <p:spPr/>
        <p:txBody>
          <a:bodyPr/>
          <a:lstStyle/>
          <a:p>
            <a:fld id="{2BF067CD-8E6B-4360-9AA8-C5DF2A48A6D1}" type="slidenum">
              <a:rPr lang="en-US" smtClean="0"/>
              <a:t>26</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4"/>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8188872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example of small </a:t>
            </a:r>
            <a:r>
              <a:rPr lang="en-US" b="1" dirty="0"/>
              <a:t>HTTP conversation</a:t>
            </a:r>
            <a:r>
              <a:rPr lang="en-US" dirty="0"/>
              <a:t>, which consists of </a:t>
            </a:r>
            <a:r>
              <a:rPr lang="en-US" b="1" dirty="0"/>
              <a:t>HTTP request</a:t>
            </a:r>
            <a:r>
              <a:rPr lang="en-US" dirty="0"/>
              <a:t>, followed by an </a:t>
            </a:r>
            <a:r>
              <a:rPr lang="en-US" b="1" dirty="0"/>
              <a:t>HTTP response</a:t>
            </a:r>
            <a:r>
              <a:rPr lang="en-US" dirty="0"/>
              <a:t>.</a:t>
            </a:r>
          </a:p>
          <a:p>
            <a:endParaRPr lang="en-US" dirty="0"/>
          </a:p>
          <a:p>
            <a:r>
              <a:rPr lang="en-US" dirty="0"/>
              <a:t>The </a:t>
            </a:r>
            <a:r>
              <a:rPr lang="en-US" b="1" dirty="0"/>
              <a:t>HTTP request </a:t>
            </a:r>
            <a:r>
              <a:rPr lang="en-US" dirty="0"/>
              <a:t>used the </a:t>
            </a:r>
            <a:r>
              <a:rPr lang="en-US" b="1" dirty="0"/>
              <a:t>GET </a:t>
            </a:r>
            <a:r>
              <a:rPr lang="en-US" dirty="0"/>
              <a:t>method to download the resource at URL </a:t>
            </a:r>
            <a:r>
              <a:rPr lang="en-US" b="1" dirty="0"/>
              <a:t>https://softuni.org/trainings/courses</a:t>
            </a:r>
            <a:r>
              <a:rPr lang="en-US" dirty="0"/>
              <a:t>.</a:t>
            </a:r>
          </a:p>
          <a:p>
            <a:pPr marL="171450" indent="-171450">
              <a:buFont typeface="Arial" panose="020B0604020202020204" pitchFamily="34" charset="0"/>
              <a:buChar char="•"/>
            </a:pPr>
            <a:r>
              <a:rPr lang="en-US" dirty="0"/>
              <a:t>The relative request URI is "</a:t>
            </a:r>
            <a:r>
              <a:rPr lang="en-US" b="1" dirty="0"/>
              <a:t>/trainings/courses</a:t>
            </a:r>
            <a:r>
              <a:rPr lang="en-US" dirty="0"/>
              <a:t>".</a:t>
            </a:r>
          </a:p>
          <a:p>
            <a:pPr marL="171450" indent="-171450">
              <a:buFont typeface="Arial" panose="020B0604020202020204" pitchFamily="34" charset="0"/>
              <a:buChar char="•"/>
            </a:pPr>
            <a:r>
              <a:rPr lang="en-US" dirty="0"/>
              <a:t>The host comes from the URL and it is "</a:t>
            </a:r>
            <a:r>
              <a:rPr lang="en-US" b="1" dirty="0"/>
              <a:t>softuni.org</a:t>
            </a:r>
            <a:r>
              <a:rPr lang="en-US" dirty="0"/>
              <a:t>".</a:t>
            </a:r>
          </a:p>
          <a:p>
            <a:pPr marL="171450" indent="-171450">
              <a:buFont typeface="Arial" panose="020B0604020202020204" pitchFamily="34" charset="0"/>
              <a:buChar char="•"/>
            </a:pPr>
            <a:r>
              <a:rPr lang="en-US" dirty="0"/>
              <a:t>The user agent (which is the Web browser identifier) is et to be "</a:t>
            </a:r>
            <a:r>
              <a:rPr lang="en-US" b="1" dirty="0"/>
              <a:t>Mozilla/5.0</a:t>
            </a:r>
            <a:r>
              <a:rPr lang="en-US" dirty="0"/>
              <a:t>"</a:t>
            </a:r>
          </a:p>
          <a:p>
            <a:pPr marL="171450" indent="-171450">
              <a:buFont typeface="Arial" panose="020B0604020202020204" pitchFamily="34" charset="0"/>
              <a:buChar char="•"/>
            </a:pPr>
            <a:r>
              <a:rPr lang="en-US" dirty="0"/>
              <a:t>No other headers are sent. These are enough and the HTTP request is properly composed.</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The </a:t>
            </a:r>
            <a:r>
              <a:rPr lang="en-US" b="1" dirty="0"/>
              <a:t>HTTP response </a:t>
            </a:r>
            <a:r>
              <a:rPr lang="en-US" dirty="0"/>
              <a:t>form the Web server returns:</a:t>
            </a:r>
          </a:p>
          <a:p>
            <a:pPr marL="171450" indent="-171450">
              <a:buFont typeface="Arial" panose="020B0604020202020204" pitchFamily="34" charset="0"/>
              <a:buChar char="•"/>
            </a:pPr>
            <a:r>
              <a:rPr lang="en-US" dirty="0"/>
              <a:t>Status code "</a:t>
            </a:r>
            <a:r>
              <a:rPr lang="en-US" b="1" dirty="0"/>
              <a:t>200 OK</a:t>
            </a:r>
            <a:r>
              <a:rPr lang="en-US" dirty="0"/>
              <a:t>", which means that the requested resource is found and will be returned in the response body.</a:t>
            </a:r>
          </a:p>
          <a:p>
            <a:pPr marL="171450" indent="-171450">
              <a:buFont typeface="Arial" panose="020B0604020202020204" pitchFamily="34" charset="0"/>
              <a:buChar char="•"/>
            </a:pPr>
            <a:r>
              <a:rPr lang="en-US" dirty="0"/>
              <a:t>The "</a:t>
            </a:r>
            <a:r>
              <a:rPr lang="en-US" b="1" dirty="0"/>
              <a:t>Date</a:t>
            </a:r>
            <a:r>
              <a:rPr lang="en-US" dirty="0"/>
              <a:t>" header shows the date and time at the Web server at the time when the HTTP response is created.</a:t>
            </a:r>
          </a:p>
          <a:p>
            <a:pPr marL="171450" indent="-171450">
              <a:buFont typeface="Arial" panose="020B0604020202020204" pitchFamily="34" charset="0"/>
              <a:buChar char="•"/>
            </a:pPr>
            <a:r>
              <a:rPr lang="en-US" dirty="0"/>
              <a:t>The "</a:t>
            </a:r>
            <a:r>
              <a:rPr lang="en-US" b="1" dirty="0"/>
              <a:t>Server</a:t>
            </a:r>
            <a:r>
              <a:rPr lang="en-US" dirty="0"/>
              <a:t>" header shows information about the server software used to process the HTTP request (the Web server). This is the </a:t>
            </a:r>
            <a:r>
              <a:rPr lang="en-US" b="1" dirty="0"/>
              <a:t>Microsoft's Web server</a:t>
            </a:r>
            <a:r>
              <a:rPr lang="en-US" dirty="0"/>
              <a:t>, used by the ASP.NET app behind the Web site </a:t>
            </a:r>
            <a:r>
              <a:rPr lang="en-US" b="1" dirty="0"/>
              <a:t>sofuni.org</a:t>
            </a:r>
            <a:r>
              <a:rPr lang="en-US" dirty="0"/>
              <a:t>.</a:t>
            </a:r>
          </a:p>
          <a:p>
            <a:pPr marL="171450" indent="-171450">
              <a:buFont typeface="Arial" panose="020B0604020202020204" pitchFamily="34" charset="0"/>
              <a:buChar char="•"/>
            </a:pPr>
            <a:r>
              <a:rPr lang="en-US" dirty="0"/>
              <a:t>The "</a:t>
            </a:r>
            <a:r>
              <a:rPr lang="en-US" b="1" dirty="0"/>
              <a:t>Last-Modified</a:t>
            </a:r>
            <a:r>
              <a:rPr lang="en-US" dirty="0"/>
              <a:t>" header indicates the last modification date and time of the returned resource.</a:t>
            </a:r>
          </a:p>
          <a:p>
            <a:pPr marL="171450" indent="-171450">
              <a:buFont typeface="Arial" panose="020B0604020202020204" pitchFamily="34" charset="0"/>
              <a:buChar char="•"/>
            </a:pPr>
            <a:r>
              <a:rPr lang="en-US" dirty="0"/>
              <a:t>The header "</a:t>
            </a:r>
            <a:r>
              <a:rPr lang="en-US" b="1" dirty="0"/>
              <a:t>Content-Length</a:t>
            </a:r>
            <a:r>
              <a:rPr lang="en-US" dirty="0"/>
              <a:t>" indicates the size of the returned resource (in bytes). Using this value, the Web browser could visualize a download </a:t>
            </a:r>
            <a:r>
              <a:rPr lang="en-US" b="1" dirty="0"/>
              <a:t>progress bar</a:t>
            </a:r>
            <a:r>
              <a:rPr lang="en-US" dirty="0"/>
              <a:t> (with increasing percentages over the time) for large files or documents.</a:t>
            </a:r>
          </a:p>
          <a:p>
            <a:pPr marL="171450" indent="-171450">
              <a:buFont typeface="Arial" panose="020B0604020202020204" pitchFamily="34" charset="0"/>
              <a:buChar char="•"/>
            </a:pPr>
            <a:r>
              <a:rPr lang="en-US" dirty="0"/>
              <a:t>After the headers, an </a:t>
            </a:r>
            <a:r>
              <a:rPr lang="en-US" b="1" dirty="0"/>
              <a:t>empty line </a:t>
            </a:r>
            <a:r>
              <a:rPr lang="en-US" dirty="0"/>
              <a:t>comes and then the requested resource is returned in the </a:t>
            </a:r>
            <a:r>
              <a:rPr lang="en-US" b="1" dirty="0"/>
              <a:t>HTTP response body</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This small example illustrated </a:t>
            </a:r>
            <a:r>
              <a:rPr lang="en-US" b="1" dirty="0"/>
              <a:t>what happens when an Internet user opens a Web site</a:t>
            </a:r>
            <a:r>
              <a:rPr lang="en-US" b="0" dirty="0"/>
              <a:t>. The browser executes a sequence of steps:</a:t>
            </a:r>
          </a:p>
          <a:p>
            <a:pPr marL="171450" indent="-171450">
              <a:buFont typeface="Arial" panose="020B0604020202020204" pitchFamily="34" charset="0"/>
              <a:buChar char="•"/>
            </a:pPr>
            <a:r>
              <a:rPr lang="en-US" dirty="0"/>
              <a:t>From the URL, the Web server's </a:t>
            </a:r>
            <a:r>
              <a:rPr lang="en-US" b="1" dirty="0"/>
              <a:t>IP address </a:t>
            </a:r>
            <a:r>
              <a:rPr lang="en-US" dirty="0"/>
              <a:t>is extracted, and the browser establishes a TCP socket connection with the Web server. If HTTPS is used, a TLS security layer is initialized, and an encrypted channel is established.</a:t>
            </a:r>
          </a:p>
          <a:p>
            <a:pPr marL="171450" indent="-171450">
              <a:buFont typeface="Arial" panose="020B0604020202020204" pitchFamily="34" charset="0"/>
              <a:buChar char="•"/>
            </a:pPr>
            <a:r>
              <a:rPr lang="en-US" dirty="0"/>
              <a:t>Using the connection with the Web server, the browser sends a </a:t>
            </a:r>
            <a:r>
              <a:rPr lang="en-US" b="1" dirty="0"/>
              <a:t>sequence of HTTP requests </a:t>
            </a:r>
            <a:r>
              <a:rPr lang="en-US" dirty="0"/>
              <a:t>and visualizes the </a:t>
            </a:r>
            <a:r>
              <a:rPr lang="en-US" b="1" dirty="0"/>
              <a:t>HTTP responses</a:t>
            </a:r>
            <a:r>
              <a:rPr lang="en-US" dirty="0"/>
              <a:t> from the Web server.</a:t>
            </a:r>
          </a:p>
          <a:p>
            <a:pPr marL="171450" indent="-171450">
              <a:buFont typeface="Arial" panose="020B0604020202020204" pitchFamily="34" charset="0"/>
              <a:buChar char="•"/>
            </a:pPr>
            <a:r>
              <a:rPr lang="en-US" dirty="0"/>
              <a:t>Usually, the first downloaded resource is the </a:t>
            </a:r>
            <a:r>
              <a:rPr lang="en-US" b="1" dirty="0"/>
              <a:t>HTML document</a:t>
            </a:r>
            <a:r>
              <a:rPr lang="en-US" dirty="0"/>
              <a:t>, corresponding to the site's URL.</a:t>
            </a:r>
          </a:p>
          <a:p>
            <a:pPr marL="171450" indent="-171450">
              <a:buFont typeface="Arial" panose="020B0604020202020204" pitchFamily="34" charset="0"/>
              <a:buChar char="•"/>
            </a:pPr>
            <a:r>
              <a:rPr lang="en-US" dirty="0"/>
              <a:t>The returned HTML document is processed by the browser, and all </a:t>
            </a:r>
            <a:r>
              <a:rPr lang="en-US" b="1" dirty="0"/>
              <a:t>styles</a:t>
            </a:r>
            <a:r>
              <a:rPr lang="en-US" dirty="0"/>
              <a:t>, </a:t>
            </a:r>
            <a:r>
              <a:rPr lang="en-US" b="1" dirty="0"/>
              <a:t>scripts</a:t>
            </a:r>
            <a:r>
              <a:rPr lang="en-US" dirty="0"/>
              <a:t>, </a:t>
            </a:r>
            <a:r>
              <a:rPr lang="en-US" b="1" dirty="0"/>
              <a:t>images</a:t>
            </a:r>
            <a:r>
              <a:rPr lang="en-US" dirty="0"/>
              <a:t> and other referenced resources are extracted. For each referenced resource, a </a:t>
            </a:r>
            <a:r>
              <a:rPr lang="en-US" b="1" dirty="0"/>
              <a:t>separate HTTP request </a:t>
            </a:r>
            <a:r>
              <a:rPr lang="en-US" dirty="0"/>
              <a:t>is sent to the Web server over the already established connection.</a:t>
            </a:r>
          </a:p>
          <a:p>
            <a:pPr marL="171450" indent="-171450">
              <a:buFont typeface="Arial" panose="020B0604020202020204" pitchFamily="34" charset="0"/>
              <a:buChar char="•"/>
            </a:pPr>
            <a:r>
              <a:rPr lang="en-US" dirty="0"/>
              <a:t>When the resources are loaded, </a:t>
            </a:r>
            <a:r>
              <a:rPr lang="en-US" b="1" dirty="0"/>
              <a:t>the HTML document is rendered</a:t>
            </a:r>
            <a:r>
              <a:rPr lang="bg-BG" b="0" dirty="0"/>
              <a:t>, </a:t>
            </a:r>
            <a:r>
              <a:rPr lang="en-US" b="0" dirty="0"/>
              <a:t>using </a:t>
            </a:r>
            <a:r>
              <a:rPr lang="en-US" dirty="0"/>
              <a:t>these resources (scripts, styles and images) and the user can see and use the Web site.</a:t>
            </a:r>
          </a:p>
          <a:p>
            <a:pPr marL="0" indent="0">
              <a:buFont typeface="Arial" panose="020B0604020202020204" pitchFamily="34" charset="0"/>
              <a:buNone/>
            </a:pPr>
            <a:r>
              <a:rPr lang="en-US" dirty="0"/>
              <a:t>A typical business Web site today makes </a:t>
            </a:r>
            <a:r>
              <a:rPr lang="en-US" b="1" dirty="0"/>
              <a:t>50-100 HTTP requests </a:t>
            </a:r>
            <a:r>
              <a:rPr lang="en-US" b="0" dirty="0"/>
              <a:t>to load and display its front page. You can see these requests by using the </a:t>
            </a:r>
            <a:r>
              <a:rPr lang="en-US" b="1" dirty="0"/>
              <a:t>Chrome network monitoring tool</a:t>
            </a:r>
            <a:r>
              <a:rPr lang="en-US" b="0" dirty="0"/>
              <a:t> or other HTTP traffic analyzer tool.</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27</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0798739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Web browsers and other apps use </a:t>
            </a:r>
            <a:r>
              <a:rPr lang="en-US" b="1" dirty="0"/>
              <a:t>URL addresses</a:t>
            </a:r>
            <a:r>
              <a:rPr lang="en-US" dirty="0"/>
              <a:t> to access Web sites and server-side resources from the Web.</a:t>
            </a:r>
          </a:p>
          <a:p>
            <a:endParaRPr lang="en-US" dirty="0"/>
          </a:p>
          <a:p>
            <a:r>
              <a:rPr lang="en-US" dirty="0"/>
              <a:t>Now it's time to explain in greater detail the structure of </a:t>
            </a:r>
            <a:r>
              <a:rPr lang="en-US" b="1" dirty="0"/>
              <a:t>URL addresses </a:t>
            </a:r>
            <a:r>
              <a:rPr lang="en-US" b="0" dirty="0"/>
              <a:t>and their parts: the protocol identifier, the host name or IP address, the optional port number, the resource path, the query string and others.</a:t>
            </a:r>
          </a:p>
          <a:p>
            <a:endParaRPr lang="en-US" b="0" dirty="0"/>
          </a:p>
          <a:p>
            <a:r>
              <a:rPr lang="en-US" sz="1200" b="1" i="0" kern="1200" dirty="0">
                <a:solidFill>
                  <a:schemeClr val="tx1"/>
                </a:solidFill>
                <a:effectLst/>
                <a:latin typeface="+mn-lt"/>
                <a:ea typeface="+mn-ea"/>
                <a:cs typeface="+mn-cs"/>
              </a:rPr>
              <a:t>Uniform Resource Locator</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URL</a:t>
            </a:r>
            <a:r>
              <a:rPr lang="en-US" sz="1200" b="0" i="0" kern="1200" dirty="0">
                <a:solidFill>
                  <a:schemeClr val="tx1"/>
                </a:solidFill>
                <a:effectLst/>
                <a:latin typeface="+mn-lt"/>
                <a:ea typeface="+mn-ea"/>
                <a:cs typeface="+mn-cs"/>
              </a:rPr>
              <a:t>)</a:t>
            </a:r>
            <a:r>
              <a:rPr lang="en-US" b="0" dirty="0"/>
              <a:t> is an essential part of the World Wide Web technology, and developers need to know very well their structure and functionality. Let's learn more about URLs.</a:t>
            </a:r>
          </a:p>
          <a:p>
            <a:endParaRPr lang="en-US" b="0" dirty="0"/>
          </a:p>
        </p:txBody>
      </p:sp>
      <p:sp>
        <p:nvSpPr>
          <p:cNvPr id="4" name="Slide Number Placeholder 3"/>
          <p:cNvSpPr>
            <a:spLocks noGrp="1"/>
          </p:cNvSpPr>
          <p:nvPr>
            <p:ph type="sldNum" sz="quarter" idx="5"/>
          </p:nvPr>
        </p:nvSpPr>
        <p:spPr/>
        <p:txBody>
          <a:bodyPr/>
          <a:lstStyle/>
          <a:p>
            <a:fld id="{2BF067CD-8E6B-4360-9AA8-C5DF2A48A6D1}" type="slidenum">
              <a:rPr lang="en-US" smtClean="0"/>
              <a:t>28</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5334014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Uniform Resource Locator (URL)</a:t>
            </a:r>
            <a:r>
              <a:rPr lang="bg-BG" sz="1200" dirty="0"/>
              <a:t> </a:t>
            </a:r>
            <a:r>
              <a:rPr lang="en-US" sz="1200" dirty="0"/>
              <a:t>identifiers are unique addresses in Internet, used to identify resources, Web sites and documents on the Web.</a:t>
            </a:r>
          </a:p>
          <a:p>
            <a:pPr marL="360000" indent="-180000">
              <a:buClr>
                <a:schemeClr val="tx1"/>
              </a:buClr>
              <a:buFont typeface="Arial" panose="020B0604020202020204" pitchFamily="34" charset="0"/>
              <a:buChar char="•"/>
            </a:pPr>
            <a:r>
              <a:rPr lang="en-US" sz="1200" b="0" dirty="0">
                <a:solidFill>
                  <a:schemeClr val="bg1"/>
                </a:solidFill>
                <a:latin typeface="Consolas" pitchFamily="49" charset="0"/>
                <a:cs typeface="Consolas" pitchFamily="49" charset="0"/>
              </a:rPr>
              <a:t>The </a:t>
            </a:r>
            <a:r>
              <a:rPr lang="en-US" sz="1200" b="1" dirty="0">
                <a:solidFill>
                  <a:schemeClr val="bg1"/>
                </a:solidFill>
                <a:latin typeface="Consolas" pitchFamily="49" charset="0"/>
                <a:cs typeface="Consolas" pitchFamily="49" charset="0"/>
              </a:rPr>
              <a:t>URL </a:t>
            </a:r>
            <a:r>
              <a:rPr lang="en-US" sz="1200" b="0" dirty="0">
                <a:solidFill>
                  <a:schemeClr val="bg1"/>
                </a:solidFill>
                <a:latin typeface="Consolas" pitchFamily="49" charset="0"/>
                <a:cs typeface="Consolas" pitchFamily="49" charset="0"/>
              </a:rPr>
              <a:t>is what we type in the browser address bar, for example: </a:t>
            </a:r>
            <a:r>
              <a:rPr lang="en-US" sz="1200" b="1" dirty="0">
                <a:solidFill>
                  <a:schemeClr val="bg1"/>
                </a:solidFill>
                <a:latin typeface="Consolas" pitchFamily="49" charset="0"/>
                <a:cs typeface="Consolas" pitchFamily="49" charset="0"/>
              </a:rPr>
              <a:t>https://softuni.org</a:t>
            </a:r>
            <a:r>
              <a:rPr lang="en-US" sz="1200" b="0" dirty="0">
                <a:solidFill>
                  <a:schemeClr val="bg1"/>
                </a:solidFill>
                <a:latin typeface="Consolas" pitchFamily="49" charset="0"/>
                <a:cs typeface="Consolas" pitchFamily="49" charset="0"/>
              </a:rPr>
              <a:t>.</a:t>
            </a:r>
          </a:p>
          <a:p>
            <a:pPr marL="360000" indent="-180000">
              <a:buClr>
                <a:schemeClr val="tx1"/>
              </a:buClr>
              <a:buFont typeface="Arial" panose="020B0604020202020204" pitchFamily="34" charset="0"/>
              <a:buChar char="•"/>
            </a:pPr>
            <a:r>
              <a:rPr lang="en-US" sz="1200" b="0" dirty="0">
                <a:solidFill>
                  <a:schemeClr val="bg1"/>
                </a:solidFill>
                <a:latin typeface="Consolas" pitchFamily="49" charset="0"/>
                <a:cs typeface="Consolas" pitchFamily="49" charset="0"/>
              </a:rPr>
              <a:t>The URL string contains the </a:t>
            </a:r>
            <a:r>
              <a:rPr lang="en-US" sz="1200" b="1" dirty="0">
                <a:solidFill>
                  <a:schemeClr val="bg1"/>
                </a:solidFill>
                <a:latin typeface="Consolas" pitchFamily="49" charset="0"/>
                <a:cs typeface="Consolas" pitchFamily="49" charset="0"/>
              </a:rPr>
              <a:t>hostname </a:t>
            </a:r>
            <a:r>
              <a:rPr lang="en-US" sz="1200" b="0" dirty="0">
                <a:solidFill>
                  <a:schemeClr val="bg1"/>
                </a:solidFill>
                <a:latin typeface="Consolas" pitchFamily="49" charset="0"/>
                <a:cs typeface="Consolas" pitchFamily="49" charset="0"/>
              </a:rPr>
              <a:t>and </a:t>
            </a:r>
            <a:r>
              <a:rPr lang="en-US" sz="1200" b="1" dirty="0">
                <a:solidFill>
                  <a:schemeClr val="bg1"/>
                </a:solidFill>
                <a:latin typeface="Consolas" pitchFamily="49" charset="0"/>
                <a:cs typeface="Consolas" pitchFamily="49" charset="0"/>
              </a:rPr>
              <a:t>path to the resource</a:t>
            </a:r>
            <a:r>
              <a:rPr lang="en-US" sz="1200" b="0" dirty="0">
                <a:solidFill>
                  <a:schemeClr val="bg1"/>
                </a:solidFill>
                <a:latin typeface="Consolas" pitchFamily="49" charset="0"/>
                <a:cs typeface="Consolas" pitchFamily="49" charset="0"/>
              </a:rPr>
              <a:t>, and sometimes it can include more elements like </a:t>
            </a:r>
            <a:r>
              <a:rPr lang="en-US" sz="1200" b="1" dirty="0">
                <a:solidFill>
                  <a:schemeClr val="bg1"/>
                </a:solidFill>
                <a:latin typeface="Consolas" pitchFamily="49" charset="0"/>
                <a:cs typeface="Consolas" pitchFamily="49" charset="0"/>
              </a:rPr>
              <a:t>port</a:t>
            </a:r>
            <a:r>
              <a:rPr lang="en-US" sz="1200" b="0" dirty="0">
                <a:solidFill>
                  <a:schemeClr val="bg1"/>
                </a:solidFill>
                <a:latin typeface="Consolas" pitchFamily="49" charset="0"/>
                <a:cs typeface="Consolas" pitchFamily="49" charset="0"/>
              </a:rPr>
              <a:t> and </a:t>
            </a:r>
            <a:r>
              <a:rPr lang="en-US" sz="1200" b="1" dirty="0">
                <a:solidFill>
                  <a:schemeClr val="bg1"/>
                </a:solidFill>
                <a:latin typeface="Consolas" pitchFamily="49" charset="0"/>
                <a:cs typeface="Consolas" pitchFamily="49" charset="0"/>
              </a:rPr>
              <a:t>query string</a:t>
            </a:r>
            <a:r>
              <a:rPr lang="en-US" sz="1200" b="0" dirty="0">
                <a:solidFill>
                  <a:schemeClr val="bg1"/>
                </a:solidFill>
                <a:latin typeface="Consolas" pitchFamily="49" charset="0"/>
                <a:cs typeface="Consolas" pitchFamily="49" charset="0"/>
              </a:rPr>
              <a:t>.</a:t>
            </a:r>
          </a:p>
          <a:p>
            <a:pPr marL="180000" indent="0">
              <a:buClr>
                <a:schemeClr val="tx1"/>
              </a:buClr>
              <a:buFont typeface="Arial" panose="020B0604020202020204" pitchFamily="34" charset="0"/>
              <a:buNone/>
            </a:pPr>
            <a:endParaRPr lang="en-US" sz="1200" b="1" dirty="0">
              <a:solidFill>
                <a:schemeClr val="bg1"/>
              </a:solidFill>
              <a:latin typeface="Consolas" pitchFamily="49" charset="0"/>
              <a:cs typeface="Consolas" pitchFamily="49" charset="0"/>
            </a:endParaRPr>
          </a:p>
          <a:p>
            <a:pPr marL="0" indent="0">
              <a:buClr>
                <a:schemeClr val="tx1"/>
              </a:buClr>
              <a:buFont typeface="Arial" panose="020B0604020202020204" pitchFamily="34" charset="0"/>
              <a:buNone/>
            </a:pPr>
            <a:r>
              <a:rPr lang="en-US" sz="1200" b="0" dirty="0">
                <a:solidFill>
                  <a:schemeClr val="bg1"/>
                </a:solidFill>
                <a:latin typeface="Consolas" pitchFamily="49" charset="0"/>
                <a:cs typeface="Consolas" pitchFamily="49" charset="0"/>
              </a:rPr>
              <a:t>The URL address has the following form (like it is shown on the slide):</a:t>
            </a:r>
          </a:p>
          <a:p>
            <a:pPr marL="171450" marR="0" lvl="0" indent="-17145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200" b="1" noProof="1">
                <a:solidFill>
                  <a:schemeClr val="bg1"/>
                </a:solidFill>
                <a:latin typeface="Consolas" pitchFamily="49" charset="0"/>
                <a:cs typeface="Consolas" pitchFamily="49" charset="0"/>
              </a:rPr>
              <a:t>http://mysite.com:8080/demo/index.php?id=27&amp;lang=en#lectures</a:t>
            </a:r>
          </a:p>
          <a:p>
            <a:pPr marL="0" marR="0" lvl="0" indent="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200" b="0" noProof="1">
                <a:solidFill>
                  <a:schemeClr val="bg1"/>
                </a:solidFill>
                <a:latin typeface="Consolas" pitchFamily="49" charset="0"/>
                <a:cs typeface="Consolas" pitchFamily="49" charset="0"/>
              </a:rPr>
              <a:t>In this example the URL uses the "</a:t>
            </a:r>
            <a:r>
              <a:rPr lang="en-US" sz="1200" b="1" noProof="1">
                <a:solidFill>
                  <a:schemeClr val="bg1"/>
                </a:solidFill>
                <a:latin typeface="Consolas" pitchFamily="49" charset="0"/>
                <a:cs typeface="Consolas" pitchFamily="49" charset="0"/>
              </a:rPr>
              <a:t>http</a:t>
            </a:r>
            <a:r>
              <a:rPr lang="en-US" sz="1200" b="0" noProof="1">
                <a:solidFill>
                  <a:schemeClr val="bg1"/>
                </a:solidFill>
                <a:latin typeface="Consolas" pitchFamily="49" charset="0"/>
                <a:cs typeface="Consolas" pitchFamily="49" charset="0"/>
              </a:rPr>
              <a:t>" </a:t>
            </a:r>
            <a:r>
              <a:rPr lang="en-US" sz="1200" b="1" noProof="1">
                <a:solidFill>
                  <a:schemeClr val="bg1"/>
                </a:solidFill>
                <a:latin typeface="Consolas" pitchFamily="49" charset="0"/>
                <a:cs typeface="Consolas" pitchFamily="49" charset="0"/>
              </a:rPr>
              <a:t>protocol</a:t>
            </a:r>
            <a:r>
              <a:rPr lang="en-US" sz="1200" b="0" noProof="1">
                <a:solidFill>
                  <a:schemeClr val="bg1"/>
                </a:solidFill>
                <a:latin typeface="Consolas" pitchFamily="49" charset="0"/>
                <a:cs typeface="Consolas" pitchFamily="49" charset="0"/>
              </a:rPr>
              <a:t>, the </a:t>
            </a:r>
            <a:r>
              <a:rPr lang="en-US" sz="1200" b="1" noProof="1">
                <a:solidFill>
                  <a:schemeClr val="bg1"/>
                </a:solidFill>
                <a:latin typeface="Consolas" pitchFamily="49" charset="0"/>
                <a:cs typeface="Consolas" pitchFamily="49" charset="0"/>
              </a:rPr>
              <a:t>host </a:t>
            </a:r>
            <a:r>
              <a:rPr lang="en-US" sz="1200" b="0" noProof="1">
                <a:solidFill>
                  <a:schemeClr val="bg1"/>
                </a:solidFill>
                <a:latin typeface="Consolas" pitchFamily="49" charset="0"/>
                <a:cs typeface="Consolas" pitchFamily="49" charset="0"/>
              </a:rPr>
              <a:t>name is "</a:t>
            </a:r>
            <a:r>
              <a:rPr lang="en-US" sz="1200" b="1" noProof="1">
                <a:solidFill>
                  <a:schemeClr val="bg1"/>
                </a:solidFill>
                <a:latin typeface="Consolas" pitchFamily="49" charset="0"/>
                <a:cs typeface="Consolas" pitchFamily="49" charset="0"/>
              </a:rPr>
              <a:t>mysite.com</a:t>
            </a:r>
            <a:r>
              <a:rPr lang="en-US" sz="1200" b="0" noProof="1">
                <a:solidFill>
                  <a:schemeClr val="bg1"/>
                </a:solidFill>
                <a:latin typeface="Consolas" pitchFamily="49" charset="0"/>
                <a:cs typeface="Consolas" pitchFamily="49" charset="0"/>
              </a:rPr>
              <a:t>", the connection </a:t>
            </a:r>
            <a:r>
              <a:rPr lang="en-US" sz="1200" b="1" noProof="1">
                <a:solidFill>
                  <a:schemeClr val="bg1"/>
                </a:solidFill>
                <a:latin typeface="Consolas" pitchFamily="49" charset="0"/>
                <a:cs typeface="Consolas" pitchFamily="49" charset="0"/>
              </a:rPr>
              <a:t>port</a:t>
            </a:r>
            <a:r>
              <a:rPr lang="en-US" sz="1200" b="0" noProof="1">
                <a:solidFill>
                  <a:schemeClr val="bg1"/>
                </a:solidFill>
                <a:latin typeface="Consolas" pitchFamily="49" charset="0"/>
                <a:cs typeface="Consolas" pitchFamily="49" charset="0"/>
              </a:rPr>
              <a:t> is </a:t>
            </a:r>
            <a:r>
              <a:rPr lang="en-US" sz="1200" b="1" noProof="1">
                <a:solidFill>
                  <a:schemeClr val="bg1"/>
                </a:solidFill>
                <a:latin typeface="Consolas" pitchFamily="49" charset="0"/>
                <a:cs typeface="Consolas" pitchFamily="49" charset="0"/>
              </a:rPr>
              <a:t>8080</a:t>
            </a:r>
            <a:r>
              <a:rPr lang="en-US" sz="1200" b="0" noProof="1">
                <a:solidFill>
                  <a:schemeClr val="bg1"/>
                </a:solidFill>
                <a:latin typeface="Consolas" pitchFamily="49" charset="0"/>
                <a:cs typeface="Consolas" pitchFamily="49" charset="0"/>
              </a:rPr>
              <a:t>, the resource </a:t>
            </a:r>
            <a:r>
              <a:rPr lang="en-US" sz="1200" b="1" noProof="1">
                <a:solidFill>
                  <a:schemeClr val="bg1"/>
                </a:solidFill>
                <a:latin typeface="Consolas" pitchFamily="49" charset="0"/>
                <a:cs typeface="Consolas" pitchFamily="49" charset="0"/>
              </a:rPr>
              <a:t>path</a:t>
            </a:r>
            <a:r>
              <a:rPr lang="en-US" sz="1200" b="0" noProof="1">
                <a:solidFill>
                  <a:schemeClr val="bg1"/>
                </a:solidFill>
                <a:latin typeface="Consolas" pitchFamily="49" charset="0"/>
                <a:cs typeface="Consolas" pitchFamily="49" charset="0"/>
              </a:rPr>
              <a:t> is "</a:t>
            </a:r>
            <a:r>
              <a:rPr lang="en-US" sz="1200" b="1" noProof="1">
                <a:solidFill>
                  <a:schemeClr val="bg1"/>
                </a:solidFill>
                <a:latin typeface="Consolas" pitchFamily="49" charset="0"/>
                <a:cs typeface="Consolas" pitchFamily="49" charset="0"/>
              </a:rPr>
              <a:t>/demo/index.php</a:t>
            </a:r>
            <a:r>
              <a:rPr lang="en-US" sz="1200" b="0" noProof="1">
                <a:solidFill>
                  <a:schemeClr val="bg1"/>
                </a:solidFill>
                <a:latin typeface="Consolas" pitchFamily="49" charset="0"/>
                <a:cs typeface="Consolas" pitchFamily="49" charset="0"/>
              </a:rPr>
              <a:t>", the </a:t>
            </a:r>
            <a:r>
              <a:rPr lang="en-US" sz="1200" b="1" noProof="1">
                <a:solidFill>
                  <a:schemeClr val="bg1"/>
                </a:solidFill>
                <a:latin typeface="Consolas" pitchFamily="49" charset="0"/>
                <a:cs typeface="Consolas" pitchFamily="49" charset="0"/>
              </a:rPr>
              <a:t>query string</a:t>
            </a:r>
            <a:r>
              <a:rPr lang="en-US" sz="1200" b="0" noProof="1">
                <a:solidFill>
                  <a:schemeClr val="bg1"/>
                </a:solidFill>
                <a:latin typeface="Consolas" pitchFamily="49" charset="0"/>
                <a:cs typeface="Consolas" pitchFamily="49" charset="0"/>
              </a:rPr>
              <a:t> is "</a:t>
            </a:r>
            <a:r>
              <a:rPr lang="en-US" sz="1200" b="1" noProof="1">
                <a:solidFill>
                  <a:schemeClr val="bg1"/>
                </a:solidFill>
                <a:latin typeface="Consolas" pitchFamily="49" charset="0"/>
                <a:cs typeface="Consolas" pitchFamily="49" charset="0"/>
              </a:rPr>
              <a:t>?id=27&amp;lang=en</a:t>
            </a:r>
            <a:r>
              <a:rPr lang="en-US" sz="1200" b="0" noProof="1">
                <a:solidFill>
                  <a:schemeClr val="bg1"/>
                </a:solidFill>
                <a:latin typeface="Consolas" pitchFamily="49" charset="0"/>
                <a:cs typeface="Consolas" pitchFamily="49" charset="0"/>
              </a:rPr>
              <a:t>" and the </a:t>
            </a:r>
            <a:r>
              <a:rPr lang="en-US" sz="1200" b="1" noProof="1">
                <a:solidFill>
                  <a:schemeClr val="bg1"/>
                </a:solidFill>
                <a:latin typeface="Consolas" pitchFamily="49" charset="0"/>
                <a:cs typeface="Consolas" pitchFamily="49" charset="0"/>
              </a:rPr>
              <a:t>fragment</a:t>
            </a:r>
            <a:r>
              <a:rPr lang="en-US" sz="1200" b="0" noProof="1">
                <a:solidFill>
                  <a:schemeClr val="bg1"/>
                </a:solidFill>
                <a:latin typeface="Consolas" pitchFamily="49" charset="0"/>
                <a:cs typeface="Consolas" pitchFamily="49" charset="0"/>
              </a:rPr>
              <a:t> is "</a:t>
            </a:r>
            <a:r>
              <a:rPr lang="en-US" sz="1200" b="1" noProof="1">
                <a:solidFill>
                  <a:schemeClr val="bg1"/>
                </a:solidFill>
                <a:latin typeface="Consolas" pitchFamily="49" charset="0"/>
                <a:cs typeface="Consolas" pitchFamily="49" charset="0"/>
              </a:rPr>
              <a:t>#lectures</a:t>
            </a:r>
            <a:r>
              <a:rPr lang="en-US" sz="1200" b="0" noProof="1">
                <a:solidFill>
                  <a:schemeClr val="bg1"/>
                </a:solidFill>
                <a:latin typeface="Consolas" pitchFamily="49" charset="0"/>
                <a:cs typeface="Consolas" pitchFamily="49" charset="0"/>
              </a:rPr>
              <a:t>".</a:t>
            </a:r>
            <a:endParaRPr lang="en-US" sz="1200" b="1" noProof="1">
              <a:solidFill>
                <a:schemeClr val="bg1"/>
              </a:solidFill>
              <a:latin typeface="Consolas" pitchFamily="49" charset="0"/>
              <a:cs typeface="Consolas" pitchFamily="49" charset="0"/>
            </a:endParaRPr>
          </a:p>
          <a:p>
            <a:pPr marL="0" indent="0">
              <a:buClr>
                <a:schemeClr val="tx1"/>
              </a:buClr>
              <a:buFont typeface="Arial" panose="020B0604020202020204" pitchFamily="34" charset="0"/>
              <a:buNone/>
            </a:pPr>
            <a:endParaRPr lang="en-US" sz="1200" b="0" dirty="0">
              <a:solidFill>
                <a:schemeClr val="bg1"/>
              </a:solidFill>
              <a:latin typeface="Consolas" pitchFamily="49" charset="0"/>
              <a:cs typeface="Consolas" pitchFamily="49" charset="0"/>
            </a:endParaRPr>
          </a:p>
          <a:p>
            <a:pPr marL="0" indent="0">
              <a:buClr>
                <a:schemeClr val="tx1"/>
              </a:buClr>
              <a:buFont typeface="Arial" panose="020B0604020202020204" pitchFamily="34" charset="0"/>
              <a:buNone/>
            </a:pPr>
            <a:r>
              <a:rPr lang="en-US" sz="1200" b="0" noProof="1">
                <a:solidFill>
                  <a:schemeClr val="bg1"/>
                </a:solidFill>
                <a:latin typeface="Consolas" pitchFamily="49" charset="0"/>
                <a:cs typeface="Consolas" pitchFamily="49" charset="0"/>
              </a:rPr>
              <a:t>These are the </a:t>
            </a:r>
            <a:r>
              <a:rPr lang="en-US" sz="1200" b="1" noProof="1">
                <a:solidFill>
                  <a:schemeClr val="bg1"/>
                </a:solidFill>
                <a:latin typeface="Consolas" pitchFamily="49" charset="0"/>
                <a:cs typeface="Consolas" pitchFamily="49" charset="0"/>
              </a:rPr>
              <a:t>parts of the URL</a:t>
            </a:r>
            <a:r>
              <a:rPr lang="en-US" sz="1200" b="0" noProof="1">
                <a:solidFill>
                  <a:schemeClr val="bg1"/>
                </a:solidFill>
                <a:latin typeface="Consolas" pitchFamily="49" charset="0"/>
                <a:cs typeface="Consolas" pitchFamily="49" charset="0"/>
              </a:rPr>
              <a:t>. Let's discuss them in detail.</a:t>
            </a:r>
            <a:endParaRPr lang="en-US" sz="1200" b="0" dirty="0">
              <a:solidFill>
                <a:schemeClr val="bg1"/>
              </a:solidFill>
              <a:latin typeface="Consolas" pitchFamily="49" charset="0"/>
              <a:cs typeface="Consolas" pitchFamily="49" charset="0"/>
            </a:endParaRPr>
          </a:p>
          <a:p>
            <a:pPr marL="360000" indent="-180000">
              <a:buClr>
                <a:schemeClr val="tx1"/>
              </a:buClr>
              <a:buFont typeface="Arial" panose="020B0604020202020204" pitchFamily="34" charset="0"/>
              <a:buChar char="•"/>
            </a:pPr>
            <a:r>
              <a:rPr lang="en-US" sz="1200" b="0" dirty="0">
                <a:solidFill>
                  <a:schemeClr val="bg1"/>
                </a:solidFill>
                <a:latin typeface="Consolas" pitchFamily="49" charset="0"/>
                <a:cs typeface="Consolas" pitchFamily="49" charset="0"/>
              </a:rPr>
              <a:t>The </a:t>
            </a:r>
            <a:r>
              <a:rPr lang="en-US" sz="1200" b="1" dirty="0">
                <a:solidFill>
                  <a:schemeClr val="bg1"/>
                </a:solidFill>
                <a:latin typeface="Consolas" pitchFamily="49" charset="0"/>
                <a:cs typeface="Consolas" pitchFamily="49" charset="0"/>
              </a:rPr>
              <a:t>network</a:t>
            </a:r>
            <a:r>
              <a:rPr lang="en-US" sz="1200" dirty="0"/>
              <a:t> </a:t>
            </a:r>
            <a:r>
              <a:rPr lang="en-US" sz="1200" b="1" dirty="0">
                <a:solidFill>
                  <a:schemeClr val="bg1"/>
                </a:solidFill>
                <a:latin typeface="Consolas" pitchFamily="49" charset="0"/>
                <a:cs typeface="Consolas" pitchFamily="49" charset="0"/>
              </a:rPr>
              <a:t>protocol</a:t>
            </a:r>
            <a:r>
              <a:rPr lang="en-US" sz="1200" b="0" dirty="0">
                <a:solidFill>
                  <a:schemeClr val="bg1"/>
                </a:solidFill>
                <a:latin typeface="Consolas" pitchFamily="49" charset="0"/>
                <a:cs typeface="Consolas" pitchFamily="49" charset="0"/>
              </a:rPr>
              <a:t> is the protocol used to talk to the server.</a:t>
            </a:r>
            <a:endParaRPr lang="en-US" sz="1200" dirty="0"/>
          </a:p>
          <a:p>
            <a:pPr marL="817200" lvl="1" indent="-180000">
              <a:buClr>
                <a:schemeClr val="tx1"/>
              </a:buClr>
              <a:buFont typeface="Arial" panose="020B0604020202020204" pitchFamily="34" charset="0"/>
              <a:buChar char="•"/>
            </a:pPr>
            <a:r>
              <a:rPr lang="en-US" sz="1200" dirty="0"/>
              <a:t>It can be </a:t>
            </a:r>
            <a:r>
              <a:rPr lang="en-US" sz="1200" b="1" dirty="0"/>
              <a:t>http</a:t>
            </a:r>
            <a:r>
              <a:rPr lang="en-US" sz="1200" dirty="0"/>
              <a:t>, </a:t>
            </a:r>
            <a:r>
              <a:rPr lang="en-US" sz="1200" b="1" dirty="0"/>
              <a:t>https</a:t>
            </a:r>
            <a:r>
              <a:rPr lang="en-US" sz="1200" dirty="0"/>
              <a:t>, </a:t>
            </a:r>
            <a:r>
              <a:rPr lang="en-US" sz="1200" b="1" dirty="0"/>
              <a:t>ftp</a:t>
            </a:r>
            <a:r>
              <a:rPr lang="en-US" sz="1200" b="0" dirty="0"/>
              <a:t>, </a:t>
            </a:r>
            <a:r>
              <a:rPr lang="en-US" sz="1200" b="1" dirty="0"/>
              <a:t>sftp</a:t>
            </a:r>
            <a:r>
              <a:rPr lang="en-US" sz="1200" b="0" dirty="0"/>
              <a:t>, </a:t>
            </a:r>
            <a:r>
              <a:rPr lang="en-US" sz="1200" b="1" dirty="0" err="1"/>
              <a:t>rtmp</a:t>
            </a:r>
            <a:r>
              <a:rPr lang="en-US" sz="1200" dirty="0"/>
              <a:t>, </a:t>
            </a:r>
            <a:r>
              <a:rPr lang="en-US" sz="1200" b="1" dirty="0" err="1"/>
              <a:t>rtmps</a:t>
            </a:r>
            <a:r>
              <a:rPr lang="en-US" sz="1200" dirty="0"/>
              <a:t> or other. All these are protocols used to access remote resources, such as files, documents and streaming media.</a:t>
            </a:r>
          </a:p>
          <a:p>
            <a:pPr marL="817200" lvl="1" indent="-180000">
              <a:buClr>
                <a:schemeClr val="tx1"/>
              </a:buClr>
              <a:buFont typeface="Arial" panose="020B0604020202020204" pitchFamily="34" charset="0"/>
              <a:buChar char="•"/>
            </a:pPr>
            <a:r>
              <a:rPr lang="en-US" sz="1200" dirty="0"/>
              <a:t>Modern Web sites use </a:t>
            </a:r>
            <a:r>
              <a:rPr lang="en-US" sz="1200" b="1" dirty="0"/>
              <a:t>https</a:t>
            </a:r>
            <a:r>
              <a:rPr lang="en-US" sz="1200" dirty="0"/>
              <a:t> (which is HTTP over a secure channel).</a:t>
            </a:r>
          </a:p>
          <a:p>
            <a:pPr marL="817200" lvl="1" indent="-180000">
              <a:buClr>
                <a:schemeClr val="tx1"/>
              </a:buClr>
              <a:buFont typeface="Arial" panose="020B0604020202020204" pitchFamily="34" charset="0"/>
              <a:buChar char="•"/>
            </a:pPr>
            <a:r>
              <a:rPr lang="en-US" sz="1200" dirty="0"/>
              <a:t>Older Web sites use plain </a:t>
            </a:r>
            <a:r>
              <a:rPr lang="en-US" sz="1200" b="1" dirty="0"/>
              <a:t>http</a:t>
            </a:r>
            <a:r>
              <a:rPr lang="en-US" sz="1200" dirty="0"/>
              <a:t>.</a:t>
            </a:r>
          </a:p>
          <a:p>
            <a:pPr marL="360000" indent="-180000">
              <a:buClr>
                <a:schemeClr val="tx1"/>
              </a:buClr>
              <a:buFont typeface="Arial" panose="020B0604020202020204" pitchFamily="34" charset="0"/>
              <a:buChar char="•"/>
            </a:pPr>
            <a:r>
              <a:rPr lang="en-US" sz="1200" b="0" dirty="0">
                <a:solidFill>
                  <a:schemeClr val="bg1"/>
                </a:solidFill>
                <a:latin typeface="Consolas" pitchFamily="49" charset="0"/>
                <a:cs typeface="Consolas" pitchFamily="49" charset="0"/>
              </a:rPr>
              <a:t>The next part of the URL is the </a:t>
            </a:r>
            <a:r>
              <a:rPr lang="en-US" sz="1200" b="1" dirty="0">
                <a:solidFill>
                  <a:schemeClr val="bg1"/>
                </a:solidFill>
                <a:latin typeface="Consolas" pitchFamily="49" charset="0"/>
                <a:cs typeface="Consolas" pitchFamily="49" charset="0"/>
              </a:rPr>
              <a:t>host</a:t>
            </a:r>
            <a:r>
              <a:rPr lang="en-US" sz="1200" dirty="0"/>
              <a:t>.</a:t>
            </a:r>
          </a:p>
          <a:p>
            <a:pPr marL="817200" lvl="1" indent="-180000">
              <a:buClr>
                <a:schemeClr val="tx1"/>
              </a:buClr>
              <a:buFont typeface="Arial" panose="020B0604020202020204" pitchFamily="34" charset="0"/>
              <a:buChar char="•"/>
            </a:pPr>
            <a:r>
              <a:rPr lang="en-US" sz="1200" dirty="0"/>
              <a:t>Some examples are: </a:t>
            </a:r>
            <a:r>
              <a:rPr lang="en-US" sz="1200" b="1" noProof="1">
                <a:solidFill>
                  <a:schemeClr val="bg1"/>
                </a:solidFill>
                <a:latin typeface="Consolas" pitchFamily="49" charset="0"/>
                <a:cs typeface="Consolas" pitchFamily="49" charset="0"/>
              </a:rPr>
              <a:t>softuni.org</a:t>
            </a:r>
            <a:r>
              <a:rPr lang="en-US" sz="1200" b="0" noProof="1">
                <a:solidFill>
                  <a:schemeClr val="bg1"/>
                </a:solidFill>
                <a:latin typeface="Consolas" pitchFamily="49" charset="0"/>
                <a:cs typeface="Consolas" pitchFamily="49" charset="0"/>
              </a:rPr>
              <a:t> (simple domain name)</a:t>
            </a:r>
            <a:r>
              <a:rPr lang="en-US" sz="1200" dirty="0"/>
              <a:t>, </a:t>
            </a:r>
            <a:r>
              <a:rPr lang="en-US" sz="1200" b="1" dirty="0">
                <a:solidFill>
                  <a:schemeClr val="bg1"/>
                </a:solidFill>
                <a:latin typeface="Consolas" pitchFamily="49" charset="0"/>
                <a:cs typeface="Consolas" pitchFamily="49" charset="0"/>
              </a:rPr>
              <a:t>mail.google.com</a:t>
            </a:r>
            <a:r>
              <a:rPr lang="en-US" sz="1200" b="0" dirty="0">
                <a:solidFill>
                  <a:schemeClr val="bg1"/>
                </a:solidFill>
                <a:latin typeface="Consolas" pitchFamily="49" charset="0"/>
                <a:cs typeface="Consolas" pitchFamily="49" charset="0"/>
              </a:rPr>
              <a:t>, </a:t>
            </a:r>
            <a:r>
              <a:rPr lang="en-US" sz="1200" b="1" i="0" kern="1200" dirty="0">
                <a:solidFill>
                  <a:schemeClr val="tx1"/>
                </a:solidFill>
                <a:effectLst/>
                <a:latin typeface="+mn-lt"/>
                <a:ea typeface="+mn-ea"/>
                <a:cs typeface="+mn-cs"/>
              </a:rPr>
              <a:t>static.xx.fbcdn.net</a:t>
            </a:r>
            <a:r>
              <a:rPr lang="en-US" sz="1200" b="0" i="0" kern="1200" dirty="0">
                <a:solidFill>
                  <a:schemeClr val="tx1"/>
                </a:solidFill>
                <a:effectLst/>
                <a:latin typeface="+mn-lt"/>
                <a:ea typeface="+mn-ea"/>
                <a:cs typeface="+mn-cs"/>
              </a:rPr>
              <a:t> </a:t>
            </a:r>
            <a:r>
              <a:rPr lang="bg-BG" sz="1200" b="0" dirty="0">
                <a:solidFill>
                  <a:schemeClr val="bg1"/>
                </a:solidFill>
                <a:latin typeface="Consolas" pitchFamily="49" charset="0"/>
                <a:cs typeface="Consolas" pitchFamily="49" charset="0"/>
              </a:rPr>
              <a:t>(</a:t>
            </a:r>
            <a:r>
              <a:rPr lang="en-US" sz="1200" b="0" dirty="0">
                <a:solidFill>
                  <a:schemeClr val="bg1"/>
                </a:solidFill>
                <a:latin typeface="Consolas" pitchFamily="49" charset="0"/>
                <a:cs typeface="Consolas" pitchFamily="49" charset="0"/>
              </a:rPr>
              <a:t>subdomain)</a:t>
            </a:r>
            <a:r>
              <a:rPr lang="en-US" sz="1200" dirty="0"/>
              <a:t>, </a:t>
            </a:r>
            <a:r>
              <a:rPr lang="en-US" sz="1200" b="1" dirty="0">
                <a:solidFill>
                  <a:schemeClr val="bg1"/>
                </a:solidFill>
                <a:latin typeface="Consolas" pitchFamily="49" charset="0"/>
                <a:cs typeface="Consolas" pitchFamily="49" charset="0"/>
              </a:rPr>
              <a:t>127.0.0.1</a:t>
            </a:r>
            <a:r>
              <a:rPr lang="en-US" sz="1200" b="0" dirty="0">
                <a:solidFill>
                  <a:schemeClr val="bg1"/>
                </a:solidFill>
                <a:latin typeface="Consolas" pitchFamily="49" charset="0"/>
                <a:cs typeface="Consolas" pitchFamily="49" charset="0"/>
              </a:rPr>
              <a:t> (IP address)</a:t>
            </a:r>
            <a:r>
              <a:rPr lang="en-US" sz="1200" dirty="0"/>
              <a:t>, </a:t>
            </a:r>
            <a:r>
              <a:rPr lang="en-US" sz="1200" b="1" dirty="0">
                <a:solidFill>
                  <a:schemeClr val="bg1"/>
                </a:solidFill>
                <a:latin typeface="Consolas" pitchFamily="49" charset="0"/>
                <a:cs typeface="Consolas" pitchFamily="49" charset="0"/>
              </a:rPr>
              <a:t>web</a:t>
            </a:r>
            <a:r>
              <a:rPr lang="en-US" sz="1200" b="0" dirty="0">
                <a:solidFill>
                  <a:schemeClr val="bg1"/>
                </a:solidFill>
                <a:latin typeface="Consolas" pitchFamily="49" charset="0"/>
                <a:cs typeface="Consolas" pitchFamily="49" charset="0"/>
              </a:rPr>
              <a:t> (hostname in the local network)</a:t>
            </a:r>
            <a:r>
              <a:rPr lang="en-US" sz="1200" dirty="0"/>
              <a:t>, </a:t>
            </a:r>
            <a:r>
              <a:rPr lang="en-US" b="1" dirty="0"/>
              <a:t>::1</a:t>
            </a:r>
            <a:r>
              <a:rPr lang="en-US" dirty="0"/>
              <a:t> (IPv6 address).</a:t>
            </a:r>
          </a:p>
          <a:p>
            <a:pPr marL="817200" lvl="1" indent="-180000">
              <a:buClr>
                <a:schemeClr val="tx1"/>
              </a:buClr>
              <a:buFont typeface="Arial" panose="020B0604020202020204" pitchFamily="34" charset="0"/>
              <a:buChar char="•"/>
            </a:pPr>
            <a:r>
              <a:rPr lang="en-US" dirty="0"/>
              <a:t>The host is the </a:t>
            </a:r>
            <a:r>
              <a:rPr lang="en-US" b="1" dirty="0"/>
              <a:t>server </a:t>
            </a:r>
            <a:r>
              <a:rPr lang="en-US" dirty="0"/>
              <a:t>name or </a:t>
            </a:r>
            <a:r>
              <a:rPr lang="en-US" b="1" dirty="0"/>
              <a:t>IP </a:t>
            </a:r>
            <a:r>
              <a:rPr lang="en-US" dirty="0"/>
              <a:t>address, which runs the server software, used to access the specified resource, typically the Web server.</a:t>
            </a:r>
          </a:p>
          <a:p>
            <a:pPr marL="817200" lvl="1" indent="-180000">
              <a:buClr>
                <a:schemeClr val="tx1"/>
              </a:buClr>
              <a:buFont typeface="Arial" panose="020B0604020202020204" pitchFamily="34" charset="0"/>
              <a:buChar char="•"/>
            </a:pPr>
            <a:r>
              <a:rPr lang="en-US" dirty="0"/>
              <a:t>The </a:t>
            </a:r>
            <a:r>
              <a:rPr lang="en-US" b="1" dirty="0"/>
              <a:t>host</a:t>
            </a:r>
            <a:r>
              <a:rPr lang="en-US" dirty="0"/>
              <a:t> together with the </a:t>
            </a:r>
            <a:r>
              <a:rPr lang="en-US" b="1" dirty="0"/>
              <a:t>port </a:t>
            </a:r>
            <a:r>
              <a:rPr lang="en-US" dirty="0"/>
              <a:t>define the </a:t>
            </a:r>
            <a:r>
              <a:rPr lang="en-US" b="1" dirty="0"/>
              <a:t>endpoint </a:t>
            </a:r>
            <a:r>
              <a:rPr lang="en-US" dirty="0"/>
              <a:t>for establishing the connection with the server.</a:t>
            </a:r>
            <a:endParaRPr lang="en-US" sz="1200" dirty="0"/>
          </a:p>
          <a:p>
            <a:pPr marL="360000" indent="-180000">
              <a:buClr>
                <a:schemeClr val="tx1"/>
              </a:buClr>
              <a:buFont typeface="Arial" panose="020B0604020202020204" pitchFamily="34" charset="0"/>
              <a:buChar char="•"/>
            </a:pPr>
            <a:r>
              <a:rPr lang="en-US" sz="1200" b="0" dirty="0">
                <a:solidFill>
                  <a:schemeClr val="bg1"/>
                </a:solidFill>
                <a:latin typeface="Consolas" pitchFamily="49" charset="0"/>
                <a:cs typeface="Consolas" pitchFamily="49" charset="0"/>
              </a:rPr>
              <a:t>The next part in the URL is the </a:t>
            </a:r>
            <a:r>
              <a:rPr lang="en-US" sz="1200" b="1" dirty="0">
                <a:solidFill>
                  <a:schemeClr val="bg1"/>
                </a:solidFill>
                <a:latin typeface="Consolas" pitchFamily="49" charset="0"/>
                <a:cs typeface="Consolas" pitchFamily="49" charset="0"/>
              </a:rPr>
              <a:t>port</a:t>
            </a:r>
            <a:r>
              <a:rPr lang="en-US" sz="1200" dirty="0"/>
              <a:t> number.</a:t>
            </a:r>
          </a:p>
          <a:p>
            <a:pPr marL="817200" lvl="1" indent="-180000">
              <a:buClr>
                <a:schemeClr val="tx1"/>
              </a:buClr>
              <a:buFont typeface="Arial" panose="020B0604020202020204" pitchFamily="34" charset="0"/>
              <a:buChar char="•"/>
            </a:pPr>
            <a:r>
              <a:rPr lang="en-US" sz="1200" dirty="0"/>
              <a:t>If not specified, the default port for the </a:t>
            </a:r>
            <a:r>
              <a:rPr lang="en-US" sz="1200" b="1" dirty="0"/>
              <a:t>http</a:t>
            </a:r>
            <a:r>
              <a:rPr lang="en-US" sz="1200" dirty="0"/>
              <a:t> protocol is </a:t>
            </a:r>
            <a:r>
              <a:rPr lang="en-US" sz="1200" b="1" dirty="0">
                <a:solidFill>
                  <a:schemeClr val="bg1"/>
                </a:solidFill>
              </a:rPr>
              <a:t>80</a:t>
            </a:r>
            <a:r>
              <a:rPr lang="en-US" sz="1200" dirty="0"/>
              <a:t> and for the </a:t>
            </a:r>
            <a:r>
              <a:rPr lang="en-US" sz="1200" b="1" dirty="0"/>
              <a:t>https</a:t>
            </a:r>
            <a:r>
              <a:rPr lang="en-US" sz="1200" dirty="0"/>
              <a:t> protocol is </a:t>
            </a:r>
            <a:r>
              <a:rPr lang="en-US" sz="1200" b="1" dirty="0"/>
              <a:t>443</a:t>
            </a:r>
            <a:r>
              <a:rPr lang="en-US" sz="1200" dirty="0"/>
              <a:t>.</a:t>
            </a:r>
          </a:p>
          <a:p>
            <a:pPr marL="817200" lvl="1" indent="-180000">
              <a:buClr>
                <a:schemeClr val="tx1"/>
              </a:buClr>
              <a:buFont typeface="Arial" panose="020B0604020202020204" pitchFamily="34" charset="0"/>
              <a:buChar char="•"/>
            </a:pPr>
            <a:r>
              <a:rPr lang="en-US" sz="1200" dirty="0"/>
              <a:t>The port number is an </a:t>
            </a:r>
            <a:r>
              <a:rPr lang="en-US" sz="1200" b="1" dirty="0"/>
              <a:t>integer</a:t>
            </a:r>
            <a:r>
              <a:rPr lang="en-US" sz="1200" dirty="0"/>
              <a:t> number in the range [0…65535].</a:t>
            </a:r>
            <a:endParaRPr lang="bg-BG" sz="1200" dirty="0"/>
          </a:p>
          <a:p>
            <a:pPr marL="817200" lvl="1" indent="-180000">
              <a:buClr>
                <a:schemeClr val="tx1"/>
              </a:buClr>
              <a:buFont typeface="Arial" panose="020B0604020202020204" pitchFamily="34" charset="0"/>
              <a:buChar char="•"/>
            </a:pPr>
            <a:r>
              <a:rPr lang="en-US" sz="1200" dirty="0"/>
              <a:t>The port comes from the underlying </a:t>
            </a:r>
            <a:r>
              <a:rPr lang="en-US" sz="1200" b="1" dirty="0"/>
              <a:t>TCP protocol</a:t>
            </a:r>
            <a:r>
              <a:rPr lang="en-US" sz="1200" dirty="0"/>
              <a:t>, which operates using port numbers.</a:t>
            </a:r>
          </a:p>
          <a:p>
            <a:pPr marL="360000" indent="-180000">
              <a:buClr>
                <a:schemeClr val="tx1"/>
              </a:buClr>
              <a:buFont typeface="Arial" panose="020B0604020202020204" pitchFamily="34" charset="0"/>
              <a:buChar char="•"/>
            </a:pPr>
            <a:r>
              <a:rPr lang="en-US" sz="1200" b="0" dirty="0">
                <a:solidFill>
                  <a:schemeClr val="bg1"/>
                </a:solidFill>
                <a:latin typeface="Consolas" pitchFamily="49" charset="0"/>
                <a:cs typeface="Consolas" pitchFamily="49" charset="0"/>
              </a:rPr>
              <a:t>The next part of the URL is the </a:t>
            </a:r>
            <a:r>
              <a:rPr lang="en-US" sz="1200" b="1" dirty="0">
                <a:solidFill>
                  <a:schemeClr val="bg1"/>
                </a:solidFill>
                <a:latin typeface="Consolas" pitchFamily="49" charset="0"/>
                <a:cs typeface="Consolas" pitchFamily="49" charset="0"/>
              </a:rPr>
              <a:t>path</a:t>
            </a:r>
            <a:r>
              <a:rPr lang="en-US" sz="1200" b="0" dirty="0">
                <a:solidFill>
                  <a:schemeClr val="bg1"/>
                </a:solidFill>
                <a:latin typeface="Consolas" pitchFamily="49" charset="0"/>
                <a:cs typeface="Consolas" pitchFamily="49" charset="0"/>
              </a:rPr>
              <a:t>.</a:t>
            </a:r>
          </a:p>
          <a:p>
            <a:pPr marL="817200" lvl="1" indent="-180000">
              <a:buClr>
                <a:schemeClr val="tx1"/>
              </a:buClr>
              <a:buFont typeface="Arial" panose="020B0604020202020204" pitchFamily="34" charset="0"/>
              <a:buChar char="•"/>
            </a:pPr>
            <a:r>
              <a:rPr lang="en-US" sz="1200" b="0" dirty="0">
                <a:solidFill>
                  <a:schemeClr val="bg1"/>
                </a:solidFill>
                <a:latin typeface="Consolas" pitchFamily="49" charset="0"/>
              </a:rPr>
              <a:t>Here are some examples are: </a:t>
            </a:r>
            <a:r>
              <a:rPr lang="en-US" sz="1200" b="1" dirty="0">
                <a:solidFill>
                  <a:schemeClr val="bg1"/>
                </a:solidFill>
                <a:latin typeface="Consolas" pitchFamily="49" charset="0"/>
              </a:rPr>
              <a:t>/</a:t>
            </a:r>
            <a:r>
              <a:rPr lang="en-US" sz="1200" b="0" dirty="0">
                <a:solidFill>
                  <a:schemeClr val="bg1"/>
                </a:solidFill>
                <a:latin typeface="Consolas" pitchFamily="49" charset="0"/>
              </a:rPr>
              <a:t>, </a:t>
            </a:r>
            <a:r>
              <a:rPr lang="en-US" sz="1200" b="1" dirty="0">
                <a:solidFill>
                  <a:schemeClr val="bg1"/>
                </a:solidFill>
                <a:latin typeface="Consolas" pitchFamily="49" charset="0"/>
                <a:cs typeface="Consolas" pitchFamily="49" charset="0"/>
              </a:rPr>
              <a:t>/forum</a:t>
            </a:r>
            <a:r>
              <a:rPr lang="en-US" sz="1200" b="0" dirty="0"/>
              <a:t>, </a:t>
            </a:r>
            <a:r>
              <a:rPr lang="en-US" sz="1200" b="1" dirty="0">
                <a:solidFill>
                  <a:schemeClr val="bg1"/>
                </a:solidFill>
              </a:rPr>
              <a:t>/gallery/</a:t>
            </a:r>
            <a:r>
              <a:rPr lang="en-US" sz="1200" b="1" noProof="1">
                <a:solidFill>
                  <a:schemeClr val="bg1"/>
                </a:solidFill>
                <a:latin typeface="Consolas" pitchFamily="49" charset="0"/>
                <a:cs typeface="Consolas" pitchFamily="49" charset="0"/>
              </a:rPr>
              <a:t>index.php</a:t>
            </a:r>
            <a:r>
              <a:rPr lang="en-US" sz="1200" b="0" dirty="0"/>
              <a:t>, </a:t>
            </a:r>
            <a:r>
              <a:rPr lang="en-US" sz="1200" b="1" dirty="0">
                <a:solidFill>
                  <a:schemeClr val="bg1"/>
                </a:solidFill>
              </a:rPr>
              <a:t>/admin/modules/forum/</a:t>
            </a:r>
            <a:r>
              <a:rPr lang="en-US" sz="1200" b="1" noProof="1">
                <a:solidFill>
                  <a:schemeClr val="bg1"/>
                </a:solidFill>
                <a:latin typeface="Consolas" pitchFamily="49" charset="0"/>
                <a:cs typeface="Consolas" pitchFamily="49" charset="0"/>
              </a:rPr>
              <a:t>styles/forum.css</a:t>
            </a:r>
            <a:endParaRPr lang="en-US" sz="1200" b="0" noProof="1">
              <a:solidFill>
                <a:schemeClr val="bg1"/>
              </a:solidFill>
              <a:latin typeface="Consolas" pitchFamily="49" charset="0"/>
              <a:cs typeface="Consolas" pitchFamily="49" charset="0"/>
            </a:endParaRPr>
          </a:p>
          <a:p>
            <a:pPr marL="817200" lvl="1" indent="-180000">
              <a:buClr>
                <a:schemeClr val="tx1"/>
              </a:buClr>
              <a:buFont typeface="Arial" panose="020B0604020202020204" pitchFamily="34" charset="0"/>
              <a:buChar char="•"/>
            </a:pPr>
            <a:r>
              <a:rPr lang="en-US" sz="1200" b="0" noProof="1">
                <a:solidFill>
                  <a:schemeClr val="bg1"/>
                </a:solidFill>
                <a:latin typeface="Consolas" pitchFamily="49" charset="0"/>
              </a:rPr>
              <a:t>This is the </a:t>
            </a:r>
            <a:r>
              <a:rPr lang="en-US" sz="1200" b="1" noProof="1">
                <a:solidFill>
                  <a:schemeClr val="bg1"/>
                </a:solidFill>
                <a:latin typeface="Consolas" pitchFamily="49" charset="0"/>
              </a:rPr>
              <a:t>path to the requested resource</a:t>
            </a:r>
            <a:r>
              <a:rPr lang="en-US" sz="1200" b="0" noProof="1">
                <a:solidFill>
                  <a:schemeClr val="bg1"/>
                </a:solidFill>
                <a:latin typeface="Consolas" pitchFamily="49" charset="0"/>
              </a:rPr>
              <a:t>, relative to the server root.</a:t>
            </a:r>
          </a:p>
          <a:p>
            <a:pPr marL="817200" lvl="1" indent="-180000">
              <a:buClr>
                <a:schemeClr val="tx1"/>
              </a:buClr>
              <a:buFont typeface="Arial" panose="020B0604020202020204" pitchFamily="34" charset="0"/>
              <a:buChar char="•"/>
            </a:pPr>
            <a:r>
              <a:rPr lang="en-US" sz="1200" b="0" dirty="0"/>
              <a:t>If we request a </a:t>
            </a:r>
            <a:r>
              <a:rPr lang="en-US" sz="1200" b="1" dirty="0"/>
              <a:t>file </a:t>
            </a:r>
            <a:r>
              <a:rPr lang="en-US" sz="1200" b="0" dirty="0"/>
              <a:t>from the Web server, this will be </a:t>
            </a:r>
            <a:r>
              <a:rPr lang="en-US" sz="1200" b="1" dirty="0"/>
              <a:t>the full path to the file</a:t>
            </a:r>
            <a:r>
              <a:rPr lang="en-US" sz="1200" b="0" dirty="0"/>
              <a:t>, relative to the server root folder.</a:t>
            </a:r>
          </a:p>
          <a:p>
            <a:pPr marL="360000" indent="-180000">
              <a:buClr>
                <a:schemeClr val="tx1"/>
              </a:buClr>
              <a:buFont typeface="Arial" panose="020B0604020202020204" pitchFamily="34" charset="0"/>
              <a:buChar char="•"/>
            </a:pPr>
            <a:r>
              <a:rPr lang="en-US" sz="1200" b="0" dirty="0">
                <a:solidFill>
                  <a:schemeClr val="bg1"/>
                </a:solidFill>
                <a:latin typeface="Consolas" pitchFamily="49" charset="0"/>
                <a:cs typeface="Consolas" pitchFamily="49" charset="0"/>
              </a:rPr>
              <a:t>The </a:t>
            </a:r>
            <a:r>
              <a:rPr lang="en-US" sz="1200" b="1" dirty="0">
                <a:solidFill>
                  <a:schemeClr val="bg1"/>
                </a:solidFill>
                <a:latin typeface="Consolas" pitchFamily="49" charset="0"/>
                <a:cs typeface="Consolas" pitchFamily="49" charset="0"/>
              </a:rPr>
              <a:t>query</a:t>
            </a:r>
            <a:r>
              <a:rPr lang="en-US" sz="1200" dirty="0"/>
              <a:t> </a:t>
            </a:r>
            <a:r>
              <a:rPr lang="en-US" sz="1200" b="1" dirty="0">
                <a:solidFill>
                  <a:schemeClr val="bg1"/>
                </a:solidFill>
                <a:latin typeface="Consolas" pitchFamily="49" charset="0"/>
                <a:cs typeface="Consolas" pitchFamily="49" charset="0"/>
              </a:rPr>
              <a:t>string</a:t>
            </a:r>
            <a:r>
              <a:rPr lang="en-US" sz="1200" dirty="0"/>
              <a:t> is optional part of the URL, which follows after the path.</a:t>
            </a:r>
          </a:p>
          <a:p>
            <a:pPr marL="817200" lvl="1" indent="-180000">
              <a:buClr>
                <a:schemeClr val="tx1"/>
              </a:buClr>
              <a:buFont typeface="Arial" panose="020B0604020202020204" pitchFamily="34" charset="0"/>
              <a:buChar char="•"/>
            </a:pPr>
            <a:r>
              <a:rPr lang="en-US" sz="1200" dirty="0"/>
              <a:t>Example of query string is given on the slide: </a:t>
            </a:r>
            <a:r>
              <a:rPr lang="en-US" sz="1200" b="1" dirty="0">
                <a:solidFill>
                  <a:schemeClr val="bg1"/>
                </a:solidFill>
                <a:latin typeface="Consolas" pitchFamily="49" charset="0"/>
                <a:cs typeface="Consolas" pitchFamily="49" charset="0"/>
              </a:rPr>
              <a:t>?</a:t>
            </a:r>
            <a:r>
              <a:rPr lang="en-US" sz="1200" b="1" noProof="1">
                <a:solidFill>
                  <a:schemeClr val="bg1"/>
                </a:solidFill>
                <a:latin typeface="Consolas" pitchFamily="49" charset="0"/>
                <a:cs typeface="Consolas" pitchFamily="49" charset="0"/>
              </a:rPr>
              <a:t>id=27&amp;lang=en</a:t>
            </a:r>
            <a:r>
              <a:rPr lang="en-US" sz="1200" b="0" noProof="1">
                <a:solidFill>
                  <a:schemeClr val="bg1"/>
                </a:solidFill>
                <a:latin typeface="Consolas" pitchFamily="49" charset="0"/>
                <a:cs typeface="Consolas" pitchFamily="49" charset="0"/>
              </a:rPr>
              <a:t>.</a:t>
            </a:r>
          </a:p>
          <a:p>
            <a:pPr marL="817200" lvl="1" indent="-180000">
              <a:buClr>
                <a:schemeClr val="tx1"/>
              </a:buClr>
              <a:buFont typeface="Arial" panose="020B0604020202020204" pitchFamily="34" charset="0"/>
              <a:buChar char="•"/>
            </a:pPr>
            <a:r>
              <a:rPr lang="en-US" sz="1200" b="0" noProof="1">
                <a:solidFill>
                  <a:schemeClr val="bg1"/>
                </a:solidFill>
                <a:latin typeface="Consolas" pitchFamily="49" charset="0"/>
              </a:rPr>
              <a:t>The </a:t>
            </a:r>
            <a:r>
              <a:rPr lang="en-US" sz="1200" b="1" noProof="1">
                <a:solidFill>
                  <a:schemeClr val="bg1"/>
                </a:solidFill>
                <a:latin typeface="Consolas" pitchFamily="49" charset="0"/>
              </a:rPr>
              <a:t>query string </a:t>
            </a:r>
            <a:r>
              <a:rPr lang="en-US" sz="1200" b="0" noProof="1">
                <a:solidFill>
                  <a:schemeClr val="bg1"/>
                </a:solidFill>
                <a:latin typeface="Consolas" pitchFamily="49" charset="0"/>
              </a:rPr>
              <a:t>holds </a:t>
            </a:r>
            <a:r>
              <a:rPr lang="en-US" sz="1200" b="1" noProof="1">
                <a:solidFill>
                  <a:schemeClr val="bg1"/>
                </a:solidFill>
                <a:latin typeface="Consolas" pitchFamily="49" charset="0"/>
              </a:rPr>
              <a:t>parameters </a:t>
            </a:r>
            <a:r>
              <a:rPr lang="en-US" sz="1200" b="0" noProof="1">
                <a:solidFill>
                  <a:schemeClr val="bg1"/>
                </a:solidFill>
                <a:latin typeface="Consolas" pitchFamily="49" charset="0"/>
              </a:rPr>
              <a:t>passed in the URL. It is separated from the path by the "</a:t>
            </a:r>
            <a:r>
              <a:rPr lang="en-US" sz="1200" b="1" noProof="1">
                <a:solidFill>
                  <a:schemeClr val="bg1"/>
                </a:solidFill>
                <a:latin typeface="Consolas" pitchFamily="49" charset="0"/>
              </a:rPr>
              <a:t>questionmark</a:t>
            </a:r>
            <a:r>
              <a:rPr lang="en-US" sz="1200" b="0" noProof="1">
                <a:solidFill>
                  <a:schemeClr val="bg1"/>
                </a:solidFill>
                <a:latin typeface="Consolas" pitchFamily="49" charset="0"/>
              </a:rPr>
              <a:t>" symbol.</a:t>
            </a:r>
          </a:p>
          <a:p>
            <a:pPr marL="817200" lvl="1" indent="-180000">
              <a:buClr>
                <a:schemeClr val="tx1"/>
              </a:buClr>
              <a:buFont typeface="Arial" panose="020B0604020202020204" pitchFamily="34" charset="0"/>
              <a:buChar char="•"/>
            </a:pPr>
            <a:r>
              <a:rPr lang="en-US" sz="1200" b="0" noProof="1">
                <a:solidFill>
                  <a:schemeClr val="bg1"/>
                </a:solidFill>
                <a:latin typeface="Consolas" pitchFamily="49" charset="0"/>
              </a:rPr>
              <a:t>Each parameter has the form </a:t>
            </a:r>
            <a:r>
              <a:rPr lang="en-US" sz="1200" b="1" noProof="1">
                <a:solidFill>
                  <a:schemeClr val="bg1"/>
                </a:solidFill>
                <a:latin typeface="Consolas" pitchFamily="49" charset="0"/>
              </a:rPr>
              <a:t>name=value</a:t>
            </a:r>
            <a:r>
              <a:rPr lang="en-US" sz="1200" b="0" noProof="1">
                <a:solidFill>
                  <a:schemeClr val="bg1"/>
                </a:solidFill>
                <a:latin typeface="Consolas" pitchFamily="49" charset="0"/>
              </a:rPr>
              <a:t>. Parameters are separated from each other by the "</a:t>
            </a:r>
            <a:r>
              <a:rPr lang="en-US" sz="1200" b="1" noProof="1">
                <a:solidFill>
                  <a:schemeClr val="bg1"/>
                </a:solidFill>
                <a:latin typeface="Consolas" pitchFamily="49" charset="0"/>
              </a:rPr>
              <a:t>ampersand</a:t>
            </a:r>
            <a:r>
              <a:rPr lang="en-US" sz="1200" b="0" noProof="1">
                <a:solidFill>
                  <a:schemeClr val="bg1"/>
                </a:solidFill>
                <a:latin typeface="Consolas" pitchFamily="49" charset="0"/>
              </a:rPr>
              <a:t>" symbol.</a:t>
            </a:r>
            <a:endParaRPr lang="en-US" sz="1200" dirty="0"/>
          </a:p>
          <a:p>
            <a:pPr marL="360000" indent="-180000">
              <a:buClr>
                <a:schemeClr val="tx1"/>
              </a:buClr>
              <a:buFont typeface="Arial" panose="020B0604020202020204" pitchFamily="34" charset="0"/>
              <a:buChar char="•"/>
            </a:pPr>
            <a:r>
              <a:rPr lang="en-US" sz="1200" b="0" dirty="0">
                <a:solidFill>
                  <a:schemeClr val="bg1"/>
                </a:solidFill>
                <a:latin typeface="Consolas" pitchFamily="49" charset="0"/>
                <a:cs typeface="Consolas" pitchFamily="49" charset="0"/>
              </a:rPr>
              <a:t>The </a:t>
            </a:r>
            <a:r>
              <a:rPr lang="en-US" sz="1200" b="1" dirty="0">
                <a:solidFill>
                  <a:schemeClr val="bg1"/>
                </a:solidFill>
                <a:latin typeface="Consolas" pitchFamily="49" charset="0"/>
                <a:cs typeface="Consolas" pitchFamily="49" charset="0"/>
              </a:rPr>
              <a:t>fragment</a:t>
            </a:r>
            <a:r>
              <a:rPr lang="en-US" sz="1200" dirty="0"/>
              <a:t> part is the last optional part in the URL. It follows after the "</a:t>
            </a:r>
            <a:r>
              <a:rPr lang="en-US" sz="1200" b="1" dirty="0"/>
              <a:t>hash</a:t>
            </a:r>
            <a:r>
              <a:rPr lang="en-US" sz="1200" dirty="0"/>
              <a:t>" symbol.</a:t>
            </a:r>
          </a:p>
          <a:p>
            <a:pPr marL="817200" lvl="1" indent="-180000">
              <a:buClr>
                <a:schemeClr val="tx1"/>
              </a:buClr>
              <a:buFont typeface="Arial" panose="020B0604020202020204" pitchFamily="34" charset="0"/>
              <a:buChar char="•"/>
            </a:pPr>
            <a:r>
              <a:rPr lang="en-US" sz="1200" dirty="0"/>
              <a:t>For example, the URL can end by "</a:t>
            </a:r>
            <a:r>
              <a:rPr lang="en-US" sz="1200" b="1" dirty="0">
                <a:solidFill>
                  <a:schemeClr val="bg1"/>
                </a:solidFill>
                <a:latin typeface="Consolas" pitchFamily="49" charset="0"/>
                <a:cs typeface="Consolas" pitchFamily="49" charset="0"/>
              </a:rPr>
              <a:t>#slides</a:t>
            </a:r>
            <a:r>
              <a:rPr lang="en-US" sz="1200" b="0" dirty="0">
                <a:solidFill>
                  <a:schemeClr val="bg1"/>
                </a:solidFill>
                <a:latin typeface="Consolas" pitchFamily="49" charset="0"/>
                <a:cs typeface="Consolas" pitchFamily="49" charset="0"/>
              </a:rPr>
              <a:t>"</a:t>
            </a:r>
            <a:r>
              <a:rPr lang="en-US" sz="1200" dirty="0"/>
              <a:t>, which instructs the Web browser to navigate to the section "</a:t>
            </a:r>
            <a:r>
              <a:rPr lang="en-US" sz="1200" b="1" dirty="0"/>
              <a:t>slides</a:t>
            </a:r>
            <a:r>
              <a:rPr lang="en-US" sz="1200" dirty="0"/>
              <a:t>" in the loaded document.</a:t>
            </a:r>
          </a:p>
          <a:p>
            <a:pPr marL="360000" lvl="0" indent="-180000">
              <a:buClr>
                <a:schemeClr val="tx1"/>
              </a:buClr>
              <a:buFont typeface="Arial" panose="020B0604020202020204" pitchFamily="34" charset="0"/>
              <a:buChar char="•"/>
            </a:pPr>
            <a:r>
              <a:rPr lang="en-US" sz="1200" dirty="0"/>
              <a:t>A rarely used URL format can also include </a:t>
            </a:r>
            <a:r>
              <a:rPr lang="en-US" sz="1200" b="1" dirty="0"/>
              <a:t>authentication data</a:t>
            </a:r>
            <a:r>
              <a:rPr lang="en-US" sz="1200" dirty="0"/>
              <a:t>, sent through the "</a:t>
            </a:r>
            <a:r>
              <a:rPr lang="en-US" sz="1200" b="1" dirty="0"/>
              <a:t>Authorization</a:t>
            </a:r>
            <a:r>
              <a:rPr lang="en-US" sz="1200" dirty="0"/>
              <a:t>" HTTP header.</a:t>
            </a:r>
          </a:p>
          <a:p>
            <a:pPr marL="817200" lvl="1" indent="-180000">
              <a:buClr>
                <a:schemeClr val="tx1"/>
              </a:buClr>
              <a:buFont typeface="Arial" panose="020B0604020202020204" pitchFamily="34" charset="0"/>
              <a:buChar char="•"/>
            </a:pPr>
            <a:r>
              <a:rPr lang="en-US" sz="1200" dirty="0"/>
              <a:t>Example of such URL is: </a:t>
            </a:r>
            <a:r>
              <a:rPr lang="en-US" sz="1200" b="1" i="0" kern="1200" dirty="0">
                <a:solidFill>
                  <a:schemeClr val="tx1"/>
                </a:solidFill>
                <a:effectLst/>
                <a:latin typeface="+mn-lt"/>
                <a:ea typeface="+mn-ea"/>
                <a:cs typeface="+mn-cs"/>
              </a:rPr>
              <a:t>http://username:password@example.com/</a:t>
            </a:r>
            <a:endParaRPr lang="en-US" sz="1200" b="1" dirty="0"/>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29</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8332627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r>
              <a:rPr lang="en-US" dirty="0"/>
              <a:t>In case you have any </a:t>
            </a:r>
            <a:r>
              <a:rPr lang="en-US" b="1" dirty="0"/>
              <a:t>question</a:t>
            </a:r>
            <a:r>
              <a:rPr lang="en-US" dirty="0"/>
              <a:t>, feel free to </a:t>
            </a:r>
            <a:r>
              <a:rPr lang="en-US" b="1" dirty="0"/>
              <a:t>ask in the sli.do </a:t>
            </a:r>
            <a:r>
              <a:rPr lang="en-US" dirty="0"/>
              <a:t>platform using the code on the screen.</a:t>
            </a:r>
          </a:p>
          <a:p>
            <a:r>
              <a:rPr lang="en-US" dirty="0"/>
              <a:t>The trainers will be happy to answer you quickly.</a:t>
            </a:r>
          </a:p>
          <a:p>
            <a:endParaRPr lang="bg-BG"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3</a:t>
            </a:fld>
            <a:endParaRPr lang="en-US" dirty="0"/>
          </a:p>
        </p:txBody>
      </p:sp>
      <p:sp>
        <p:nvSpPr>
          <p:cNvPr id="6" name="Footer Placeholder 7">
            <a:extLst>
              <a:ext uri="{FF2B5EF4-FFF2-40B4-BE49-F238E27FC236}">
                <a16:creationId xmlns="" xmlns:a16="http://schemas.microsoft.com/office/drawing/2014/main" id="{21502FBD-DFF0-4F42-B8E9-56E9F39C6082}"/>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6915196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0000"/>
              </a:lnSpc>
            </a:pPr>
            <a:r>
              <a:rPr lang="en-US" dirty="0"/>
              <a:t>The </a:t>
            </a:r>
            <a:r>
              <a:rPr lang="en-US" b="1" dirty="0"/>
              <a:t>query string </a:t>
            </a:r>
            <a:r>
              <a:rPr lang="en-US" b="0" dirty="0"/>
              <a:t>in the URL </a:t>
            </a:r>
            <a:r>
              <a:rPr lang="en-US" dirty="0"/>
              <a:t>contains data that is </a:t>
            </a:r>
            <a:r>
              <a:rPr lang="en-US" b="1" dirty="0">
                <a:solidFill>
                  <a:schemeClr val="bg1"/>
                </a:solidFill>
              </a:rPr>
              <a:t>not part</a:t>
            </a:r>
            <a:r>
              <a:rPr lang="en-US" dirty="0"/>
              <a:t> of the path structure.</a:t>
            </a:r>
          </a:p>
          <a:p>
            <a:pPr>
              <a:lnSpc>
                <a:spcPct val="110000"/>
              </a:lnSpc>
            </a:pPr>
            <a:endParaRPr lang="en-US" dirty="0"/>
          </a:p>
          <a:p>
            <a:pPr>
              <a:lnSpc>
                <a:spcPct val="110000"/>
              </a:lnSpc>
            </a:pPr>
            <a:r>
              <a:rPr lang="en-US" dirty="0"/>
              <a:t>For example, let's take this URL:</a:t>
            </a:r>
          </a:p>
          <a:p>
            <a:pPr marL="171450" marR="0" lvl="0" indent="-171450" algn="l" defTabSz="914400" rtl="0" eaLnBrk="1" fontAlgn="auto" latinLnBrk="0" hangingPunct="1">
              <a:lnSpc>
                <a:spcPct val="110000"/>
              </a:lnSpc>
              <a:spcBef>
                <a:spcPts val="0"/>
              </a:spcBef>
              <a:spcAft>
                <a:spcPts val="0"/>
              </a:spcAft>
              <a:buClrTx/>
              <a:buSzTx/>
              <a:buFont typeface="Arial" panose="020B0604020202020204" pitchFamily="34" charset="0"/>
              <a:buChar char="•"/>
              <a:tabLst/>
              <a:defRPr/>
            </a:pPr>
            <a:r>
              <a:rPr lang="en-US" sz="1200" b="1" noProof="1">
                <a:latin typeface="Consolas" pitchFamily="49" charset="0"/>
                <a:cs typeface="Consolas" pitchFamily="49" charset="0"/>
              </a:rPr>
              <a:t>http://example.com/path/to/page</a:t>
            </a:r>
            <a:r>
              <a:rPr lang="en-US" sz="1200" b="1" noProof="1">
                <a:solidFill>
                  <a:schemeClr val="accent1">
                    <a:lumMod val="75000"/>
                  </a:schemeClr>
                </a:solidFill>
                <a:latin typeface="Consolas" pitchFamily="49" charset="0"/>
                <a:cs typeface="Consolas" pitchFamily="49" charset="0"/>
              </a:rPr>
              <a:t>?</a:t>
            </a:r>
            <a:r>
              <a:rPr lang="en-US" sz="1200" b="1" noProof="1">
                <a:latin typeface="Consolas" pitchFamily="49" charset="0"/>
                <a:cs typeface="Consolas" pitchFamily="49" charset="0"/>
              </a:rPr>
              <a:t>name=tom</a:t>
            </a:r>
            <a:r>
              <a:rPr lang="en-US" sz="1200" b="1" noProof="1">
                <a:solidFill>
                  <a:schemeClr val="accent1">
                    <a:lumMod val="75000"/>
                  </a:schemeClr>
                </a:solidFill>
                <a:latin typeface="Consolas" pitchFamily="49" charset="0"/>
                <a:cs typeface="Consolas" pitchFamily="49" charset="0"/>
              </a:rPr>
              <a:t>&amp;</a:t>
            </a:r>
            <a:r>
              <a:rPr lang="en-US" sz="1200" b="1" noProof="1">
                <a:latin typeface="Consolas" pitchFamily="49" charset="0"/>
                <a:cs typeface="Consolas" pitchFamily="49" charset="0"/>
              </a:rPr>
              <a:t>color=purple</a:t>
            </a:r>
          </a:p>
          <a:p>
            <a:pPr>
              <a:lnSpc>
                <a:spcPct val="110000"/>
              </a:lnSpc>
            </a:pPr>
            <a:r>
              <a:rPr lang="en-US" dirty="0"/>
              <a:t>The query string in this URL is:</a:t>
            </a:r>
          </a:p>
          <a:p>
            <a:pPr marL="171450" marR="0" lvl="0" indent="-171450" algn="l" defTabSz="914400" rtl="0" eaLnBrk="1" fontAlgn="auto" latinLnBrk="0" hangingPunct="1">
              <a:lnSpc>
                <a:spcPct val="110000"/>
              </a:lnSpc>
              <a:spcBef>
                <a:spcPts val="0"/>
              </a:spcBef>
              <a:spcAft>
                <a:spcPts val="0"/>
              </a:spcAft>
              <a:buClrTx/>
              <a:buSzTx/>
              <a:buFont typeface="Arial" panose="020B0604020202020204" pitchFamily="34" charset="0"/>
              <a:buChar char="•"/>
              <a:tabLst/>
              <a:defRPr/>
            </a:pPr>
            <a:r>
              <a:rPr lang="en-US" sz="1200" b="1" noProof="1">
                <a:solidFill>
                  <a:schemeClr val="accent1">
                    <a:lumMod val="75000"/>
                  </a:schemeClr>
                </a:solidFill>
                <a:latin typeface="Consolas" pitchFamily="49" charset="0"/>
                <a:cs typeface="Consolas" pitchFamily="49" charset="0"/>
              </a:rPr>
              <a:t>?</a:t>
            </a:r>
            <a:r>
              <a:rPr lang="en-US" sz="1200" b="1" noProof="1">
                <a:latin typeface="Consolas" pitchFamily="49" charset="0"/>
                <a:cs typeface="Consolas" pitchFamily="49" charset="0"/>
              </a:rPr>
              <a:t>name=tom</a:t>
            </a:r>
            <a:r>
              <a:rPr lang="en-US" sz="1200" b="1" noProof="1">
                <a:solidFill>
                  <a:schemeClr val="accent1">
                    <a:lumMod val="75000"/>
                  </a:schemeClr>
                </a:solidFill>
                <a:latin typeface="Consolas" pitchFamily="49" charset="0"/>
                <a:cs typeface="Consolas" pitchFamily="49" charset="0"/>
              </a:rPr>
              <a:t>&amp;</a:t>
            </a:r>
            <a:r>
              <a:rPr lang="en-US" sz="1200" b="1" noProof="1">
                <a:latin typeface="Consolas" pitchFamily="49" charset="0"/>
                <a:cs typeface="Consolas" pitchFamily="49" charset="0"/>
              </a:rPr>
              <a:t>color=purple</a:t>
            </a:r>
          </a:p>
          <a:p>
            <a:pPr marL="0" indent="0">
              <a:lnSpc>
                <a:spcPct val="110000"/>
              </a:lnSpc>
              <a:buFont typeface="Arial" panose="020B0604020202020204" pitchFamily="34" charset="0"/>
              <a:buNone/>
            </a:pPr>
            <a:endParaRPr lang="en-US" dirty="0"/>
          </a:p>
          <a:p>
            <a:pPr marL="0" indent="0">
              <a:lnSpc>
                <a:spcPct val="110000"/>
              </a:lnSpc>
              <a:buFont typeface="Arial" panose="020B0604020202020204" pitchFamily="34" charset="0"/>
              <a:buNone/>
            </a:pPr>
            <a:r>
              <a:rPr lang="en-US" dirty="0"/>
              <a:t>The </a:t>
            </a:r>
            <a:r>
              <a:rPr lang="en-US" b="1" dirty="0"/>
              <a:t>query string </a:t>
            </a:r>
            <a:r>
              <a:rPr lang="en-US" dirty="0"/>
              <a:t>is commonly used in searches and dynamic pages.</a:t>
            </a:r>
          </a:p>
          <a:p>
            <a:pPr marL="171450" indent="-171450">
              <a:lnSpc>
                <a:spcPct val="110000"/>
              </a:lnSpc>
              <a:buFont typeface="Arial" panose="020B0604020202020204" pitchFamily="34" charset="0"/>
              <a:buChar char="•"/>
            </a:pPr>
            <a:r>
              <a:rPr lang="en-US" dirty="0"/>
              <a:t>For example: </a:t>
            </a:r>
            <a:r>
              <a:rPr lang="en-US" dirty="0">
                <a:hlinkClick r:id="rId3"/>
              </a:rPr>
              <a:t>https://nakov.com/?s=book</a:t>
            </a:r>
            <a:endParaRPr lang="en-US" dirty="0"/>
          </a:p>
          <a:p>
            <a:pPr marL="0" indent="0">
              <a:lnSpc>
                <a:spcPct val="110000"/>
              </a:lnSpc>
              <a:buFont typeface="Arial" panose="020B0604020202020204" pitchFamily="34" charset="0"/>
              <a:buNone/>
            </a:pPr>
            <a:endParaRPr lang="en-US" dirty="0"/>
          </a:p>
          <a:p>
            <a:pPr>
              <a:lnSpc>
                <a:spcPct val="110000"/>
              </a:lnSpc>
            </a:pPr>
            <a:r>
              <a:rPr lang="en-US" dirty="0"/>
              <a:t>The </a:t>
            </a:r>
            <a:r>
              <a:rPr lang="en-US" b="1" dirty="0"/>
              <a:t>query string </a:t>
            </a:r>
            <a:r>
              <a:rPr lang="en-US" dirty="0"/>
              <a:t>is the part of the </a:t>
            </a:r>
            <a:r>
              <a:rPr lang="en-US" dirty="0">
                <a:latin typeface="Consolas" panose="020B0609020204030204" pitchFamily="49" charset="0"/>
                <a:cs typeface="Consolas" panose="020B0609020204030204" pitchFamily="49" charset="0"/>
              </a:rPr>
              <a:t>URL</a:t>
            </a:r>
            <a:r>
              <a:rPr lang="en-US" dirty="0"/>
              <a:t> after the question mark (</a:t>
            </a:r>
            <a:r>
              <a:rPr lang="en-US" b="1" dirty="0">
                <a:solidFill>
                  <a:schemeClr val="bg1"/>
                </a:solidFill>
                <a:latin typeface="Consolas" panose="020B0609020204030204" pitchFamily="49" charset="0"/>
                <a:cs typeface="Consolas" panose="020B0609020204030204" pitchFamily="49" charset="0"/>
              </a:rPr>
              <a:t>?</a:t>
            </a:r>
            <a:r>
              <a:rPr lang="en-US" dirty="0"/>
              <a:t>) symbol and it is optional. Most URLs don't have query string.</a:t>
            </a:r>
          </a:p>
          <a:p>
            <a:pPr>
              <a:lnSpc>
                <a:spcPct val="110000"/>
              </a:lnSpc>
            </a:pPr>
            <a:endParaRPr lang="en-US" dirty="0"/>
          </a:p>
          <a:p>
            <a:pPr marL="0" marR="0" lvl="0" indent="0" algn="l" defTabSz="914400" rtl="0" eaLnBrk="1" fontAlgn="auto" latinLnBrk="0" hangingPunct="1">
              <a:lnSpc>
                <a:spcPct val="110000"/>
              </a:lnSpc>
              <a:spcBef>
                <a:spcPts val="0"/>
              </a:spcBef>
              <a:spcAft>
                <a:spcPts val="0"/>
              </a:spcAft>
              <a:buClrTx/>
              <a:buSzTx/>
              <a:buFontTx/>
              <a:buNone/>
              <a:tabLst/>
              <a:defRPr/>
            </a:pPr>
            <a:r>
              <a:rPr lang="en-US" b="1" dirty="0"/>
              <a:t>Parameters </a:t>
            </a:r>
            <a:r>
              <a:rPr lang="en-US" dirty="0"/>
              <a:t>in the query string have the "</a:t>
            </a:r>
            <a:r>
              <a:rPr lang="en-US" b="1" dirty="0">
                <a:solidFill>
                  <a:schemeClr val="bg1"/>
                </a:solidFill>
                <a:latin typeface="Consolas" panose="020B0609020204030204" pitchFamily="49" charset="0"/>
              </a:rPr>
              <a:t>name=value</a:t>
            </a:r>
            <a:r>
              <a:rPr lang="bg-BG" b="0" dirty="0">
                <a:solidFill>
                  <a:schemeClr val="bg1"/>
                </a:solidFill>
                <a:latin typeface="Consolas" panose="020B0609020204030204" pitchFamily="49" charset="0"/>
              </a:rPr>
              <a:t>"</a:t>
            </a:r>
            <a:r>
              <a:rPr lang="en-US" dirty="0"/>
              <a:t> format. Names and values, which hold special characters are </a:t>
            </a:r>
            <a:r>
              <a:rPr lang="en-US" b="1" dirty="0"/>
              <a:t>URL-encoded</a:t>
            </a:r>
            <a:r>
              <a:rPr lang="en-US" dirty="0"/>
              <a:t>. Example: </a:t>
            </a:r>
            <a:r>
              <a:rPr lang="en-US" dirty="0">
                <a:hlinkClick r:id="rId4"/>
              </a:rPr>
              <a:t>https://nakov.com/?s=Svetlin%20Nakov</a:t>
            </a:r>
            <a:r>
              <a:rPr lang="en-US" dirty="0"/>
              <a:t>. We shall learn about the URL encoding later.</a:t>
            </a:r>
          </a:p>
          <a:p>
            <a:pPr>
              <a:lnSpc>
                <a:spcPct val="110000"/>
              </a:lnSpc>
            </a:pPr>
            <a:endParaRPr lang="en-US" dirty="0"/>
          </a:p>
          <a:p>
            <a:pPr>
              <a:lnSpc>
                <a:spcPct val="110000"/>
              </a:lnSpc>
            </a:pPr>
            <a:r>
              <a:rPr lang="en-US" dirty="0"/>
              <a:t>Multiple</a:t>
            </a:r>
            <a:r>
              <a:rPr lang="bg-BG" dirty="0"/>
              <a:t> </a:t>
            </a:r>
            <a:r>
              <a:rPr lang="en-US" dirty="0"/>
              <a:t>parameters are separated by the </a:t>
            </a:r>
            <a:r>
              <a:rPr lang="en-US" b="1" dirty="0">
                <a:solidFill>
                  <a:schemeClr val="bg1"/>
                </a:solidFill>
              </a:rPr>
              <a:t>&amp;</a:t>
            </a:r>
            <a:r>
              <a:rPr lang="en-US" dirty="0"/>
              <a:t> delimiter, like it is shown at the above example, where the query string is </a:t>
            </a:r>
            <a:r>
              <a:rPr lang="en-US" b="1" dirty="0"/>
              <a:t>?name=</a:t>
            </a:r>
            <a:r>
              <a:rPr lang="en-US" b="1" dirty="0" err="1"/>
              <a:t>tom&amp;color</a:t>
            </a:r>
            <a:r>
              <a:rPr lang="en-US" b="1" dirty="0"/>
              <a:t>=purple</a:t>
            </a:r>
            <a:r>
              <a:rPr lang="en-US" dirty="0"/>
              <a:t>. This query string holds two pairs of parameters:</a:t>
            </a:r>
          </a:p>
          <a:p>
            <a:pPr marL="171450" indent="-171450">
              <a:lnSpc>
                <a:spcPct val="110000"/>
              </a:lnSpc>
              <a:buFont typeface="Arial" panose="020B0604020202020204" pitchFamily="34" charset="0"/>
              <a:buChar char="•"/>
            </a:pPr>
            <a:r>
              <a:rPr lang="en-US" b="1" dirty="0"/>
              <a:t>name=tom</a:t>
            </a:r>
          </a:p>
          <a:p>
            <a:pPr marL="171450" indent="-171450">
              <a:lnSpc>
                <a:spcPct val="110000"/>
              </a:lnSpc>
              <a:buFont typeface="Arial" panose="020B0604020202020204" pitchFamily="34" charset="0"/>
              <a:buChar char="•"/>
            </a:pPr>
            <a:r>
              <a:rPr lang="en-US" b="1" dirty="0"/>
              <a:t>color=purple</a:t>
            </a:r>
          </a:p>
          <a:p>
            <a:pPr marL="0" indent="0">
              <a:lnSpc>
                <a:spcPct val="110000"/>
              </a:lnSpc>
              <a:buFont typeface="Arial" panose="020B0604020202020204" pitchFamily="34" charset="0"/>
              <a:buNone/>
            </a:pPr>
            <a:endParaRPr lang="en-US" b="1"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30</a:t>
            </a:fld>
            <a:endParaRPr lang="en-US" dirty="0"/>
          </a:p>
        </p:txBody>
      </p:sp>
      <p:sp>
        <p:nvSpPr>
          <p:cNvPr id="6" name="Footer Placeholder 7">
            <a:extLst>
              <a:ext uri="{FF2B5EF4-FFF2-40B4-BE49-F238E27FC236}">
                <a16:creationId xmlns="" xmlns:a16="http://schemas.microsoft.com/office/drawing/2014/main" id="{F06E30EB-960D-46C8-89AB-E7BF23AA8A55}"/>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5"/>
              </a:rPr>
              <a:t>https://softuni.org</a:t>
            </a:r>
            <a:r>
              <a:rPr lang="en-US" dirty="0"/>
              <a:t>. Copyrighted document. Unauthorized copy or reproduction is not permitted.</a:t>
            </a:r>
          </a:p>
        </p:txBody>
      </p:sp>
    </p:spTree>
    <p:extLst>
      <p:ext uri="{BB962C8B-B14F-4D97-AF65-F5344CB8AC3E}">
        <p14:creationId xmlns:p14="http://schemas.microsoft.com/office/powerpoint/2010/main" val="8487047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Sometimes the </a:t>
            </a:r>
            <a:r>
              <a:rPr lang="en-US" b="1" dirty="0"/>
              <a:t>query string parameters </a:t>
            </a:r>
            <a:r>
              <a:rPr lang="en-US" dirty="0"/>
              <a:t>need to hold </a:t>
            </a:r>
            <a:r>
              <a:rPr lang="en-US" b="1" dirty="0"/>
              <a:t>special characters</a:t>
            </a:r>
            <a:r>
              <a:rPr lang="en-US" dirty="0"/>
              <a:t> like the "</a:t>
            </a:r>
            <a:r>
              <a:rPr lang="en-US" b="1" dirty="0"/>
              <a:t>=</a:t>
            </a:r>
            <a:r>
              <a:rPr lang="en-US" dirty="0"/>
              <a:t>" symbol or the "</a:t>
            </a:r>
            <a:r>
              <a:rPr lang="en-US" b="1" dirty="0"/>
              <a:t>?</a:t>
            </a:r>
            <a:r>
              <a:rPr lang="en-US" dirty="0"/>
              <a:t>" symbol. To maintain this, the query string need </a:t>
            </a:r>
            <a:r>
              <a:rPr lang="en-US" b="1" dirty="0"/>
              <a:t>character escaping</a:t>
            </a:r>
            <a:r>
              <a:rPr lang="en-US" dirty="0"/>
              <a:t>, which means that some special characters are replaced by sequences of other characters. This is called "</a:t>
            </a:r>
            <a:r>
              <a:rPr lang="en-US" b="1" dirty="0"/>
              <a:t>URL encoding</a:t>
            </a:r>
            <a:r>
              <a:rPr lang="en-US" dirty="0"/>
              <a: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URLs are </a:t>
            </a:r>
            <a:r>
              <a:rPr lang="en-US" b="1" dirty="0"/>
              <a:t>encoded </a:t>
            </a:r>
            <a:r>
              <a:rPr lang="en-US" dirty="0"/>
              <a:t>according to </a:t>
            </a:r>
            <a:r>
              <a:rPr lang="en-US" b="1" dirty="0">
                <a:hlinkClick r:id="rId3"/>
              </a:rPr>
              <a:t>RFC 1738</a:t>
            </a:r>
            <a:r>
              <a:rPr lang="en-US" b="1" dirty="0"/>
              <a:t> </a:t>
            </a:r>
            <a:r>
              <a:rPr lang="en-US" b="0" dirty="0"/>
              <a:t>standard, which describes the </a:t>
            </a:r>
            <a:r>
              <a:rPr lang="en-US" sz="1200" b="1" kern="1200" dirty="0">
                <a:solidFill>
                  <a:schemeClr val="tx1"/>
                </a:solidFill>
                <a:effectLst/>
                <a:latin typeface="+mn-lt"/>
                <a:ea typeface="+mn-ea"/>
                <a:cs typeface="+mn-cs"/>
              </a:rPr>
              <a:t>Uniform Resource Locators</a:t>
            </a:r>
            <a:r>
              <a:rPr lang="en-US" sz="1200" b="0" kern="1200" dirty="0">
                <a:solidFill>
                  <a:schemeClr val="tx1"/>
                </a:solidFill>
                <a:effectLst/>
                <a:latin typeface="+mn-lt"/>
                <a:ea typeface="+mn-ea"/>
                <a:cs typeface="+mn-cs"/>
              </a:rPr>
              <a:t> (or URLs).</a:t>
            </a:r>
            <a:endParaRPr lang="en-US" b="0" dirty="0"/>
          </a:p>
          <a:p>
            <a:endParaRPr lang="en-US" b="0" dirty="0"/>
          </a:p>
          <a:p>
            <a:r>
              <a:rPr lang="en-US" b="1" dirty="0"/>
              <a:t>Normal URL characters </a:t>
            </a:r>
            <a:r>
              <a:rPr lang="en-US" dirty="0"/>
              <a:t>(such as digits and Latin letters) have no special meaning in the URLs and are </a:t>
            </a:r>
            <a:r>
              <a:rPr lang="en-US" b="1" dirty="0"/>
              <a:t>not encoded</a:t>
            </a:r>
            <a:r>
              <a:rPr lang="en-US" dirty="0"/>
              <a:t>.</a:t>
            </a:r>
          </a:p>
          <a:p>
            <a:endParaRPr lang="en-US" dirty="0"/>
          </a:p>
          <a:p>
            <a:r>
              <a:rPr lang="en-US" b="1" dirty="0"/>
              <a:t>Reserved URL characters </a:t>
            </a:r>
            <a:r>
              <a:rPr lang="en-US" dirty="0"/>
              <a:t>– have a </a:t>
            </a:r>
            <a:r>
              <a:rPr lang="en-US" b="1" dirty="0">
                <a:solidFill>
                  <a:schemeClr val="bg1"/>
                </a:solidFill>
              </a:rPr>
              <a:t>special meaning</a:t>
            </a:r>
            <a:r>
              <a:rPr lang="en-US" b="0" dirty="0">
                <a:solidFill>
                  <a:schemeClr val="bg1"/>
                </a:solidFill>
              </a:rPr>
              <a:t> in the URLs and are encoded, in order to be part of the URL without breaking it.</a:t>
            </a:r>
          </a:p>
          <a:p>
            <a:pPr marL="171450" indent="-171450">
              <a:buFont typeface="Arial" panose="020B0604020202020204" pitchFamily="34" charset="0"/>
              <a:buChar char="•"/>
            </a:pPr>
            <a:r>
              <a:rPr lang="en-US" b="0" dirty="0">
                <a:solidFill>
                  <a:schemeClr val="bg1"/>
                </a:solidFill>
              </a:rPr>
              <a:t>The reserved characters are the most punctuation marks and many others. Some of them are shown on the slide.</a:t>
            </a:r>
            <a:endParaRPr lang="en-US" b="1" dirty="0">
              <a:solidFill>
                <a:schemeClr val="bg1"/>
              </a:solidFill>
            </a:endParaRPr>
          </a:p>
          <a:p>
            <a:endParaRPr lang="en-US" b="1" dirty="0">
              <a:solidFill>
                <a:schemeClr val="bg1"/>
              </a:solidFill>
            </a:endParaRPr>
          </a:p>
          <a:p>
            <a:r>
              <a:rPr lang="en-US" dirty="0"/>
              <a:t>Reserved characters are </a:t>
            </a:r>
            <a:r>
              <a:rPr lang="en-US" b="1" dirty="0">
                <a:solidFill>
                  <a:schemeClr val="bg1"/>
                </a:solidFill>
              </a:rPr>
              <a:t>escaped</a:t>
            </a:r>
            <a:r>
              <a:rPr lang="en-US" dirty="0"/>
              <a:t> (or URL encoded) by using the so called "</a:t>
            </a:r>
            <a:r>
              <a:rPr lang="en-US" b="1" dirty="0">
                <a:solidFill>
                  <a:schemeClr val="bg1"/>
                </a:solidFill>
              </a:rPr>
              <a:t>percent</a:t>
            </a:r>
            <a:r>
              <a:rPr lang="en-US" dirty="0"/>
              <a:t> </a:t>
            </a:r>
            <a:r>
              <a:rPr lang="en-US" b="1" dirty="0">
                <a:solidFill>
                  <a:schemeClr val="bg1"/>
                </a:solidFill>
              </a:rPr>
              <a:t>encoding</a:t>
            </a:r>
            <a:r>
              <a:rPr lang="en-US" b="0" dirty="0">
                <a:solidFill>
                  <a:schemeClr val="bg1"/>
                </a:solidFill>
              </a:rPr>
              <a:t>", which uses the "</a:t>
            </a:r>
            <a:r>
              <a:rPr lang="en-US" b="1" dirty="0">
                <a:solidFill>
                  <a:schemeClr val="bg1"/>
                </a:solidFill>
              </a:rPr>
              <a:t>%</a:t>
            </a:r>
            <a:r>
              <a:rPr lang="en-US" b="0" dirty="0">
                <a:solidFill>
                  <a:schemeClr val="bg1"/>
                </a:solidFill>
              </a:rPr>
              <a:t>" symbol plus the </a:t>
            </a:r>
            <a:r>
              <a:rPr lang="en-US" b="1" dirty="0">
                <a:solidFill>
                  <a:schemeClr val="bg1"/>
                </a:solidFill>
              </a:rPr>
              <a:t>hex code</a:t>
            </a:r>
            <a:r>
              <a:rPr lang="en-US" b="0" dirty="0">
                <a:solidFill>
                  <a:schemeClr val="bg1"/>
                </a:solidFill>
              </a:rPr>
              <a:t> of the character (in its UTF-8 representation).</a:t>
            </a:r>
            <a:r>
              <a:rPr lang="bg-BG" b="0" dirty="0">
                <a:solidFill>
                  <a:schemeClr val="bg1"/>
                </a:solidFill>
              </a:rPr>
              <a:t> </a:t>
            </a:r>
            <a:r>
              <a:rPr lang="en-US" b="0" dirty="0">
                <a:solidFill>
                  <a:schemeClr val="bg1"/>
                </a:solidFill>
              </a:rPr>
              <a:t>Example of reserved character is the character "</a:t>
            </a:r>
            <a:r>
              <a:rPr lang="en-US" b="1" dirty="0">
                <a:solidFill>
                  <a:schemeClr val="bg1"/>
                </a:solidFill>
              </a:rPr>
              <a:t>?</a:t>
            </a:r>
            <a:r>
              <a:rPr lang="en-US" b="0" dirty="0">
                <a:solidFill>
                  <a:schemeClr val="bg1"/>
                </a:solidFill>
              </a:rPr>
              <a:t>", which is encoded as "</a:t>
            </a:r>
            <a:r>
              <a:rPr lang="en-US" b="1" dirty="0">
                <a:solidFill>
                  <a:schemeClr val="bg1"/>
                </a:solidFill>
              </a:rPr>
              <a:t>%3F</a:t>
            </a:r>
            <a:r>
              <a:rPr lang="en-US" b="0" dirty="0">
                <a:solidFill>
                  <a:schemeClr val="bg1"/>
                </a:solidFill>
              </a:rPr>
              <a:t>".</a:t>
            </a:r>
            <a:endParaRPr lang="en-US" b="1" dirty="0">
              <a:solidFill>
                <a:schemeClr val="bg1"/>
              </a:solidFill>
            </a:endParaRPr>
          </a:p>
          <a:p>
            <a:pPr marL="442912" lvl="1" indent="0">
              <a:buNone/>
            </a:pPr>
            <a:endParaRPr lang="en-US" dirty="0"/>
          </a:p>
          <a:p>
            <a:pPr lvl="0">
              <a:buClr>
                <a:schemeClr val="tx1"/>
              </a:buClr>
            </a:pPr>
            <a:r>
              <a:rPr lang="en-US" b="0" dirty="0">
                <a:solidFill>
                  <a:schemeClr val="bg1"/>
                </a:solidFill>
              </a:rPr>
              <a:t>The </a:t>
            </a:r>
            <a:r>
              <a:rPr lang="en-US" b="1" dirty="0">
                <a:solidFill>
                  <a:schemeClr val="bg1"/>
                </a:solidFill>
              </a:rPr>
              <a:t>space</a:t>
            </a:r>
            <a:r>
              <a:rPr lang="en-US" dirty="0"/>
              <a:t> is also a reserved character in the URLs and it can be encoded in two different forms: as "</a:t>
            </a:r>
            <a:r>
              <a:rPr lang="en-US" b="1" dirty="0">
                <a:solidFill>
                  <a:schemeClr val="bg1"/>
                </a:solidFill>
              </a:rPr>
              <a:t>+</a:t>
            </a:r>
            <a:r>
              <a:rPr lang="en-US" dirty="0"/>
              <a:t>" or "</a:t>
            </a:r>
            <a:r>
              <a:rPr lang="en-US" b="1" dirty="0">
                <a:solidFill>
                  <a:schemeClr val="bg1"/>
                </a:solidFill>
              </a:rPr>
              <a:t>%20</a:t>
            </a:r>
            <a:r>
              <a:rPr lang="en-US" dirty="0"/>
              <a:t>".</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31</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4"/>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216718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Bef>
                <a:spcPts val="0"/>
              </a:spcBef>
            </a:pPr>
            <a:r>
              <a:rPr lang="en-US" dirty="0"/>
              <a:t>Most non-letter and non-digit characters are escaped in the "</a:t>
            </a:r>
            <a:r>
              <a:rPr lang="en-US" b="1" dirty="0">
                <a:solidFill>
                  <a:schemeClr val="bg1"/>
                </a:solidFill>
                <a:latin typeface="Consolas" panose="020B0609020204030204" pitchFamily="49" charset="0"/>
              </a:rPr>
              <a:t>%</a:t>
            </a:r>
            <a:r>
              <a:rPr lang="en-US" b="1" dirty="0"/>
              <a:t> hex code</a:t>
            </a:r>
            <a:r>
              <a:rPr lang="en-US" dirty="0"/>
              <a:t>" format.</a:t>
            </a:r>
          </a:p>
          <a:p>
            <a:pPr>
              <a:lnSpc>
                <a:spcPct val="100000"/>
              </a:lnSpc>
              <a:spcBef>
                <a:spcPts val="0"/>
              </a:spcBef>
            </a:pPr>
            <a:endParaRPr lang="en-US" dirty="0"/>
          </a:p>
          <a:p>
            <a:pPr>
              <a:lnSpc>
                <a:spcPct val="100000"/>
              </a:lnSpc>
              <a:spcBef>
                <a:spcPts val="0"/>
              </a:spcBef>
            </a:pPr>
            <a:r>
              <a:rPr lang="en-US" dirty="0"/>
              <a:t>Examples are given below:</a:t>
            </a:r>
          </a:p>
          <a:p>
            <a:pPr marL="17145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The </a:t>
            </a:r>
            <a:r>
              <a:rPr lang="en-GB" sz="1200" b="1" i="0" u="none" strike="noStrike" kern="1200" dirty="0">
                <a:solidFill>
                  <a:schemeClr val="tx1"/>
                </a:solidFill>
                <a:effectLst/>
                <a:latin typeface="+mn-lt"/>
                <a:ea typeface="+mn-ea"/>
                <a:cs typeface="+mn-cs"/>
              </a:rPr>
              <a:t>space </a:t>
            </a:r>
            <a:r>
              <a:rPr lang="en-GB" sz="1200" b="0" i="0" u="none" strike="noStrike" kern="1200" dirty="0">
                <a:solidFill>
                  <a:schemeClr val="tx1"/>
                </a:solidFill>
                <a:effectLst/>
                <a:latin typeface="+mn-lt"/>
                <a:ea typeface="+mn-ea"/>
                <a:cs typeface="+mn-cs"/>
              </a:rPr>
              <a:t>is encoded as </a:t>
            </a:r>
            <a:r>
              <a:rPr lang="en-GB" sz="1200" b="1" i="0" u="none" strike="noStrike" kern="1200" dirty="0">
                <a:solidFill>
                  <a:schemeClr val="tx1"/>
                </a:solidFill>
                <a:effectLst/>
                <a:latin typeface="+mn-lt"/>
                <a:ea typeface="+mn-ea"/>
                <a:cs typeface="+mn-cs"/>
              </a:rPr>
              <a:t>%20</a:t>
            </a:r>
            <a:r>
              <a:rPr lang="en-GB" sz="1200" b="0" i="0" u="none" strike="noStrike" kern="1200" dirty="0">
                <a:solidFill>
                  <a:schemeClr val="tx1"/>
                </a:solidFill>
                <a:effectLst/>
                <a:latin typeface="+mn-lt"/>
                <a:ea typeface="+mn-ea"/>
                <a:cs typeface="+mn-cs"/>
              </a:rPr>
              <a:t>.</a:t>
            </a:r>
          </a:p>
          <a:p>
            <a:pPr marL="17145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The </a:t>
            </a:r>
            <a:r>
              <a:rPr lang="en-GB" sz="1200" b="1" i="0" u="none" strike="noStrike" kern="1200" dirty="0">
                <a:solidFill>
                  <a:schemeClr val="tx1"/>
                </a:solidFill>
                <a:effectLst/>
                <a:latin typeface="+mn-lt"/>
                <a:ea typeface="+mn-ea"/>
                <a:cs typeface="+mn-cs"/>
              </a:rPr>
              <a:t>quote</a:t>
            </a:r>
            <a:r>
              <a:rPr lang="en-GB" sz="1200" b="0" i="0" u="none" strike="noStrike" kern="1200" dirty="0">
                <a:solidFill>
                  <a:schemeClr val="tx1"/>
                </a:solidFill>
                <a:effectLst/>
                <a:latin typeface="+mn-lt"/>
                <a:ea typeface="+mn-ea"/>
                <a:cs typeface="+mn-cs"/>
              </a:rPr>
              <a:t> is encoded as </a:t>
            </a:r>
            <a:r>
              <a:rPr lang="en-GB" sz="1200" b="1" i="0" u="none" strike="noStrike" kern="1200" dirty="0">
                <a:solidFill>
                  <a:schemeClr val="tx1"/>
                </a:solidFill>
                <a:effectLst/>
                <a:latin typeface="+mn-lt"/>
                <a:ea typeface="+mn-ea"/>
                <a:cs typeface="+mn-cs"/>
              </a:rPr>
              <a:t>%22</a:t>
            </a:r>
            <a:r>
              <a:rPr lang="en-GB" sz="1200" b="0" i="0" u="none" strike="noStrike" kern="1200" dirty="0">
                <a:solidFill>
                  <a:schemeClr val="tx1"/>
                </a:solidFill>
                <a:effectLst/>
                <a:latin typeface="+mn-lt"/>
                <a:ea typeface="+mn-ea"/>
                <a:cs typeface="+mn-cs"/>
              </a:rPr>
              <a:t>.</a:t>
            </a:r>
          </a:p>
          <a:p>
            <a:pPr marL="17145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The </a:t>
            </a:r>
            <a:r>
              <a:rPr lang="en-GB" sz="1200" b="1" i="0" u="none" strike="noStrike" kern="1200" dirty="0">
                <a:solidFill>
                  <a:schemeClr val="tx1"/>
                </a:solidFill>
                <a:effectLst/>
                <a:latin typeface="+mn-lt"/>
                <a:ea typeface="+mn-ea"/>
                <a:cs typeface="+mn-cs"/>
              </a:rPr>
              <a:t>hash</a:t>
            </a:r>
            <a:r>
              <a:rPr lang="en-GB" sz="1200" b="0" i="0" u="none" strike="noStrike" kern="1200" dirty="0">
                <a:solidFill>
                  <a:schemeClr val="tx1"/>
                </a:solidFill>
                <a:effectLst/>
                <a:latin typeface="+mn-lt"/>
                <a:ea typeface="+mn-ea"/>
                <a:cs typeface="+mn-cs"/>
              </a:rPr>
              <a:t> is encoded as </a:t>
            </a:r>
            <a:r>
              <a:rPr lang="en-GB" sz="1200" b="1" i="0" u="none" strike="noStrike" kern="1200" dirty="0">
                <a:solidFill>
                  <a:schemeClr val="tx1"/>
                </a:solidFill>
                <a:effectLst/>
                <a:latin typeface="+mn-lt"/>
                <a:ea typeface="+mn-ea"/>
                <a:cs typeface="+mn-cs"/>
              </a:rPr>
              <a:t>%23</a:t>
            </a:r>
            <a:r>
              <a:rPr lang="en-GB" sz="1200" b="0" i="0" u="none" strike="noStrike" kern="1200" dirty="0">
                <a:solidFill>
                  <a:schemeClr val="tx1"/>
                </a:solidFill>
                <a:effectLst/>
                <a:latin typeface="+mn-lt"/>
                <a:ea typeface="+mn-ea"/>
                <a:cs typeface="+mn-cs"/>
              </a:rPr>
              <a:t>.</a:t>
            </a:r>
          </a:p>
          <a:p>
            <a:pPr marL="17145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The </a:t>
            </a:r>
            <a:r>
              <a:rPr lang="en-GB" sz="1200" b="1" i="0" u="none" strike="noStrike" kern="1200" dirty="0">
                <a:solidFill>
                  <a:schemeClr val="tx1"/>
                </a:solidFill>
                <a:effectLst/>
                <a:latin typeface="+mn-lt"/>
                <a:ea typeface="+mn-ea"/>
                <a:cs typeface="+mn-cs"/>
              </a:rPr>
              <a:t>dollar</a:t>
            </a:r>
            <a:r>
              <a:rPr lang="en-GB" sz="1200" b="0" i="0" u="none" strike="noStrike" kern="1200" dirty="0">
                <a:solidFill>
                  <a:schemeClr val="tx1"/>
                </a:solidFill>
                <a:effectLst/>
                <a:latin typeface="+mn-lt"/>
                <a:ea typeface="+mn-ea"/>
                <a:cs typeface="+mn-cs"/>
              </a:rPr>
              <a:t> is encoded as </a:t>
            </a:r>
            <a:r>
              <a:rPr lang="en-GB" sz="1200" b="1" i="0" u="none" strike="noStrike" kern="1200" dirty="0">
                <a:solidFill>
                  <a:schemeClr val="tx1"/>
                </a:solidFill>
                <a:effectLst/>
                <a:latin typeface="+mn-lt"/>
                <a:ea typeface="+mn-ea"/>
                <a:cs typeface="+mn-cs"/>
              </a:rPr>
              <a:t>%24</a:t>
            </a:r>
            <a:r>
              <a:rPr lang="en-GB" sz="1200" b="0" i="0" u="none" strike="noStrike" kern="1200" dirty="0">
                <a:solidFill>
                  <a:schemeClr val="tx1"/>
                </a:solidFill>
                <a:effectLst/>
                <a:latin typeface="+mn-lt"/>
                <a:ea typeface="+mn-ea"/>
                <a:cs typeface="+mn-cs"/>
              </a:rPr>
              <a:t>.</a:t>
            </a:r>
          </a:p>
          <a:p>
            <a:pPr marL="171450" indent="-171450" rtl="0" eaLnBrk="1" fontAlgn="t" hangingPunct="1">
              <a:buFont typeface="Arial" panose="020B0604020202020204" pitchFamily="34" charset="0"/>
              <a:buChar char="•"/>
            </a:pPr>
            <a:endParaRPr lang="en-US" sz="1200" b="0" i="0" u="none" strike="noStrike" kern="1200" dirty="0">
              <a:solidFill>
                <a:schemeClr val="tx1"/>
              </a:solidFill>
              <a:effectLst/>
              <a:latin typeface="+mn-lt"/>
              <a:ea typeface="+mn-ea"/>
              <a:cs typeface="+mn-cs"/>
            </a:endParaRPr>
          </a:p>
          <a:p>
            <a:pPr marL="0" indent="0" rtl="0" eaLnBrk="1" fontAlgn="t" hangingPunct="1">
              <a:buFont typeface="Arial" panose="020B0604020202020204" pitchFamily="34" charset="0"/>
              <a:buNone/>
            </a:pPr>
            <a:r>
              <a:rPr lang="en-US" sz="1200" b="0" i="0" u="none" strike="noStrike" kern="1200" dirty="0">
                <a:solidFill>
                  <a:schemeClr val="tx1"/>
                </a:solidFill>
                <a:effectLst/>
                <a:latin typeface="+mn-lt"/>
                <a:ea typeface="+mn-ea"/>
                <a:cs typeface="+mn-cs"/>
              </a:rPr>
              <a:t>More examples:</a:t>
            </a:r>
          </a:p>
          <a:p>
            <a:pPr marL="171450" indent="-171450" rtl="0" eaLnBrk="1" fontAlgn="t"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The </a:t>
            </a:r>
            <a:r>
              <a:rPr lang="en-US" sz="1200" b="1" i="0" u="none" strike="noStrike" kern="1200" dirty="0">
                <a:solidFill>
                  <a:schemeClr val="tx1"/>
                </a:solidFill>
                <a:effectLst/>
                <a:latin typeface="+mn-lt"/>
                <a:ea typeface="+mn-ea"/>
                <a:cs typeface="+mn-cs"/>
              </a:rPr>
              <a:t>percentage </a:t>
            </a:r>
            <a:r>
              <a:rPr lang="en-US" sz="1200" b="0" i="0" u="none" strike="noStrike" kern="1200" dirty="0">
                <a:solidFill>
                  <a:schemeClr val="tx1"/>
                </a:solidFill>
                <a:effectLst/>
                <a:latin typeface="+mn-lt"/>
                <a:ea typeface="+mn-ea"/>
                <a:cs typeface="+mn-cs"/>
              </a:rPr>
              <a:t>is encoded as </a:t>
            </a:r>
            <a:r>
              <a:rPr lang="en-US" sz="1200" b="1" i="0" u="none" strike="noStrike" kern="1200" dirty="0">
                <a:solidFill>
                  <a:schemeClr val="tx1"/>
                </a:solidFill>
                <a:effectLst/>
                <a:latin typeface="+mn-lt"/>
                <a:ea typeface="+mn-ea"/>
                <a:cs typeface="+mn-cs"/>
              </a:rPr>
              <a:t>%25</a:t>
            </a:r>
            <a:r>
              <a:rPr lang="en-US" sz="1200" b="0" i="0" u="none" strike="noStrike" kern="1200" dirty="0">
                <a:solidFill>
                  <a:schemeClr val="tx1"/>
                </a:solidFill>
                <a:effectLst/>
                <a:latin typeface="+mn-lt"/>
                <a:ea typeface="+mn-ea"/>
                <a:cs typeface="+mn-cs"/>
              </a:rPr>
              <a:t>.</a:t>
            </a:r>
          </a:p>
          <a:p>
            <a:pPr marL="171450" indent="-171450" rtl="0" eaLnBrk="1" fontAlgn="t"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The </a:t>
            </a:r>
            <a:r>
              <a:rPr lang="en-US" sz="1200" b="1" i="0" u="none" strike="noStrike" kern="1200" dirty="0">
                <a:solidFill>
                  <a:schemeClr val="tx1"/>
                </a:solidFill>
                <a:effectLst/>
                <a:latin typeface="+mn-lt"/>
                <a:ea typeface="+mn-ea"/>
                <a:cs typeface="+mn-cs"/>
              </a:rPr>
              <a:t>ampersand </a:t>
            </a:r>
            <a:r>
              <a:rPr lang="en-US" sz="1200" b="0" i="0" u="none" strike="noStrike" kern="1200" dirty="0">
                <a:solidFill>
                  <a:schemeClr val="tx1"/>
                </a:solidFill>
                <a:effectLst/>
                <a:latin typeface="+mn-lt"/>
                <a:ea typeface="+mn-ea"/>
                <a:cs typeface="+mn-cs"/>
              </a:rPr>
              <a:t>is encoded as </a:t>
            </a:r>
            <a:r>
              <a:rPr lang="en-US" sz="1200" b="1" i="0" u="none" strike="noStrike" kern="1200" dirty="0">
                <a:solidFill>
                  <a:schemeClr val="tx1"/>
                </a:solidFill>
                <a:effectLst/>
                <a:latin typeface="+mn-lt"/>
                <a:ea typeface="+mn-ea"/>
                <a:cs typeface="+mn-cs"/>
              </a:rPr>
              <a:t>%26</a:t>
            </a:r>
            <a:r>
              <a:rPr lang="en-US" sz="1200" b="0" i="0" u="none" strike="noStrike" kern="1200" dirty="0">
                <a:solidFill>
                  <a:schemeClr val="tx1"/>
                </a:solidFill>
                <a:effectLst/>
                <a:latin typeface="+mn-lt"/>
                <a:ea typeface="+mn-ea"/>
                <a:cs typeface="+mn-cs"/>
              </a:rPr>
              <a:t>.</a:t>
            </a:r>
          </a:p>
          <a:p>
            <a:pPr marL="171450" indent="-171450" rtl="0" eaLnBrk="1" fontAlgn="t"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The </a:t>
            </a:r>
            <a:r>
              <a:rPr lang="en-US" sz="1200" b="1" i="0" u="none" strike="noStrike" kern="1200" dirty="0">
                <a:solidFill>
                  <a:schemeClr val="tx1"/>
                </a:solidFill>
                <a:effectLst/>
                <a:latin typeface="+mn-lt"/>
                <a:ea typeface="+mn-ea"/>
                <a:cs typeface="+mn-cs"/>
              </a:rPr>
              <a:t>Cyrillic letter </a:t>
            </a:r>
            <a:r>
              <a:rPr lang="en-US" sz="1200" b="0" i="0" u="none" strike="noStrike" kern="1200" dirty="0">
                <a:solidFill>
                  <a:schemeClr val="tx1"/>
                </a:solidFill>
                <a:effectLst/>
                <a:latin typeface="+mn-lt"/>
                <a:ea typeface="+mn-ea"/>
                <a:cs typeface="+mn-cs"/>
              </a:rPr>
              <a:t>"</a:t>
            </a:r>
            <a:r>
              <a:rPr lang="en-US" sz="1200" b="1" i="0" u="none" strike="noStrike" kern="1200" dirty="0" err="1">
                <a:solidFill>
                  <a:schemeClr val="tx1"/>
                </a:solidFill>
                <a:effectLst/>
                <a:latin typeface="+mn-lt"/>
                <a:ea typeface="+mn-ea"/>
                <a:cs typeface="+mn-cs"/>
              </a:rPr>
              <a:t>sht</a:t>
            </a:r>
            <a:r>
              <a:rPr lang="en-US" sz="1200" b="0" i="0" u="none" strike="noStrike" kern="1200" dirty="0">
                <a:solidFill>
                  <a:schemeClr val="tx1"/>
                </a:solidFill>
                <a:effectLst/>
                <a:latin typeface="+mn-lt"/>
                <a:ea typeface="+mn-ea"/>
                <a:cs typeface="+mn-cs"/>
              </a:rPr>
              <a:t>" is encoded as </a:t>
            </a:r>
            <a:r>
              <a:rPr lang="en-GB" sz="1200" b="1" i="0" u="none" strike="noStrike" kern="1200" dirty="0">
                <a:solidFill>
                  <a:schemeClr val="tx1"/>
                </a:solidFill>
                <a:effectLst/>
                <a:latin typeface="+mn-lt"/>
                <a:ea typeface="+mn-ea"/>
                <a:cs typeface="+mn-cs"/>
              </a:rPr>
              <a:t>%D1%89</a:t>
            </a:r>
            <a:r>
              <a:rPr lang="en-GB" sz="1200" b="0" i="0" u="none" strike="noStrike" kern="1200" dirty="0">
                <a:solidFill>
                  <a:schemeClr val="tx1"/>
                </a:solidFill>
                <a:effectLst/>
                <a:latin typeface="+mn-lt"/>
                <a:ea typeface="+mn-ea"/>
                <a:cs typeface="+mn-cs"/>
              </a:rPr>
              <a:t>. It consists of 2 hex codes in the UTF-8 charset.</a:t>
            </a:r>
          </a:p>
          <a:p>
            <a:pPr marL="171450" marR="0" lvl="0" indent="-171450" algn="l" defTabSz="914400" rtl="0" eaLnBrk="1" fontAlgn="t" hangingPunct="1">
              <a:lnSpc>
                <a:spcPct val="100000"/>
              </a:lnSpc>
              <a:spcBef>
                <a:spcPts val="0"/>
              </a:spcBef>
              <a:spcAft>
                <a:spcPts val="0"/>
              </a:spcAft>
              <a:buClrTx/>
              <a:buSzTx/>
              <a:buFont typeface="Arial" panose="020B0604020202020204" pitchFamily="34" charset="0"/>
              <a:buChar char="•"/>
              <a:tabLst/>
              <a:defRPr/>
            </a:pPr>
            <a:r>
              <a:rPr lang="en-GB" sz="1200" b="0" i="0" u="none" strike="noStrike" kern="1200" dirty="0">
                <a:solidFill>
                  <a:schemeClr val="tx1"/>
                </a:solidFill>
                <a:effectLst/>
                <a:latin typeface="+mn-lt"/>
                <a:ea typeface="+mn-ea"/>
                <a:cs typeface="+mn-cs"/>
              </a:rPr>
              <a:t>The </a:t>
            </a:r>
            <a:r>
              <a:rPr lang="en-GB" sz="1200" b="1" i="0" u="none" strike="noStrike" kern="1200" dirty="0">
                <a:solidFill>
                  <a:schemeClr val="tx1"/>
                </a:solidFill>
                <a:effectLst/>
                <a:latin typeface="+mn-lt"/>
                <a:ea typeface="+mn-ea"/>
                <a:cs typeface="+mn-cs"/>
              </a:rPr>
              <a:t>Chinese letter </a:t>
            </a:r>
            <a:r>
              <a:rPr lang="en-GB" sz="1200" b="0" i="0" u="none" strike="noStrike" kern="1200" dirty="0">
                <a:solidFill>
                  <a:schemeClr val="tx1"/>
                </a:solidFill>
                <a:effectLst/>
                <a:latin typeface="+mn-lt"/>
                <a:ea typeface="+mn-ea"/>
                <a:cs typeface="+mn-cs"/>
              </a:rPr>
              <a:t>"</a:t>
            </a:r>
            <a:r>
              <a:rPr lang="en-US" sz="1200" b="1" i="0" kern="1200" dirty="0" err="1">
                <a:solidFill>
                  <a:schemeClr val="tx1"/>
                </a:solidFill>
                <a:effectLst/>
                <a:latin typeface="+mn-lt"/>
                <a:ea typeface="+mn-ea"/>
                <a:cs typeface="+mn-cs"/>
              </a:rPr>
              <a:t>Ài</a:t>
            </a:r>
            <a:r>
              <a:rPr lang="en-GB" sz="1200" b="0" i="0" u="none" strike="noStrike" kern="1200" dirty="0">
                <a:solidFill>
                  <a:schemeClr val="tx1"/>
                </a:solidFill>
                <a:effectLst/>
                <a:latin typeface="+mn-lt"/>
                <a:ea typeface="+mn-ea"/>
                <a:cs typeface="+mn-cs"/>
              </a:rPr>
              <a:t>" (love in Chinese) is encoded as </a:t>
            </a:r>
            <a:r>
              <a:rPr lang="en-GB" sz="1200" b="1" dirty="0"/>
              <a:t>%E7%88%B1</a:t>
            </a:r>
            <a:r>
              <a:rPr lang="en-GB" sz="1200" dirty="0"/>
              <a:t>.</a:t>
            </a:r>
            <a:endParaRPr lang="en-US" sz="1200" b="0" i="0" u="none" strike="noStrike" kern="1200" dirty="0">
              <a:solidFill>
                <a:schemeClr val="tx1"/>
              </a:solidFill>
              <a:effectLst/>
              <a:latin typeface="+mn-lt"/>
              <a:ea typeface="+mn-ea"/>
              <a:cs typeface="+mn-cs"/>
            </a:endParaRPr>
          </a:p>
          <a:p>
            <a:pPr marL="0" indent="0" rtl="0" eaLnBrk="1" fontAlgn="t" hangingPunct="1">
              <a:buFont typeface="Arial" panose="020B0604020202020204" pitchFamily="34" charset="0"/>
              <a:buNone/>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more interesting </a:t>
            </a:r>
            <a:r>
              <a:rPr lang="en-US" b="1" dirty="0"/>
              <a:t>example </a:t>
            </a:r>
            <a:r>
              <a:rPr lang="en-US" dirty="0"/>
              <a:t>is shown at the slide. It combines Cyrillic letters, Chinese letters and Latin letters, which after URL encoding take the form shown on the screen. During the URL encoding </a:t>
            </a:r>
            <a:r>
              <a:rPr lang="en-US" sz="1200" b="1" dirty="0">
                <a:solidFill>
                  <a:schemeClr val="bg2"/>
                </a:solidFill>
              </a:rPr>
              <a:t>each non-standard char </a:t>
            </a:r>
            <a:r>
              <a:rPr lang="en-US" sz="1200" b="0" dirty="0">
                <a:solidFill>
                  <a:schemeClr val="bg2"/>
                </a:solidFill>
              </a:rPr>
              <a:t>is converted to its corresponding UTF-8 bytes, represented as hex digits with the percentage as prefix.</a:t>
            </a:r>
          </a:p>
          <a:p>
            <a:pPr marL="0" marR="0" lvl="0" indent="0" algn="l" defTabSz="914400" rtl="0" eaLnBrk="1" fontAlgn="auto" latinLnBrk="0" hangingPunct="1">
              <a:lnSpc>
                <a:spcPct val="100000"/>
              </a:lnSpc>
              <a:spcBef>
                <a:spcPts val="0"/>
              </a:spcBef>
              <a:spcAft>
                <a:spcPts val="0"/>
              </a:spcAft>
              <a:buClrTx/>
              <a:buSzTx/>
              <a:buFontTx/>
              <a:buNone/>
              <a:tabLst/>
              <a:defRPr/>
            </a:pPr>
            <a:endParaRPr lang="bg-BG" sz="1200" b="0" noProof="1">
              <a:solidFill>
                <a:schemeClr val="bg2"/>
              </a:solidFill>
            </a:endParaRPr>
          </a:p>
        </p:txBody>
      </p:sp>
      <p:sp>
        <p:nvSpPr>
          <p:cNvPr id="4" name="Slide Number Placeholder 3"/>
          <p:cNvSpPr>
            <a:spLocks noGrp="1"/>
          </p:cNvSpPr>
          <p:nvPr>
            <p:ph type="sldNum" sz="quarter" idx="5"/>
          </p:nvPr>
        </p:nvSpPr>
        <p:spPr/>
        <p:txBody>
          <a:bodyPr/>
          <a:lstStyle/>
          <a:p>
            <a:fld id="{2BF067CD-8E6B-4360-9AA8-C5DF2A48A6D1}" type="slidenum">
              <a:rPr lang="en-US" smtClean="0"/>
              <a:t>32</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1656292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Following the concept of URL-encoding, some </a:t>
            </a:r>
            <a:r>
              <a:rPr lang="en-US" b="1" dirty="0"/>
              <a:t>valid and invalid URLs </a:t>
            </a:r>
            <a:r>
              <a:rPr lang="en-US" dirty="0"/>
              <a:t>are shown as examples.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the screen we can see some valid URLs.</a:t>
            </a:r>
          </a:p>
          <a:p>
            <a:pPr>
              <a:lnSpc>
                <a:spcPct val="100000"/>
              </a:lnSpc>
            </a:pPr>
            <a:endParaRPr lang="en-US" dirty="0"/>
          </a:p>
          <a:p>
            <a:pPr>
              <a:lnSpc>
                <a:spcPct val="100000"/>
              </a:lnSpc>
              <a:spcBef>
                <a:spcPts val="1800"/>
              </a:spcBef>
            </a:pPr>
            <a:r>
              <a:rPr lang="en-US" dirty="0"/>
              <a:t>And now we can see some invalid URLs.</a:t>
            </a:r>
          </a:p>
          <a:p>
            <a:pPr marL="171450" indent="-171450">
              <a:lnSpc>
                <a:spcPct val="100000"/>
              </a:lnSpc>
              <a:spcBef>
                <a:spcPts val="1800"/>
              </a:spcBef>
              <a:buFont typeface="Arial" panose="020B0604020202020204" pitchFamily="34" charset="0"/>
              <a:buChar char="•"/>
            </a:pPr>
            <a:r>
              <a:rPr lang="en-US" dirty="0"/>
              <a:t>At the first example, the </a:t>
            </a:r>
            <a:r>
              <a:rPr lang="en-US" b="1" dirty="0"/>
              <a:t>space</a:t>
            </a:r>
            <a:r>
              <a:rPr lang="en-US" dirty="0"/>
              <a:t> should be encoded as "</a:t>
            </a:r>
            <a:r>
              <a:rPr lang="en-US" b="1" dirty="0"/>
              <a:t>+</a:t>
            </a:r>
            <a:r>
              <a:rPr lang="en-US" dirty="0"/>
              <a:t>" or "</a:t>
            </a:r>
            <a:r>
              <a:rPr lang="en-US" b="1" dirty="0"/>
              <a:t>%20</a:t>
            </a:r>
            <a:r>
              <a:rPr lang="en-US" dirty="0"/>
              <a:t>".</a:t>
            </a:r>
          </a:p>
          <a:p>
            <a:pPr marL="171450" indent="-171450">
              <a:lnSpc>
                <a:spcPct val="100000"/>
              </a:lnSpc>
              <a:spcBef>
                <a:spcPts val="1800"/>
              </a:spcBef>
              <a:buFont typeface="Arial" panose="020B0604020202020204" pitchFamily="34" charset="0"/>
              <a:buChar char="•"/>
            </a:pPr>
            <a:r>
              <a:rPr lang="en-US" dirty="0"/>
              <a:t>At the second example the Cyrillic letters should be encoded as </a:t>
            </a:r>
            <a:r>
              <a:rPr lang="en-US" sz="1200" b="1" noProof="1">
                <a:solidFill>
                  <a:schemeClr val="bg2"/>
                </a:solidFill>
                <a:effectLst>
                  <a:outerShdw blurRad="38100" dist="38100" dir="2700000" algn="tl">
                    <a:srgbClr val="000000">
                      <a:alpha val="43137"/>
                    </a:srgbClr>
                  </a:outerShdw>
                </a:effectLst>
                <a:cs typeface="Consolas" pitchFamily="49" charset="0"/>
              </a:rPr>
              <a:t>%D0%BA%D0%BE%D0%B4</a:t>
            </a:r>
            <a:r>
              <a:rPr lang="en-US" sz="1200" b="0" noProof="1">
                <a:solidFill>
                  <a:schemeClr val="bg2"/>
                </a:solidFill>
                <a:effectLst>
                  <a:outerShdw blurRad="38100" dist="38100" dir="2700000" algn="tl">
                    <a:srgbClr val="000000">
                      <a:alpha val="43137"/>
                    </a:srgbClr>
                  </a:outerShdw>
                </a:effectLst>
                <a:cs typeface="Consolas" pitchFamily="49" charset="0"/>
              </a:rPr>
              <a:t>.</a:t>
            </a:r>
            <a:endParaRPr lang="en-US" dirty="0"/>
          </a:p>
          <a:p>
            <a:endParaRPr lang="en-US" dirty="0"/>
          </a:p>
        </p:txBody>
      </p:sp>
      <p:sp>
        <p:nvSpPr>
          <p:cNvPr id="4" name="Slide Number Placeholder 3"/>
          <p:cNvSpPr>
            <a:spLocks noGrp="1"/>
          </p:cNvSpPr>
          <p:nvPr>
            <p:ph type="sldNum" sz="quarter" idx="10"/>
          </p:nvPr>
        </p:nvSpPr>
        <p:spPr/>
        <p:txBody>
          <a:bodyPr/>
          <a:lstStyle/>
          <a:p>
            <a:fld id="{2BF067CD-8E6B-4360-9AA8-C5DF2A48A6D1}" type="slidenum">
              <a:rPr lang="en-US" smtClean="0"/>
              <a:t>33</a:t>
            </a:fld>
            <a:endParaRPr lang="en-US"/>
          </a:p>
        </p:txBody>
      </p:sp>
      <p:sp>
        <p:nvSpPr>
          <p:cNvPr id="7" name="Footer Placeholder 7">
            <a:extLst>
              <a:ext uri="{FF2B5EF4-FFF2-40B4-BE49-F238E27FC236}">
                <a16:creationId xmlns="" xmlns:a16="http://schemas.microsoft.com/office/drawing/2014/main" id="{14BFD161-7025-4467-A8E1-0CD7A4E6F23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0712005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was the lesson about the </a:t>
            </a:r>
            <a:r>
              <a:rPr lang="en-US" b="1" dirty="0"/>
              <a:t>HTTP protocol</a:t>
            </a:r>
            <a:r>
              <a:rPr lang="en-US" dirty="0"/>
              <a:t>. Let's </a:t>
            </a:r>
            <a:r>
              <a:rPr lang="en-US" b="1" dirty="0"/>
              <a:t>summarize </a:t>
            </a:r>
            <a:r>
              <a:rPr lang="en-US" dirty="0"/>
              <a:t>what we learned from this lesson.</a:t>
            </a:r>
          </a:p>
          <a:p>
            <a:endParaRPr lang="en-US" dirty="0"/>
          </a:p>
          <a:p>
            <a:pPr marL="0" indent="0">
              <a:spcBef>
                <a:spcPts val="300"/>
              </a:spcBef>
              <a:spcAft>
                <a:spcPts val="300"/>
              </a:spcAft>
              <a:buClr>
                <a:schemeClr val="bg2"/>
              </a:buClr>
              <a:buFont typeface="Wingdings" panose="05000000000000000000" pitchFamily="2" charset="2"/>
              <a:buNone/>
            </a:pPr>
            <a:r>
              <a:rPr lang="en-US" sz="3200" b="1" dirty="0">
                <a:solidFill>
                  <a:schemeClr val="bg1">
                    <a:lumMod val="60000"/>
                    <a:lumOff val="40000"/>
                  </a:schemeClr>
                </a:solidFill>
              </a:rPr>
              <a:t>HTTP </a:t>
            </a:r>
            <a:r>
              <a:rPr lang="en-US" sz="3200" b="0" dirty="0">
                <a:solidFill>
                  <a:schemeClr val="bg1">
                    <a:lumMod val="60000"/>
                    <a:lumOff val="40000"/>
                  </a:schemeClr>
                </a:solidFill>
              </a:rPr>
              <a:t>is an abbreviation from "</a:t>
            </a:r>
            <a:r>
              <a:rPr lang="en-US" sz="3200" b="1" dirty="0">
                <a:solidFill>
                  <a:schemeClr val="bg1">
                    <a:lumMod val="60000"/>
                    <a:lumOff val="40000"/>
                  </a:schemeClr>
                </a:solidFill>
              </a:rPr>
              <a:t>H</a:t>
            </a:r>
            <a:r>
              <a:rPr lang="en-US" sz="3200" b="1" dirty="0">
                <a:solidFill>
                  <a:schemeClr val="bg2"/>
                </a:solidFill>
              </a:rPr>
              <a:t>yper </a:t>
            </a:r>
            <a:r>
              <a:rPr lang="en-US" sz="3200" b="1" dirty="0">
                <a:solidFill>
                  <a:schemeClr val="bg1">
                    <a:lumMod val="60000"/>
                    <a:lumOff val="40000"/>
                  </a:schemeClr>
                </a:solidFill>
              </a:rPr>
              <a:t>T</a:t>
            </a:r>
            <a:r>
              <a:rPr lang="en-US" sz="3200" b="1" dirty="0">
                <a:solidFill>
                  <a:schemeClr val="bg2"/>
                </a:solidFill>
              </a:rPr>
              <a:t>ext </a:t>
            </a:r>
            <a:r>
              <a:rPr lang="en-US" sz="3200" b="1" dirty="0">
                <a:solidFill>
                  <a:schemeClr val="bg1">
                    <a:lumMod val="60000"/>
                    <a:lumOff val="40000"/>
                  </a:schemeClr>
                </a:solidFill>
              </a:rPr>
              <a:t>T</a:t>
            </a:r>
            <a:r>
              <a:rPr lang="en-US" sz="3200" b="1" dirty="0">
                <a:solidFill>
                  <a:schemeClr val="bg2"/>
                </a:solidFill>
              </a:rPr>
              <a:t>ransfer </a:t>
            </a:r>
            <a:r>
              <a:rPr lang="en-US" sz="3200" b="1" dirty="0">
                <a:solidFill>
                  <a:schemeClr val="bg1">
                    <a:lumMod val="60000"/>
                    <a:lumOff val="40000"/>
                  </a:schemeClr>
                </a:solidFill>
              </a:rPr>
              <a:t>P</a:t>
            </a:r>
            <a:r>
              <a:rPr lang="en-US" sz="3200" b="1" dirty="0">
                <a:solidFill>
                  <a:schemeClr val="bg2"/>
                </a:solidFill>
              </a:rPr>
              <a:t>rotocol</a:t>
            </a:r>
            <a:r>
              <a:rPr lang="en-US" sz="3200" b="0" dirty="0">
                <a:solidFill>
                  <a:schemeClr val="bg2"/>
                </a:solidFill>
              </a:rPr>
              <a:t>".</a:t>
            </a:r>
            <a:endParaRPr lang="en-US" sz="3200" b="1" dirty="0">
              <a:solidFill>
                <a:schemeClr val="bg2"/>
              </a:solidFill>
            </a:endParaRPr>
          </a:p>
          <a:p>
            <a:pPr marL="0" indent="0">
              <a:spcBef>
                <a:spcPts val="300"/>
              </a:spcBef>
              <a:spcAft>
                <a:spcPts val="300"/>
              </a:spcAft>
              <a:buClr>
                <a:schemeClr val="bg2"/>
              </a:buClr>
              <a:buFont typeface="Wingdings" panose="05000000000000000000" pitchFamily="2" charset="2"/>
              <a:buNone/>
            </a:pPr>
            <a:endParaRPr lang="en-US" sz="3200" b="1" dirty="0">
              <a:solidFill>
                <a:schemeClr val="bg2"/>
              </a:solidFill>
            </a:endParaRPr>
          </a:p>
          <a:p>
            <a:pPr marL="0" indent="0">
              <a:spcBef>
                <a:spcPts val="300"/>
              </a:spcBef>
              <a:spcAft>
                <a:spcPts val="300"/>
              </a:spcAft>
              <a:buClr>
                <a:schemeClr val="bg2"/>
              </a:buClr>
              <a:buFont typeface="Wingdings" panose="05000000000000000000" pitchFamily="2" charset="2"/>
              <a:buNone/>
            </a:pPr>
            <a:r>
              <a:rPr lang="en-US" sz="3200" b="1" dirty="0">
                <a:solidFill>
                  <a:schemeClr val="bg2"/>
                </a:solidFill>
              </a:rPr>
              <a:t>HTTP </a:t>
            </a:r>
            <a:r>
              <a:rPr lang="en-US" sz="3200" b="0" dirty="0">
                <a:solidFill>
                  <a:schemeClr val="bg2"/>
                </a:solidFill>
              </a:rPr>
              <a:t>is a </a:t>
            </a:r>
            <a:r>
              <a:rPr lang="en-US" sz="3200" dirty="0">
                <a:solidFill>
                  <a:schemeClr val="bg2"/>
                </a:solidFill>
              </a:rPr>
              <a:t>text-based client-server protocol for the Internet</a:t>
            </a:r>
            <a:r>
              <a:rPr lang="bg-BG" sz="3200" dirty="0">
                <a:solidFill>
                  <a:schemeClr val="bg2"/>
                </a:solidFill>
              </a:rPr>
              <a:t>, </a:t>
            </a:r>
            <a:r>
              <a:rPr lang="en-US" sz="3200" dirty="0">
                <a:solidFill>
                  <a:schemeClr val="bg2"/>
                </a:solidFill>
              </a:rPr>
              <a:t>used by millions of Web developer.</a:t>
            </a:r>
          </a:p>
          <a:p>
            <a:pPr marL="0" indent="0">
              <a:spcBef>
                <a:spcPts val="300"/>
              </a:spcBef>
              <a:spcAft>
                <a:spcPts val="300"/>
              </a:spcAft>
              <a:buClr>
                <a:schemeClr val="bg2"/>
              </a:buClr>
              <a:buFont typeface="Wingdings" panose="05000000000000000000" pitchFamily="2" charset="2"/>
              <a:buNone/>
            </a:pPr>
            <a:endParaRPr lang="en-US" sz="3200" dirty="0">
              <a:solidFill>
                <a:schemeClr val="bg2"/>
              </a:solidFill>
            </a:endParaRPr>
          </a:p>
          <a:p>
            <a:pPr marL="0" indent="0">
              <a:spcBef>
                <a:spcPts val="300"/>
              </a:spcBef>
              <a:spcAft>
                <a:spcPts val="300"/>
              </a:spcAft>
              <a:buClr>
                <a:schemeClr val="bg2"/>
              </a:buClr>
              <a:buFont typeface="Wingdings" panose="05000000000000000000" pitchFamily="2" charset="2"/>
              <a:buNone/>
            </a:pPr>
            <a:r>
              <a:rPr lang="en-US" sz="3200" b="1" dirty="0">
                <a:solidFill>
                  <a:schemeClr val="bg2"/>
                </a:solidFill>
              </a:rPr>
              <a:t>HTTP </a:t>
            </a:r>
            <a:r>
              <a:rPr lang="en-US" sz="3200" dirty="0">
                <a:solidFill>
                  <a:schemeClr val="bg2"/>
                </a:solidFill>
              </a:rPr>
              <a:t>works with message pairs: </a:t>
            </a:r>
            <a:r>
              <a:rPr lang="en-US" sz="3200" b="1" dirty="0">
                <a:solidFill>
                  <a:schemeClr val="bg2"/>
                </a:solidFill>
              </a:rPr>
              <a:t>request</a:t>
            </a:r>
            <a:r>
              <a:rPr lang="en-US" sz="3200" dirty="0">
                <a:solidFill>
                  <a:schemeClr val="bg2"/>
                </a:solidFill>
              </a:rPr>
              <a:t> and </a:t>
            </a:r>
            <a:r>
              <a:rPr lang="en-US" sz="3200" b="1" dirty="0">
                <a:solidFill>
                  <a:schemeClr val="bg2"/>
                </a:solidFill>
              </a:rPr>
              <a:t>response</a:t>
            </a:r>
            <a:r>
              <a:rPr lang="en-US" sz="3200" dirty="0">
                <a:solidFill>
                  <a:schemeClr val="bg2"/>
                </a:solidFill>
              </a:rPr>
              <a:t>.</a:t>
            </a:r>
          </a:p>
          <a:p>
            <a:pPr marL="0" indent="0">
              <a:spcBef>
                <a:spcPts val="300"/>
              </a:spcBef>
              <a:spcAft>
                <a:spcPts val="300"/>
              </a:spcAft>
              <a:buClr>
                <a:schemeClr val="bg2"/>
              </a:buClr>
              <a:buFont typeface="Wingdings" panose="05000000000000000000" pitchFamily="2" charset="2"/>
              <a:buNone/>
            </a:pPr>
            <a:endParaRPr lang="en-US" sz="3200" dirty="0">
              <a:solidFill>
                <a:schemeClr val="bg2"/>
              </a:solidFill>
            </a:endParaRPr>
          </a:p>
          <a:p>
            <a:pPr marL="0" indent="0">
              <a:spcBef>
                <a:spcPts val="300"/>
              </a:spcBef>
              <a:spcAft>
                <a:spcPts val="300"/>
              </a:spcAft>
              <a:buClr>
                <a:schemeClr val="bg2"/>
              </a:buClr>
              <a:buFont typeface="Wingdings" panose="05000000000000000000" pitchFamily="2" charset="2"/>
              <a:buNone/>
            </a:pPr>
            <a:r>
              <a:rPr lang="en-US" sz="3200" dirty="0">
                <a:solidFill>
                  <a:schemeClr val="bg2"/>
                </a:solidFill>
              </a:rPr>
              <a:t>The HTTP </a:t>
            </a:r>
            <a:r>
              <a:rPr lang="en-US" sz="3200" b="1" dirty="0">
                <a:solidFill>
                  <a:schemeClr val="bg1">
                    <a:lumMod val="60000"/>
                    <a:lumOff val="40000"/>
                  </a:schemeClr>
                </a:solidFill>
              </a:rPr>
              <a:t>request</a:t>
            </a:r>
            <a:r>
              <a:rPr lang="en-US" sz="3200" dirty="0">
                <a:solidFill>
                  <a:schemeClr val="bg2"/>
                </a:solidFill>
              </a:rPr>
              <a:t> consists of </a:t>
            </a:r>
            <a:r>
              <a:rPr lang="en-US" sz="3200" b="1" dirty="0">
                <a:solidFill>
                  <a:schemeClr val="bg2"/>
                </a:solidFill>
              </a:rPr>
              <a:t>method </a:t>
            </a:r>
            <a:r>
              <a:rPr lang="en-US" sz="3200" dirty="0">
                <a:solidFill>
                  <a:schemeClr val="bg2"/>
                </a:solidFill>
              </a:rPr>
              <a:t>+ </a:t>
            </a:r>
            <a:r>
              <a:rPr lang="en-US" sz="3200" b="1" dirty="0">
                <a:solidFill>
                  <a:schemeClr val="bg2"/>
                </a:solidFill>
              </a:rPr>
              <a:t>headers </a:t>
            </a:r>
            <a:r>
              <a:rPr lang="en-US" sz="3200" dirty="0">
                <a:solidFill>
                  <a:schemeClr val="bg2"/>
                </a:solidFill>
              </a:rPr>
              <a:t>+ </a:t>
            </a:r>
            <a:r>
              <a:rPr lang="en-US" sz="3200" b="1" dirty="0">
                <a:solidFill>
                  <a:schemeClr val="bg2"/>
                </a:solidFill>
              </a:rPr>
              <a:t>body</a:t>
            </a:r>
            <a:r>
              <a:rPr lang="en-US" sz="3200" dirty="0">
                <a:solidFill>
                  <a:schemeClr val="bg2"/>
                </a:solidFill>
              </a:rPr>
              <a:t>.</a:t>
            </a:r>
          </a:p>
          <a:p>
            <a:pPr marL="360000" indent="-180000">
              <a:spcBef>
                <a:spcPts val="300"/>
              </a:spcBef>
              <a:spcAft>
                <a:spcPts val="300"/>
              </a:spcAft>
              <a:buClr>
                <a:schemeClr val="bg2"/>
              </a:buClr>
              <a:buFont typeface="Arial" panose="020B0604020202020204" pitchFamily="34" charset="0"/>
              <a:buChar char="•"/>
            </a:pPr>
            <a:r>
              <a:rPr lang="en-US" sz="3200" dirty="0">
                <a:solidFill>
                  <a:schemeClr val="bg2"/>
                </a:solidFill>
              </a:rPr>
              <a:t>The </a:t>
            </a:r>
            <a:r>
              <a:rPr lang="en-US" sz="3200" b="1" dirty="0">
                <a:solidFill>
                  <a:schemeClr val="bg2"/>
                </a:solidFill>
              </a:rPr>
              <a:t>method</a:t>
            </a:r>
            <a:r>
              <a:rPr lang="en-US" sz="3200" dirty="0">
                <a:solidFill>
                  <a:schemeClr val="bg2"/>
                </a:solidFill>
              </a:rPr>
              <a:t> can be </a:t>
            </a:r>
            <a:r>
              <a:rPr lang="en-US" sz="3200" b="1" dirty="0">
                <a:solidFill>
                  <a:schemeClr val="bg2"/>
                </a:solidFill>
              </a:rPr>
              <a:t>GET</a:t>
            </a:r>
            <a:r>
              <a:rPr lang="en-US" sz="3200" dirty="0">
                <a:solidFill>
                  <a:schemeClr val="bg2"/>
                </a:solidFill>
              </a:rPr>
              <a:t>, </a:t>
            </a:r>
            <a:r>
              <a:rPr lang="en-US" sz="3200" b="1" dirty="0">
                <a:solidFill>
                  <a:schemeClr val="bg2"/>
                </a:solidFill>
              </a:rPr>
              <a:t>POST</a:t>
            </a:r>
            <a:r>
              <a:rPr lang="en-US" sz="3200" dirty="0">
                <a:solidFill>
                  <a:schemeClr val="bg2"/>
                </a:solidFill>
              </a:rPr>
              <a:t> or other.</a:t>
            </a:r>
          </a:p>
          <a:p>
            <a:pPr marL="360000" indent="-180000">
              <a:spcBef>
                <a:spcPts val="300"/>
              </a:spcBef>
              <a:spcAft>
                <a:spcPts val="300"/>
              </a:spcAft>
              <a:buClr>
                <a:schemeClr val="bg2"/>
              </a:buClr>
              <a:buFont typeface="Arial" panose="020B0604020202020204" pitchFamily="34" charset="0"/>
              <a:buChar char="•"/>
            </a:pPr>
            <a:r>
              <a:rPr lang="en-US" sz="3200" dirty="0">
                <a:solidFill>
                  <a:schemeClr val="bg2"/>
                </a:solidFill>
              </a:rPr>
              <a:t>The </a:t>
            </a:r>
            <a:r>
              <a:rPr lang="en-US" sz="3200" b="1" dirty="0">
                <a:solidFill>
                  <a:schemeClr val="bg2"/>
                </a:solidFill>
              </a:rPr>
              <a:t>request headers</a:t>
            </a:r>
            <a:r>
              <a:rPr lang="en-US" sz="3200" dirty="0">
                <a:solidFill>
                  <a:schemeClr val="bg2"/>
                </a:solidFill>
              </a:rPr>
              <a:t> specify some additional instructions about the request like the </a:t>
            </a:r>
            <a:r>
              <a:rPr lang="en-US" sz="3200" b="1" dirty="0">
                <a:solidFill>
                  <a:schemeClr val="bg2"/>
                </a:solidFill>
              </a:rPr>
              <a:t>content type </a:t>
            </a:r>
            <a:r>
              <a:rPr lang="en-US" sz="3200" dirty="0">
                <a:solidFill>
                  <a:schemeClr val="bg2"/>
                </a:solidFill>
              </a:rPr>
              <a:t>of the data sent with the request.</a:t>
            </a:r>
          </a:p>
          <a:p>
            <a:pPr marL="360000" indent="-180000">
              <a:spcBef>
                <a:spcPts val="300"/>
              </a:spcBef>
              <a:spcAft>
                <a:spcPts val="300"/>
              </a:spcAft>
              <a:buClr>
                <a:schemeClr val="bg2"/>
              </a:buClr>
              <a:buFont typeface="Arial" panose="020B0604020202020204" pitchFamily="34" charset="0"/>
              <a:buChar char="•"/>
            </a:pPr>
            <a:r>
              <a:rPr lang="en-US" sz="3200" dirty="0">
                <a:solidFill>
                  <a:schemeClr val="bg2"/>
                </a:solidFill>
              </a:rPr>
              <a:t>The </a:t>
            </a:r>
            <a:r>
              <a:rPr lang="en-US" sz="3200" b="1" dirty="0">
                <a:solidFill>
                  <a:schemeClr val="bg2"/>
                </a:solidFill>
              </a:rPr>
              <a:t>request body </a:t>
            </a:r>
            <a:r>
              <a:rPr lang="en-US" sz="3200" dirty="0">
                <a:solidFill>
                  <a:schemeClr val="bg2"/>
                </a:solidFill>
              </a:rPr>
              <a:t>holds the payload of the request, for example the submitted HTML form data.</a:t>
            </a:r>
          </a:p>
          <a:p>
            <a:pPr marL="0" indent="0">
              <a:spcBef>
                <a:spcPts val="300"/>
              </a:spcBef>
              <a:spcAft>
                <a:spcPts val="300"/>
              </a:spcAft>
              <a:buClr>
                <a:schemeClr val="bg2"/>
              </a:buClr>
              <a:buFont typeface="Wingdings" panose="05000000000000000000" pitchFamily="2" charset="2"/>
              <a:buNone/>
            </a:pPr>
            <a:endParaRPr lang="en-US" sz="3200" b="1" dirty="0">
              <a:solidFill>
                <a:schemeClr val="bg2"/>
              </a:solidFill>
            </a:endParaRPr>
          </a:p>
          <a:p>
            <a:pPr marL="0" indent="0">
              <a:spcBef>
                <a:spcPts val="300"/>
              </a:spcBef>
              <a:spcAft>
                <a:spcPts val="300"/>
              </a:spcAft>
              <a:buClr>
                <a:schemeClr val="bg2"/>
              </a:buClr>
              <a:buFont typeface="Wingdings" panose="05000000000000000000" pitchFamily="2" charset="2"/>
              <a:buNone/>
            </a:pPr>
            <a:r>
              <a:rPr lang="en-US" sz="3200" b="0" dirty="0">
                <a:solidFill>
                  <a:schemeClr val="bg2"/>
                </a:solidFill>
              </a:rPr>
              <a:t>The HTTP </a:t>
            </a:r>
            <a:r>
              <a:rPr lang="en-US" sz="3200" b="1" dirty="0">
                <a:solidFill>
                  <a:schemeClr val="bg2"/>
                </a:solidFill>
              </a:rPr>
              <a:t>r</a:t>
            </a:r>
            <a:r>
              <a:rPr lang="en-US" sz="3200" b="1" dirty="0">
                <a:solidFill>
                  <a:schemeClr val="bg1">
                    <a:lumMod val="60000"/>
                    <a:lumOff val="40000"/>
                  </a:schemeClr>
                </a:solidFill>
              </a:rPr>
              <a:t>esponse</a:t>
            </a:r>
            <a:r>
              <a:rPr lang="en-US" sz="3200" dirty="0">
                <a:solidFill>
                  <a:schemeClr val="bg2"/>
                </a:solidFill>
              </a:rPr>
              <a:t> consists of status </a:t>
            </a:r>
            <a:r>
              <a:rPr lang="en-US" sz="3200" b="1" dirty="0">
                <a:solidFill>
                  <a:schemeClr val="bg2"/>
                </a:solidFill>
              </a:rPr>
              <a:t>code</a:t>
            </a:r>
            <a:r>
              <a:rPr lang="en-US" sz="3200" dirty="0">
                <a:solidFill>
                  <a:schemeClr val="bg2"/>
                </a:solidFill>
              </a:rPr>
              <a:t> + </a:t>
            </a:r>
            <a:r>
              <a:rPr lang="en-US" sz="3200" b="1" dirty="0">
                <a:solidFill>
                  <a:schemeClr val="bg2"/>
                </a:solidFill>
              </a:rPr>
              <a:t>headers</a:t>
            </a:r>
            <a:r>
              <a:rPr lang="en-US" sz="3200" dirty="0">
                <a:solidFill>
                  <a:schemeClr val="bg2"/>
                </a:solidFill>
              </a:rPr>
              <a:t> + </a:t>
            </a:r>
            <a:r>
              <a:rPr lang="en-US" sz="3200" b="1" dirty="0">
                <a:solidFill>
                  <a:schemeClr val="bg2"/>
                </a:solidFill>
              </a:rPr>
              <a:t>body</a:t>
            </a:r>
            <a:r>
              <a:rPr lang="en-US" sz="3200" dirty="0">
                <a:solidFill>
                  <a:schemeClr val="bg2"/>
                </a:solidFill>
              </a:rPr>
              <a:t>.</a:t>
            </a:r>
          </a:p>
          <a:p>
            <a:pPr marL="360000" marR="0" lvl="0" indent="-180000" algn="l" defTabSz="914400" rtl="0" eaLnBrk="1" fontAlgn="auto" latinLnBrk="0" hangingPunct="1">
              <a:lnSpc>
                <a:spcPct val="100000"/>
              </a:lnSpc>
              <a:spcBef>
                <a:spcPts val="300"/>
              </a:spcBef>
              <a:spcAft>
                <a:spcPts val="300"/>
              </a:spcAft>
              <a:buClr>
                <a:srgbClr val="E7E6E6"/>
              </a:buClr>
              <a:buSzTx/>
              <a:buFont typeface="Arial" panose="020B0604020202020204" pitchFamily="34" charset="0"/>
              <a:buChar char="•"/>
              <a:tabLst/>
              <a:defRPr/>
            </a:pPr>
            <a:r>
              <a:rPr kumimoji="0" lang="en-US" sz="3200" b="0" i="0" u="none" strike="noStrike" kern="1200" cap="none" spc="0" normalizeH="0" baseline="0" noProof="0" dirty="0">
                <a:ln>
                  <a:noFill/>
                </a:ln>
                <a:solidFill>
                  <a:srgbClr val="E7E6E6"/>
                </a:solidFill>
                <a:effectLst/>
                <a:uLnTx/>
                <a:uFillTx/>
                <a:latin typeface="+mn-lt"/>
                <a:ea typeface="+mn-ea"/>
                <a:cs typeface="+mn-cs"/>
              </a:rPr>
              <a:t>The </a:t>
            </a:r>
            <a:r>
              <a:rPr kumimoji="0" lang="en-US" sz="3200" b="1" i="0" u="none" strike="noStrike" kern="1200" cap="none" spc="0" normalizeH="0" baseline="0" noProof="0" dirty="0">
                <a:ln>
                  <a:noFill/>
                </a:ln>
                <a:solidFill>
                  <a:srgbClr val="E7E6E6"/>
                </a:solidFill>
                <a:effectLst/>
                <a:uLnTx/>
                <a:uFillTx/>
                <a:latin typeface="+mn-lt"/>
                <a:ea typeface="+mn-ea"/>
                <a:cs typeface="+mn-cs"/>
              </a:rPr>
              <a:t>status code</a:t>
            </a:r>
            <a:r>
              <a:rPr kumimoji="0" lang="en-US" sz="3200" b="0" i="0" u="none" strike="noStrike" kern="1200" cap="none" spc="0" normalizeH="0" baseline="0" noProof="0" dirty="0">
                <a:ln>
                  <a:noFill/>
                </a:ln>
                <a:solidFill>
                  <a:srgbClr val="E7E6E6"/>
                </a:solidFill>
                <a:effectLst/>
                <a:uLnTx/>
                <a:uFillTx/>
                <a:latin typeface="+mn-lt"/>
                <a:ea typeface="+mn-ea"/>
                <a:cs typeface="+mn-cs"/>
              </a:rPr>
              <a:t> indicates a success or error. "200 OK" means success. "500 Internal Server Error" means error.</a:t>
            </a:r>
          </a:p>
          <a:p>
            <a:pPr marL="360000" marR="0" lvl="0" indent="-180000" algn="l" defTabSz="914400" rtl="0" eaLnBrk="1" fontAlgn="auto" latinLnBrk="0" hangingPunct="1">
              <a:lnSpc>
                <a:spcPct val="100000"/>
              </a:lnSpc>
              <a:spcBef>
                <a:spcPts val="300"/>
              </a:spcBef>
              <a:spcAft>
                <a:spcPts val="300"/>
              </a:spcAft>
              <a:buClr>
                <a:srgbClr val="E7E6E6"/>
              </a:buClr>
              <a:buSzTx/>
              <a:buFont typeface="Arial" panose="020B0604020202020204" pitchFamily="34" charset="0"/>
              <a:buChar char="•"/>
              <a:tabLst/>
              <a:defRPr/>
            </a:pPr>
            <a:r>
              <a:rPr lang="en-US" sz="3200" dirty="0">
                <a:solidFill>
                  <a:schemeClr val="bg2"/>
                </a:solidFill>
              </a:rPr>
              <a:t>The </a:t>
            </a:r>
            <a:r>
              <a:rPr lang="en-US" sz="3200" b="1" dirty="0">
                <a:solidFill>
                  <a:schemeClr val="bg2"/>
                </a:solidFill>
              </a:rPr>
              <a:t>response headers</a:t>
            </a:r>
            <a:r>
              <a:rPr lang="en-US" sz="3200" dirty="0">
                <a:solidFill>
                  <a:schemeClr val="bg2"/>
                </a:solidFill>
              </a:rPr>
              <a:t> specify some additional instructions about the response like the </a:t>
            </a:r>
            <a:r>
              <a:rPr lang="en-US" sz="3200" b="1" dirty="0">
                <a:solidFill>
                  <a:schemeClr val="bg2"/>
                </a:solidFill>
              </a:rPr>
              <a:t>content type </a:t>
            </a:r>
            <a:r>
              <a:rPr lang="en-US" sz="3200" b="0" dirty="0">
                <a:solidFill>
                  <a:schemeClr val="bg2"/>
                </a:solidFill>
              </a:rPr>
              <a:t>and </a:t>
            </a:r>
            <a:r>
              <a:rPr lang="en-US" sz="3200" b="1" dirty="0">
                <a:solidFill>
                  <a:schemeClr val="bg2"/>
                </a:solidFill>
              </a:rPr>
              <a:t>character encoding </a:t>
            </a:r>
            <a:r>
              <a:rPr lang="en-US" sz="3200" dirty="0">
                <a:solidFill>
                  <a:schemeClr val="bg2"/>
                </a:solidFill>
              </a:rPr>
              <a:t>of the data sent with the response.</a:t>
            </a:r>
          </a:p>
          <a:p>
            <a:pPr marL="360000" marR="0" lvl="0" indent="-180000" algn="l" defTabSz="914400" rtl="0" eaLnBrk="1" fontAlgn="auto" latinLnBrk="0" hangingPunct="1">
              <a:lnSpc>
                <a:spcPct val="100000"/>
              </a:lnSpc>
              <a:spcBef>
                <a:spcPts val="300"/>
              </a:spcBef>
              <a:spcAft>
                <a:spcPts val="300"/>
              </a:spcAft>
              <a:buClr>
                <a:srgbClr val="E7E6E6"/>
              </a:buClr>
              <a:buSzTx/>
              <a:buFont typeface="Arial" panose="020B0604020202020204" pitchFamily="34" charset="0"/>
              <a:buChar char="•"/>
              <a:tabLst/>
              <a:defRPr/>
            </a:pPr>
            <a:r>
              <a:rPr lang="en-US" sz="3200" dirty="0">
                <a:solidFill>
                  <a:schemeClr val="bg2"/>
                </a:solidFill>
              </a:rPr>
              <a:t>The </a:t>
            </a:r>
            <a:r>
              <a:rPr lang="en-US" sz="3200" b="1" dirty="0">
                <a:solidFill>
                  <a:schemeClr val="bg2"/>
                </a:solidFill>
              </a:rPr>
              <a:t>response body </a:t>
            </a:r>
            <a:r>
              <a:rPr lang="en-US" sz="3200" dirty="0">
                <a:solidFill>
                  <a:schemeClr val="bg2"/>
                </a:solidFill>
              </a:rPr>
              <a:t>holds the payload of the response, for example an HTML document.</a:t>
            </a:r>
            <a:endParaRPr kumimoji="0" lang="en-US" sz="3200" b="0" i="0" u="none" strike="noStrike" kern="1200" cap="none" spc="0" normalizeH="0" baseline="0" noProof="0" dirty="0">
              <a:ln>
                <a:noFill/>
              </a:ln>
              <a:solidFill>
                <a:srgbClr val="E7E6E6"/>
              </a:solidFill>
              <a:effectLst/>
              <a:uLnTx/>
              <a:uFillTx/>
              <a:latin typeface="+mn-lt"/>
              <a:ea typeface="+mn-ea"/>
              <a:cs typeface="+mn-cs"/>
            </a:endParaRPr>
          </a:p>
          <a:p>
            <a:pPr marL="0" indent="0">
              <a:spcBef>
                <a:spcPts val="300"/>
              </a:spcBef>
              <a:spcAft>
                <a:spcPts val="300"/>
              </a:spcAft>
              <a:buClr>
                <a:schemeClr val="bg2"/>
              </a:buClr>
              <a:buFont typeface="Wingdings" panose="05000000000000000000" pitchFamily="2" charset="2"/>
              <a:buNone/>
            </a:pPr>
            <a:endParaRPr lang="en-US" sz="3200" dirty="0">
              <a:solidFill>
                <a:schemeClr val="bg2"/>
              </a:solidFill>
            </a:endParaRPr>
          </a:p>
          <a:p>
            <a:pPr marL="0" indent="0">
              <a:spcBef>
                <a:spcPts val="300"/>
              </a:spcBef>
              <a:spcAft>
                <a:spcPts val="300"/>
              </a:spcAft>
              <a:buFont typeface="Wingdings" panose="05000000000000000000" pitchFamily="2" charset="2"/>
              <a:buNone/>
            </a:pPr>
            <a:r>
              <a:rPr lang="en-US" sz="3200" dirty="0">
                <a:solidFill>
                  <a:schemeClr val="bg2"/>
                </a:solidFill>
              </a:rPr>
              <a:t>The </a:t>
            </a:r>
            <a:r>
              <a:rPr lang="en-US" sz="3200" b="1" dirty="0">
                <a:solidFill>
                  <a:schemeClr val="bg1">
                    <a:lumMod val="60000"/>
                    <a:lumOff val="40000"/>
                  </a:schemeClr>
                </a:solidFill>
              </a:rPr>
              <a:t>URL</a:t>
            </a:r>
            <a:r>
              <a:rPr lang="en-US" sz="3200" dirty="0">
                <a:solidFill>
                  <a:schemeClr val="bg2"/>
                </a:solidFill>
              </a:rPr>
              <a:t> addresses consist of several parts: </a:t>
            </a:r>
            <a:r>
              <a:rPr lang="en-US" sz="3000" b="1" dirty="0">
                <a:solidFill>
                  <a:schemeClr val="bg1">
                    <a:lumMod val="60000"/>
                    <a:lumOff val="40000"/>
                  </a:schemeClr>
                </a:solidFill>
              </a:rPr>
              <a:t>protocol</a:t>
            </a:r>
            <a:r>
              <a:rPr lang="en-US" sz="3000" dirty="0">
                <a:solidFill>
                  <a:schemeClr val="bg2"/>
                </a:solidFill>
              </a:rPr>
              <a:t>, </a:t>
            </a:r>
            <a:r>
              <a:rPr lang="en-US" sz="3000" b="1" dirty="0">
                <a:solidFill>
                  <a:schemeClr val="bg1">
                    <a:lumMod val="60000"/>
                    <a:lumOff val="40000"/>
                  </a:schemeClr>
                </a:solidFill>
              </a:rPr>
              <a:t>host</a:t>
            </a:r>
            <a:r>
              <a:rPr lang="en-US" sz="3000" dirty="0">
                <a:solidFill>
                  <a:schemeClr val="bg2"/>
                </a:solidFill>
              </a:rPr>
              <a:t>, </a:t>
            </a:r>
            <a:r>
              <a:rPr lang="en-US" sz="3000" b="1" dirty="0">
                <a:solidFill>
                  <a:schemeClr val="bg1">
                    <a:lumMod val="60000"/>
                    <a:lumOff val="40000"/>
                  </a:schemeClr>
                </a:solidFill>
              </a:rPr>
              <a:t>port</a:t>
            </a:r>
            <a:r>
              <a:rPr lang="en-US" sz="3000" dirty="0">
                <a:solidFill>
                  <a:schemeClr val="bg2"/>
                </a:solidFill>
              </a:rPr>
              <a:t>, </a:t>
            </a:r>
            <a:r>
              <a:rPr lang="en-US" sz="3000" b="1" dirty="0">
                <a:solidFill>
                  <a:schemeClr val="bg1">
                    <a:lumMod val="60000"/>
                    <a:lumOff val="40000"/>
                  </a:schemeClr>
                </a:solidFill>
              </a:rPr>
              <a:t>path</a:t>
            </a:r>
            <a:r>
              <a:rPr lang="en-US" sz="3000" dirty="0">
                <a:solidFill>
                  <a:schemeClr val="bg2"/>
                </a:solidFill>
              </a:rPr>
              <a:t>, </a:t>
            </a:r>
            <a:r>
              <a:rPr lang="en-US" sz="3000" b="1" dirty="0">
                <a:solidFill>
                  <a:schemeClr val="bg1">
                    <a:lumMod val="60000"/>
                    <a:lumOff val="40000"/>
                  </a:schemeClr>
                </a:solidFill>
              </a:rPr>
              <a:t>query</a:t>
            </a:r>
            <a:r>
              <a:rPr lang="en-US" sz="3000" b="1" dirty="0">
                <a:solidFill>
                  <a:schemeClr val="bg1"/>
                </a:solidFill>
              </a:rPr>
              <a:t> </a:t>
            </a:r>
            <a:r>
              <a:rPr lang="en-US" sz="3000" b="1" dirty="0">
                <a:solidFill>
                  <a:schemeClr val="bg1">
                    <a:lumMod val="60000"/>
                    <a:lumOff val="40000"/>
                  </a:schemeClr>
                </a:solidFill>
              </a:rPr>
              <a:t>string</a:t>
            </a:r>
            <a:r>
              <a:rPr lang="en-US" sz="3000" dirty="0">
                <a:solidFill>
                  <a:schemeClr val="bg2"/>
                </a:solidFill>
              </a:rPr>
              <a:t> and </a:t>
            </a:r>
            <a:r>
              <a:rPr lang="en-US" sz="3000" b="1" dirty="0">
                <a:solidFill>
                  <a:schemeClr val="bg1">
                    <a:lumMod val="60000"/>
                    <a:lumOff val="40000"/>
                  </a:schemeClr>
                </a:solidFill>
              </a:rPr>
              <a:t>fragment</a:t>
            </a:r>
            <a:r>
              <a:rPr lang="en-US" sz="3000" b="0" dirty="0">
                <a:solidFill>
                  <a:schemeClr val="bg1">
                    <a:lumMod val="60000"/>
                    <a:lumOff val="40000"/>
                  </a:schemeClr>
                </a:solidFill>
              </a:rPr>
              <a:t>. Some of them are mandatory, some are optional. Most URLs consist of protocol + host + resource path, for example: </a:t>
            </a:r>
            <a:r>
              <a:rPr lang="en-US" sz="3000" b="1" dirty="0">
                <a:solidFill>
                  <a:schemeClr val="bg1">
                    <a:lumMod val="60000"/>
                    <a:lumOff val="40000"/>
                  </a:schemeClr>
                </a:solidFill>
              </a:rPr>
              <a:t>https://softuni.org</a:t>
            </a:r>
            <a:r>
              <a:rPr lang="en-US" sz="3000" b="0" dirty="0">
                <a:solidFill>
                  <a:schemeClr val="bg1">
                    <a:lumMod val="60000"/>
                    <a:lumOff val="40000"/>
                  </a:schemeClr>
                </a:solidFill>
              </a:rPr>
              <a:t>. The </a:t>
            </a:r>
            <a:r>
              <a:rPr lang="en-US" sz="3000" b="1" dirty="0">
                <a:solidFill>
                  <a:schemeClr val="bg1">
                    <a:lumMod val="60000"/>
                    <a:lumOff val="40000"/>
                  </a:schemeClr>
                </a:solidFill>
              </a:rPr>
              <a:t>query string</a:t>
            </a:r>
            <a:r>
              <a:rPr lang="en-US" sz="3000" b="0" dirty="0">
                <a:solidFill>
                  <a:schemeClr val="bg1">
                    <a:lumMod val="60000"/>
                    <a:lumOff val="40000"/>
                  </a:schemeClr>
                </a:solidFill>
              </a:rPr>
              <a:t> is the part after the "</a:t>
            </a:r>
            <a:r>
              <a:rPr lang="en-US" sz="3000" b="1" dirty="0">
                <a:solidFill>
                  <a:schemeClr val="bg1">
                    <a:lumMod val="60000"/>
                    <a:lumOff val="40000"/>
                  </a:schemeClr>
                </a:solidFill>
              </a:rPr>
              <a:t>?</a:t>
            </a:r>
            <a:r>
              <a:rPr lang="en-US" sz="3000" b="0" dirty="0">
                <a:solidFill>
                  <a:schemeClr val="bg1">
                    <a:lumMod val="60000"/>
                    <a:lumOff val="40000"/>
                  </a:schemeClr>
                </a:solidFill>
              </a:rPr>
              <a:t>" symbol. It is optional. It holds a sequence of </a:t>
            </a:r>
            <a:r>
              <a:rPr lang="en-US" sz="3000" b="1" dirty="0">
                <a:solidFill>
                  <a:schemeClr val="bg1">
                    <a:lumMod val="60000"/>
                    <a:lumOff val="40000"/>
                  </a:schemeClr>
                </a:solidFill>
              </a:rPr>
              <a:t>name-value pairs</a:t>
            </a:r>
            <a:r>
              <a:rPr lang="en-US" sz="3000" b="0" dirty="0">
                <a:solidFill>
                  <a:schemeClr val="bg1">
                    <a:lumMod val="60000"/>
                    <a:lumOff val="40000"/>
                  </a:schemeClr>
                </a:solidFill>
              </a:rPr>
              <a:t>, URL encoded.</a:t>
            </a:r>
            <a:endParaRPr lang="en-US" sz="2800" dirty="0">
              <a:solidFill>
                <a:schemeClr val="bg2"/>
              </a:solidFill>
            </a:endParaRPr>
          </a:p>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34</a:t>
            </a:fld>
            <a:endParaRPr lang="en-US" dirty="0"/>
          </a:p>
        </p:txBody>
      </p:sp>
      <p:sp>
        <p:nvSpPr>
          <p:cNvPr id="6" name="Footer Placeholder 7">
            <a:extLst>
              <a:ext uri="{FF2B5EF4-FFF2-40B4-BE49-F238E27FC236}">
                <a16:creationId xmlns="" xmlns:a16="http://schemas.microsoft.com/office/drawing/2014/main" id="{73D18C5F-EE1E-44DA-AF47-ECC14854AAAD}"/>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2045269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5C0F205-FB23-4B4A-AA1E-CC80DEDB9B7E}" type="slidenum">
              <a:rPr lang="x-none" smtClean="0"/>
              <a:t>35</a:t>
            </a:fld>
            <a:endParaRPr lang="x-none"/>
          </a:p>
        </p:txBody>
      </p:sp>
    </p:spTree>
    <p:extLst>
      <p:ext uri="{BB962C8B-B14F-4D97-AF65-F5344CB8AC3E}">
        <p14:creationId xmlns:p14="http://schemas.microsoft.com/office/powerpoint/2010/main" val="4608735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 xmlns:a16="http://schemas.microsoft.com/office/drawing/2014/main" id="{5D1C0779-821B-433B-AB3A-0953EE966C7E}"/>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38</a:t>
            </a:fld>
            <a:endParaRPr lang="en-US" dirty="0"/>
          </a:p>
        </p:txBody>
      </p:sp>
      <p:sp>
        <p:nvSpPr>
          <p:cNvPr id="6" name="Footer Placeholder 7">
            <a:extLst>
              <a:ext uri="{FF2B5EF4-FFF2-40B4-BE49-F238E27FC236}">
                <a16:creationId xmlns="" xmlns:a16="http://schemas.microsoft.com/office/drawing/2014/main" id="{0F754DF2-BF97-491D-9A03-AB6249B3BB0D}"/>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250791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a:extLst>
              <a:ext uri="{FF2B5EF4-FFF2-40B4-BE49-F238E27FC236}">
                <a16:creationId xmlns="" xmlns:a16="http://schemas.microsoft.com/office/drawing/2014/main" id="{6627548A-4D3C-449B-81A5-FA4BE4628490}"/>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39</a:t>
            </a:fld>
            <a:endParaRPr lang="en-US" dirty="0"/>
          </a:p>
        </p:txBody>
      </p:sp>
      <p:sp>
        <p:nvSpPr>
          <p:cNvPr id="7" name="Footer Placeholder 7">
            <a:extLst>
              <a:ext uri="{FF2B5EF4-FFF2-40B4-BE49-F238E27FC236}">
                <a16:creationId xmlns="" xmlns:a16="http://schemas.microsoft.com/office/drawing/2014/main" id="{E4F538C8-64EA-4314-8716-FE878C100A9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411635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start our HTTP journey with an introduction to the </a:t>
            </a:r>
            <a:r>
              <a:rPr lang="en-US" b="1" dirty="0"/>
              <a:t>HTTP protocol</a:t>
            </a:r>
            <a:r>
              <a:rPr lang="en-US" dirty="0"/>
              <a:t>, the </a:t>
            </a:r>
            <a:r>
              <a:rPr lang="en-US" b="1" dirty="0"/>
              <a:t>request-response model</a:t>
            </a:r>
            <a:r>
              <a:rPr lang="en-US" dirty="0"/>
              <a:t>, the </a:t>
            </a:r>
            <a:r>
              <a:rPr lang="en-US" b="1" dirty="0"/>
              <a:t>client-server model</a:t>
            </a:r>
            <a:r>
              <a:rPr lang="en-US" dirty="0"/>
              <a:t> and how it works in Internet applications over HTTP, along with the role of </a:t>
            </a:r>
            <a:r>
              <a:rPr lang="en-US" b="1" dirty="0"/>
              <a:t>the Web server </a:t>
            </a:r>
            <a:r>
              <a:rPr lang="en-US" b="0" dirty="0"/>
              <a:t>and</a:t>
            </a:r>
            <a:r>
              <a:rPr lang="en-US" b="1" dirty="0"/>
              <a:t> the Web client</a:t>
            </a:r>
            <a:r>
              <a:rPr lang="en-US" dirty="0"/>
              <a:t>, the concepts of </a:t>
            </a:r>
            <a:r>
              <a:rPr lang="en-US" b="1" dirty="0"/>
              <a:t>front-end </a:t>
            </a:r>
            <a:r>
              <a:rPr lang="en-US" b="0" dirty="0"/>
              <a:t>and</a:t>
            </a:r>
            <a:r>
              <a:rPr lang="en-US" b="1" dirty="0"/>
              <a:t> back-end</a:t>
            </a:r>
            <a:r>
              <a:rPr lang="en-US" dirty="0"/>
              <a:t> and their interaction using HTTP.</a:t>
            </a:r>
          </a:p>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4</a:t>
            </a:fld>
            <a:endParaRPr lang="en-US" dirty="0"/>
          </a:p>
        </p:txBody>
      </p:sp>
      <p:sp>
        <p:nvSpPr>
          <p:cNvPr id="6" name="Footer Placeholder 7">
            <a:extLst>
              <a:ext uri="{FF2B5EF4-FFF2-40B4-BE49-F238E27FC236}">
                <a16:creationId xmlns="" xmlns:a16="http://schemas.microsoft.com/office/drawing/2014/main" id="{DE7ACD1C-2C0B-441C-A510-12814BB1CB2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4788430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HTTP</a:t>
            </a:r>
            <a:r>
              <a:rPr lang="en-US" dirty="0"/>
              <a:t> is the main Internet protocol used to communicate between </a:t>
            </a:r>
            <a:r>
              <a:rPr lang="en-US" b="1" dirty="0"/>
              <a:t>Web servers</a:t>
            </a:r>
            <a:r>
              <a:rPr lang="en-US" dirty="0"/>
              <a:t> (which host Web sites and server-side software components) and </a:t>
            </a:r>
            <a:r>
              <a:rPr lang="en-US" b="1" dirty="0"/>
              <a:t>Web clients</a:t>
            </a:r>
            <a:r>
              <a:rPr lang="en-US" dirty="0"/>
              <a:t> (such as Web browsers and mobile apps), which display the information to the users and interact with them.</a:t>
            </a:r>
          </a:p>
          <a:p>
            <a:pPr marL="360000" indent="-171450">
              <a:buFont typeface="Arial" panose="020B0604020202020204" pitchFamily="34" charset="0"/>
              <a:buChar char="•"/>
            </a:pPr>
            <a:r>
              <a:rPr lang="en-US" dirty="0"/>
              <a:t>HTTP comes from "</a:t>
            </a:r>
            <a:r>
              <a:rPr lang="en-US" b="1" dirty="0">
                <a:solidFill>
                  <a:schemeClr val="bg1"/>
                </a:solidFill>
              </a:rPr>
              <a:t>H</a:t>
            </a:r>
            <a:r>
              <a:rPr lang="en-US" dirty="0"/>
              <a:t>yper </a:t>
            </a:r>
            <a:r>
              <a:rPr lang="en-US" b="1" dirty="0"/>
              <a:t>T</a:t>
            </a:r>
            <a:r>
              <a:rPr lang="en-US" dirty="0"/>
              <a:t>ext </a:t>
            </a:r>
            <a:r>
              <a:rPr lang="en-US" b="1" dirty="0">
                <a:solidFill>
                  <a:schemeClr val="bg1"/>
                </a:solidFill>
              </a:rPr>
              <a:t>T</a:t>
            </a:r>
            <a:r>
              <a:rPr lang="en-US" dirty="0"/>
              <a:t>ransfer </a:t>
            </a:r>
            <a:r>
              <a:rPr lang="en-US" b="1" dirty="0">
                <a:solidFill>
                  <a:schemeClr val="bg1"/>
                </a:solidFill>
              </a:rPr>
              <a:t>P</a:t>
            </a:r>
            <a:r>
              <a:rPr lang="en-US" dirty="0"/>
              <a:t>rotocol". It is a protocol originally created for transferring HTML, CSS, images and other Web resources within the global distributed information system called "</a:t>
            </a:r>
            <a:r>
              <a:rPr lang="en-US" b="1" dirty="0"/>
              <a:t>World Wide Web</a:t>
            </a:r>
            <a:r>
              <a:rPr lang="en-US" dirty="0"/>
              <a:t>" (or just </a:t>
            </a:r>
            <a:r>
              <a:rPr lang="en-US" b="1" dirty="0"/>
              <a:t>Web</a:t>
            </a:r>
            <a:r>
              <a:rPr lang="en-US" dirty="0"/>
              <a:t>).</a:t>
            </a:r>
          </a:p>
          <a:p>
            <a:pPr marL="360000" indent="-171450">
              <a:buFont typeface="Arial" panose="020B0604020202020204" pitchFamily="34" charset="0"/>
              <a:buChar char="•"/>
            </a:pPr>
            <a:r>
              <a:rPr lang="en-US" b="1" dirty="0"/>
              <a:t>The Web </a:t>
            </a:r>
            <a:r>
              <a:rPr lang="en-US" dirty="0"/>
              <a:t>consists of all Web sites in Internet, which are accessed via the </a:t>
            </a:r>
            <a:r>
              <a:rPr lang="en-US" b="1" dirty="0"/>
              <a:t>HTTP protocol</a:t>
            </a:r>
            <a:r>
              <a:rPr lang="en-US" dirty="0"/>
              <a:t>.</a:t>
            </a:r>
          </a:p>
          <a:p>
            <a:pPr marL="360000" indent="-171450">
              <a:buFont typeface="Arial" panose="020B0604020202020204" pitchFamily="34" charset="0"/>
              <a:buChar char="•"/>
            </a:pPr>
            <a:r>
              <a:rPr lang="en-US" dirty="0"/>
              <a:t>Later, HTTP was extended to a </a:t>
            </a:r>
            <a:r>
              <a:rPr lang="en-US" b="1" dirty="0"/>
              <a:t>general-purpose client-server protocol for the Internet</a:t>
            </a:r>
            <a:r>
              <a:rPr lang="en-US" dirty="0"/>
              <a:t> and was widely used for transferring almost anything over Internet: text, images, documents, audio streaming, video streaming, chat messages and many others.</a:t>
            </a:r>
          </a:p>
          <a:p>
            <a:r>
              <a:rPr lang="en-US" dirty="0"/>
              <a:t>Let's first explain "</a:t>
            </a:r>
            <a:r>
              <a:rPr lang="en-US" b="1" i="1" dirty="0"/>
              <a:t>what is a protocol</a:t>
            </a:r>
            <a:r>
              <a:rPr lang="en-US" dirty="0"/>
              <a:t>"?</a:t>
            </a:r>
          </a:p>
          <a:p>
            <a:pPr marL="360000" indent="-171450">
              <a:buFont typeface="Arial" panose="020B0604020202020204" pitchFamily="34" charset="0"/>
              <a:buChar char="•"/>
            </a:pPr>
            <a:r>
              <a:rPr lang="en-US" dirty="0"/>
              <a:t>A </a:t>
            </a:r>
            <a:r>
              <a:rPr lang="en-US" b="1" dirty="0"/>
              <a:t>communication protocol</a:t>
            </a:r>
            <a:r>
              <a:rPr lang="en-US" dirty="0"/>
              <a:t> is a set of rules, which define how two or more parties are talking to each other. It defines the </a:t>
            </a:r>
            <a:r>
              <a:rPr lang="en-US" b="1" dirty="0"/>
              <a:t>format of the messages </a:t>
            </a:r>
            <a:r>
              <a:rPr lang="en-US" dirty="0"/>
              <a:t>exchanged and their semantics.</a:t>
            </a:r>
          </a:p>
          <a:p>
            <a:pPr marL="360000" indent="-171450">
              <a:buFont typeface="Arial" panose="020B0604020202020204" pitchFamily="34" charset="0"/>
              <a:buChar char="•"/>
            </a:pPr>
            <a:r>
              <a:rPr lang="en-US" b="1" dirty="0"/>
              <a:t>Protocols</a:t>
            </a:r>
            <a:r>
              <a:rPr lang="en-US" dirty="0"/>
              <a:t> in programming are "</a:t>
            </a:r>
            <a:r>
              <a:rPr lang="en-US" b="1" i="1" dirty="0"/>
              <a:t>languages</a:t>
            </a:r>
            <a:r>
              <a:rPr lang="en-US" dirty="0"/>
              <a:t>", used to communicate between machines. Like in the human languages, protocols have </a:t>
            </a:r>
            <a:r>
              <a:rPr lang="en-US" b="1" dirty="0"/>
              <a:t>syntax</a:t>
            </a:r>
            <a:r>
              <a:rPr lang="en-US" dirty="0"/>
              <a:t> (which specifies the structure of commands) and </a:t>
            </a:r>
            <a:r>
              <a:rPr lang="en-US" b="1" dirty="0"/>
              <a:t>semantics</a:t>
            </a:r>
            <a:r>
              <a:rPr lang="en-US" dirty="0"/>
              <a:t> (which specifies their meaning).</a:t>
            </a:r>
          </a:p>
          <a:p>
            <a:endParaRPr lang="en-US" dirty="0"/>
          </a:p>
          <a:p>
            <a:r>
              <a:rPr lang="en-US" b="1" dirty="0"/>
              <a:t>HTTP</a:t>
            </a:r>
            <a:r>
              <a:rPr lang="en-US" dirty="0"/>
              <a:t> is </a:t>
            </a:r>
            <a:r>
              <a:rPr lang="en-US" b="1" dirty="0"/>
              <a:t>text-based client-server protocol </a:t>
            </a:r>
            <a:r>
              <a:rPr lang="en-US" dirty="0"/>
              <a:t>for the Internet.</a:t>
            </a:r>
          </a:p>
          <a:p>
            <a:pPr marL="360000" indent="-171450">
              <a:buFont typeface="Arial" panose="020B0604020202020204" pitchFamily="34" charset="0"/>
              <a:buChar char="•"/>
            </a:pPr>
            <a:r>
              <a:rPr lang="en-US" b="1" dirty="0"/>
              <a:t>Text-based</a:t>
            </a:r>
            <a:r>
              <a:rPr lang="en-US" dirty="0"/>
              <a:t> means that the messages, which are exchanged, are </a:t>
            </a:r>
            <a:r>
              <a:rPr lang="en-US" b="1" dirty="0"/>
              <a:t>human-readable text </a:t>
            </a:r>
            <a:r>
              <a:rPr lang="en-US" dirty="0"/>
              <a:t>(not binary data</a:t>
            </a:r>
            <a:r>
              <a:rPr lang="bg-BG" dirty="0"/>
              <a:t>, </a:t>
            </a:r>
            <a:r>
              <a:rPr lang="en-US" dirty="0"/>
              <a:t>such as JPEG images).</a:t>
            </a:r>
          </a:p>
          <a:p>
            <a:pPr marL="360000" indent="-171450">
              <a:buFont typeface="Arial" panose="020B0604020202020204" pitchFamily="34" charset="0"/>
              <a:buChar char="•"/>
            </a:pPr>
            <a:r>
              <a:rPr lang="en-US" b="1" dirty="0"/>
              <a:t>Client-server </a:t>
            </a:r>
            <a:r>
              <a:rPr lang="en-US" dirty="0"/>
              <a:t>means that the communication takes place between a </a:t>
            </a:r>
            <a:r>
              <a:rPr lang="en-US" b="1" dirty="0"/>
              <a:t>server</a:t>
            </a:r>
            <a:r>
              <a:rPr lang="en-US" dirty="0"/>
              <a:t> (a software which stores the data and provides it upon request) and a </a:t>
            </a:r>
            <a:r>
              <a:rPr lang="en-US" b="1" dirty="0"/>
              <a:t>client </a:t>
            </a:r>
            <a:r>
              <a:rPr lang="en-US" dirty="0"/>
              <a:t>(a software which reads and visualizes the data from the server). We shall explain the "</a:t>
            </a:r>
            <a:r>
              <a:rPr lang="en-US" b="1" dirty="0"/>
              <a:t>client-server model</a:t>
            </a:r>
            <a:r>
              <a:rPr lang="en-US" dirty="0"/>
              <a:t>" in more detail a bit later.</a:t>
            </a:r>
          </a:p>
          <a:p>
            <a:pPr lvl="0"/>
            <a:endParaRPr lang="en-US" dirty="0"/>
          </a:p>
          <a:p>
            <a:pPr lvl="0"/>
            <a:r>
              <a:rPr lang="en-US" b="1" dirty="0"/>
              <a:t>HTTP </a:t>
            </a:r>
            <a:r>
              <a:rPr lang="en-US" dirty="0"/>
              <a:t>is mostly used to </a:t>
            </a:r>
            <a:r>
              <a:rPr lang="en-US" b="1" dirty="0"/>
              <a:t>transfer Web resources </a:t>
            </a:r>
            <a:r>
              <a:rPr lang="en-US" dirty="0"/>
              <a:t>(such as HTML files, images, styles, media and documents).</a:t>
            </a:r>
          </a:p>
          <a:p>
            <a:pPr marL="360000" lvl="0" indent="-171450">
              <a:buFont typeface="Arial" panose="020B0604020202020204" pitchFamily="34" charset="0"/>
              <a:buChar char="•"/>
            </a:pPr>
            <a:r>
              <a:rPr lang="en-US" dirty="0"/>
              <a:t>For example, when you open a Web site, </a:t>
            </a:r>
            <a:r>
              <a:rPr lang="en-US" b="1" dirty="0"/>
              <a:t>the Web browser connects to the Web server</a:t>
            </a:r>
            <a:r>
              <a:rPr lang="en-US" dirty="0"/>
              <a:t>, hosting the requested site, and </a:t>
            </a:r>
            <a:r>
              <a:rPr lang="en-US" b="1" dirty="0"/>
              <a:t>requests the URL </a:t>
            </a:r>
            <a:r>
              <a:rPr lang="en-US" dirty="0"/>
              <a:t>that you have entered in the browser's location bar via the HTTP protocol. In most cases the Web server returns an HTML document that contains references to other resources, such as CSS styles, images and scripts, which are downloaded by the Web browser in subsequent HTTP requests.</a:t>
            </a:r>
          </a:p>
          <a:p>
            <a:pPr lvl="0"/>
            <a:endParaRPr lang="en-US" dirty="0"/>
          </a:p>
          <a:p>
            <a:pPr lvl="0"/>
            <a:r>
              <a:rPr lang="en-US" b="1" dirty="0"/>
              <a:t>HTTP </a:t>
            </a:r>
            <a:r>
              <a:rPr lang="en-US" dirty="0"/>
              <a:t>follows the "</a:t>
            </a:r>
            <a:r>
              <a:rPr lang="en-US" b="1" i="1" dirty="0"/>
              <a:t>request-response model</a:t>
            </a:r>
            <a:r>
              <a:rPr lang="en-US" dirty="0"/>
              <a:t>", which means that the </a:t>
            </a:r>
            <a:r>
              <a:rPr lang="en-US" b="1" dirty="0"/>
              <a:t>HTTP client software</a:t>
            </a:r>
            <a:r>
              <a:rPr lang="en-US" dirty="0"/>
              <a:t> (the Web browsers in most cases) </a:t>
            </a:r>
            <a:r>
              <a:rPr lang="en-US" b="1" dirty="0"/>
              <a:t>requests </a:t>
            </a:r>
            <a:r>
              <a:rPr lang="en-US" dirty="0"/>
              <a:t>resources from the </a:t>
            </a:r>
            <a:r>
              <a:rPr lang="en-US" b="1" dirty="0"/>
              <a:t>HTTP servers </a:t>
            </a:r>
            <a:r>
              <a:rPr lang="en-US" dirty="0"/>
              <a:t>(the Web servers) and gets these resources as a </a:t>
            </a:r>
            <a:r>
              <a:rPr lang="en-US" b="1" dirty="0"/>
              <a:t>response</a:t>
            </a:r>
            <a:r>
              <a:rPr lang="en-US" dirty="0"/>
              <a:t>.</a:t>
            </a:r>
          </a:p>
          <a:p>
            <a:pPr marL="360000" lvl="0" indent="-171450">
              <a:buFont typeface="Arial" panose="020B0604020202020204" pitchFamily="34" charset="0"/>
              <a:buChar char="•"/>
            </a:pPr>
            <a:r>
              <a:rPr lang="en-US" dirty="0"/>
              <a:t>Clients </a:t>
            </a:r>
            <a:r>
              <a:rPr lang="en-US" b="1" dirty="0"/>
              <a:t>request</a:t>
            </a:r>
            <a:r>
              <a:rPr lang="en-US" dirty="0"/>
              <a:t> and servers </a:t>
            </a:r>
            <a:r>
              <a:rPr lang="en-US" b="1" dirty="0"/>
              <a:t>respond</a:t>
            </a:r>
            <a:r>
              <a:rPr lang="en-US" dirty="0"/>
              <a:t> to the requests: this is how it works!</a:t>
            </a:r>
          </a:p>
          <a:p>
            <a:pPr marL="360000" lvl="0" indent="-171450">
              <a:buFont typeface="Arial" panose="020B0604020202020204" pitchFamily="34" charset="0"/>
              <a:buChar char="•"/>
            </a:pPr>
            <a:r>
              <a:rPr lang="en-US" dirty="0"/>
              <a:t>HTTP does not directly allow a Web sites to send data to the clients, unless this data is </a:t>
            </a:r>
            <a:r>
              <a:rPr lang="en-US" b="1" dirty="0"/>
              <a:t>explicitly requested</a:t>
            </a:r>
            <a:r>
              <a:rPr lang="en-US" dirty="0"/>
              <a:t>. And this is perfectly normal: users don't want a Web site to open when it is not requested. What shall happen, for example, if a spam website appears while you are working on your computer?</a:t>
            </a:r>
          </a:p>
          <a:p>
            <a:pPr marL="360000" lvl="0" indent="-171450">
              <a:buFont typeface="Arial" panose="020B0604020202020204" pitchFamily="34" charset="0"/>
              <a:buChar char="•"/>
            </a:pPr>
            <a:r>
              <a:rPr lang="en-US" dirty="0"/>
              <a:t>The HTTP protocol lies on the "</a:t>
            </a:r>
            <a:r>
              <a:rPr lang="en-US" b="1" dirty="0"/>
              <a:t>request-response</a:t>
            </a:r>
            <a:r>
              <a:rPr lang="en-US" dirty="0"/>
              <a:t>" paradigm and cannot open a website unless someone has asked to open it.</a:t>
            </a:r>
          </a:p>
          <a:p>
            <a:pPr lvl="0">
              <a:lnSpc>
                <a:spcPct val="110000"/>
              </a:lnSpc>
            </a:pPr>
            <a:r>
              <a:rPr lang="en-US" dirty="0"/>
              <a:t>The HTTP protocol relies on </a:t>
            </a:r>
            <a:r>
              <a:rPr lang="en-US" b="1" dirty="0"/>
              <a:t>unique resource locators</a:t>
            </a:r>
            <a:r>
              <a:rPr lang="en-US" dirty="0"/>
              <a:t> (</a:t>
            </a:r>
            <a:r>
              <a:rPr lang="en-US" dirty="0">
                <a:solidFill>
                  <a:schemeClr val="tx2">
                    <a:lumMod val="75000"/>
                  </a:schemeClr>
                </a:solidFill>
              </a:rPr>
              <a:t>URLs), like "https, column, slash, slash, </a:t>
            </a:r>
            <a:r>
              <a:rPr lang="en-US" dirty="0" err="1">
                <a:solidFill>
                  <a:schemeClr val="tx2">
                    <a:lumMod val="75000"/>
                  </a:schemeClr>
                </a:solidFill>
              </a:rPr>
              <a:t>softuni</a:t>
            </a:r>
            <a:r>
              <a:rPr lang="en-US" dirty="0">
                <a:solidFill>
                  <a:schemeClr val="tx2">
                    <a:lumMod val="75000"/>
                  </a:schemeClr>
                </a:solidFill>
              </a:rPr>
              <a:t> dot org".</a:t>
            </a:r>
          </a:p>
          <a:p>
            <a:pPr marL="360000" lvl="0" indent="-171450">
              <a:lnSpc>
                <a:spcPct val="110000"/>
              </a:lnSpc>
              <a:buFont typeface="Arial" panose="020B0604020202020204" pitchFamily="34" charset="0"/>
              <a:buChar char="•"/>
            </a:pPr>
            <a:r>
              <a:rPr lang="en-US" dirty="0">
                <a:solidFill>
                  <a:schemeClr val="tx2">
                    <a:lumMod val="75000"/>
                  </a:schemeClr>
                </a:solidFill>
              </a:rPr>
              <a:t>When a resource is downloaded from the Web server, it comes with </a:t>
            </a:r>
            <a:r>
              <a:rPr lang="en-US" b="1" dirty="0">
                <a:solidFill>
                  <a:schemeClr val="tx2">
                    <a:lumMod val="75000"/>
                  </a:schemeClr>
                </a:solidFill>
              </a:rPr>
              <a:t>metadata</a:t>
            </a:r>
            <a:r>
              <a:rPr lang="en-US" dirty="0"/>
              <a:t> (such as content-type and encoding), which helps in visualizing the resource correctly.</a:t>
            </a:r>
          </a:p>
          <a:p>
            <a:pPr marL="628650" lvl="1" indent="-171450">
              <a:lnSpc>
                <a:spcPct val="110000"/>
              </a:lnSpc>
              <a:buFont typeface="Arial" panose="020B0604020202020204" pitchFamily="34" charset="0"/>
              <a:buChar char="•"/>
            </a:pPr>
            <a:endParaRPr lang="en-US" dirty="0"/>
          </a:p>
          <a:p>
            <a:pPr lvl="0">
              <a:lnSpc>
                <a:spcPct val="110000"/>
              </a:lnSpc>
            </a:pPr>
            <a:r>
              <a:rPr lang="en-US" dirty="0">
                <a:solidFill>
                  <a:schemeClr val="tx2">
                    <a:lumMod val="75000"/>
                  </a:schemeClr>
                </a:solidFill>
              </a:rPr>
              <a:t>The HTTP protocol is </a:t>
            </a:r>
            <a:r>
              <a:rPr lang="en-US" b="1" dirty="0">
                <a:solidFill>
                  <a:schemeClr val="tx2">
                    <a:lumMod val="75000"/>
                  </a:schemeClr>
                </a:solidFill>
              </a:rPr>
              <a:t>stateless</a:t>
            </a:r>
            <a:r>
              <a:rPr lang="en-US" dirty="0"/>
              <a:t> by design, which means that it does not preserve </a:t>
            </a:r>
            <a:r>
              <a:rPr lang="en-US" b="1" dirty="0"/>
              <a:t>state</a:t>
            </a:r>
            <a:r>
              <a:rPr lang="en-US" dirty="0"/>
              <a:t>.</a:t>
            </a:r>
          </a:p>
          <a:p>
            <a:pPr marL="360000" lvl="0" indent="-171450">
              <a:lnSpc>
                <a:spcPct val="110000"/>
              </a:lnSpc>
              <a:buFont typeface="Arial" panose="020B0604020202020204" pitchFamily="34" charset="0"/>
              <a:buChar char="•"/>
            </a:pPr>
            <a:r>
              <a:rPr lang="en-US" dirty="0"/>
              <a:t>Each HTTP request is independent of the others.</a:t>
            </a:r>
          </a:p>
          <a:p>
            <a:pPr marL="360000" lvl="0" indent="-171450">
              <a:lnSpc>
                <a:spcPct val="110000"/>
              </a:lnSpc>
              <a:buFont typeface="Arial" panose="020B0604020202020204" pitchFamily="34" charset="0"/>
              <a:buChar char="•"/>
            </a:pPr>
            <a:r>
              <a:rPr lang="en-US" dirty="0"/>
              <a:t>Stateful HTTP conversations can be implemented by extra effort, using </a:t>
            </a:r>
            <a:r>
              <a:rPr lang="en-US" b="1" dirty="0"/>
              <a:t>cookies</a:t>
            </a:r>
            <a:r>
              <a:rPr lang="en-US" dirty="0"/>
              <a:t>, custom </a:t>
            </a:r>
            <a:r>
              <a:rPr lang="en-US" b="1" dirty="0"/>
              <a:t>header fields</a:t>
            </a:r>
            <a:r>
              <a:rPr lang="en-US" dirty="0"/>
              <a:t>, </a:t>
            </a:r>
            <a:r>
              <a:rPr lang="en-US" b="1" dirty="0"/>
              <a:t>Web storage</a:t>
            </a:r>
            <a:r>
              <a:rPr lang="en-US" dirty="0"/>
              <a:t> or other techniques.</a:t>
            </a:r>
          </a:p>
          <a:p>
            <a:pPr marL="0" lv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7308602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Front-end</a:t>
            </a:r>
            <a:r>
              <a:rPr lang="en-US" dirty="0"/>
              <a:t> and </a:t>
            </a:r>
            <a:r>
              <a:rPr lang="en-US" b="1" dirty="0"/>
              <a:t>back-end</a:t>
            </a:r>
            <a:r>
              <a:rPr lang="en-US" dirty="0"/>
              <a:t> separates the modern apps into </a:t>
            </a:r>
            <a:r>
              <a:rPr lang="en-US" b="1" dirty="0"/>
              <a:t>client-side</a:t>
            </a:r>
            <a:r>
              <a:rPr lang="en-US" dirty="0"/>
              <a:t> (user interface, or UI) components and </a:t>
            </a:r>
            <a:r>
              <a:rPr lang="en-US" b="1" dirty="0"/>
              <a:t>server-side</a:t>
            </a:r>
            <a:r>
              <a:rPr lang="en-US" dirty="0"/>
              <a:t> (data storage and processing) components. These components are in constant interaction with each other and they usually communicate via </a:t>
            </a:r>
            <a:r>
              <a:rPr lang="en-US" b="1" dirty="0"/>
              <a:t>HTTP</a:t>
            </a:r>
            <a:r>
              <a:rPr lang="en-US" dirty="0"/>
              <a:t>.</a:t>
            </a:r>
          </a:p>
          <a:p>
            <a:endParaRPr lang="en-US" b="1" dirty="0"/>
          </a:p>
          <a:p>
            <a:r>
              <a:rPr lang="en-US" b="0" dirty="0"/>
              <a:t>The </a:t>
            </a:r>
            <a:r>
              <a:rPr lang="en-US" b="1" dirty="0"/>
              <a:t>front-end</a:t>
            </a:r>
            <a:r>
              <a:rPr lang="en-US" dirty="0"/>
              <a:t> consists of the client-side software components (the so-called "</a:t>
            </a:r>
            <a:r>
              <a:rPr lang="en-US" b="1" i="1" dirty="0"/>
              <a:t>presentation layer</a:t>
            </a:r>
            <a:r>
              <a:rPr lang="en-US" dirty="0"/>
              <a:t>").</a:t>
            </a:r>
          </a:p>
          <a:p>
            <a:pPr marL="628650" lvl="1" indent="-171450">
              <a:buFont typeface="Arial" panose="020B0604020202020204" pitchFamily="34" charset="0"/>
              <a:buChar char="•"/>
            </a:pPr>
            <a:r>
              <a:rPr lang="en-US" dirty="0"/>
              <a:t>For </a:t>
            </a:r>
            <a:r>
              <a:rPr lang="en-US" b="1" dirty="0"/>
              <a:t>example</a:t>
            </a:r>
            <a:r>
              <a:rPr lang="en-US" dirty="0"/>
              <a:t>, the front-end component can be a React app, iOS mobile app or Windows desktop app. If we create an instant messaging app, for example, the front-end is where the chat heads are shown and where users read, type and send messages.</a:t>
            </a:r>
          </a:p>
          <a:p>
            <a:pPr marL="628650" lvl="1" indent="-171450">
              <a:lnSpc>
                <a:spcPct val="100000"/>
              </a:lnSpc>
              <a:spcBef>
                <a:spcPts val="300"/>
              </a:spcBef>
              <a:buFont typeface="Arial" panose="020B0604020202020204" pitchFamily="34" charset="0"/>
              <a:buChar char="•"/>
            </a:pPr>
            <a:r>
              <a:rPr lang="en-US" dirty="0"/>
              <a:t>The front-end implements the </a:t>
            </a:r>
            <a:r>
              <a:rPr lang="en-US" b="1" dirty="0"/>
              <a:t>user interface</a:t>
            </a:r>
            <a:r>
              <a:rPr lang="en-US" dirty="0"/>
              <a:t> (the UI of the software): this is what you see at the screen.</a:t>
            </a:r>
          </a:p>
          <a:p>
            <a:pPr marL="628650" lvl="1" indent="-171450">
              <a:lnSpc>
                <a:spcPct val="100000"/>
              </a:lnSpc>
              <a:spcBef>
                <a:spcPts val="300"/>
              </a:spcBef>
              <a:buFont typeface="Arial" panose="020B0604020202020204" pitchFamily="34" charset="0"/>
              <a:buChar char="•"/>
            </a:pPr>
            <a:r>
              <a:rPr lang="en-US" dirty="0"/>
              <a:t>In </a:t>
            </a:r>
            <a:r>
              <a:rPr lang="en-US" b="1" dirty="0"/>
              <a:t>Web apps </a:t>
            </a:r>
            <a:r>
              <a:rPr lang="en-US" dirty="0"/>
              <a:t>the front-end is build from </a:t>
            </a:r>
            <a:r>
              <a:rPr lang="en-US" b="1" dirty="0"/>
              <a:t>HTML </a:t>
            </a:r>
            <a:r>
              <a:rPr lang="en-US" dirty="0"/>
              <a:t>+ </a:t>
            </a:r>
            <a:r>
              <a:rPr lang="en-US" b="1" dirty="0"/>
              <a:t>CSS </a:t>
            </a:r>
            <a:r>
              <a:rPr lang="en-US" dirty="0"/>
              <a:t>+ </a:t>
            </a:r>
            <a:r>
              <a:rPr lang="en-US" b="1" dirty="0"/>
              <a:t>JavaScript </a:t>
            </a:r>
            <a:r>
              <a:rPr lang="en-US" dirty="0"/>
              <a:t>+ JavaScript frameworks + some libraries.</a:t>
            </a:r>
          </a:p>
          <a:p>
            <a:pPr marL="628650" lvl="1" indent="-171450">
              <a:lnSpc>
                <a:spcPct val="100000"/>
              </a:lnSpc>
              <a:spcBef>
                <a:spcPts val="300"/>
              </a:spcBef>
              <a:buFont typeface="Arial" panose="020B0604020202020204" pitchFamily="34" charset="0"/>
              <a:buChar char="•"/>
            </a:pPr>
            <a:r>
              <a:rPr lang="en-US" dirty="0"/>
              <a:t>In </a:t>
            </a:r>
            <a:r>
              <a:rPr lang="en-US" b="1" dirty="0"/>
              <a:t>mobile apps </a:t>
            </a:r>
            <a:r>
              <a:rPr lang="en-US" dirty="0"/>
              <a:t>the front-end is built using the native mobile UI toolkit.</a:t>
            </a:r>
          </a:p>
          <a:p>
            <a:pPr lvl="1">
              <a:lnSpc>
                <a:spcPct val="100000"/>
              </a:lnSpc>
              <a:spcBef>
                <a:spcPts val="300"/>
              </a:spcBef>
            </a:pPr>
            <a:endParaRPr lang="en-US" dirty="0"/>
          </a:p>
          <a:p>
            <a:r>
              <a:rPr lang="en-US" b="0" dirty="0"/>
              <a:t>The </a:t>
            </a:r>
            <a:r>
              <a:rPr lang="en-US" b="1" dirty="0"/>
              <a:t>back-end </a:t>
            </a:r>
            <a:r>
              <a:rPr lang="en-US" dirty="0"/>
              <a:t>consists of server-side components, which implement the </a:t>
            </a:r>
            <a:r>
              <a:rPr lang="en-US" b="1" dirty="0"/>
              <a:t>app business logic</a:t>
            </a:r>
            <a:r>
              <a:rPr lang="en-US" b="0" dirty="0"/>
              <a:t>, </a:t>
            </a:r>
            <a:r>
              <a:rPr lang="en-US" b="1" dirty="0"/>
              <a:t>data storage and data processing logic</a:t>
            </a:r>
            <a:r>
              <a:rPr lang="en-US" b="0" dirty="0"/>
              <a:t> and </a:t>
            </a:r>
            <a:r>
              <a:rPr lang="en-US" b="1" dirty="0"/>
              <a:t>server-side APIs, exposed as services</a:t>
            </a:r>
            <a:r>
              <a:rPr lang="en-US" b="0" dirty="0"/>
              <a:t> through a communication protocol like HTTP.</a:t>
            </a:r>
          </a:p>
          <a:p>
            <a:pPr marL="628650" lvl="1" indent="-171450">
              <a:buFont typeface="Arial" panose="020B0604020202020204" pitchFamily="34" charset="0"/>
              <a:buChar char="•"/>
            </a:pPr>
            <a:r>
              <a:rPr lang="en-US" dirty="0"/>
              <a:t>For </a:t>
            </a:r>
            <a:r>
              <a:rPr lang="en-US" b="1" dirty="0"/>
              <a:t>example</a:t>
            </a:r>
            <a:r>
              <a:rPr lang="en-US" dirty="0"/>
              <a:t>, the back-end component can be a ASP.NET Core app, Java Spring app or Python Django app or other. If we create an instant messaging app, for example, the back-end is where the users, their friends, chat conversations and chat messages are stored and processed.</a:t>
            </a:r>
          </a:p>
          <a:p>
            <a:pPr marL="628650" lvl="1" indent="-171450">
              <a:buFont typeface="Arial" panose="020B0604020202020204" pitchFamily="34" charset="0"/>
              <a:buChar char="•"/>
            </a:pPr>
            <a:r>
              <a:rPr lang="en-US" dirty="0"/>
              <a:t>The back-end component, which typically implements </a:t>
            </a:r>
            <a:r>
              <a:rPr lang="en-US" b="1" dirty="0"/>
              <a:t>data storage and data processing</a:t>
            </a:r>
            <a:r>
              <a:rPr lang="en-US" b="0" dirty="0"/>
              <a:t>, is designed to be accessed (or "</a:t>
            </a:r>
            <a:r>
              <a:rPr lang="en-US" b="1" i="1" dirty="0"/>
              <a:t>consumed</a:t>
            </a:r>
            <a:r>
              <a:rPr lang="en-US" b="0" dirty="0"/>
              <a:t>", like developers say) through an </a:t>
            </a:r>
            <a:r>
              <a:rPr lang="en-US" b="1" dirty="0"/>
              <a:t>API </a:t>
            </a:r>
            <a:r>
              <a:rPr lang="en-US" b="0" dirty="0"/>
              <a:t>(application programming interface), exposed as RESTful services or other technology, usually over </a:t>
            </a:r>
            <a:r>
              <a:rPr lang="en-US" b="1" dirty="0"/>
              <a:t>HTTP</a:t>
            </a:r>
            <a:endParaRPr lang="en-US" b="0" dirty="0"/>
          </a:p>
          <a:p>
            <a:pPr marL="628650" lvl="1" indent="-171450">
              <a:buFont typeface="Arial" panose="020B0604020202020204" pitchFamily="34" charset="0"/>
              <a:buChar char="•"/>
            </a:pPr>
            <a:r>
              <a:rPr lang="en-US" b="0" dirty="0"/>
              <a:t>In some scenarios the back-end directly produces (or "</a:t>
            </a:r>
            <a:r>
              <a:rPr lang="en-US" b="1" i="1" dirty="0"/>
              <a:t>renders</a:t>
            </a:r>
            <a:r>
              <a:rPr lang="en-US" b="0" dirty="0"/>
              <a:t>", like developers say) HTML and CSS, without exposing an API. This is called a </a:t>
            </a:r>
            <a:r>
              <a:rPr lang="en-US" b="1" dirty="0"/>
              <a:t>server-side Web app</a:t>
            </a:r>
            <a:r>
              <a:rPr lang="en-US" b="0" dirty="0"/>
              <a:t>.</a:t>
            </a:r>
            <a:endParaRPr lang="en-US" b="1" dirty="0"/>
          </a:p>
          <a:p>
            <a:pPr lvl="1">
              <a:lnSpc>
                <a:spcPct val="100000"/>
              </a:lnSpc>
              <a:spcBef>
                <a:spcPts val="300"/>
              </a:spcBef>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rgbClr val="234465"/>
                </a:solidFill>
              </a:rPr>
              <a:t>In most applications the </a:t>
            </a:r>
            <a:r>
              <a:rPr lang="en-US" sz="1200" b="1" dirty="0">
                <a:solidFill>
                  <a:srgbClr val="234465"/>
                </a:solidFill>
              </a:rPr>
              <a:t>HTTP protocol </a:t>
            </a:r>
            <a:r>
              <a:rPr lang="en-US" sz="1200" dirty="0">
                <a:solidFill>
                  <a:srgbClr val="234465"/>
                </a:solidFill>
              </a:rPr>
              <a:t>connects the front-end with the back-end.</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234465"/>
                </a:solidFill>
              </a:rPr>
              <a:t>The </a:t>
            </a:r>
            <a:r>
              <a:rPr lang="en-US" sz="1200" b="1" dirty="0">
                <a:solidFill>
                  <a:srgbClr val="234465"/>
                </a:solidFill>
              </a:rPr>
              <a:t>front-end requests</a:t>
            </a:r>
            <a:r>
              <a:rPr lang="en-US" sz="1200" dirty="0">
                <a:solidFill>
                  <a:srgbClr val="234465"/>
                </a:solidFill>
              </a:rPr>
              <a:t> resources using </a:t>
            </a:r>
            <a:r>
              <a:rPr lang="en-US" sz="1200" b="1" dirty="0">
                <a:solidFill>
                  <a:srgbClr val="234465"/>
                </a:solidFill>
              </a:rPr>
              <a:t>HTTP requests</a:t>
            </a:r>
            <a:r>
              <a:rPr lang="en-US" sz="1200" dirty="0">
                <a:solidFill>
                  <a:srgbClr val="234465"/>
                </a:solidFill>
              </a:rPr>
              <a:t> and the </a:t>
            </a:r>
            <a:r>
              <a:rPr lang="en-US" sz="1200" b="1" dirty="0">
                <a:solidFill>
                  <a:srgbClr val="234465"/>
                </a:solidFill>
              </a:rPr>
              <a:t>back-end </a:t>
            </a:r>
            <a:r>
              <a:rPr lang="en-US" sz="1200" dirty="0">
                <a:solidFill>
                  <a:srgbClr val="234465"/>
                </a:solidFill>
              </a:rPr>
              <a:t>sends these resources as </a:t>
            </a:r>
            <a:r>
              <a:rPr lang="en-US" sz="1200" b="1" dirty="0">
                <a:solidFill>
                  <a:srgbClr val="234465"/>
                </a:solidFill>
              </a:rPr>
              <a:t>HTTP responses</a:t>
            </a:r>
            <a:r>
              <a:rPr lang="en-US" sz="1200" dirty="0">
                <a:solidFill>
                  <a:srgbClr val="234465"/>
                </a:solidFill>
              </a:rPr>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234465"/>
                </a:solidFill>
              </a:rPr>
              <a:t>For </a:t>
            </a:r>
            <a:r>
              <a:rPr lang="en-US" sz="1200" b="1" dirty="0">
                <a:solidFill>
                  <a:srgbClr val="234465"/>
                </a:solidFill>
              </a:rPr>
              <a:t>example</a:t>
            </a:r>
            <a:r>
              <a:rPr lang="en-US" sz="1200" dirty="0">
                <a:solidFill>
                  <a:srgbClr val="234465"/>
                </a:solidFill>
              </a:rPr>
              <a:t>, an instant messaging app may use traditional HTML form at the front-end to enter the user login data, but the user authentication is performed at the back-end.</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rgbClr val="234465"/>
                </a:solidFill>
              </a:rPr>
              <a:t>Some apps use more advanced features of HTTP (like </a:t>
            </a:r>
            <a:r>
              <a:rPr lang="en-US" sz="1200" b="1" dirty="0" err="1">
                <a:solidFill>
                  <a:srgbClr val="234465"/>
                </a:solidFill>
              </a:rPr>
              <a:t>WebSockets</a:t>
            </a:r>
            <a:r>
              <a:rPr lang="en-US" sz="1200" b="0" dirty="0">
                <a:solidFill>
                  <a:srgbClr val="234465"/>
                </a:solidFill>
              </a:rPr>
              <a:t> and the </a:t>
            </a:r>
            <a:r>
              <a:rPr lang="en-US" sz="1200" b="1" dirty="0">
                <a:solidFill>
                  <a:srgbClr val="234465"/>
                </a:solidFill>
              </a:rPr>
              <a:t>Push API</a:t>
            </a:r>
            <a:r>
              <a:rPr lang="en-US" sz="1200" dirty="0">
                <a:solidFill>
                  <a:srgbClr val="234465"/>
                </a:solidFill>
              </a:rPr>
              <a:t>) to communicate instantly and bidirectionally.</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234465"/>
                </a:solidFill>
              </a:rPr>
              <a:t>For </a:t>
            </a:r>
            <a:r>
              <a:rPr lang="en-US" sz="1200" b="1" dirty="0">
                <a:solidFill>
                  <a:srgbClr val="234465"/>
                </a:solidFill>
              </a:rPr>
              <a:t>example</a:t>
            </a:r>
            <a:r>
              <a:rPr lang="en-US" sz="1200" dirty="0">
                <a:solidFill>
                  <a:srgbClr val="234465"/>
                </a:solidFill>
              </a:rPr>
              <a:t>, a chat front-end app may use the WebSocket technology (over HTTP) to send and receive chat messages instantly from the back-end to the front-end.</a:t>
            </a:r>
            <a:endParaRPr lang="en-US" sz="1100" dirty="0">
              <a:solidFill>
                <a:srgbClr val="234465"/>
              </a:solidFill>
            </a:endParaRP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6</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5057200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explanation about </a:t>
            </a:r>
            <a:r>
              <a:rPr lang="en-US" b="1" dirty="0"/>
              <a:t>the client-server model in Web apps</a:t>
            </a:r>
            <a:r>
              <a:rPr lang="en-US" b="0" dirty="0"/>
              <a:t>, where a client (the Web browser, mobile app or other) interacts with a server (the Web server, running a server-side backend components).</a:t>
            </a:r>
          </a:p>
          <a:p>
            <a:endParaRPr lang="en-US" b="0" dirty="0"/>
          </a:p>
          <a:p>
            <a:pPr marL="0" lvl="0" indent="0">
              <a:buFont typeface="Arial" panose="020B0604020202020204" pitchFamily="34" charset="0"/>
              <a:buNone/>
            </a:pPr>
            <a:r>
              <a:rPr lang="en-US" b="0" dirty="0"/>
              <a:t>A </a:t>
            </a:r>
            <a:r>
              <a:rPr lang="en-US" b="1" dirty="0"/>
              <a:t>front-end app</a:t>
            </a:r>
            <a:r>
              <a:rPr lang="en-US" b="0" dirty="0"/>
              <a:t>, running in the Web client (typically the Web browser) </a:t>
            </a:r>
            <a:r>
              <a:rPr lang="en-US" b="1" dirty="0"/>
              <a:t>requests a resource </a:t>
            </a:r>
            <a:r>
              <a:rPr lang="en-US" b="0" dirty="0"/>
              <a:t>from the Web server via the </a:t>
            </a:r>
            <a:r>
              <a:rPr lang="en-US" b="1" dirty="0"/>
              <a:t>HTTP protocol</a:t>
            </a:r>
            <a:r>
              <a:rPr lang="en-US" b="0" dirty="0"/>
              <a:t>.</a:t>
            </a:r>
          </a:p>
          <a:p>
            <a:pPr marL="360000" lvl="0" indent="-171450">
              <a:buFont typeface="Arial" panose="020B0604020202020204" pitchFamily="34" charset="0"/>
              <a:buChar char="•"/>
            </a:pPr>
            <a:r>
              <a:rPr lang="en-US" b="0" dirty="0"/>
              <a:t>For example, the chat client app says: "</a:t>
            </a:r>
            <a:r>
              <a:rPr lang="en-US" b="0" i="1" dirty="0"/>
              <a:t>give me the latest 10 messages exchanged between users Peter and Maria</a:t>
            </a:r>
            <a:r>
              <a:rPr lang="en-US" b="0" dirty="0"/>
              <a:t>".</a:t>
            </a:r>
          </a:p>
          <a:p>
            <a:pPr marL="0" lvl="0" indent="0">
              <a:buFont typeface="Arial" panose="020B0604020202020204" pitchFamily="34" charset="0"/>
              <a:buNone/>
            </a:pPr>
            <a:endParaRPr lang="en-US" b="0" dirty="0"/>
          </a:p>
          <a:p>
            <a:pPr marL="0" lvl="0" indent="0">
              <a:buFont typeface="Arial" panose="020B0604020202020204" pitchFamily="34" charset="0"/>
              <a:buNone/>
            </a:pPr>
            <a:r>
              <a:rPr lang="en-US" b="0" dirty="0"/>
              <a:t>The </a:t>
            </a:r>
            <a:r>
              <a:rPr lang="en-US" b="1" dirty="0"/>
              <a:t>Web server </a:t>
            </a:r>
            <a:r>
              <a:rPr lang="en-US" b="0" dirty="0"/>
              <a:t>processes the HTTP request and invokes the </a:t>
            </a:r>
            <a:r>
              <a:rPr lang="en-US" b="1" dirty="0"/>
              <a:t>back-end </a:t>
            </a:r>
            <a:r>
              <a:rPr lang="en-US" b="0" dirty="0"/>
              <a:t>component to produce and deliver the requested resource.</a:t>
            </a:r>
          </a:p>
          <a:p>
            <a:pPr marL="0" lvl="0" indent="0">
              <a:buFont typeface="Arial" panose="020B0604020202020204" pitchFamily="34" charset="0"/>
              <a:buNone/>
            </a:pPr>
            <a:endParaRPr lang="en-US" b="0" dirty="0"/>
          </a:p>
          <a:p>
            <a:pPr marL="0" lvl="0" indent="0">
              <a:buFont typeface="Arial" panose="020B0604020202020204" pitchFamily="34" charset="0"/>
              <a:buNone/>
            </a:pPr>
            <a:r>
              <a:rPr lang="en-US" b="0" dirty="0"/>
              <a:t>This can be a </a:t>
            </a:r>
            <a:r>
              <a:rPr lang="en-US" b="1" dirty="0"/>
              <a:t>static resource </a:t>
            </a:r>
            <a:r>
              <a:rPr lang="en-US" b="0" dirty="0"/>
              <a:t>from the file system (such as a JPEG image), or </a:t>
            </a:r>
            <a:r>
              <a:rPr lang="en-US" b="1" dirty="0"/>
              <a:t>dynamic resource</a:t>
            </a:r>
            <a:r>
              <a:rPr lang="en-US" b="0" dirty="0"/>
              <a:t> (such as data coming from a database query or from an external API).</a:t>
            </a:r>
          </a:p>
          <a:p>
            <a:pPr marL="360000" lvl="0" indent="-171450">
              <a:buFont typeface="Arial" panose="020B0604020202020204" pitchFamily="34" charset="0"/>
              <a:buChar char="•"/>
            </a:pPr>
            <a:r>
              <a:rPr lang="en-US" b="0" dirty="0"/>
              <a:t>In our example this might be an ASP.NET Core Web service (some code in C#), which queries the database, </a:t>
            </a:r>
            <a:r>
              <a:rPr lang="en-US" b="0" dirty="0" err="1"/>
              <a:t>retirieves</a:t>
            </a:r>
            <a:r>
              <a:rPr lang="en-US" b="0" dirty="0"/>
              <a:t> the requested chat messages, formats them as JSON array and returns them as </a:t>
            </a:r>
            <a:r>
              <a:rPr lang="en-US" b="1" dirty="0"/>
              <a:t>HTTP response</a:t>
            </a:r>
            <a:r>
              <a:rPr lang="en-US" b="0" dirty="0"/>
              <a:t>.</a:t>
            </a:r>
          </a:p>
          <a:p>
            <a:pPr marL="0" lvl="0" indent="0">
              <a:buFont typeface="Arial" panose="020B0604020202020204" pitchFamily="34" charset="0"/>
              <a:buNone/>
            </a:pPr>
            <a:endParaRPr lang="en-US" b="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dirty="0"/>
              <a:t>After the backend processing is completed, the </a:t>
            </a:r>
            <a:r>
              <a:rPr lang="en-US" b="1" dirty="0"/>
              <a:t>HTTP response </a:t>
            </a:r>
            <a:r>
              <a:rPr lang="en-US" b="0" dirty="0"/>
              <a:t>is returned from the Web server to the Web client and is processed by the front-end app.</a:t>
            </a:r>
          </a:p>
          <a:p>
            <a:pPr marL="0" lvl="0" indent="0">
              <a:buFont typeface="Arial" panose="020B0604020202020204" pitchFamily="34" charset="0"/>
              <a:buNone/>
            </a:pPr>
            <a:r>
              <a:rPr lang="en-US" b="0" dirty="0"/>
              <a:t>Then, the front-end app may request (again via HTTP) some </a:t>
            </a:r>
            <a:r>
              <a:rPr lang="en-US" b="1" dirty="0"/>
              <a:t>additional resources</a:t>
            </a:r>
            <a:r>
              <a:rPr lang="en-US" b="0" dirty="0"/>
              <a:t>, such as some images and CSS styles.</a:t>
            </a:r>
          </a:p>
          <a:p>
            <a:pPr marL="360000" lvl="0" indent="-171450">
              <a:buFont typeface="Arial" panose="020B0604020202020204" pitchFamily="34" charset="0"/>
              <a:buChar char="•"/>
            </a:pPr>
            <a:r>
              <a:rPr lang="en-US" b="0" dirty="0"/>
              <a:t>In our example, these can be the chat avatar images for the users Peter and Maria.</a:t>
            </a:r>
          </a:p>
          <a:p>
            <a:pPr marL="360000" lvl="0" indent="-171450">
              <a:buFont typeface="Arial" panose="020B0604020202020204" pitchFamily="34" charset="0"/>
              <a:buChar char="•"/>
            </a:pPr>
            <a:r>
              <a:rPr lang="en-US" b="0" dirty="0"/>
              <a:t>These HTTP requests again come from the Web client to the Web server, then are handled by the back-end logic, which reads and returns static files from the local file system, then the HTTP responses are returned from the Web server to the Web client and the front-end app displays them on the screen.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dirty="0"/>
              <a:t>These </a:t>
            </a:r>
            <a:r>
              <a:rPr lang="en-US" b="1" dirty="0"/>
              <a:t>sequences of HTTP requests and responses </a:t>
            </a:r>
            <a:r>
              <a:rPr lang="en-US" b="0" dirty="0"/>
              <a:t>can be performed by the client app on click or in respond to other event or in a continuous loop, while the client app is active.</a:t>
            </a:r>
          </a:p>
          <a:p>
            <a:pPr marL="0" lvl="0" indent="0">
              <a:buFont typeface="Arial" panose="020B0604020202020204" pitchFamily="34" charset="0"/>
              <a:buNone/>
            </a:pPr>
            <a:endParaRPr lang="en-US" b="0" dirty="0"/>
          </a:p>
        </p:txBody>
      </p:sp>
      <p:sp>
        <p:nvSpPr>
          <p:cNvPr id="4" name="Slide Number Placeholder 3"/>
          <p:cNvSpPr>
            <a:spLocks noGrp="1"/>
          </p:cNvSpPr>
          <p:nvPr>
            <p:ph type="sldNum" sz="quarter" idx="5"/>
          </p:nvPr>
        </p:nvSpPr>
        <p:spPr/>
        <p:txBody>
          <a:bodyPr/>
          <a:lstStyle/>
          <a:p>
            <a:fld id="{2BF067CD-8E6B-4360-9AA8-C5DF2A48A6D1}" type="slidenum">
              <a:rPr lang="en-US" smtClean="0"/>
              <a:t>7</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6451187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0000"/>
              </a:lnSpc>
            </a:pPr>
            <a:r>
              <a:rPr lang="en-US" b="1" dirty="0">
                <a:solidFill>
                  <a:schemeClr val="tx2">
                    <a:lumMod val="75000"/>
                  </a:schemeClr>
                </a:solidFill>
              </a:rPr>
              <a:t>HTTP</a:t>
            </a:r>
            <a:r>
              <a:rPr lang="en-US" dirty="0">
                <a:solidFill>
                  <a:schemeClr val="tx2">
                    <a:lumMod val="75000"/>
                  </a:schemeClr>
                </a:solidFill>
              </a:rPr>
              <a:t> is an </a:t>
            </a:r>
            <a:r>
              <a:rPr lang="en-US" b="1" dirty="0">
                <a:solidFill>
                  <a:schemeClr val="tx2">
                    <a:lumMod val="75000"/>
                  </a:schemeClr>
                </a:solidFill>
              </a:rPr>
              <a:t>application-level protocol</a:t>
            </a:r>
            <a:r>
              <a:rPr lang="en-US" dirty="0">
                <a:solidFill>
                  <a:schemeClr val="tx2">
                    <a:lumMod val="75000"/>
                  </a:schemeClr>
                </a:solidFill>
              </a:rPr>
              <a:t>, which uses </a:t>
            </a:r>
            <a:r>
              <a:rPr lang="en-US" b="1" dirty="0">
                <a:solidFill>
                  <a:schemeClr val="tx2">
                    <a:lumMod val="75000"/>
                  </a:schemeClr>
                </a:solidFill>
              </a:rPr>
              <a:t>lower-level network protocols </a:t>
            </a:r>
            <a:r>
              <a:rPr lang="en-US" dirty="0">
                <a:solidFill>
                  <a:schemeClr val="tx2">
                    <a:lumMod val="75000"/>
                  </a:schemeClr>
                </a:solidFill>
              </a:rPr>
              <a:t>to transfer data from the Web client to the Web server and vice versa.</a:t>
            </a:r>
          </a:p>
          <a:p>
            <a:pPr>
              <a:lnSpc>
                <a:spcPct val="110000"/>
              </a:lnSpc>
            </a:pPr>
            <a:endParaRPr lang="en-US" dirty="0">
              <a:solidFill>
                <a:schemeClr val="tx2">
                  <a:lumMod val="75000"/>
                </a:schemeClr>
              </a:solidFill>
            </a:endParaRPr>
          </a:p>
          <a:p>
            <a:pPr marL="171450" indent="-171450">
              <a:lnSpc>
                <a:spcPct val="110000"/>
              </a:lnSpc>
              <a:buFont typeface="Arial" panose="020B0604020202020204" pitchFamily="34" charset="0"/>
              <a:buChar char="•"/>
            </a:pPr>
            <a:r>
              <a:rPr lang="en-US" dirty="0">
                <a:solidFill>
                  <a:schemeClr val="tx2">
                    <a:lumMod val="75000"/>
                  </a:schemeClr>
                </a:solidFill>
              </a:rPr>
              <a:t>When an </a:t>
            </a:r>
            <a:r>
              <a:rPr lang="en-US" b="1" dirty="0">
                <a:solidFill>
                  <a:schemeClr val="tx2">
                    <a:lumMod val="75000"/>
                  </a:schemeClr>
                </a:solidFill>
              </a:rPr>
              <a:t>HTTP request </a:t>
            </a:r>
            <a:r>
              <a:rPr lang="en-US" dirty="0">
                <a:solidFill>
                  <a:schemeClr val="tx2">
                    <a:lumMod val="75000"/>
                  </a:schemeClr>
                </a:solidFill>
              </a:rPr>
              <a:t>is sent, is it prepared as a </a:t>
            </a:r>
            <a:r>
              <a:rPr lang="en-US" b="1" dirty="0">
                <a:solidFill>
                  <a:schemeClr val="tx2">
                    <a:lumMod val="75000"/>
                  </a:schemeClr>
                </a:solidFill>
              </a:rPr>
              <a:t>text message</a:t>
            </a:r>
            <a:r>
              <a:rPr lang="en-US" dirty="0">
                <a:solidFill>
                  <a:schemeClr val="tx2">
                    <a:lumMod val="75000"/>
                  </a:schemeClr>
                </a:solidFill>
              </a:rPr>
              <a:t>, following the HTTP standard. We shall see examples a bit later.</a:t>
            </a:r>
          </a:p>
          <a:p>
            <a:pPr>
              <a:lnSpc>
                <a:spcPct val="110000"/>
              </a:lnSpc>
            </a:pPr>
            <a:endParaRPr lang="en-US" dirty="0">
              <a:solidFill>
                <a:schemeClr val="tx2">
                  <a:lumMod val="75000"/>
                </a:schemeClr>
              </a:solidFill>
            </a:endParaRPr>
          </a:p>
          <a:p>
            <a:pPr marL="171450" indent="-171450">
              <a:lnSpc>
                <a:spcPct val="110000"/>
              </a:lnSpc>
              <a:buFont typeface="Arial" panose="020B0604020202020204" pitchFamily="34" charset="0"/>
              <a:buChar char="•"/>
            </a:pPr>
            <a:r>
              <a:rPr lang="en-US" dirty="0">
                <a:solidFill>
                  <a:schemeClr val="tx2">
                    <a:lumMod val="75000"/>
                  </a:schemeClr>
                </a:solidFill>
              </a:rPr>
              <a:t>The </a:t>
            </a:r>
            <a:r>
              <a:rPr lang="en-US" b="1" dirty="0">
                <a:solidFill>
                  <a:schemeClr val="tx2">
                    <a:lumMod val="75000"/>
                  </a:schemeClr>
                </a:solidFill>
              </a:rPr>
              <a:t>HTTP request </a:t>
            </a:r>
            <a:r>
              <a:rPr lang="en-US" dirty="0">
                <a:solidFill>
                  <a:schemeClr val="tx2">
                    <a:lumMod val="75000"/>
                  </a:schemeClr>
                </a:solidFill>
              </a:rPr>
              <a:t>consists of request line + headers + body, which travel to the Web server via lower-level protocols.</a:t>
            </a:r>
          </a:p>
          <a:p>
            <a:pPr>
              <a:lnSpc>
                <a:spcPct val="110000"/>
              </a:lnSpc>
            </a:pPr>
            <a:endParaRPr lang="en-US" dirty="0">
              <a:solidFill>
                <a:schemeClr val="tx2">
                  <a:lumMod val="75000"/>
                </a:schemeClr>
              </a:solidFill>
            </a:endParaRPr>
          </a:p>
          <a:p>
            <a:pPr marL="171450" indent="-171450">
              <a:lnSpc>
                <a:spcPct val="110000"/>
              </a:lnSpc>
              <a:buFont typeface="Arial" panose="020B0604020202020204" pitchFamily="34" charset="0"/>
              <a:buChar char="•"/>
            </a:pPr>
            <a:r>
              <a:rPr lang="en-US" dirty="0"/>
              <a:t>The data sent over a HTTP connection travels to the Web server via a </a:t>
            </a:r>
            <a:r>
              <a:rPr lang="en-US" b="1" dirty="0"/>
              <a:t>TCP stream</a:t>
            </a:r>
            <a:r>
              <a:rPr lang="en-US" dirty="0"/>
              <a:t>. </a:t>
            </a:r>
            <a:r>
              <a:rPr lang="en-US" b="1" dirty="0"/>
              <a:t>TCP</a:t>
            </a:r>
            <a:r>
              <a:rPr lang="en-US" dirty="0"/>
              <a:t> is a transport layer protocol, that connects two endpoints through a reliable, bi-directional, stream-oriented connection.</a:t>
            </a:r>
          </a:p>
          <a:p>
            <a:pPr marL="628650" lvl="1" indent="-171450">
              <a:lnSpc>
                <a:spcPct val="110000"/>
              </a:lnSpc>
              <a:buFont typeface="Arial" panose="020B0604020202020204" pitchFamily="34" charset="0"/>
              <a:buChar char="•"/>
            </a:pPr>
            <a:r>
              <a:rPr lang="en-US" dirty="0"/>
              <a:t>It is important to mention that TCP uses </a:t>
            </a:r>
            <a:r>
              <a:rPr lang="en-US" b="1" dirty="0"/>
              <a:t>port numbers </a:t>
            </a:r>
            <a:r>
              <a:rPr lang="en-US" dirty="0"/>
              <a:t>to allow multiple parallel connections between two endpoints.</a:t>
            </a:r>
          </a:p>
          <a:p>
            <a:pPr marL="628650" lvl="1" indent="-171450">
              <a:lnSpc>
                <a:spcPct val="110000"/>
              </a:lnSpc>
              <a:buFont typeface="Arial" panose="020B0604020202020204" pitchFamily="34" charset="0"/>
              <a:buChar char="•"/>
            </a:pPr>
            <a:r>
              <a:rPr lang="en-US" dirty="0"/>
              <a:t>Usually the </a:t>
            </a:r>
            <a:r>
              <a:rPr lang="en-US" b="1" dirty="0"/>
              <a:t>Web server</a:t>
            </a:r>
            <a:r>
              <a:rPr lang="en-US" dirty="0"/>
              <a:t> uses </a:t>
            </a:r>
            <a:r>
              <a:rPr lang="en-US" b="1" dirty="0"/>
              <a:t>port 80</a:t>
            </a:r>
            <a:r>
              <a:rPr lang="en-US" dirty="0"/>
              <a:t> for </a:t>
            </a:r>
            <a:r>
              <a:rPr lang="en-US" b="1" dirty="0"/>
              <a:t>plain HTTP </a:t>
            </a:r>
            <a:r>
              <a:rPr lang="en-US" dirty="0"/>
              <a:t>and </a:t>
            </a:r>
            <a:r>
              <a:rPr lang="en-US" b="1" dirty="0"/>
              <a:t>port 443 for HTTPS </a:t>
            </a:r>
            <a:r>
              <a:rPr lang="en-US" dirty="0"/>
              <a:t>(which stands for HTTP over TLS – the transport layer security extension).</a:t>
            </a:r>
          </a:p>
          <a:p>
            <a:pPr marL="628650" lvl="1" indent="-171450">
              <a:lnSpc>
                <a:spcPct val="110000"/>
              </a:lnSpc>
              <a:buFont typeface="Arial" panose="020B0604020202020204" pitchFamily="34" charset="0"/>
              <a:buChar char="•"/>
            </a:pPr>
            <a:r>
              <a:rPr lang="en-US" dirty="0"/>
              <a:t>The </a:t>
            </a:r>
            <a:r>
              <a:rPr lang="en-US" b="1" dirty="0"/>
              <a:t>Web client</a:t>
            </a:r>
            <a:r>
              <a:rPr lang="en-US" dirty="0"/>
              <a:t> uses a random unallocated </a:t>
            </a:r>
            <a:r>
              <a:rPr lang="en-US" b="1" dirty="0"/>
              <a:t>source port number</a:t>
            </a:r>
            <a:r>
              <a:rPr lang="en-US" dirty="0"/>
              <a:t> (for example 61850).</a:t>
            </a:r>
          </a:p>
          <a:p>
            <a:pPr marL="0" lvl="0" indent="0">
              <a:lnSpc>
                <a:spcPct val="110000"/>
              </a:lnSpc>
              <a:buFont typeface="Arial" panose="020B0604020202020204" pitchFamily="34" charset="0"/>
              <a:buNone/>
            </a:pPr>
            <a:endParaRPr lang="en-US" dirty="0"/>
          </a:p>
          <a:p>
            <a:pPr marL="171450" lvl="0" indent="-171450">
              <a:lnSpc>
                <a:spcPct val="110000"/>
              </a:lnSpc>
              <a:buFont typeface="Arial" panose="020B0604020202020204" pitchFamily="34" charset="0"/>
              <a:buChar char="•"/>
            </a:pPr>
            <a:r>
              <a:rPr lang="en-US" dirty="0"/>
              <a:t>The TCP protocol sends the stream data broken down into </a:t>
            </a:r>
            <a:r>
              <a:rPr lang="en-US" b="1" dirty="0"/>
              <a:t>IP packets </a:t>
            </a:r>
            <a:r>
              <a:rPr lang="en-US" dirty="0"/>
              <a:t>over the Internet using the </a:t>
            </a:r>
            <a:r>
              <a:rPr lang="en-US" b="1" dirty="0"/>
              <a:t>IP protocol </a:t>
            </a:r>
            <a:r>
              <a:rPr lang="en-US" dirty="0"/>
              <a:t>(the Internet Protocol).</a:t>
            </a:r>
          </a:p>
          <a:p>
            <a:pPr marL="628650" lvl="1" indent="-171450">
              <a:lnSpc>
                <a:spcPct val="110000"/>
              </a:lnSpc>
              <a:buFont typeface="Arial" panose="020B0604020202020204" pitchFamily="34" charset="0"/>
              <a:buChar char="•"/>
            </a:pPr>
            <a:r>
              <a:rPr lang="en-US" dirty="0"/>
              <a:t>The IP protocol transfers data packets between two IP addresses in Internet.</a:t>
            </a:r>
          </a:p>
          <a:p>
            <a:pPr marL="628650" lvl="1" indent="-171450">
              <a:lnSpc>
                <a:spcPct val="110000"/>
              </a:lnSpc>
              <a:buFont typeface="Arial" panose="020B0604020202020204" pitchFamily="34" charset="0"/>
              <a:buChar char="•"/>
            </a:pPr>
            <a:r>
              <a:rPr lang="en-US" b="1" dirty="0"/>
              <a:t>IP packets</a:t>
            </a:r>
            <a:r>
              <a:rPr lang="en-US" dirty="0"/>
              <a:t> travel from the sender to the local network gateway, then to some Internet router, then to the next router, and to the next router, etc., until they reach their target network and their final IP address.</a:t>
            </a:r>
          </a:p>
          <a:p>
            <a:pPr marL="0" lvl="0" indent="0">
              <a:lnSpc>
                <a:spcPct val="110000"/>
              </a:lnSpc>
              <a:buFont typeface="Arial" panose="020B0604020202020204" pitchFamily="34" charset="0"/>
              <a:buNone/>
            </a:pPr>
            <a:endParaRPr lang="en-US" dirty="0"/>
          </a:p>
          <a:p>
            <a:pPr marL="171450" lvl="0" indent="-171450">
              <a:lnSpc>
                <a:spcPct val="110000"/>
              </a:lnSpc>
              <a:buFont typeface="Arial" panose="020B0604020202020204" pitchFamily="34" charset="0"/>
              <a:buChar char="•"/>
            </a:pPr>
            <a:r>
              <a:rPr lang="en-US" b="0" dirty="0"/>
              <a:t>When the data packets reach the destination </a:t>
            </a:r>
            <a:r>
              <a:rPr lang="en-US" b="1" dirty="0"/>
              <a:t>data center</a:t>
            </a:r>
            <a:r>
              <a:rPr lang="en-US" b="0" dirty="0"/>
              <a:t>, they travel between the network devices around the data center over </a:t>
            </a:r>
            <a:r>
              <a:rPr lang="en-US" b="1" dirty="0"/>
              <a:t>Ethernet</a:t>
            </a:r>
            <a:r>
              <a:rPr lang="en-US" b="0" dirty="0"/>
              <a:t>, </a:t>
            </a:r>
            <a:r>
              <a:rPr lang="en-US" b="1" dirty="0"/>
              <a:t>PPP </a:t>
            </a:r>
            <a:r>
              <a:rPr lang="en-US" b="0" dirty="0"/>
              <a:t>or other local area network protocol, until they reach the machine, operating the destination Web server.</a:t>
            </a:r>
          </a:p>
          <a:p>
            <a:pPr marL="628650" lvl="1" indent="-171450">
              <a:lnSpc>
                <a:spcPct val="110000"/>
              </a:lnSpc>
              <a:buFont typeface="Arial" panose="020B0604020202020204" pitchFamily="34" charset="0"/>
              <a:buChar char="•"/>
            </a:pPr>
            <a:r>
              <a:rPr lang="en-US" b="0" dirty="0"/>
              <a:t>These data packets (which are called "</a:t>
            </a:r>
            <a:r>
              <a:rPr lang="en-US" b="1" i="1" dirty="0"/>
              <a:t>Ethernet frames</a:t>
            </a:r>
            <a:r>
              <a:rPr lang="en-US" b="0" dirty="0"/>
              <a:t>") in the Ethernet local network are transferred between two MAC addresses (or two network adapters), over LAN cables.</a:t>
            </a:r>
          </a:p>
          <a:p>
            <a:pPr marL="0" lvl="0" indent="0">
              <a:lnSpc>
                <a:spcPct val="110000"/>
              </a:lnSpc>
              <a:buFont typeface="Arial" panose="020B0604020202020204" pitchFamily="34" charset="0"/>
              <a:buNone/>
            </a:pPr>
            <a:endParaRPr lang="en-US" b="0" dirty="0"/>
          </a:p>
          <a:p>
            <a:pPr marL="171450" lvl="0" indent="-171450">
              <a:lnSpc>
                <a:spcPct val="110000"/>
              </a:lnSpc>
              <a:buFont typeface="Arial" panose="020B0604020202020204" pitchFamily="34" charset="0"/>
              <a:buChar char="•"/>
            </a:pPr>
            <a:r>
              <a:rPr lang="en-US" b="1" dirty="0"/>
              <a:t>Networking devices </a:t>
            </a:r>
            <a:r>
              <a:rPr lang="en-US" b="0" dirty="0"/>
              <a:t>(such as switches, routers, hubs, repeaters, modems and bridges) communicate with each other through </a:t>
            </a:r>
            <a:r>
              <a:rPr lang="en-US" b="1" dirty="0"/>
              <a:t>physical transmission </a:t>
            </a:r>
            <a:r>
              <a:rPr lang="en-US" b="0" dirty="0"/>
              <a:t>media, such as LAN cables, </a:t>
            </a:r>
            <a:r>
              <a:rPr lang="en-US" sz="1200" b="0" i="0" kern="1200" dirty="0">
                <a:solidFill>
                  <a:schemeClr val="tx1"/>
                </a:solidFill>
                <a:effectLst/>
                <a:latin typeface="+mn-lt"/>
                <a:ea typeface="+mn-ea"/>
                <a:cs typeface="+mn-cs"/>
              </a:rPr>
              <a:t>fiber-optic cables</a:t>
            </a:r>
            <a:r>
              <a:rPr lang="en-US" b="0" dirty="0"/>
              <a:t>, and electromagnetic waves in the air.</a:t>
            </a:r>
          </a:p>
          <a:p>
            <a:pPr marL="0" lvl="0" indent="0">
              <a:lnSpc>
                <a:spcPct val="110000"/>
              </a:lnSpc>
              <a:buFont typeface="Arial" panose="020B0604020202020204" pitchFamily="34" charset="0"/>
              <a:buNone/>
            </a:pPr>
            <a:endParaRPr lang="en-US" b="0" dirty="0"/>
          </a:p>
          <a:p>
            <a:pPr marL="171450" lvl="0" indent="-171450">
              <a:lnSpc>
                <a:spcPct val="110000"/>
              </a:lnSpc>
              <a:buFont typeface="Arial" panose="020B0604020202020204" pitchFamily="34" charset="0"/>
              <a:buChar char="•"/>
            </a:pPr>
            <a:r>
              <a:rPr lang="en-US" b="0" dirty="0"/>
              <a:t>Data travels between two endpoints in both directions using all these </a:t>
            </a:r>
            <a:r>
              <a:rPr lang="en-US" b="1" dirty="0"/>
              <a:t>layers of networking protocols</a:t>
            </a:r>
            <a:r>
              <a:rPr lang="en-US" b="0" dirty="0"/>
              <a:t>, but this complexity is hidden for the Web developers, which use only the HTTP protocol through client-side and server-side APIs.</a:t>
            </a:r>
          </a:p>
          <a:p>
            <a:pPr marL="0" lvl="0" indent="0">
              <a:lnSpc>
                <a:spcPct val="110000"/>
              </a:lnSpc>
              <a:buFont typeface="Arial" panose="020B0604020202020204" pitchFamily="34" charset="0"/>
              <a:buNone/>
            </a:pPr>
            <a:endParaRPr lang="en-US" b="0" dirty="0"/>
          </a:p>
          <a:p>
            <a:pPr marL="171450" lvl="0" indent="-171450">
              <a:lnSpc>
                <a:spcPct val="110000"/>
              </a:lnSpc>
              <a:buFont typeface="Arial" panose="020B0604020202020204" pitchFamily="34" charset="0"/>
              <a:buChar char="•"/>
            </a:pPr>
            <a:r>
              <a:rPr lang="en-US" b="0" dirty="0"/>
              <a:t>Finally, when the </a:t>
            </a:r>
            <a:r>
              <a:rPr lang="en-US" b="1" dirty="0"/>
              <a:t>HTTP request </a:t>
            </a:r>
            <a:r>
              <a:rPr lang="en-US" b="0" dirty="0"/>
              <a:t>is received by the Web server, it replies with an </a:t>
            </a:r>
            <a:r>
              <a:rPr lang="en-US" b="1" dirty="0"/>
              <a:t>HTTP response</a:t>
            </a:r>
            <a:r>
              <a:rPr lang="en-US" b="0" dirty="0"/>
              <a:t> and the response travels back to the Web client using all mentioned network layers and protocols.</a:t>
            </a:r>
          </a:p>
          <a:p>
            <a:pPr marL="0" lvl="0" indent="0">
              <a:lnSpc>
                <a:spcPct val="110000"/>
              </a:lnSpc>
              <a:buFont typeface="Arial" panose="020B0604020202020204" pitchFamily="34" charset="0"/>
              <a:buNone/>
            </a:pPr>
            <a:endParaRPr lang="en-US" b="0" dirty="0"/>
          </a:p>
          <a:p>
            <a:pPr marL="0" lvl="0" indent="0">
              <a:lnSpc>
                <a:spcPct val="110000"/>
              </a:lnSpc>
              <a:buFont typeface="Arial" panose="020B0604020202020204" pitchFamily="34" charset="0"/>
              <a:buNone/>
            </a:pPr>
            <a:r>
              <a:rPr lang="en-US" b="0" dirty="0"/>
              <a:t>To use</a:t>
            </a:r>
            <a:r>
              <a:rPr lang="en-US" b="1" dirty="0"/>
              <a:t> HTTP </a:t>
            </a:r>
            <a:r>
              <a:rPr lang="en-US" b="0" dirty="0"/>
              <a:t>we need a </a:t>
            </a:r>
            <a:r>
              <a:rPr lang="en-US" b="1" dirty="0"/>
              <a:t>URL </a:t>
            </a:r>
            <a:r>
              <a:rPr lang="en-US" b="0" dirty="0"/>
              <a:t>(a unique resource address on the Web), which identifies :</a:t>
            </a:r>
          </a:p>
          <a:p>
            <a:pPr marL="171450" lvl="0" indent="-171450">
              <a:lnSpc>
                <a:spcPct val="110000"/>
              </a:lnSpc>
              <a:buFont typeface="Arial" panose="020B0604020202020204" pitchFamily="34" charset="0"/>
              <a:buChar char="•"/>
            </a:pPr>
            <a:r>
              <a:rPr lang="en-US" b="0" dirty="0"/>
              <a:t>the Web server </a:t>
            </a:r>
            <a:r>
              <a:rPr lang="en-US" b="1" dirty="0"/>
              <a:t>IP</a:t>
            </a:r>
            <a:r>
              <a:rPr lang="en-US" b="0" dirty="0"/>
              <a:t> or </a:t>
            </a:r>
            <a:r>
              <a:rPr lang="en-US" b="1" dirty="0"/>
              <a:t>server name </a:t>
            </a:r>
            <a:r>
              <a:rPr lang="en-US" b="0" dirty="0"/>
              <a:t>(which is resolved to IP address)</a:t>
            </a:r>
            <a:r>
              <a:rPr lang="bg-BG" b="0" dirty="0"/>
              <a:t>;</a:t>
            </a:r>
            <a:endParaRPr lang="en-US" b="0" dirty="0"/>
          </a:p>
          <a:p>
            <a:pPr marL="171450" lvl="0" indent="-171450">
              <a:lnSpc>
                <a:spcPct val="110000"/>
              </a:lnSpc>
              <a:buFont typeface="Arial" panose="020B0604020202020204" pitchFamily="34" charset="0"/>
              <a:buChar char="•"/>
            </a:pPr>
            <a:r>
              <a:rPr lang="en-US" b="0" dirty="0"/>
              <a:t>the </a:t>
            </a:r>
            <a:r>
              <a:rPr lang="en-US" b="1" dirty="0"/>
              <a:t>port number </a:t>
            </a:r>
            <a:r>
              <a:rPr lang="en-US" b="0" dirty="0"/>
              <a:t>(when we use different than the default ports 80 or 443)</a:t>
            </a:r>
            <a:r>
              <a:rPr lang="bg-BG" b="0" dirty="0"/>
              <a:t>;</a:t>
            </a:r>
            <a:endParaRPr lang="en-US" b="0" dirty="0"/>
          </a:p>
          <a:p>
            <a:pPr marL="171450" lvl="0" indent="-171450">
              <a:lnSpc>
                <a:spcPct val="110000"/>
              </a:lnSpc>
              <a:buFont typeface="Arial" panose="020B0604020202020204" pitchFamily="34" charset="0"/>
              <a:buChar char="•"/>
            </a:pPr>
            <a:r>
              <a:rPr lang="en-US" b="0" dirty="0"/>
              <a:t>and</a:t>
            </a:r>
            <a:r>
              <a:rPr lang="bg-BG" b="0" dirty="0"/>
              <a:t> </a:t>
            </a:r>
            <a:r>
              <a:rPr lang="en-US" b="0" dirty="0"/>
              <a:t>the </a:t>
            </a:r>
            <a:r>
              <a:rPr lang="en-US" b="1" dirty="0"/>
              <a:t>path to the resource </a:t>
            </a:r>
            <a:r>
              <a:rPr lang="en-US" b="0" dirty="0"/>
              <a:t>on the Web server.</a:t>
            </a:r>
          </a:p>
          <a:p>
            <a:pPr marL="0" lvl="0" indent="0">
              <a:lnSpc>
                <a:spcPct val="110000"/>
              </a:lnSpc>
              <a:buFont typeface="Arial" panose="020B0604020202020204" pitchFamily="34" charset="0"/>
              <a:buNone/>
            </a:pPr>
            <a:r>
              <a:rPr lang="en-US" b="0" dirty="0"/>
              <a:t>We shall talk about URLs in detail a bit later.</a:t>
            </a:r>
          </a:p>
          <a:p>
            <a:pPr marL="0" lvl="0" indent="0">
              <a:lnSpc>
                <a:spcPct val="110000"/>
              </a:lnSpc>
              <a:buFont typeface="Arial" panose="020B0604020202020204" pitchFamily="34" charset="0"/>
              <a:buNone/>
            </a:pPr>
            <a:endParaRPr lang="en-US" b="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8</a:t>
            </a:fld>
            <a:endParaRPr lang="en-US" dirty="0"/>
          </a:p>
        </p:txBody>
      </p:sp>
      <p:sp>
        <p:nvSpPr>
          <p:cNvPr id="6" name="Footer Placeholder 7">
            <a:extLst>
              <a:ext uri="{FF2B5EF4-FFF2-40B4-BE49-F238E27FC236}">
                <a16:creationId xmlns="" xmlns:a16="http://schemas.microsoft.com/office/drawing/2014/main" id="{E9691EC1-F67E-42B7-96DB-0486B9540B5E}"/>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5386721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go into more </a:t>
            </a:r>
            <a:r>
              <a:rPr lang="en-US" b="1" dirty="0"/>
              <a:t>technical detail </a:t>
            </a:r>
            <a:r>
              <a:rPr lang="en-US" dirty="0"/>
              <a:t>about the HTTP protocol. I will introduce you some </a:t>
            </a:r>
            <a:r>
              <a:rPr lang="en-US" b="1" dirty="0"/>
              <a:t>tools </a:t>
            </a:r>
            <a:r>
              <a:rPr lang="en-US" dirty="0"/>
              <a:t>which software developers constantly use, when developing software communicating via the HTTP protocol:</a:t>
            </a:r>
          </a:p>
          <a:p>
            <a:pPr marL="628650" lvl="1" indent="-171450">
              <a:buFont typeface="Arial" panose="020B0604020202020204" pitchFamily="34" charset="0"/>
              <a:buChar char="•"/>
            </a:pPr>
            <a:r>
              <a:rPr lang="en-US" dirty="0"/>
              <a:t>The </a:t>
            </a:r>
            <a:r>
              <a:rPr lang="en-US" b="1" dirty="0"/>
              <a:t>network monitoring tool</a:t>
            </a:r>
            <a:r>
              <a:rPr lang="en-US" b="0" dirty="0"/>
              <a:t>, </a:t>
            </a:r>
            <a:r>
              <a:rPr lang="en-US" dirty="0"/>
              <a:t>built-in the modern Web browsers, which allows inspecting the HTTP traffic</a:t>
            </a:r>
          </a:p>
          <a:p>
            <a:pPr marL="628650" lvl="1" indent="-171450">
              <a:buFont typeface="Arial" panose="020B0604020202020204" pitchFamily="34" charset="0"/>
              <a:buChar char="•"/>
            </a:pPr>
            <a:r>
              <a:rPr lang="en-US" dirty="0"/>
              <a:t>And the </a:t>
            </a:r>
            <a:r>
              <a:rPr lang="en-US" b="1" dirty="0"/>
              <a:t>Postman</a:t>
            </a:r>
            <a:r>
              <a:rPr lang="en-US" dirty="0"/>
              <a:t> HTTP client tool, which allows to compose and send HTTP requests and to analyze the HTTP responses</a:t>
            </a:r>
          </a:p>
        </p:txBody>
      </p:sp>
      <p:sp>
        <p:nvSpPr>
          <p:cNvPr id="4" name="Slide Number Placeholder 3"/>
          <p:cNvSpPr>
            <a:spLocks noGrp="1"/>
          </p:cNvSpPr>
          <p:nvPr>
            <p:ph type="sldNum" sz="quarter" idx="5"/>
          </p:nvPr>
        </p:nvSpPr>
        <p:spPr/>
        <p:txBody>
          <a:bodyPr/>
          <a:lstStyle/>
          <a:p>
            <a:fld id="{2BF067CD-8E6B-4360-9AA8-C5DF2A48A6D1}" type="slidenum">
              <a:rPr lang="en-US" smtClean="0"/>
              <a:t>9</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0080595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hyperlink" Target="https://softuni.org/" TargetMode="Externa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hyperlink" Target="https://softuni.org/" TargetMode="External"/><Relationship Id="rId1" Type="http://schemas.openxmlformats.org/officeDocument/2006/relationships/slideMaster" Target="../slideMasters/slideMaster1.xml"/><Relationship Id="rId6" Type="http://schemas.openxmlformats.org/officeDocument/2006/relationships/image" Target="../media/image13.png"/><Relationship Id="rId11" Type="http://schemas.openxmlformats.org/officeDocument/2006/relationships/image" Target="../media/image4.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Layouts/_rels/slideLayout12.xml.rels><?xml version="1.0" encoding="UTF-8" standalone="yes"?>
<Relationships xmlns="http://schemas.openxmlformats.org/package/2006/relationships"><Relationship Id="rId8" Type="http://schemas.openxmlformats.org/officeDocument/2006/relationships/hyperlink" Target="https://softuni.bg/" TargetMode="External"/><Relationship Id="rId3" Type="http://schemas.openxmlformats.org/officeDocument/2006/relationships/image" Target="../media/image18.png"/><Relationship Id="rId7" Type="http://schemas.openxmlformats.org/officeDocument/2006/relationships/image" Target="../media/image20.png"/><Relationship Id="rId2" Type="http://schemas.openxmlformats.org/officeDocument/2006/relationships/hyperlink" Target="https://forum.softuni.bg/" TargetMode="External"/><Relationship Id="rId1" Type="http://schemas.openxmlformats.org/officeDocument/2006/relationships/slideMaster" Target="../slideMasters/slideMaster1.xml"/><Relationship Id="rId6" Type="http://schemas.openxmlformats.org/officeDocument/2006/relationships/hyperlink" Target="https://softuni.org/" TargetMode="External"/><Relationship Id="rId11" Type="http://schemas.openxmlformats.org/officeDocument/2006/relationships/image" Target="../media/image5.png"/><Relationship Id="rId5" Type="http://schemas.openxmlformats.org/officeDocument/2006/relationships/image" Target="../media/image19.png"/><Relationship Id="rId10" Type="http://schemas.openxmlformats.org/officeDocument/2006/relationships/hyperlink" Target="https://softuni.foundation/" TargetMode="External"/><Relationship Id="rId4" Type="http://schemas.openxmlformats.org/officeDocument/2006/relationships/hyperlink" Target="https://www.facebook.com/SoftwareUniversity" TargetMode="External"/><Relationship Id="rId9" Type="http://schemas.openxmlformats.org/officeDocument/2006/relationships/image" Target="../media/image2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 xmlns:a16="http://schemas.microsoft.com/office/drawing/2014/main" id="{6854D183-0374-4B3E-B2CE-32F308A81591}"/>
              </a:ext>
            </a:extLst>
          </p:cNvPr>
          <p:cNvSpPr/>
          <p:nvPr/>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Picture Logo SoftUni" descr="SoftUni logo">
            <a:extLst>
              <a:ext uri="{FF2B5EF4-FFF2-40B4-BE49-F238E27FC236}">
                <a16:creationId xmlns="" xmlns:a16="http://schemas.microsoft.com/office/drawing/2014/main" id="{C4D6B2A2-DFF0-4712-BFEC-6676BEC99FEC}"/>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sp>
        <p:nvSpPr>
          <p:cNvPr id="31" name="Text Placeholder Company Site">
            <a:extLst>
              <a:ext uri="{FF2B5EF4-FFF2-40B4-BE49-F238E27FC236}">
                <a16:creationId xmlns="" xmlns:a16="http://schemas.microsoft.com/office/drawing/2014/main" id="{3E6B87B7-9D33-4EBB-BD4F-C0436BA3FD72}"/>
              </a:ext>
            </a:extLst>
          </p:cNvPr>
          <p:cNvSpPr>
            <a:spLocks noGrp="1"/>
          </p:cNvSpPr>
          <p:nvPr>
            <p:ph type="body" sz="quarter" idx="18" hasCustomPrompt="1"/>
          </p:nvPr>
        </p:nvSpPr>
        <p:spPr bwMode="auto">
          <a:xfrm>
            <a:off x="8708505" y="6130863"/>
            <a:ext cx="2951518" cy="341556"/>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noProof="0" dirty="0"/>
              <a:t>Company Web Site</a:t>
            </a:r>
          </a:p>
        </p:txBody>
      </p:sp>
      <p:sp>
        <p:nvSpPr>
          <p:cNvPr id="30" name="Text Placeholder Company Name">
            <a:extLst>
              <a:ext uri="{FF2B5EF4-FFF2-40B4-BE49-F238E27FC236}">
                <a16:creationId xmlns="" xmlns:a16="http://schemas.microsoft.com/office/drawing/2014/main" id="{2EA92DCA-4DB5-4D03-ACD3-A6A296592D0C}"/>
              </a:ext>
            </a:extLst>
          </p:cNvPr>
          <p:cNvSpPr>
            <a:spLocks noGrp="1"/>
          </p:cNvSpPr>
          <p:nvPr>
            <p:ph type="body" sz="quarter" idx="17" hasCustomPrompt="1"/>
          </p:nvPr>
        </p:nvSpPr>
        <p:spPr bwMode="auto">
          <a:xfrm>
            <a:off x="8708505" y="5756628"/>
            <a:ext cx="2951518" cy="367080"/>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noProof="0" dirty="0"/>
              <a:t>Company Name</a:t>
            </a:r>
          </a:p>
        </p:txBody>
      </p:sp>
      <p:pic>
        <p:nvPicPr>
          <p:cNvPr id="35" name="Picture SoftUni Mascot" descr="SoftUni mascot">
            <a:extLst>
              <a:ext uri="{FF2B5EF4-FFF2-40B4-BE49-F238E27FC236}">
                <a16:creationId xmlns=""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48924" y="2609644"/>
            <a:ext cx="2788893" cy="3018284"/>
          </a:xfrm>
          <a:prstGeom prst="rect">
            <a:avLst/>
          </a:prstGeom>
        </p:spPr>
      </p:pic>
      <p:pic>
        <p:nvPicPr>
          <p:cNvPr id="22" name="Picture Logo Software University" descr="Software University logo">
            <a:hlinkClick r:id="rId4"/>
            <a:extLst>
              <a:ext uri="{FF2B5EF4-FFF2-40B4-BE49-F238E27FC236}">
                <a16:creationId xmlns="" xmlns:a16="http://schemas.microsoft.com/office/drawing/2014/main" id="{F2315EB3-3FE4-4D3B-921E-5F209CEC13CB}"/>
              </a:ext>
            </a:extLst>
          </p:cNvPr>
          <p:cNvPicPr>
            <a:picLocks noChangeAspect="1"/>
          </p:cNvPicPr>
          <p:nvPr userDrawn="1"/>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
        <p:nvSpPr>
          <p:cNvPr id="40" name="Text Placeholder Author Position">
            <a:extLst>
              <a:ext uri="{FF2B5EF4-FFF2-40B4-BE49-F238E27FC236}">
                <a16:creationId xmlns="" xmlns:a16="http://schemas.microsoft.com/office/drawing/2014/main" id="{CD940256-851E-46C8-8BFB-A5ECA6C7DA07}"/>
              </a:ext>
            </a:extLst>
          </p:cNvPr>
          <p:cNvSpPr>
            <a:spLocks noGrp="1"/>
          </p:cNvSpPr>
          <p:nvPr>
            <p:ph type="body" sz="quarter" idx="20" hasCustomPrompt="1"/>
          </p:nvPr>
        </p:nvSpPr>
        <p:spPr bwMode="auto">
          <a:xfrm>
            <a:off x="553082" y="5344180"/>
            <a:ext cx="2980696" cy="444793"/>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noProof="0" dirty="0"/>
              <a:t>Position</a:t>
            </a:r>
          </a:p>
        </p:txBody>
      </p:sp>
      <p:sp>
        <p:nvSpPr>
          <p:cNvPr id="36" name="Text Placeholder Author Name">
            <a:extLst>
              <a:ext uri="{FF2B5EF4-FFF2-40B4-BE49-F238E27FC236}">
                <a16:creationId xmlns="" xmlns:a16="http://schemas.microsoft.com/office/drawing/2014/main" id="{3B21F47B-DE1F-442D-A2B7-6866F8786704}"/>
              </a:ext>
            </a:extLst>
          </p:cNvPr>
          <p:cNvSpPr>
            <a:spLocks noGrp="1"/>
          </p:cNvSpPr>
          <p:nvPr>
            <p:ph type="body" sz="quarter" idx="19" hasCustomPrompt="1"/>
          </p:nvPr>
        </p:nvSpPr>
        <p:spPr bwMode="auto">
          <a:xfrm>
            <a:off x="553082" y="4851838"/>
            <a:ext cx="2980696" cy="454398"/>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noProof="0" dirty="0"/>
              <a:t>Author Name</a:t>
            </a:r>
          </a:p>
        </p:txBody>
      </p:sp>
      <p:sp>
        <p:nvSpPr>
          <p:cNvPr id="33" name="Picture Placeholder Title Image">
            <a:extLst>
              <a:ext uri="{FF2B5EF4-FFF2-40B4-BE49-F238E27FC236}">
                <a16:creationId xmlns="" xmlns:a16="http://schemas.microsoft.com/office/drawing/2014/main" id="{A04D819A-89E2-4714-8C56-1838BF467EF7}"/>
              </a:ext>
            </a:extLst>
          </p:cNvPr>
          <p:cNvSpPr>
            <a:spLocks noGrp="1"/>
          </p:cNvSpPr>
          <p:nvPr>
            <p:ph type="pic" sz="quarter" idx="10"/>
          </p:nvPr>
        </p:nvSpPr>
        <p:spPr>
          <a:xfrm>
            <a:off x="553082" y="2740913"/>
            <a:ext cx="4642919" cy="1936503"/>
          </a:xfrm>
        </p:spPr>
        <p:txBody>
          <a:bodyPr/>
          <a:lstStyle>
            <a:lvl1pPr marL="0" indent="0" algn="ctr" latinLnBrk="0">
              <a:buNone/>
              <a:defRPr>
                <a:solidFill>
                  <a:schemeClr val="bg1"/>
                </a:solidFill>
              </a:defRPr>
            </a:lvl1pPr>
          </a:lstStyle>
          <a:p>
            <a:r>
              <a:rPr lang="en-US" noProof="0" dirty="0"/>
              <a:t>Click icon to add picture</a:t>
            </a:r>
          </a:p>
        </p:txBody>
      </p:sp>
      <p:sp>
        <p:nvSpPr>
          <p:cNvPr id="43" name="Presentation Subtitle">
            <a:extLst>
              <a:ext uri="{FF2B5EF4-FFF2-40B4-BE49-F238E27FC236}">
                <a16:creationId xmlns="" xmlns:a16="http://schemas.microsoft.com/office/drawing/2014/main" id="{37BDB812-1395-4B02-ABCF-6A331EEE23E5}"/>
              </a:ext>
            </a:extLst>
          </p:cNvPr>
          <p:cNvSpPr>
            <a:spLocks noGrp="1"/>
          </p:cNvSpPr>
          <p:nvPr>
            <p:ph type="subTitle" idx="1" hasCustomPrompt="1"/>
          </p:nvPr>
        </p:nvSpPr>
        <p:spPr>
          <a:xfrm>
            <a:off x="554182" y="1258272"/>
            <a:ext cx="11083636" cy="1315728"/>
          </a:xfrm>
        </p:spPr>
        <p:txBody>
          <a:bodyPr anchor="t" anchorCtr="0">
            <a:normAutofit/>
          </a:bodyPr>
          <a:lstStyle>
            <a:lvl1pPr marL="0" indent="0" algn="ctr" latinLnBrk="0">
              <a:buNone/>
              <a:defRPr sz="3598">
                <a:solidFill>
                  <a:schemeClr val="tx1"/>
                </a:solidFill>
              </a:defRPr>
            </a:lvl1pPr>
          </a:lstStyle>
          <a:p>
            <a:r>
              <a:rPr lang="en-US" noProof="0" dirty="0"/>
              <a:t>Presentation Subtitle</a:t>
            </a:r>
          </a:p>
        </p:txBody>
      </p:sp>
      <p:sp>
        <p:nvSpPr>
          <p:cNvPr id="2" name="Presentation Title">
            <a:extLst>
              <a:ext uri="{FF2B5EF4-FFF2-40B4-BE49-F238E27FC236}">
                <a16:creationId xmlns="" xmlns:a16="http://schemas.microsoft.com/office/drawing/2014/main" id="{A4DF3AB8-E6E3-4FCE-8A4A-ECD147720A5D}"/>
              </a:ext>
            </a:extLst>
          </p:cNvPr>
          <p:cNvSpPr>
            <a:spLocks noGrp="1"/>
          </p:cNvSpPr>
          <p:nvPr>
            <p:ph type="title" hasCustomPrompt="1"/>
          </p:nvPr>
        </p:nvSpPr>
        <p:spPr>
          <a:xfrm>
            <a:off x="554182" y="321502"/>
            <a:ext cx="11083636" cy="882654"/>
          </a:xfrm>
        </p:spPr>
        <p:txBody>
          <a:bodyPr/>
          <a:lstStyle>
            <a:lvl1pPr algn="ctr" latinLnBrk="0">
              <a:defRPr sz="4798"/>
            </a:lvl1pPr>
          </a:lstStyle>
          <a:p>
            <a:r>
              <a:rPr lang="en-US" noProof="0" dirty="0"/>
              <a:t>Presentation Title</a:t>
            </a:r>
          </a:p>
        </p:txBody>
      </p:sp>
    </p:spTree>
    <p:extLst>
      <p:ext uri="{BB962C8B-B14F-4D97-AF65-F5344CB8AC3E}">
        <p14:creationId xmlns:p14="http://schemas.microsoft.com/office/powerpoint/2010/main" val="9701792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and Content">
    <p:spTree>
      <p:nvGrpSpPr>
        <p:cNvPr id="1" name=""/>
        <p:cNvGrpSpPr/>
        <p:nvPr/>
      </p:nvGrpSpPr>
      <p:grpSpPr>
        <a:xfrm>
          <a:off x="0" y="0"/>
          <a:ext cx="0" cy="0"/>
          <a:chOff x="0" y="0"/>
          <a:chExt cx="0" cy="0"/>
        </a:xfrm>
      </p:grpSpPr>
      <p:sp>
        <p:nvSpPr>
          <p:cNvPr id="15" name="Slide Number">
            <a:extLst>
              <a:ext uri="{FF2B5EF4-FFF2-40B4-BE49-F238E27FC236}">
                <a16:creationId xmlns="" xmlns:a16="http://schemas.microsoft.com/office/drawing/2014/main"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4" name="Text Placeholder Body">
            <a:extLst>
              <a:ext uri="{FF2B5EF4-FFF2-40B4-BE49-F238E27FC236}">
                <a16:creationId xmlns="" xmlns:a16="http://schemas.microsoft.com/office/drawing/2014/main" id="{A2ABE920-240F-4CF6-AD45-23ED489FAD6E}"/>
              </a:ext>
            </a:extLst>
          </p:cNvPr>
          <p:cNvSpPr>
            <a:spLocks noGrp="1"/>
          </p:cNvSpPr>
          <p:nvPr>
            <p:ph type="body" sz="quarter" idx="13" hasCustomPrompt="1"/>
          </p:nvPr>
        </p:nvSpPr>
        <p:spPr>
          <a:xfrm>
            <a:off x="4569002" y="1353866"/>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noProof="0"/>
              <a:t>Your Picture Here</a:t>
            </a:r>
          </a:p>
        </p:txBody>
      </p:sp>
      <p:sp>
        <p:nvSpPr>
          <p:cNvPr id="3" name="Rectangle Left Second"/>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Down">
            <a:extLst>
              <a:ext uri="{FF2B5EF4-FFF2-40B4-BE49-F238E27FC236}">
                <a16:creationId xmlns="" xmlns:a16="http://schemas.microsoft.com/office/drawing/2014/main" id="{E9B994EC-35A8-4A11-98CB-25DC28852F94}"/>
              </a:ext>
            </a:extLst>
          </p:cNvPr>
          <p:cNvSpPr/>
          <p:nvPr/>
        </p:nvSpPr>
        <p:spPr>
          <a:xfrm>
            <a:off x="2"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Rectangle Top">
            <a:extLst>
              <a:ext uri="{FF2B5EF4-FFF2-40B4-BE49-F238E27FC236}">
                <a16:creationId xmlns="" xmlns:a16="http://schemas.microsoft.com/office/drawing/2014/main" id="{274B8F05-DFCE-47BD-BAFD-DF93E1A63BDD}"/>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 xmlns:a16="http://schemas.microsoft.com/office/drawing/2014/main" id="{233CBB95-791E-4630-B3D9-FADFCE7BCF5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 xmlns:a16="http://schemas.microsoft.com/office/drawing/2014/main" id="{3F218E34-55D7-4290-BFE4-80F31F941551}"/>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7740194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 xmlns:a16="http://schemas.microsoft.com/office/drawing/2014/main" id="{550A59F9-9A9D-4956-95B4-F78CC0DB1D59}"/>
              </a:ext>
            </a:extLst>
          </p:cNvPr>
          <p:cNvSpPr/>
          <p:nvPr userDrawn="1"/>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3" name="Rectangle Bottom Copyright">
            <a:extLst>
              <a:ext uri="{FF2B5EF4-FFF2-40B4-BE49-F238E27FC236}">
                <a16:creationId xmlns="" xmlns:a16="http://schemas.microsoft.com/office/drawing/2014/main" id="{B07FB7FB-DA6C-4F5D-B068-357F0FCE27D8}"/>
              </a:ext>
            </a:extLst>
          </p:cNvPr>
          <p:cNvSpPr/>
          <p:nvPr userDrawn="1"/>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u="sng"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extLst>
                    <a:ext uri="{A12FA001-AC4F-418D-AE19-62706E023703}">
                      <ahyp:hlinkClr xmlns="" xmlns:ahyp="http://schemas.microsoft.com/office/drawing/2018/hyperlinkcolor" val="tx"/>
                    </a:ext>
                  </a:extLst>
                </a:hlinkClick>
              </a:rPr>
              <a:t>https://softuni.org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26" name="Picture SoftUni Mascot" descr="SoftUni mascot with open hand">
            <a:extLst>
              <a:ext uri="{FF2B5EF4-FFF2-40B4-BE49-F238E27FC236}">
                <a16:creationId xmlns=""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586" y="2898830"/>
            <a:ext cx="2451608" cy="2959741"/>
          </a:xfrm>
          <a:prstGeom prst="rect">
            <a:avLst/>
          </a:prstGeom>
        </p:spPr>
      </p:pic>
      <p:grpSp>
        <p:nvGrpSpPr>
          <p:cNvPr id="2" name="Group SoftUni Brands">
            <a:extLst>
              <a:ext uri="{FF2B5EF4-FFF2-40B4-BE49-F238E27FC236}">
                <a16:creationId xmlns="" xmlns:a16="http://schemas.microsoft.com/office/drawing/2014/main" id="{418FAE34-C1F8-46C7-A4AE-F270D1E70F25}"/>
              </a:ext>
            </a:extLst>
          </p:cNvPr>
          <p:cNvGrpSpPr/>
          <p:nvPr userDrawn="1"/>
        </p:nvGrpSpPr>
        <p:grpSpPr>
          <a:xfrm>
            <a:off x="3332216" y="1702473"/>
            <a:ext cx="8314909" cy="3543782"/>
            <a:chOff x="3332216" y="1702473"/>
            <a:chExt cx="8314909" cy="3543782"/>
          </a:xfrm>
        </p:grpSpPr>
        <p:pic>
          <p:nvPicPr>
            <p:cNvPr id="24" name="Picture SoftUni Kids Logo" descr="SoftUni Kids logo">
              <a:extLst>
                <a:ext uri="{FF2B5EF4-FFF2-40B4-BE49-F238E27FC236}">
                  <a16:creationId xmlns="" xmlns:a16="http://schemas.microsoft.com/office/drawing/2014/main"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23" name="Picture SoftUni Foundation Logo" descr="SoftUni Foundation logo">
              <a:extLst>
                <a:ext uri="{FF2B5EF4-FFF2-40B4-BE49-F238E27FC236}">
                  <a16:creationId xmlns="" xmlns:a16="http://schemas.microsoft.com/office/drawing/2014/main"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22" name="Picture SoftUni Digital Logo" descr="SoftUni Digital logo">
              <a:extLst>
                <a:ext uri="{FF2B5EF4-FFF2-40B4-BE49-F238E27FC236}">
                  <a16:creationId xmlns="" xmlns:a16="http://schemas.microsoft.com/office/drawing/2014/main"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21" name="Picture SoftUni Creative Logo" descr="SoftUni Creative logo">
              <a:extLst>
                <a:ext uri="{FF2B5EF4-FFF2-40B4-BE49-F238E27FC236}">
                  <a16:creationId xmlns=""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20" name="Picture SoftUni Svetlina Logo" descr="SoftUni Svetlina logo">
              <a:extLst>
                <a:ext uri="{FF2B5EF4-FFF2-40B4-BE49-F238E27FC236}">
                  <a16:creationId xmlns="" xmlns:a16="http://schemas.microsoft.com/office/drawing/2014/main"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25" name="Picture Software University Logo" descr="Software University logo">
              <a:extLst>
                <a:ext uri="{FF2B5EF4-FFF2-40B4-BE49-F238E27FC236}">
                  <a16:creationId xmlns="" xmlns:a16="http://schemas.microsoft.com/office/drawing/2014/main"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33" name="Straight Connector 6">
              <a:extLst>
                <a:ext uri="{FF2B5EF4-FFF2-40B4-BE49-F238E27FC236}">
                  <a16:creationId xmlns="" xmlns:a16="http://schemas.microsoft.com/office/drawing/2014/main"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5">
              <a:extLst>
                <a:ext uri="{FF2B5EF4-FFF2-40B4-BE49-F238E27FC236}">
                  <a16:creationId xmlns="" xmlns:a16="http://schemas.microsoft.com/office/drawing/2014/main"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4">
              <a:extLst>
                <a:ext uri="{FF2B5EF4-FFF2-40B4-BE49-F238E27FC236}">
                  <a16:creationId xmlns="" xmlns:a16="http://schemas.microsoft.com/office/drawing/2014/main"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3">
              <a:extLst>
                <a:ext uri="{FF2B5EF4-FFF2-40B4-BE49-F238E27FC236}">
                  <a16:creationId xmlns="" xmlns:a16="http://schemas.microsoft.com/office/drawing/2014/main"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
              <a:extLst>
                <a:ext uri="{FF2B5EF4-FFF2-40B4-BE49-F238E27FC236}">
                  <a16:creationId xmlns="" xmlns:a16="http://schemas.microsoft.com/office/drawing/2014/main"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1">
              <a:extLst>
                <a:ext uri="{FF2B5EF4-FFF2-40B4-BE49-F238E27FC236}">
                  <a16:creationId xmlns="" xmlns:a16="http://schemas.microsoft.com/office/drawing/2014/main"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Horizontal">
              <a:extLst>
                <a:ext uri="{FF2B5EF4-FFF2-40B4-BE49-F238E27FC236}">
                  <a16:creationId xmlns="" xmlns:a16="http://schemas.microsoft.com/office/drawing/2014/main"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0">
              <a:extLst>
                <a:ext uri="{FF2B5EF4-FFF2-40B4-BE49-F238E27FC236}">
                  <a16:creationId xmlns="" xmlns:a16="http://schemas.microsoft.com/office/drawing/2014/main"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8" name="Picture SoftUni Logo" descr="SoftUni logo">
              <a:extLst>
                <a:ext uri="{FF2B5EF4-FFF2-40B4-BE49-F238E27FC236}">
                  <a16:creationId xmlns="" xmlns:a16="http://schemas.microsoft.com/office/drawing/2014/main"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sp>
        <p:nvSpPr>
          <p:cNvPr id="19" name="Slide Title">
            <a:extLst>
              <a:ext uri="{FF2B5EF4-FFF2-40B4-BE49-F238E27FC236}">
                <a16:creationId xmlns="" xmlns:a16="http://schemas.microsoft.com/office/drawing/2014/main" id="{7CFDBB16-985C-4CC7-B6DB-B81B36037922}"/>
              </a:ext>
            </a:extLst>
          </p:cNvPr>
          <p:cNvSpPr>
            <a:spLocks noGrp="1"/>
          </p:cNvSpPr>
          <p:nvPr>
            <p:ph type="title"/>
          </p:nvPr>
        </p:nvSpPr>
        <p:spPr>
          <a:xfrm>
            <a:off x="809628" y="703244"/>
            <a:ext cx="5916372"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l" defTabSz="913852" rtl="0" eaLnBrk="0" fontAlgn="auto" latinLnBrk="0"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36" name="Logo Software University" descr="Software University logo">
            <a:extLst>
              <a:ext uri="{FF2B5EF4-FFF2-40B4-BE49-F238E27FC236}">
                <a16:creationId xmlns="" xmlns:a16="http://schemas.microsoft.com/office/drawing/2014/main" id="{67FC4D2E-913D-432A-B658-F0D82839FA5E}"/>
              </a:ext>
            </a:extLst>
          </p:cNvPr>
          <p:cNvPicPr>
            <a:picLocks noChangeAspect="1"/>
          </p:cNvPicPr>
          <p:nvPr userDrawn="1"/>
        </p:nvPicPr>
        <p:blipFill>
          <a:blip r:embed="rId11"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Tree>
    <p:extLst>
      <p:ext uri="{BB962C8B-B14F-4D97-AF65-F5344CB8AC3E}">
        <p14:creationId xmlns:p14="http://schemas.microsoft.com/office/powerpoint/2010/main" val="41920612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bout Slide">
    <p:spTree>
      <p:nvGrpSpPr>
        <p:cNvPr id="1" name=""/>
        <p:cNvGrpSpPr/>
        <p:nvPr/>
      </p:nvGrpSpPr>
      <p:grpSpPr>
        <a:xfrm>
          <a:off x="0" y="0"/>
          <a:ext cx="0" cy="0"/>
          <a:chOff x="0" y="0"/>
          <a:chExt cx="0" cy="0"/>
        </a:xfrm>
      </p:grpSpPr>
      <p:sp>
        <p:nvSpPr>
          <p:cNvPr id="13" name="Slide Number">
            <a:extLst>
              <a:ext uri="{FF2B5EF4-FFF2-40B4-BE49-F238E27FC236}">
                <a16:creationId xmlns="" xmlns:a16="http://schemas.microsoft.com/office/drawing/2014/main" id="{5B8761D8-B42F-4A70-A0CE-682CEB2AE31B}"/>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pic>
        <p:nvPicPr>
          <p:cNvPr id="19" name="Picture Forum" descr="Forum icon">
            <a:hlinkClick r:id="rId2" tooltip="Software University Discussion Forum"/>
            <a:extLst>
              <a:ext uri="{FF2B5EF4-FFF2-40B4-BE49-F238E27FC236}">
                <a16:creationId xmlns="" xmlns:a16="http://schemas.microsoft.com/office/drawing/2014/main" id="{98C579AD-FAF5-4B28-9B52-5457F1E90061}"/>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7" name="Picture Logo FB" descr="Facebook logo">
            <a:hlinkClick r:id="rId4" tooltip="Software University @ Facebook"/>
            <a:extLst>
              <a:ext uri="{FF2B5EF4-FFF2-40B4-BE49-F238E27FC236}">
                <a16:creationId xmlns="" xmlns:a16="http://schemas.microsoft.com/office/drawing/2014/main" id="{6B2C510E-5EF2-49F6-B926-2BD74CD3C7F8}"/>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Logo SoftUni Right" descr="Software University logo">
            <a:hlinkClick r:id="rId6"/>
            <a:extLst>
              <a:ext uri="{FF2B5EF4-FFF2-40B4-BE49-F238E27FC236}">
                <a16:creationId xmlns="" xmlns:a16="http://schemas.microsoft.com/office/drawing/2014/main" id="{F4604840-E810-44B7-9FF1-3B28CD68B758}"/>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pic>
        <p:nvPicPr>
          <p:cNvPr id="16" name="Picture SoftUni Mascot" descr="SoftUni mascot">
            <a:hlinkClick r:id="rId8"/>
            <a:extLst>
              <a:ext uri="{FF2B5EF4-FFF2-40B4-BE49-F238E27FC236}">
                <a16:creationId xmlns="" xmlns:a16="http://schemas.microsoft.com/office/drawing/2014/main" id="{07C965FA-A87E-4824-AFA8-C67AF548A76A}"/>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7181957" y="2584289"/>
            <a:ext cx="2732955" cy="3630993"/>
          </a:xfrm>
          <a:prstGeom prst="rect">
            <a:avLst/>
          </a:prstGeom>
        </p:spPr>
      </p:pic>
      <p:sp>
        <p:nvSpPr>
          <p:cNvPr id="12" name="Slide Body Text">
            <a:extLst>
              <a:ext uri="{FF2B5EF4-FFF2-40B4-BE49-F238E27FC236}">
                <a16:creationId xmlns="" xmlns:a16="http://schemas.microsoft.com/office/drawing/2014/main" id="{0C1F9416-8B6E-46DE-973C-777785E27A26}"/>
              </a:ext>
            </a:extLst>
          </p:cNvPr>
          <p:cNvSpPr>
            <a:spLocks noGrp="1"/>
          </p:cNvSpPr>
          <p:nvPr>
            <p:ph idx="4294967295" hasCustomPrompt="1"/>
          </p:nvPr>
        </p:nvSpPr>
        <p:spPr>
          <a:xfrm>
            <a:off x="152410" y="1186307"/>
            <a:ext cx="8688590" cy="5496127"/>
          </a:xfrm>
        </p:spPr>
        <p:txBody>
          <a:bodyPr wrap="square">
            <a:noAutofit/>
          </a:bodyPr>
          <a:lstStyle>
            <a:lvl1pPr latinLnBrk="0">
              <a:buClr>
                <a:schemeClr val="tx1"/>
              </a:buClr>
              <a:defRPr sz="2798"/>
            </a:lvl1pPr>
            <a:lvl2pPr marL="989981" marR="0" indent="-380762" algn="l" defTabSz="1218438" rtl="0" eaLnBrk="1" fontAlgn="auto" hangingPunct="1">
              <a:lnSpc>
                <a:spcPct val="100000"/>
              </a:lnSpc>
              <a:spcBef>
                <a:spcPts val="600"/>
              </a:spcBef>
              <a:spcAft>
                <a:spcPts val="600"/>
              </a:spcAft>
              <a:buClrTx/>
              <a:buSzTx/>
              <a:buFont typeface="Wingdings" panose="05000000000000000000" pitchFamily="2" charset="2"/>
              <a:buChar char="§"/>
              <a:tabLst>
                <a:tab pos="282405" algn="l"/>
              </a:tabLst>
              <a:defRPr sz="2800"/>
            </a:lvl2pPr>
            <a:lvl3pPr>
              <a:buClr>
                <a:schemeClr val="tx1"/>
              </a:buClr>
              <a:defRPr/>
            </a:lvl3pPr>
          </a:lstStyle>
          <a:p>
            <a:r>
              <a:rPr lang="en-US" sz="3000" noProof="0" dirty="0"/>
              <a:t>Software University – High-Quality Education, Profession and Job for Software Developers</a:t>
            </a:r>
          </a:p>
          <a:p>
            <a:pPr lvl="1"/>
            <a:r>
              <a:rPr lang="en-US" noProof="1">
                <a:hlinkClick r:id="rId8"/>
              </a:rPr>
              <a:t>softuni.bg</a:t>
            </a:r>
            <a:r>
              <a:rPr lang="en-US" noProof="1"/>
              <a:t> </a:t>
            </a:r>
          </a:p>
          <a:p>
            <a:r>
              <a:rPr lang="en-US" sz="3000" noProof="0" dirty="0"/>
              <a:t>Software University Foundation</a:t>
            </a:r>
          </a:p>
          <a:p>
            <a:pPr lvl="1"/>
            <a:r>
              <a:rPr lang="en-US" noProof="1">
                <a:hlinkClick r:id="rId10"/>
              </a:rPr>
              <a:t>softuni.foundation</a:t>
            </a:r>
            <a:endParaRPr lang="en-US" noProof="1"/>
          </a:p>
          <a:p>
            <a:r>
              <a:rPr lang="en-US" sz="3000" noProof="0" dirty="0"/>
              <a:t>Software University @ Facebook</a:t>
            </a:r>
          </a:p>
          <a:p>
            <a:pPr lvl="1"/>
            <a:r>
              <a:rPr lang="en-US" noProof="1">
                <a:hlinkClick r:id="rId4"/>
              </a:rPr>
              <a:t>facebook.com/SoftwareUniversity</a:t>
            </a:r>
            <a:endParaRPr lang="en-US" noProof="1"/>
          </a:p>
          <a:p>
            <a:r>
              <a:rPr lang="en-US" sz="3000" noProof="0" dirty="0"/>
              <a:t>Software University Forums</a:t>
            </a:r>
          </a:p>
          <a:p>
            <a:pPr lvl="1"/>
            <a:r>
              <a:rPr lang="en-US" noProof="1">
                <a:hlinkClick r:id="rId2"/>
              </a:rPr>
              <a:t>forum.softuni.bg</a:t>
            </a:r>
            <a:endParaRPr lang="en-US" noProof="1"/>
          </a:p>
        </p:txBody>
      </p:sp>
      <p:sp>
        <p:nvSpPr>
          <p:cNvPr id="10" name="Rectangle Top">
            <a:extLst>
              <a:ext uri="{FF2B5EF4-FFF2-40B4-BE49-F238E27FC236}">
                <a16:creationId xmlns="" xmlns:a16="http://schemas.microsoft.com/office/drawing/2014/main" id="{86646B95-5E3B-4DE8-9118-031C2C296D8C}"/>
              </a:ext>
            </a:extLst>
          </p:cNvPr>
          <p:cNvSpPr/>
          <p:nvPr userDrawn="1"/>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 xmlns:a16="http://schemas.microsoft.com/office/drawing/2014/main" id="{58AB1944-B146-4E89-B2D9-426EB610F319}"/>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8" name="Slide Title">
            <a:extLst>
              <a:ext uri="{FF2B5EF4-FFF2-40B4-BE49-F238E27FC236}">
                <a16:creationId xmlns="" xmlns:a16="http://schemas.microsoft.com/office/drawing/2014/main" id="{AE87ED9C-76E1-4D85-9B06-3AF44AABB668}"/>
              </a:ext>
            </a:extLst>
          </p:cNvPr>
          <p:cNvSpPr>
            <a:spLocks noGrp="1"/>
          </p:cNvSpPr>
          <p:nvPr>
            <p:ph type="title" hasCustomPrompt="1"/>
          </p:nvPr>
        </p:nvSpPr>
        <p:spPr>
          <a:xfrm>
            <a:off x="172286" y="108873"/>
            <a:ext cx="9742626" cy="882654"/>
          </a:xfrm>
        </p:spPr>
        <p:txBody>
          <a:bodyPr/>
          <a:lstStyle>
            <a:lvl1pPr latinLnBrk="0">
              <a:defRPr>
                <a:solidFill>
                  <a:schemeClr val="bg2"/>
                </a:solidFill>
              </a:defRPr>
            </a:lvl1pPr>
          </a:lstStyle>
          <a:p>
            <a:r>
              <a:rPr lang="en-US" noProof="0" dirty="0"/>
              <a:t>Trainings @ Software University (SoftUni)</a:t>
            </a:r>
          </a:p>
        </p:txBody>
      </p:sp>
    </p:spTree>
    <p:extLst>
      <p:ext uri="{BB962C8B-B14F-4D97-AF65-F5344CB8AC3E}">
        <p14:creationId xmlns:p14="http://schemas.microsoft.com/office/powerpoint/2010/main" val="21964663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213C145-EA12-94EF-AA17-5F628EA0AD2D}"/>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x-none"/>
          </a:p>
        </p:txBody>
      </p:sp>
      <p:sp>
        <p:nvSpPr>
          <p:cNvPr id="3" name="Subtitle 2">
            <a:extLst>
              <a:ext uri="{FF2B5EF4-FFF2-40B4-BE49-F238E27FC236}">
                <a16:creationId xmlns="" xmlns:a16="http://schemas.microsoft.com/office/drawing/2014/main" id="{5F55E72E-5B45-B6EE-75AE-03B188AD9A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x-none"/>
          </a:p>
        </p:txBody>
      </p:sp>
      <p:sp>
        <p:nvSpPr>
          <p:cNvPr id="4" name="Date Placeholder 3">
            <a:extLst>
              <a:ext uri="{FF2B5EF4-FFF2-40B4-BE49-F238E27FC236}">
                <a16:creationId xmlns="" xmlns:a16="http://schemas.microsoft.com/office/drawing/2014/main" id="{30C6A8EA-0240-01AB-A7C2-BD1CD885E1C1}"/>
              </a:ext>
            </a:extLst>
          </p:cNvPr>
          <p:cNvSpPr>
            <a:spLocks noGrp="1"/>
          </p:cNvSpPr>
          <p:nvPr>
            <p:ph type="dt" sz="half" idx="10"/>
          </p:nvPr>
        </p:nvSpPr>
        <p:spPr/>
        <p:txBody>
          <a:bodyPr/>
          <a:lstStyle/>
          <a:p>
            <a:fld id="{1CF2F75B-1C4E-1E47-AE31-5B79E79ADF4F}" type="datetimeFigureOut">
              <a:rPr lang="x-none" smtClean="0"/>
              <a:t>4/18/2023</a:t>
            </a:fld>
            <a:endParaRPr lang="x-none"/>
          </a:p>
        </p:txBody>
      </p:sp>
      <p:sp>
        <p:nvSpPr>
          <p:cNvPr id="5" name="Footer Placeholder 4">
            <a:extLst>
              <a:ext uri="{FF2B5EF4-FFF2-40B4-BE49-F238E27FC236}">
                <a16:creationId xmlns="" xmlns:a16="http://schemas.microsoft.com/office/drawing/2014/main" id="{F95CBF96-4249-1541-E44E-FBCECA233B3C}"/>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 xmlns:a16="http://schemas.microsoft.com/office/drawing/2014/main" id="{7ACB54F2-814F-F79B-8CD7-FA3133365CBC}"/>
              </a:ext>
            </a:extLst>
          </p:cNvPr>
          <p:cNvSpPr>
            <a:spLocks noGrp="1"/>
          </p:cNvSpPr>
          <p:nvPr>
            <p:ph type="sldNum" sz="quarter" idx="12"/>
          </p:nvPr>
        </p:nvSpPr>
        <p:spPr/>
        <p:txBody>
          <a:bodyPr/>
          <a:lstStyle/>
          <a:p>
            <a:fld id="{3D7CCE35-F5E1-7541-B177-7204A9BB7A19}" type="slidenum">
              <a:rPr lang="x-none" smtClean="0"/>
              <a:t>‹#›</a:t>
            </a:fld>
            <a:endParaRPr lang="x-none"/>
          </a:p>
        </p:txBody>
      </p:sp>
    </p:spTree>
    <p:extLst>
      <p:ext uri="{BB962C8B-B14F-4D97-AF65-F5344CB8AC3E}">
        <p14:creationId xmlns:p14="http://schemas.microsoft.com/office/powerpoint/2010/main" val="4069692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35292164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Slide Number">
            <a:extLst>
              <a:ext uri="{FF2B5EF4-FFF2-40B4-BE49-F238E27FC236}">
                <a16:creationId xmlns=""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Slide Body Text">
            <a:extLst>
              <a:ext uri="{FF2B5EF4-FFF2-40B4-BE49-F238E27FC236}">
                <a16:creationId xmlns="" xmlns:a16="http://schemas.microsoft.com/office/drawing/2014/main"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 xmlns:a16="http://schemas.microsoft.com/office/drawing/2014/main" id="{391AFA4E-7870-4561-A1B8-AC956B0C8931}"/>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 xmlns:a16="http://schemas.microsoft.com/office/drawing/2014/main" id="{B1D3B425-B9BF-43ED-9DEC-C05002FBA2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6" name="Slide Title">
            <a:extLst>
              <a:ext uri="{FF2B5EF4-FFF2-40B4-BE49-F238E27FC236}">
                <a16:creationId xmlns="" xmlns:a16="http://schemas.microsoft.com/office/drawing/2014/main" id="{19B5B676-7892-440F-8191-7109B2C59885}"/>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1029707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 xmlns:a16="http://schemas.microsoft.com/office/drawing/2014/main"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Bulb" descr="Bulb"/>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235205" y="1792355"/>
            <a:ext cx="1830304" cy="4062222"/>
          </a:xfrm>
          <a:prstGeom prst="rect">
            <a:avLst/>
          </a:prstGeom>
          <a:noFill/>
          <a:extLst>
            <a:ext uri="{909E8E84-426E-40DD-AFC4-6F175D3DCCD1}">
              <a14:hiddenFill xmlns:a14="http://schemas.microsoft.com/office/drawing/2010/main">
                <a:solidFill>
                  <a:srgbClr val="FFFFFF"/>
                </a:solidFill>
              </a14:hiddenFill>
            </a:ext>
          </a:extLst>
        </p:spPr>
      </p:pic>
      <p:sp>
        <p:nvSpPr>
          <p:cNvPr id="7" name="Slide Body Text">
            <a:extLst>
              <a:ext uri="{FF2B5EF4-FFF2-40B4-BE49-F238E27FC236}">
                <a16:creationId xmlns="" xmlns:a16="http://schemas.microsoft.com/office/drawing/2014/main"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3" name="Logo Software University" descr="Software University logo">
            <a:extLst>
              <a:ext uri="{FF2B5EF4-FFF2-40B4-BE49-F238E27FC236}">
                <a16:creationId xmlns="" xmlns:a16="http://schemas.microsoft.com/office/drawing/2014/main" id="{5573C101-930B-47AC-967A-A64513DFFDEE}"/>
              </a:ext>
            </a:extLst>
          </p:cNvPr>
          <p:cNvPicPr>
            <a:picLocks noChangeAspect="1"/>
          </p:cNvPicPr>
          <p:nvPr userDrawn="1"/>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8" name="Slide Title">
            <a:extLst>
              <a:ext uri="{FF2B5EF4-FFF2-40B4-BE49-F238E27FC236}">
                <a16:creationId xmlns="" xmlns:a16="http://schemas.microsoft.com/office/drawing/2014/main" id="{E2DA9691-CDF5-499C-94BB-AAA61DAC1BFB}"/>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spTree>
    <p:extLst>
      <p:ext uri="{BB962C8B-B14F-4D97-AF65-F5344CB8AC3E}">
        <p14:creationId xmlns:p14="http://schemas.microsoft.com/office/powerpoint/2010/main" val="25425307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 xmlns:a16="http://schemas.microsoft.com/office/drawing/2014/main"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12" name="Rectangle Left">
            <a:extLst>
              <a:ext uri="{FF2B5EF4-FFF2-40B4-BE49-F238E27FC236}">
                <a16:creationId xmlns="" xmlns:a16="http://schemas.microsoft.com/office/drawing/2014/main"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Bulb" descr="Bulb"/>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520027" y="3314704"/>
            <a:ext cx="1260665" cy="2797950"/>
          </a:xfrm>
          <a:prstGeom prst="rect">
            <a:avLst/>
          </a:prstGeom>
          <a:noFill/>
          <a:extLst>
            <a:ext uri="{909E8E84-426E-40DD-AFC4-6F175D3DCCD1}">
              <a14:hiddenFill xmlns:a14="http://schemas.microsoft.com/office/drawing/2010/main">
                <a:solidFill>
                  <a:srgbClr val="FFFFFF"/>
                </a:solidFill>
              </a14:hiddenFill>
            </a:ext>
          </a:extLst>
        </p:spPr>
      </p:pic>
      <p:sp>
        <p:nvSpPr>
          <p:cNvPr id="15" name="Slide Body Text">
            <a:extLst>
              <a:ext uri="{FF2B5EF4-FFF2-40B4-BE49-F238E27FC236}">
                <a16:creationId xmlns="" xmlns:a16="http://schemas.microsoft.com/office/drawing/2014/main" id="{6157C8DE-E0AF-422B-BBB1-F0AF1264B5E9}"/>
              </a:ext>
            </a:extLst>
          </p:cNvPr>
          <p:cNvSpPr>
            <a:spLocks noGrp="1"/>
          </p:cNvSpPr>
          <p:nvPr>
            <p:ph type="body" sz="quarter" idx="10"/>
          </p:nvPr>
        </p:nvSpPr>
        <p:spPr>
          <a:xfrm>
            <a:off x="1673561"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16" name="Logo Software University" descr="Software University logo">
            <a:extLst>
              <a:ext uri="{FF2B5EF4-FFF2-40B4-BE49-F238E27FC236}">
                <a16:creationId xmlns="" xmlns:a16="http://schemas.microsoft.com/office/drawing/2014/main" id="{EFEBB553-EACE-4B4F-8B4F-7629FDD910A4}"/>
              </a:ext>
            </a:extLst>
          </p:cNvPr>
          <p:cNvPicPr>
            <a:picLocks noChangeAspect="1"/>
          </p:cNvPicPr>
          <p:nvPr userDrawn="1"/>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13" name="Slide Title">
            <a:extLst>
              <a:ext uri="{FF2B5EF4-FFF2-40B4-BE49-F238E27FC236}">
                <a16:creationId xmlns="" xmlns:a16="http://schemas.microsoft.com/office/drawing/2014/main" id="{0D5CC956-5C4A-44BE-8F8B-327FAFA51E97}"/>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spTree>
    <p:extLst>
      <p:ext uri="{BB962C8B-B14F-4D97-AF65-F5344CB8AC3E}">
        <p14:creationId xmlns:p14="http://schemas.microsoft.com/office/powerpoint/2010/main" val="16796517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Slide Number">
            <a:extLst>
              <a:ext uri="{FF2B5EF4-FFF2-40B4-BE49-F238E27FC236}">
                <a16:creationId xmlns="" xmlns:a16="http://schemas.microsoft.com/office/drawing/2014/main" id="{F0B8C963-1813-4B69-AD27-6D02EBBBB569}"/>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Rectangle Left">
            <a:extLst>
              <a:ext uri="{FF2B5EF4-FFF2-40B4-BE49-F238E27FC236}">
                <a16:creationId xmlns="" xmlns:a16="http://schemas.microsoft.com/office/drawing/2014/main" id="{345FB1C8-7F66-4D5C-ACCE-AE919936BCFD}"/>
              </a:ext>
            </a:extLst>
          </p:cNvPr>
          <p:cNvSpPr/>
          <p:nvPr userDrawn="1"/>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4" name="Picture Bulb" descr="Bulb"/>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p:blipFill>
        <p:spPr bwMode="auto">
          <a:xfrm>
            <a:off x="156000" y="5098868"/>
            <a:ext cx="779209" cy="1729395"/>
          </a:xfrm>
          <a:prstGeom prst="rect">
            <a:avLst/>
          </a:prstGeom>
          <a:noFill/>
          <a:extLst>
            <a:ext uri="{909E8E84-426E-40DD-AFC4-6F175D3DCCD1}">
              <a14:hiddenFill xmlns:a14="http://schemas.microsoft.com/office/drawing/2010/main">
                <a:solidFill>
                  <a:srgbClr val="FFFFFF"/>
                </a:solidFill>
              </a14:hiddenFill>
            </a:ext>
          </a:extLst>
        </p:spPr>
      </p:pic>
      <p:sp>
        <p:nvSpPr>
          <p:cNvPr id="7" name="Slide Body Text">
            <a:extLst>
              <a:ext uri="{FF2B5EF4-FFF2-40B4-BE49-F238E27FC236}">
                <a16:creationId xmlns="" xmlns:a16="http://schemas.microsoft.com/office/drawing/2014/main" id="{7296EDA7-D37D-4B31-A888-371F0804124F}"/>
              </a:ext>
            </a:extLst>
          </p:cNvPr>
          <p:cNvSpPr>
            <a:spLocks noGrp="1"/>
          </p:cNvSpPr>
          <p:nvPr>
            <p:ph type="body" sz="quarter" idx="10"/>
          </p:nvPr>
        </p:nvSpPr>
        <p:spPr>
          <a:xfrm>
            <a:off x="585176" y="1121143"/>
            <a:ext cx="11410061"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Slide Title">
            <a:extLst>
              <a:ext uri="{FF2B5EF4-FFF2-40B4-BE49-F238E27FC236}">
                <a16:creationId xmlns="" xmlns:a16="http://schemas.microsoft.com/office/drawing/2014/main" id="{55A88B09-3557-48A3-BF27-42699C269215}"/>
              </a:ext>
            </a:extLst>
          </p:cNvPr>
          <p:cNvSpPr>
            <a:spLocks noGrp="1"/>
          </p:cNvSpPr>
          <p:nvPr>
            <p:ph type="title" hasCustomPrompt="1"/>
          </p:nvPr>
        </p:nvSpPr>
        <p:spPr>
          <a:xfrm>
            <a:off x="585176" y="100750"/>
            <a:ext cx="11410061" cy="882654"/>
          </a:xfrm>
        </p:spPr>
        <p:txBody>
          <a:bodyPr/>
          <a:lstStyle>
            <a:lvl1pPr latinLnBrk="0">
              <a:defRPr/>
            </a:lvl1pPr>
          </a:lstStyle>
          <a:p>
            <a:r>
              <a:rPr lang="en-US" noProof="0" dirty="0"/>
              <a:t>Slide Title</a:t>
            </a:r>
          </a:p>
        </p:txBody>
      </p:sp>
    </p:spTree>
    <p:extLst>
      <p:ext uri="{BB962C8B-B14F-4D97-AF65-F5344CB8AC3E}">
        <p14:creationId xmlns:p14="http://schemas.microsoft.com/office/powerpoint/2010/main" val="32845625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urce Code Example">
    <p:spTree>
      <p:nvGrpSpPr>
        <p:cNvPr id="1" name=""/>
        <p:cNvGrpSpPr/>
        <p:nvPr/>
      </p:nvGrpSpPr>
      <p:grpSpPr>
        <a:xfrm>
          <a:off x="0" y="0"/>
          <a:ext cx="0" cy="0"/>
          <a:chOff x="0" y="0"/>
          <a:chExt cx="0" cy="0"/>
        </a:xfrm>
      </p:grpSpPr>
      <p:sp>
        <p:nvSpPr>
          <p:cNvPr id="8" name="Slide Number">
            <a:extLst>
              <a:ext uri="{FF2B5EF4-FFF2-40B4-BE49-F238E27FC236}">
                <a16:creationId xmlns="" xmlns:a16="http://schemas.microsoft.com/office/drawing/2014/main"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6" name="Code Box">
            <a:extLst>
              <a:ext uri="{FF2B5EF4-FFF2-40B4-BE49-F238E27FC236}">
                <a16:creationId xmlns="" xmlns:a16="http://schemas.microsoft.com/office/drawing/2014/main" id="{3278A82F-5546-4977-9F75-2A933B415945}"/>
              </a:ext>
            </a:extLst>
          </p:cNvPr>
          <p:cNvSpPr>
            <a:spLocks noGrp="1"/>
          </p:cNvSpPr>
          <p:nvPr>
            <p:ph type="body" sz="quarter" idx="11" hasCustomPrompt="1"/>
          </p:nvPr>
        </p:nvSpPr>
        <p:spPr>
          <a:xfrm>
            <a:off x="621234" y="1931154"/>
            <a:ext cx="10949531" cy="1362846"/>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latinLnBrk="0">
              <a:lnSpc>
                <a:spcPct val="105000"/>
              </a:lnSpc>
              <a:spcBef>
                <a:spcPts val="0"/>
              </a:spcBef>
              <a:spcAft>
                <a:spcPts val="0"/>
              </a:spcAft>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1" name="Slide Body Text">
            <a:extLst>
              <a:ext uri="{FF2B5EF4-FFF2-40B4-BE49-F238E27FC236}">
                <a16:creationId xmlns="" xmlns:a16="http://schemas.microsoft.com/office/drawing/2014/main" id="{04F318BE-2BAD-4677-871C-D78A4BF0CBA6}"/>
              </a:ext>
            </a:extLst>
          </p:cNvPr>
          <p:cNvSpPr>
            <a:spLocks noGrp="1"/>
          </p:cNvSpPr>
          <p:nvPr>
            <p:ph type="body" sz="quarter" idx="10" hasCustomPrompt="1"/>
          </p:nvPr>
        </p:nvSpPr>
        <p:spPr>
          <a:xfrm>
            <a:off x="190501" y="1196126"/>
            <a:ext cx="11811097" cy="5561124"/>
          </a:xfrm>
        </p:spPr>
        <p:txBody>
          <a:bodyPr/>
          <a:lstStyle>
            <a:lvl1pPr marL="0" indent="0" latinLnBrk="0">
              <a:buNone/>
              <a:defRPr>
                <a:solidFill>
                  <a:schemeClr val="tx1"/>
                </a:solidFill>
              </a:defRPr>
            </a:lvl1pPr>
            <a:lvl2pPr marL="609219" indent="0">
              <a:buNone/>
              <a:defRPr/>
            </a:lvl2pPr>
          </a:lstStyle>
          <a:p>
            <a:pPr lvl="0"/>
            <a:r>
              <a:rPr lang="en-US" noProof="0"/>
              <a:t>Sample source code:</a:t>
            </a:r>
          </a:p>
        </p:txBody>
      </p:sp>
      <p:sp>
        <p:nvSpPr>
          <p:cNvPr id="9" name="Rectangle Top">
            <a:extLst>
              <a:ext uri="{FF2B5EF4-FFF2-40B4-BE49-F238E27FC236}">
                <a16:creationId xmlns="" xmlns:a16="http://schemas.microsoft.com/office/drawing/2014/main" id="{A15CE03A-0933-4E5D-9EA1-718D4F802FFC}"/>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0" name="Logo Software University" descr="Software University logo">
            <a:extLst>
              <a:ext uri="{FF2B5EF4-FFF2-40B4-BE49-F238E27FC236}">
                <a16:creationId xmlns="" xmlns:a16="http://schemas.microsoft.com/office/drawing/2014/main" id="{8C01D7AF-7CBD-46E1-99F3-8EB60E838D9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1" name="Slide Title">
            <a:extLst>
              <a:ext uri="{FF2B5EF4-FFF2-40B4-BE49-F238E27FC236}">
                <a16:creationId xmlns="" xmlns:a16="http://schemas.microsoft.com/office/drawing/2014/main" id="{47D60833-F0A9-4F29-8C06-A963A7C8BE93}"/>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0008298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10" name="Slide Number">
            <a:extLst>
              <a:ext uri="{FF2B5EF4-FFF2-40B4-BE49-F238E27FC236}">
                <a16:creationId xmlns="" xmlns:a16="http://schemas.microsoft.com/office/drawing/2014/main" id="{39DDE17E-5472-41F3-AF5F-54DFF10DC63C}"/>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pic>
        <p:nvPicPr>
          <p:cNvPr id="9" name="Picture SoftUni Mascot" descr="SoftUni mascot with laptop">
            <a:extLst>
              <a:ext uri="{FF2B5EF4-FFF2-40B4-BE49-F238E27FC236}">
                <a16:creationId xmlns="" xmlns:a16="http://schemas.microsoft.com/office/drawing/2014/main" id="{DC4365F6-D2C1-47B4-8477-38FD2C7711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9516000" y="3408496"/>
            <a:ext cx="2251057" cy="3044431"/>
          </a:xfrm>
          <a:prstGeom prst="rect">
            <a:avLst/>
          </a:prstGeom>
        </p:spPr>
      </p:pic>
      <p:sp>
        <p:nvSpPr>
          <p:cNvPr id="23" name="Slide Body Text">
            <a:extLst>
              <a:ext uri="{FF2B5EF4-FFF2-40B4-BE49-F238E27FC236}">
                <a16:creationId xmlns="" xmlns:a16="http://schemas.microsoft.com/office/drawing/2014/main" id="{889D93F4-ABFA-46BF-8E5D-FE6562ACB20F}"/>
              </a:ext>
            </a:extLst>
          </p:cNvPr>
          <p:cNvSpPr>
            <a:spLocks noGrp="1"/>
          </p:cNvSpPr>
          <p:nvPr>
            <p:ph type="body" sz="quarter" idx="13" hasCustomPrompt="1"/>
          </p:nvPr>
        </p:nvSpPr>
        <p:spPr>
          <a:xfrm>
            <a:off x="196766" y="1371604"/>
            <a:ext cx="9049234" cy="5207396"/>
          </a:xfrm>
        </p:spPr>
        <p:txBody>
          <a:bodyPr>
            <a:normAutofit/>
          </a:bodyPr>
          <a:lstStyle>
            <a:lvl1pPr marL="514042" indent="-514042" latinLnBrk="0">
              <a:buFont typeface="+mj-lt"/>
              <a:buAutoNum type="arabicPeriod"/>
              <a:defRPr sz="3600">
                <a:solidFill>
                  <a:schemeClr val="tx1"/>
                </a:solidFill>
              </a:defRPr>
            </a:lvl1pPr>
            <a:lvl2pPr>
              <a:defRPr sz="3400"/>
            </a:lvl2pPr>
          </a:lstStyle>
          <a:p>
            <a:pPr lvl="0"/>
            <a:r>
              <a:rPr lang="en-US" noProof="0"/>
              <a:t>…</a:t>
            </a:r>
          </a:p>
          <a:p>
            <a:pPr lvl="1"/>
            <a:r>
              <a:rPr lang="en-US" noProof="0"/>
              <a:t>…</a:t>
            </a:r>
          </a:p>
          <a:p>
            <a:pPr lvl="1"/>
            <a:r>
              <a:rPr lang="en-US" noProof="0"/>
              <a:t>…</a:t>
            </a:r>
          </a:p>
          <a:p>
            <a:pPr lvl="0"/>
            <a:r>
              <a:rPr lang="en-US" noProof="0"/>
              <a:t>…</a:t>
            </a:r>
          </a:p>
          <a:p>
            <a:pPr lvl="1"/>
            <a:r>
              <a:rPr lang="en-US" noProof="0"/>
              <a:t>…</a:t>
            </a:r>
          </a:p>
          <a:p>
            <a:pPr lvl="1"/>
            <a:r>
              <a:rPr lang="en-US" noProof="0"/>
              <a:t>…</a:t>
            </a:r>
          </a:p>
          <a:p>
            <a:pPr lvl="0"/>
            <a:r>
              <a:rPr lang="en-US" noProof="0"/>
              <a:t>…</a:t>
            </a:r>
          </a:p>
        </p:txBody>
      </p:sp>
      <p:sp>
        <p:nvSpPr>
          <p:cNvPr id="8" name="Rectangle Top">
            <a:extLst>
              <a:ext uri="{FF2B5EF4-FFF2-40B4-BE49-F238E27FC236}">
                <a16:creationId xmlns="" xmlns:a16="http://schemas.microsoft.com/office/drawing/2014/main" id="{930E0800-9260-4369-8330-8264DD33C5CE}"/>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 xmlns:a16="http://schemas.microsoft.com/office/drawing/2014/main" id="{14F779A7-4A91-448B-BEFA-956C70A1C22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 xmlns:a16="http://schemas.microsoft.com/office/drawing/2014/main" id="{357D7BE1-6358-42CC-94F3-7BCDD91DCB6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Table of Contents</a:t>
            </a:r>
          </a:p>
        </p:txBody>
      </p:sp>
    </p:spTree>
    <p:extLst>
      <p:ext uri="{BB962C8B-B14F-4D97-AF65-F5344CB8AC3E}">
        <p14:creationId xmlns:p14="http://schemas.microsoft.com/office/powerpoint/2010/main" val="102872448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2" name="Rectangle Bottom"/>
          <p:cNvSpPr/>
          <p:nvPr/>
        </p:nvSpPr>
        <p:spPr>
          <a:xfrm>
            <a:off x="2"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Number">
            <a:extLst>
              <a:ext uri="{FF2B5EF4-FFF2-40B4-BE49-F238E27FC236}">
                <a16:creationId xmlns="" xmlns:a16="http://schemas.microsoft.com/office/drawing/2014/main"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pPr/>
              <a:t>‹#›</a:t>
            </a:fld>
            <a:endParaRPr lang="en-US" dirty="0"/>
          </a:p>
        </p:txBody>
      </p:sp>
      <p:sp>
        <p:nvSpPr>
          <p:cNvPr id="4" name="Oval Logo Holder"/>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own" descr="Software University logo">
            <a:extLst>
              <a:ext uri="{FF2B5EF4-FFF2-40B4-BE49-F238E27FC236}">
                <a16:creationId xmlns="" xmlns:a16="http://schemas.microsoft.com/office/drawing/2014/main" id="{7028D2F0-1E67-414B-A93D-D3F8F131A1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10" name="Text Placeholder Right">
            <a:extLst>
              <a:ext uri="{FF2B5EF4-FFF2-40B4-BE49-F238E27FC236}">
                <a16:creationId xmlns="" xmlns:a16="http://schemas.microsoft.com/office/drawing/2014/main" id="{AF69A59F-C564-4A04-B1CC-31C261499991}"/>
              </a:ext>
            </a:extLst>
          </p:cNvPr>
          <p:cNvSpPr>
            <a:spLocks noGrp="1"/>
          </p:cNvSpPr>
          <p:nvPr>
            <p:ph type="body" sz="quarter" idx="11" hasCustomPrompt="1"/>
          </p:nvPr>
        </p:nvSpPr>
        <p:spPr>
          <a:xfrm>
            <a:off x="6456000"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Left">
            <a:extLst>
              <a:ext uri="{FF2B5EF4-FFF2-40B4-BE49-F238E27FC236}">
                <a16:creationId xmlns="" xmlns:a16="http://schemas.microsoft.com/office/drawing/2014/main"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 xmlns:a16="http://schemas.microsoft.com/office/drawing/2014/main" id="{E03301DA-D0AF-46FD-8740-2F761250203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Logo Software University" descr="Software University logo">
            <a:extLst>
              <a:ext uri="{FF2B5EF4-FFF2-40B4-BE49-F238E27FC236}">
                <a16:creationId xmlns="" xmlns:a16="http://schemas.microsoft.com/office/drawing/2014/main" id="{19A67BB9-D880-4EAD-B90E-89C4219BFC0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5" name="Slide Title">
            <a:extLst>
              <a:ext uri="{FF2B5EF4-FFF2-40B4-BE49-F238E27FC236}">
                <a16:creationId xmlns="" xmlns:a16="http://schemas.microsoft.com/office/drawing/2014/main" id="{EA9A94D1-F9F6-4D7B-85E3-896A987B6A4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0440334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pic>
        <p:nvPicPr>
          <p:cNvPr id="4" name="Picture Background" descr="SoftUni Background">
            <a:extLst>
              <a:ext uri="{FF2B5EF4-FFF2-40B4-BE49-F238E27FC236}">
                <a16:creationId xmlns="" xmlns:a16="http://schemas.microsoft.com/office/drawing/2014/main" id="{5BE90A63-DDD9-4B3B-A234-DF69B9BC812F}"/>
              </a:ext>
            </a:extLst>
          </p:cNvPr>
          <p:cNvPicPr>
            <a:picLocks noChangeAspect="1"/>
          </p:cNvPicPr>
          <p:nvPr userDrawn="1"/>
        </p:nvPicPr>
        <p:blipFill rotWithShape="1">
          <a:blip r:embed="rId15"/>
          <a:srcRect b="1672"/>
          <a:stretch/>
        </p:blipFill>
        <p:spPr>
          <a:xfrm>
            <a:off x="0" y="1"/>
            <a:ext cx="12192000" cy="6857999"/>
          </a:xfrm>
          <a:prstGeom prst="rect">
            <a:avLst/>
          </a:prstGeom>
        </p:spPr>
      </p:pic>
      <p:sp>
        <p:nvSpPr>
          <p:cNvPr id="11" name="Slide Body Text">
            <a:extLst>
              <a:ext uri="{FF2B5EF4-FFF2-40B4-BE49-F238E27FC236}">
                <a16:creationId xmlns="" xmlns:a16="http://schemas.microsoft.com/office/drawing/2014/main"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0" name="Slide Title">
            <a:extLst>
              <a:ext uri="{FF2B5EF4-FFF2-40B4-BE49-F238E27FC236}">
                <a16:creationId xmlns="" xmlns:a16="http://schemas.microsoft.com/office/drawing/2014/main" id="{B770C392-3003-4C35-9625-BB041F8257BA}"/>
              </a:ext>
            </a:extLst>
          </p:cNvPr>
          <p:cNvSpPr>
            <a:spLocks noGrp="1"/>
          </p:cNvSpPr>
          <p:nvPr>
            <p:ph type="title"/>
          </p:nvPr>
        </p:nvSpPr>
        <p:spPr>
          <a:xfrm>
            <a:off x="190405" y="100750"/>
            <a:ext cx="11804829" cy="882654"/>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Tree>
    <p:extLst>
      <p:ext uri="{BB962C8B-B14F-4D97-AF65-F5344CB8AC3E}">
        <p14:creationId xmlns:p14="http://schemas.microsoft.com/office/powerpoint/2010/main" val="156789181"/>
      </p:ext>
    </p:extLst>
  </p:cSld>
  <p:clrMap bg1="lt1" tx1="dk1" bg2="lt2" tx2="dk2" accent1="accent1" accent2="accent2" accent3="accent3" accent4="accent4" accent5="accent5" accent6="accent6" hlink="hlink" folHlink="folHlink"/>
  <p:sldLayoutIdLst>
    <p:sldLayoutId id="2147483676" r:id="rId1"/>
    <p:sldLayoutId id="2147483689" r:id="rId2"/>
    <p:sldLayoutId id="2147483681" r:id="rId3"/>
    <p:sldLayoutId id="2147483679" r:id="rId4"/>
    <p:sldLayoutId id="2147483680" r:id="rId5"/>
    <p:sldLayoutId id="2147483688" r:id="rId6"/>
    <p:sldLayoutId id="2147483684" r:id="rId7"/>
    <p:sldLayoutId id="2147483677" r:id="rId8"/>
    <p:sldLayoutId id="2147483683" r:id="rId9"/>
    <p:sldLayoutId id="2147483685" r:id="rId10"/>
    <p:sldLayoutId id="2147483686" r:id="rId11"/>
    <p:sldLayoutId id="2147483687" r:id="rId12"/>
    <p:sldLayoutId id="2147483690" r:id="rId13"/>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hangingPunct="1">
        <a:defRPr sz="2398" kern="1200">
          <a:solidFill>
            <a:schemeClr val="tx1"/>
          </a:solidFill>
          <a:latin typeface="+mn-lt"/>
          <a:ea typeface="+mn-ea"/>
          <a:cs typeface="+mn-cs"/>
        </a:defRPr>
      </a:lvl1pPr>
      <a:lvl2pPr marL="609219" algn="l" defTabSz="1218438" rtl="0" eaLnBrk="1" hangingPunct="1">
        <a:defRPr sz="2398" kern="1200">
          <a:solidFill>
            <a:schemeClr val="tx1"/>
          </a:solidFill>
          <a:latin typeface="+mn-lt"/>
          <a:ea typeface="+mn-ea"/>
          <a:cs typeface="+mn-cs"/>
        </a:defRPr>
      </a:lvl2pPr>
      <a:lvl3pPr marL="1218438" algn="l" defTabSz="1218438" rtl="0" eaLnBrk="1" hangingPunct="1">
        <a:defRPr sz="2398" kern="1200">
          <a:solidFill>
            <a:schemeClr val="tx1"/>
          </a:solidFill>
          <a:latin typeface="+mn-lt"/>
          <a:ea typeface="+mn-ea"/>
          <a:cs typeface="+mn-cs"/>
        </a:defRPr>
      </a:lvl3pPr>
      <a:lvl4pPr marL="1827657" algn="l" defTabSz="1218438" rtl="0" eaLnBrk="1" hangingPunct="1">
        <a:defRPr sz="2398" kern="1200">
          <a:solidFill>
            <a:schemeClr val="tx1"/>
          </a:solidFill>
          <a:latin typeface="+mn-lt"/>
          <a:ea typeface="+mn-ea"/>
          <a:cs typeface="+mn-cs"/>
        </a:defRPr>
      </a:lvl4pPr>
      <a:lvl5pPr marL="2436876" algn="l" defTabSz="1218438" rtl="0" eaLnBrk="1" hangingPunct="1">
        <a:defRPr sz="2398" kern="1200">
          <a:solidFill>
            <a:schemeClr val="tx1"/>
          </a:solidFill>
          <a:latin typeface="+mn-lt"/>
          <a:ea typeface="+mn-ea"/>
          <a:cs typeface="+mn-cs"/>
        </a:defRPr>
      </a:lvl5pPr>
      <a:lvl6pPr marL="3046096" algn="l" defTabSz="1218438" rtl="0" eaLnBrk="1" hangingPunct="1">
        <a:defRPr sz="2398" kern="1200">
          <a:solidFill>
            <a:schemeClr val="tx1"/>
          </a:solidFill>
          <a:latin typeface="+mn-lt"/>
          <a:ea typeface="+mn-ea"/>
          <a:cs typeface="+mn-cs"/>
        </a:defRPr>
      </a:lvl6pPr>
      <a:lvl7pPr marL="3655315" algn="l" defTabSz="1218438" rtl="0" eaLnBrk="1" hangingPunct="1">
        <a:defRPr sz="2398" kern="1200">
          <a:solidFill>
            <a:schemeClr val="tx1"/>
          </a:solidFill>
          <a:latin typeface="+mn-lt"/>
          <a:ea typeface="+mn-ea"/>
          <a:cs typeface="+mn-cs"/>
        </a:defRPr>
      </a:lvl7pPr>
      <a:lvl8pPr marL="4264533" algn="l" defTabSz="1218438" rtl="0" eaLnBrk="1" hangingPunct="1">
        <a:defRPr sz="2398" kern="1200">
          <a:solidFill>
            <a:schemeClr val="tx1"/>
          </a:solidFill>
          <a:latin typeface="+mn-lt"/>
          <a:ea typeface="+mn-ea"/>
          <a:cs typeface="+mn-cs"/>
        </a:defRPr>
      </a:lvl8pPr>
      <a:lvl9pPr marL="4873752" algn="l" defTabSz="1218438" rtl="0" ea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0.xml.rels><?xml version="1.0" encoding="UTF-8" standalone="yes"?>
<Relationships xmlns="http://schemas.openxmlformats.org/package/2006/relationships"><Relationship Id="rId3" Type="http://schemas.openxmlformats.org/officeDocument/2006/relationships/hyperlink" Target="https://developer.chrome.com/devtools"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11.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hyperlink" Target="https://www.getpostman.com/"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35.png"/><Relationship Id="rId5" Type="http://schemas.openxmlformats.org/officeDocument/2006/relationships/hyperlink" Target="https://postwoman.io/" TargetMode="External"/><Relationship Id="rId4" Type="http://schemas.openxmlformats.org/officeDocument/2006/relationships/hyperlink" Target="https://insomnia.rest/"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7.svg"/></Relationships>
</file>

<file path=ppt/slides/_rels/slide1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hyperlink" Target="https://repl.it/@nakov/http-form-example" TargetMode="External"/><Relationship Id="rId4" Type="http://schemas.openxmlformats.org/officeDocument/2006/relationships/image" Target="../media/image38.png"/></Relationships>
</file>

<file path=ppt/slides/_rels/slide1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40.png"/><Relationship Id="rId4" Type="http://schemas.openxmlformats.org/officeDocument/2006/relationships/hyperlink" Target="https://repl.it/@nakov/http-get-example"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hyperlink" Target="https://repl.it/@nakov/http-post-example"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hyperlink" Target="https://repl.it/@nakov/http-post-example-name-age"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46.png"/><Relationship Id="rId5" Type="http://schemas.openxmlformats.org/officeDocument/2006/relationships/image" Target="../media/image45.png"/><Relationship Id="rId10" Type="http://schemas.microsoft.com/office/2007/relationships/hdphoto" Target="../media/hdphoto2.wdp"/><Relationship Id="rId4" Type="http://schemas.openxmlformats.org/officeDocument/2006/relationships/image" Target="../media/image44.png"/><Relationship Id="rId9" Type="http://schemas.openxmlformats.org/officeDocument/2006/relationships/image" Target="../media/image4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postman-echo.com/post"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s://iana.org/assignments/media-types" TargetMode="External"/><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hyperlink" Target="https://tools.ietf.org/html/rfc1738" TargetMode="External"/><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8" Type="http://schemas.openxmlformats.org/officeDocument/2006/relationships/image" Target="../media/image25.svg"/><Relationship Id="rId13" Type="http://schemas.openxmlformats.org/officeDocument/2006/relationships/image" Target="../media/image63.png"/><Relationship Id="rId3" Type="http://schemas.openxmlformats.org/officeDocument/2006/relationships/image" Target="../media/image55.png"/><Relationship Id="rId7" Type="http://schemas.openxmlformats.org/officeDocument/2006/relationships/image" Target="../media/image59.png"/><Relationship Id="rId12" Type="http://schemas.openxmlformats.org/officeDocument/2006/relationships/image" Target="../media/image62.png"/><Relationship Id="rId2" Type="http://schemas.openxmlformats.org/officeDocument/2006/relationships/notesSlide" Target="../notesSlides/notesSlide35.xml"/><Relationship Id="rId1" Type="http://schemas.openxmlformats.org/officeDocument/2006/relationships/slideLayout" Target="../slideLayouts/slideLayout13.xml"/><Relationship Id="rId6" Type="http://schemas.openxmlformats.org/officeDocument/2006/relationships/image" Target="../media/image58.png"/><Relationship Id="rId11" Type="http://schemas.openxmlformats.org/officeDocument/2006/relationships/image" Target="../media/image61.png"/><Relationship Id="rId5" Type="http://schemas.openxmlformats.org/officeDocument/2006/relationships/image" Target="../media/image57.png"/><Relationship Id="rId15" Type="http://schemas.openxmlformats.org/officeDocument/2006/relationships/image" Target="../media/image65.png"/><Relationship Id="rId10" Type="http://schemas.openxmlformats.org/officeDocument/2006/relationships/image" Target="../media/image27.svg"/><Relationship Id="rId4" Type="http://schemas.openxmlformats.org/officeDocument/2006/relationships/image" Target="../media/image56.png"/><Relationship Id="rId9" Type="http://schemas.openxmlformats.org/officeDocument/2006/relationships/image" Target="../media/image60.png"/><Relationship Id="rId14" Type="http://schemas.openxmlformats.org/officeDocument/2006/relationships/image" Target="../media/image64.png"/></Relationships>
</file>

<file path=ppt/slides/_rels/slide36.xml.rels><?xml version="1.0" encoding="UTF-8" standalone="yes"?>
<Relationships xmlns="http://schemas.openxmlformats.org/package/2006/relationships"><Relationship Id="rId8" Type="http://schemas.openxmlformats.org/officeDocument/2006/relationships/hyperlink" Target="https://bg.coca-colahellenic.com/bg/working-with-us" TargetMode="External"/><Relationship Id="rId13" Type="http://schemas.openxmlformats.org/officeDocument/2006/relationships/image" Target="../media/image71.png"/><Relationship Id="rId18" Type="http://schemas.openxmlformats.org/officeDocument/2006/relationships/hyperlink" Target="https://dxc.com/us/en" TargetMode="External"/><Relationship Id="rId3" Type="http://schemas.openxmlformats.org/officeDocument/2006/relationships/image" Target="../media/image66.png"/><Relationship Id="rId21" Type="http://schemas.openxmlformats.org/officeDocument/2006/relationships/image" Target="../media/image75.png"/><Relationship Id="rId7" Type="http://schemas.openxmlformats.org/officeDocument/2006/relationships/image" Target="../media/image68.png"/><Relationship Id="rId12" Type="http://schemas.openxmlformats.org/officeDocument/2006/relationships/hyperlink" Target="https://smartit.bg/" TargetMode="External"/><Relationship Id="rId17" Type="http://schemas.openxmlformats.org/officeDocument/2006/relationships/image" Target="../media/image73.png"/><Relationship Id="rId25" Type="http://schemas.openxmlformats.org/officeDocument/2006/relationships/image" Target="../media/image77.png"/><Relationship Id="rId2" Type="http://schemas.openxmlformats.org/officeDocument/2006/relationships/hyperlink" Target="https://en.superhosting.bg/" TargetMode="External"/><Relationship Id="rId16" Type="http://schemas.openxmlformats.org/officeDocument/2006/relationships/hyperlink" Target="https://www.draftkings.com/" TargetMode="External"/><Relationship Id="rId20" Type="http://schemas.openxmlformats.org/officeDocument/2006/relationships/hyperlink" Target="https://ambitioned.com/" TargetMode="External"/><Relationship Id="rId1" Type="http://schemas.openxmlformats.org/officeDocument/2006/relationships/slideLayout" Target="../slideLayouts/slideLayout3.xml"/><Relationship Id="rId6" Type="http://schemas.openxmlformats.org/officeDocument/2006/relationships/hyperlink" Target="https://www.softwaregroup.com/" TargetMode="External"/><Relationship Id="rId11" Type="http://schemas.openxmlformats.org/officeDocument/2006/relationships/image" Target="../media/image70.png"/><Relationship Id="rId24" Type="http://schemas.openxmlformats.org/officeDocument/2006/relationships/hyperlink" Target="https://www.pokerstars.bg/" TargetMode="External"/><Relationship Id="rId5" Type="http://schemas.openxmlformats.org/officeDocument/2006/relationships/image" Target="../media/image67.png"/><Relationship Id="rId15" Type="http://schemas.openxmlformats.org/officeDocument/2006/relationships/image" Target="../media/image72.png"/><Relationship Id="rId23" Type="http://schemas.openxmlformats.org/officeDocument/2006/relationships/image" Target="../media/image76.png"/><Relationship Id="rId10" Type="http://schemas.openxmlformats.org/officeDocument/2006/relationships/hyperlink" Target="https://createx.bg/" TargetMode="External"/><Relationship Id="rId19" Type="http://schemas.openxmlformats.org/officeDocument/2006/relationships/image" Target="../media/image74.png"/><Relationship Id="rId4" Type="http://schemas.openxmlformats.org/officeDocument/2006/relationships/hyperlink" Target="https://www.postbank.bg/bg-BG" TargetMode="External"/><Relationship Id="rId9" Type="http://schemas.openxmlformats.org/officeDocument/2006/relationships/image" Target="../media/image69.png"/><Relationship Id="rId14" Type="http://schemas.openxmlformats.org/officeDocument/2006/relationships/hyperlink" Target="https://indeavr.com/" TargetMode="External"/><Relationship Id="rId22" Type="http://schemas.openxmlformats.org/officeDocument/2006/relationships/hyperlink" Target="https://www.bosch-digital.com/" TargetMode="External"/></Relationships>
</file>

<file path=ppt/slides/_rels/slide37.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hyperlink" Target="https://www.youtube.com/c/CodeItUpwithIvo" TargetMode="Externa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hyperlink" Target="https://softuni.bg/" TargetMode="External"/><Relationship Id="rId7" Type="http://schemas.openxmlformats.org/officeDocument/2006/relationships/hyperlink" Target="https://forum.softuni.bg/" TargetMode="External"/><Relationship Id="rId2" Type="http://schemas.openxmlformats.org/officeDocument/2006/relationships/notesSlide" Target="../notesSlides/notesSlide36.xml"/><Relationship Id="rId1" Type="http://schemas.openxmlformats.org/officeDocument/2006/relationships/slideLayout" Target="../slideLayouts/slideLayout12.xml"/><Relationship Id="rId6" Type="http://schemas.openxmlformats.org/officeDocument/2006/relationships/hyperlink" Target="https://www.facebook.com/SoftwareUniversity" TargetMode="External"/><Relationship Id="rId5" Type="http://schemas.openxmlformats.org/officeDocument/2006/relationships/hyperlink" Target="https://softuni.foundation/" TargetMode="External"/><Relationship Id="rId4" Type="http://schemas.openxmlformats.org/officeDocument/2006/relationships/hyperlink" Target="https://softuni.org/"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notesSlide" Target="../notesSlides/notesSlide37.xml"/><Relationship Id="rId1" Type="http://schemas.openxmlformats.org/officeDocument/2006/relationships/slideLayout" Target="../slideLayouts/slideLayout3.xml"/><Relationship Id="rId5" Type="http://schemas.openxmlformats.org/officeDocument/2006/relationships/image" Target="../media/image79.png"/><Relationship Id="rId4" Type="http://schemas.openxmlformats.org/officeDocument/2006/relationships/hyperlink" Target="https://softuni.bg/"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24.png"/><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6.png"/><Relationship Id="rId7"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28.png"/><Relationship Id="rId5" Type="http://schemas.openxmlformats.org/officeDocument/2006/relationships/image" Target="../media/image23.png"/><Relationship Id="rId10" Type="http://schemas.openxmlformats.org/officeDocument/2006/relationships/image" Target="../media/image31.png"/><Relationship Id="rId4" Type="http://schemas.openxmlformats.org/officeDocument/2006/relationships/image" Target="../media/image27.png"/><Relationship Id="rId9" Type="http://schemas.openxmlformats.org/officeDocument/2006/relationships/image" Target="../media/image30.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A004DC04-DA2A-41C0-8578-4B8D2F08EA7D}"/>
              </a:ext>
            </a:extLst>
          </p:cNvPr>
          <p:cNvSpPr>
            <a:spLocks noGrp="1"/>
          </p:cNvSpPr>
          <p:nvPr>
            <p:ph type="subTitle" idx="1"/>
          </p:nvPr>
        </p:nvSpPr>
        <p:spPr>
          <a:xfrm>
            <a:off x="554182" y="1468428"/>
            <a:ext cx="11083636" cy="1045728"/>
          </a:xfrm>
        </p:spPr>
        <p:txBody>
          <a:bodyPr>
            <a:normAutofit/>
          </a:bodyPr>
          <a:lstStyle/>
          <a:p>
            <a:r>
              <a:rPr lang="en-US" sz="4000" dirty="0"/>
              <a:t>HTTP Request &amp; HTTP Response</a:t>
            </a:r>
            <a:endParaRPr lang="en-US" sz="4000" dirty="0">
              <a:solidFill>
                <a:srgbClr val="234465"/>
              </a:solidFill>
            </a:endParaRPr>
          </a:p>
        </p:txBody>
      </p:sp>
      <p:sp>
        <p:nvSpPr>
          <p:cNvPr id="2" name="Title 1">
            <a:extLst>
              <a:ext uri="{FF2B5EF4-FFF2-40B4-BE49-F238E27FC236}">
                <a16:creationId xmlns="" xmlns:a16="http://schemas.microsoft.com/office/drawing/2014/main" id="{37F91798-9AD5-4209-8887-958029548481}"/>
              </a:ext>
            </a:extLst>
          </p:cNvPr>
          <p:cNvSpPr>
            <a:spLocks noGrp="1"/>
          </p:cNvSpPr>
          <p:nvPr>
            <p:ph type="title"/>
          </p:nvPr>
        </p:nvSpPr>
        <p:spPr>
          <a:xfrm>
            <a:off x="554182" y="371606"/>
            <a:ext cx="11083636" cy="1045728"/>
          </a:xfrm>
        </p:spPr>
        <p:txBody>
          <a:bodyPr>
            <a:normAutofit/>
          </a:bodyPr>
          <a:lstStyle/>
          <a:p>
            <a:r>
              <a:rPr lang="en-US" sz="5400" dirty="0"/>
              <a:t>HTTP Basics</a:t>
            </a:r>
          </a:p>
        </p:txBody>
      </p:sp>
      <p:sp>
        <p:nvSpPr>
          <p:cNvPr id="11" name="Text Placeholder 10"/>
          <p:cNvSpPr>
            <a:spLocks noGrp="1"/>
          </p:cNvSpPr>
          <p:nvPr>
            <p:ph type="body" sz="quarter" idx="17"/>
          </p:nvPr>
        </p:nvSpPr>
        <p:spPr/>
        <p:txBody>
          <a:bodyPr/>
          <a:lstStyle/>
          <a:p>
            <a:r>
              <a:rPr lang="en-US" dirty="0"/>
              <a:t>Software University</a:t>
            </a:r>
          </a:p>
        </p:txBody>
      </p:sp>
      <p:sp>
        <p:nvSpPr>
          <p:cNvPr id="12" name="Text Placeholder 11"/>
          <p:cNvSpPr>
            <a:spLocks noGrp="1"/>
          </p:cNvSpPr>
          <p:nvPr>
            <p:ph type="body" sz="quarter" idx="18"/>
          </p:nvPr>
        </p:nvSpPr>
        <p:spPr/>
        <p:txBody>
          <a:bodyPr/>
          <a:lstStyle/>
          <a:p>
            <a:r>
              <a:rPr lang="en-US" dirty="0">
                <a:hlinkClick r:id="rId3"/>
              </a:rPr>
              <a:t>https://softuni.bg</a:t>
            </a:r>
            <a:endParaRPr lang="en-US" dirty="0"/>
          </a:p>
        </p:txBody>
      </p:sp>
      <p:sp>
        <p:nvSpPr>
          <p:cNvPr id="9" name="Text Placeholder 8">
            <a:extLst>
              <a:ext uri="{FF2B5EF4-FFF2-40B4-BE49-F238E27FC236}">
                <a16:creationId xmlns="" xmlns:a16="http://schemas.microsoft.com/office/drawing/2014/main" id="{FA396BB6-2053-4690-9672-BC528007D370}"/>
              </a:ext>
            </a:extLst>
          </p:cNvPr>
          <p:cNvSpPr>
            <a:spLocks noGrp="1"/>
          </p:cNvSpPr>
          <p:nvPr>
            <p:ph type="body" sz="quarter" idx="19"/>
          </p:nvPr>
        </p:nvSpPr>
        <p:spPr/>
        <p:txBody>
          <a:bodyPr/>
          <a:lstStyle/>
          <a:p>
            <a:r>
              <a:rPr lang="en-US" dirty="0"/>
              <a:t>SoftUni Team</a:t>
            </a:r>
          </a:p>
        </p:txBody>
      </p:sp>
      <p:sp>
        <p:nvSpPr>
          <p:cNvPr id="10" name="Text Placeholder 9">
            <a:extLst>
              <a:ext uri="{FF2B5EF4-FFF2-40B4-BE49-F238E27FC236}">
                <a16:creationId xmlns="" xmlns:a16="http://schemas.microsoft.com/office/drawing/2014/main" id="{F585BC4C-0F13-4FD4-8F23-99FD46618370}"/>
              </a:ext>
            </a:extLst>
          </p:cNvPr>
          <p:cNvSpPr>
            <a:spLocks noGrp="1"/>
          </p:cNvSpPr>
          <p:nvPr>
            <p:ph type="body" sz="quarter" idx="20"/>
          </p:nvPr>
        </p:nvSpPr>
        <p:spPr/>
        <p:txBody>
          <a:bodyPr/>
          <a:lstStyle/>
          <a:p>
            <a:r>
              <a:rPr lang="en-US" dirty="0"/>
              <a:t>Technical Trainers</a:t>
            </a:r>
          </a:p>
        </p:txBody>
      </p:sp>
      <p:pic>
        <p:nvPicPr>
          <p:cNvPr id="5" name="Picture 4">
            <a:extLst>
              <a:ext uri="{FF2B5EF4-FFF2-40B4-BE49-F238E27FC236}">
                <a16:creationId xmlns="" xmlns:a16="http://schemas.microsoft.com/office/drawing/2014/main" id="{C21537F7-F345-4521-B94D-22F7327F85C9}"/>
              </a:ext>
            </a:extLst>
          </p:cNvPr>
          <p:cNvPicPr>
            <a:picLocks noChangeAspect="1"/>
          </p:cNvPicPr>
          <p:nvPr/>
        </p:nvPicPr>
        <p:blipFill>
          <a:blip r:embed="rId4"/>
          <a:stretch>
            <a:fillRect/>
          </a:stretch>
        </p:blipFill>
        <p:spPr>
          <a:xfrm>
            <a:off x="553082" y="2484000"/>
            <a:ext cx="2662918" cy="2049747"/>
          </a:xfrm>
          <a:prstGeom prst="rect">
            <a:avLst/>
          </a:prstGeom>
        </p:spPr>
      </p:pic>
    </p:spTree>
    <p:extLst>
      <p:ext uri="{BB962C8B-B14F-4D97-AF65-F5344CB8AC3E}">
        <p14:creationId xmlns:p14="http://schemas.microsoft.com/office/powerpoint/2010/main" val="320384574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a:extLst>
              <a:ext uri="{FF2B5EF4-FFF2-40B4-BE49-F238E27FC236}">
                <a16:creationId xmlns="" xmlns:a16="http://schemas.microsoft.com/office/drawing/2014/main" id="{00D3D8E7-74AF-4FAD-8F42-7F12F23ECD9F}"/>
              </a:ext>
            </a:extLst>
          </p:cNvPr>
          <p:cNvSpPr>
            <a:spLocks noGrp="1"/>
          </p:cNvSpPr>
          <p:nvPr>
            <p:ph type="sldNum" sz="quarter" idx="5"/>
          </p:nvPr>
        </p:nvSpPr>
        <p:spPr/>
        <p:txBody>
          <a:bodyPr/>
          <a:lstStyle>
            <a:lvl1pPr algn="r">
              <a:defRPr sz="1000"/>
            </a:lvl1pPr>
          </a:lstStyle>
          <a:p>
            <a:fld id="{2BF067CD-8E6B-4360-9AA8-C5DF2A48A6D1}" type="slidenum">
              <a:rPr lang="en-US" noProof="0" smtClean="0"/>
              <a:pPr/>
              <a:t>10</a:t>
            </a:fld>
            <a:endParaRPr lang="en-US" noProof="0" dirty="0"/>
          </a:p>
        </p:txBody>
      </p:sp>
      <p:sp>
        <p:nvSpPr>
          <p:cNvPr id="11" name="Text Placeholder 10">
            <a:extLst>
              <a:ext uri="{FF2B5EF4-FFF2-40B4-BE49-F238E27FC236}">
                <a16:creationId xmlns="" xmlns:a16="http://schemas.microsoft.com/office/drawing/2014/main" id="{EEDDB9B0-6881-4359-B412-2251FA2BFB00}"/>
              </a:ext>
            </a:extLst>
          </p:cNvPr>
          <p:cNvSpPr>
            <a:spLocks noGrp="1"/>
          </p:cNvSpPr>
          <p:nvPr>
            <p:ph type="body" sz="quarter" idx="10"/>
          </p:nvPr>
        </p:nvSpPr>
        <p:spPr>
          <a:xfrm>
            <a:off x="6598298" y="1312865"/>
            <a:ext cx="5410200" cy="5412026"/>
          </a:xfrm>
        </p:spPr>
        <p:txBody>
          <a:bodyPr/>
          <a:lstStyle/>
          <a:p>
            <a:r>
              <a:rPr lang="en-US" sz="3400" dirty="0">
                <a:hlinkClick r:id="rId3"/>
              </a:rPr>
              <a:t>Chrome Developer Tools</a:t>
            </a:r>
            <a:endParaRPr lang="en-US" sz="3400" dirty="0"/>
          </a:p>
          <a:p>
            <a:pPr lvl="1"/>
            <a:r>
              <a:rPr lang="en-US" dirty="0"/>
              <a:t>Press </a:t>
            </a:r>
            <a:r>
              <a:rPr lang="en-US" b="1" dirty="0">
                <a:solidFill>
                  <a:schemeClr val="bg1"/>
                </a:solidFill>
              </a:rPr>
              <a:t>[F12]</a:t>
            </a:r>
            <a:r>
              <a:rPr lang="en-US" dirty="0">
                <a:solidFill>
                  <a:schemeClr val="bg1"/>
                </a:solidFill>
              </a:rPr>
              <a:t> </a:t>
            </a:r>
            <a:r>
              <a:rPr lang="en-US" dirty="0"/>
              <a:t>in Chrome</a:t>
            </a:r>
          </a:p>
          <a:p>
            <a:pPr lvl="1"/>
            <a:r>
              <a:rPr lang="en-US" dirty="0"/>
              <a:t>Open the [Network] tab</a:t>
            </a:r>
          </a:p>
          <a:p>
            <a:pPr lvl="1"/>
            <a:r>
              <a:rPr lang="en-US" dirty="0"/>
              <a:t>Inspect the HTTP traffic</a:t>
            </a:r>
          </a:p>
        </p:txBody>
      </p:sp>
      <p:sp>
        <p:nvSpPr>
          <p:cNvPr id="4" name="Title 3">
            <a:extLst>
              <a:ext uri="{FF2B5EF4-FFF2-40B4-BE49-F238E27FC236}">
                <a16:creationId xmlns="" xmlns:a16="http://schemas.microsoft.com/office/drawing/2014/main" id="{1C1F8D2D-0017-44F6-AA20-9A249B35BB36}"/>
              </a:ext>
            </a:extLst>
          </p:cNvPr>
          <p:cNvSpPr>
            <a:spLocks noGrp="1"/>
          </p:cNvSpPr>
          <p:nvPr>
            <p:ph type="title"/>
          </p:nvPr>
        </p:nvSpPr>
        <p:spPr/>
        <p:txBody>
          <a:bodyPr/>
          <a:lstStyle/>
          <a:p>
            <a:r>
              <a:rPr lang="en-US" dirty="0"/>
              <a:t>HTTP Developer Tools: Network Inspector</a:t>
            </a:r>
          </a:p>
        </p:txBody>
      </p:sp>
      <p:pic>
        <p:nvPicPr>
          <p:cNvPr id="6" name="Picture 5">
            <a:extLst>
              <a:ext uri="{FF2B5EF4-FFF2-40B4-BE49-F238E27FC236}">
                <a16:creationId xmlns="" xmlns:a16="http://schemas.microsoft.com/office/drawing/2014/main" id="{BD320B32-32CB-438D-9D71-73F03ABAB305}"/>
              </a:ext>
            </a:extLst>
          </p:cNvPr>
          <p:cNvPicPr>
            <a:picLocks noChangeAspect="1"/>
          </p:cNvPicPr>
          <p:nvPr/>
        </p:nvPicPr>
        <p:blipFill>
          <a:blip r:embed="rId4"/>
          <a:stretch>
            <a:fillRect/>
          </a:stretch>
        </p:blipFill>
        <p:spPr>
          <a:xfrm>
            <a:off x="246000" y="1312865"/>
            <a:ext cx="6150600" cy="5299373"/>
          </a:xfrm>
          <a:prstGeom prst="rect">
            <a:avLst/>
          </a:prstGeom>
          <a:ln>
            <a:solidFill>
              <a:schemeClr val="tx1"/>
            </a:solidFill>
          </a:ln>
        </p:spPr>
      </p:pic>
    </p:spTree>
    <p:extLst>
      <p:ext uri="{BB962C8B-B14F-4D97-AF65-F5344CB8AC3E}">
        <p14:creationId xmlns:p14="http://schemas.microsoft.com/office/powerpoint/2010/main" val="87911341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13F54FB5-60B2-495C-B73C-2336A2204010}"/>
              </a:ext>
            </a:extLst>
          </p:cNvPr>
          <p:cNvPicPr>
            <a:picLocks noChangeAspect="1"/>
          </p:cNvPicPr>
          <p:nvPr/>
        </p:nvPicPr>
        <p:blipFill>
          <a:blip r:embed="rId3"/>
          <a:stretch>
            <a:fillRect/>
          </a:stretch>
        </p:blipFill>
        <p:spPr>
          <a:xfrm>
            <a:off x="190406" y="1273822"/>
            <a:ext cx="7153094" cy="5395177"/>
          </a:xfrm>
          <a:prstGeom prst="rect">
            <a:avLst/>
          </a:prstGeom>
        </p:spPr>
      </p:pic>
      <p:sp>
        <p:nvSpPr>
          <p:cNvPr id="10" name="Slide Number">
            <a:extLst>
              <a:ext uri="{FF2B5EF4-FFF2-40B4-BE49-F238E27FC236}">
                <a16:creationId xmlns="" xmlns:a16="http://schemas.microsoft.com/office/drawing/2014/main" id="{00D3D8E7-74AF-4FAD-8F42-7F12F23ECD9F}"/>
              </a:ext>
            </a:extLst>
          </p:cNvPr>
          <p:cNvSpPr>
            <a:spLocks noGrp="1"/>
          </p:cNvSpPr>
          <p:nvPr>
            <p:ph type="sldNum" sz="quarter" idx="5"/>
          </p:nvPr>
        </p:nvSpPr>
        <p:spPr/>
        <p:txBody>
          <a:bodyPr/>
          <a:lstStyle>
            <a:lvl1pPr algn="r">
              <a:defRPr sz="1000"/>
            </a:lvl1pPr>
          </a:lstStyle>
          <a:p>
            <a:fld id="{2BF067CD-8E6B-4360-9AA8-C5DF2A48A6D1}" type="slidenum">
              <a:rPr lang="en-US" noProof="0" smtClean="0"/>
              <a:pPr/>
              <a:t>11</a:t>
            </a:fld>
            <a:endParaRPr lang="en-US" noProof="0" dirty="0"/>
          </a:p>
        </p:txBody>
      </p:sp>
      <p:sp>
        <p:nvSpPr>
          <p:cNvPr id="12" name="Text Placeholder 11">
            <a:extLst>
              <a:ext uri="{FF2B5EF4-FFF2-40B4-BE49-F238E27FC236}">
                <a16:creationId xmlns="" xmlns:a16="http://schemas.microsoft.com/office/drawing/2014/main" id="{F49D6C7D-6CF9-434D-9619-404E6AAC6E5A}"/>
              </a:ext>
            </a:extLst>
          </p:cNvPr>
          <p:cNvSpPr>
            <a:spLocks noGrp="1"/>
          </p:cNvSpPr>
          <p:nvPr>
            <p:ph type="body" sz="quarter" idx="10"/>
          </p:nvPr>
        </p:nvSpPr>
        <p:spPr>
          <a:xfrm>
            <a:off x="7616220" y="2349000"/>
            <a:ext cx="4104780" cy="4285891"/>
          </a:xfrm>
        </p:spPr>
        <p:txBody>
          <a:bodyPr>
            <a:normAutofit/>
          </a:bodyPr>
          <a:lstStyle/>
          <a:p>
            <a:pPr>
              <a:lnSpc>
                <a:spcPct val="100000"/>
              </a:lnSpc>
            </a:pPr>
            <a:r>
              <a:rPr lang="en-US" sz="3200" dirty="0"/>
              <a:t>HTTP client tool for developers</a:t>
            </a:r>
          </a:p>
          <a:p>
            <a:pPr>
              <a:lnSpc>
                <a:spcPct val="100000"/>
              </a:lnSpc>
            </a:pPr>
            <a:r>
              <a:rPr lang="en-US" sz="3200" dirty="0"/>
              <a:t>Compose and send HTTP requests</a:t>
            </a:r>
          </a:p>
          <a:p>
            <a:pPr>
              <a:lnSpc>
                <a:spcPct val="100000"/>
              </a:lnSpc>
            </a:pPr>
            <a:r>
              <a:rPr lang="en-US" sz="3200" dirty="0">
                <a:hlinkClick r:id="rId4"/>
              </a:rPr>
              <a:t>Insomnia Core</a:t>
            </a:r>
            <a:endParaRPr lang="en-US" sz="3200" dirty="0"/>
          </a:p>
          <a:p>
            <a:pPr>
              <a:lnSpc>
                <a:spcPct val="100000"/>
              </a:lnSpc>
            </a:pPr>
            <a:r>
              <a:rPr lang="en-US" sz="3200" dirty="0">
                <a:hlinkClick r:id="rId5"/>
              </a:rPr>
              <a:t>Postwoman</a:t>
            </a:r>
            <a:endParaRPr lang="en-US" dirty="0"/>
          </a:p>
        </p:txBody>
      </p:sp>
      <p:sp>
        <p:nvSpPr>
          <p:cNvPr id="4" name="Title 3">
            <a:extLst>
              <a:ext uri="{FF2B5EF4-FFF2-40B4-BE49-F238E27FC236}">
                <a16:creationId xmlns="" xmlns:a16="http://schemas.microsoft.com/office/drawing/2014/main" id="{1C1F8D2D-0017-44F6-AA20-9A249B35BB36}"/>
              </a:ext>
            </a:extLst>
          </p:cNvPr>
          <p:cNvSpPr>
            <a:spLocks noGrp="1"/>
          </p:cNvSpPr>
          <p:nvPr>
            <p:ph type="title"/>
          </p:nvPr>
        </p:nvSpPr>
        <p:spPr/>
        <p:txBody>
          <a:bodyPr/>
          <a:lstStyle/>
          <a:p>
            <a:r>
              <a:rPr lang="en-US" dirty="0"/>
              <a:t>HTTP Developer Tools: HTTP Client Tools</a:t>
            </a:r>
          </a:p>
        </p:txBody>
      </p:sp>
      <p:grpSp>
        <p:nvGrpSpPr>
          <p:cNvPr id="2" name="Group 1">
            <a:extLst>
              <a:ext uri="{FF2B5EF4-FFF2-40B4-BE49-F238E27FC236}">
                <a16:creationId xmlns="" xmlns:a16="http://schemas.microsoft.com/office/drawing/2014/main" id="{3FB37C54-B41A-4709-9507-9AC9595747AD}"/>
              </a:ext>
            </a:extLst>
          </p:cNvPr>
          <p:cNvGrpSpPr/>
          <p:nvPr/>
        </p:nvGrpSpPr>
        <p:grpSpPr>
          <a:xfrm>
            <a:off x="8431238" y="1404000"/>
            <a:ext cx="2474744" cy="794935"/>
            <a:chOff x="6259649" y="5756395"/>
            <a:chExt cx="2474744" cy="794935"/>
          </a:xfrm>
        </p:grpSpPr>
        <p:pic>
          <p:nvPicPr>
            <p:cNvPr id="8" name="Picture 2" descr="&amp;Rcy;&amp;iecy;&amp;zcy;&amp;ucy;&amp;lcy;&amp;tcy;&amp;acy;&amp;tcy; &amp;scy; &amp;icy;&amp;zcy;&amp;ocy;&amp;bcy;&amp;rcy;&amp;acy;&amp;zhcy;&amp;iecy;&amp;ncy;&amp;icy;&amp;iecy; &amp;zcy;&amp;acy; postman chrome">
              <a:extLst>
                <a:ext uri="{FF2B5EF4-FFF2-40B4-BE49-F238E27FC236}">
                  <a16:creationId xmlns="" xmlns:a16="http://schemas.microsoft.com/office/drawing/2014/main" id="{F4F2713B-77D2-489C-9A5C-ACD16E22CDFE}"/>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259649" y="5756395"/>
              <a:ext cx="794935" cy="79493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 xmlns:a16="http://schemas.microsoft.com/office/drawing/2014/main" id="{DC6E7064-93B0-4583-A59E-CAB8C3A5F49F}"/>
                </a:ext>
              </a:extLst>
            </p:cNvPr>
            <p:cNvSpPr txBox="1"/>
            <p:nvPr/>
          </p:nvSpPr>
          <p:spPr>
            <a:xfrm>
              <a:off x="7094200" y="5802215"/>
              <a:ext cx="1640193" cy="584775"/>
            </a:xfrm>
            <a:prstGeom prst="rect">
              <a:avLst/>
            </a:prstGeom>
            <a:noFill/>
          </p:spPr>
          <p:txBody>
            <a:bodyPr wrap="none" rtlCol="0">
              <a:spAutoFit/>
            </a:bodyPr>
            <a:lstStyle/>
            <a:p>
              <a:r>
                <a:rPr lang="en-US" sz="3200" dirty="0">
                  <a:hlinkClick r:id="rId7"/>
                </a:rPr>
                <a:t>Postman</a:t>
              </a:r>
              <a:endParaRPr lang="en-US" sz="3200" dirty="0"/>
            </a:p>
          </p:txBody>
        </p:sp>
      </p:grpSp>
    </p:spTree>
    <p:extLst>
      <p:ext uri="{BB962C8B-B14F-4D97-AF65-F5344CB8AC3E}">
        <p14:creationId xmlns:p14="http://schemas.microsoft.com/office/powerpoint/2010/main" val="116523663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Checklist">
            <a:extLst>
              <a:ext uri="{FF2B5EF4-FFF2-40B4-BE49-F238E27FC236}">
                <a16:creationId xmlns="" xmlns:a16="http://schemas.microsoft.com/office/drawing/2014/main" id="{628DC9CD-F885-4EDB-955D-CCA000FE75A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4786604" y="1314061"/>
            <a:ext cx="2618792" cy="2618792"/>
          </a:xfrm>
          <a:prstGeom prst="rect">
            <a:avLst/>
          </a:prstGeom>
        </p:spPr>
      </p:pic>
      <p:sp>
        <p:nvSpPr>
          <p:cNvPr id="5" name="Title 4">
            <a:extLst>
              <a:ext uri="{FF2B5EF4-FFF2-40B4-BE49-F238E27FC236}">
                <a16:creationId xmlns="" xmlns:a16="http://schemas.microsoft.com/office/drawing/2014/main" id="{4A095BA5-78EB-4225-B2F8-A560F6CE46AA}"/>
              </a:ext>
            </a:extLst>
          </p:cNvPr>
          <p:cNvSpPr>
            <a:spLocks noGrp="1"/>
          </p:cNvSpPr>
          <p:nvPr>
            <p:ph type="title" sz="quarter" idx="10"/>
          </p:nvPr>
        </p:nvSpPr>
        <p:spPr/>
        <p:txBody>
          <a:bodyPr/>
          <a:lstStyle/>
          <a:p>
            <a:r>
              <a:rPr lang="en-US"/>
              <a:t>HTML Forms</a:t>
            </a:r>
          </a:p>
        </p:txBody>
      </p:sp>
      <p:sp>
        <p:nvSpPr>
          <p:cNvPr id="8" name="Subtitle 7">
            <a:extLst>
              <a:ext uri="{FF2B5EF4-FFF2-40B4-BE49-F238E27FC236}">
                <a16:creationId xmlns="" xmlns:a16="http://schemas.microsoft.com/office/drawing/2014/main" id="{DD5DE084-EB04-4890-9A8C-D7269BC9CBAB}"/>
              </a:ext>
            </a:extLst>
          </p:cNvPr>
          <p:cNvSpPr>
            <a:spLocks noGrp="1"/>
          </p:cNvSpPr>
          <p:nvPr>
            <p:ph type="subTitle" sz="quarter" idx="11"/>
          </p:nvPr>
        </p:nvSpPr>
        <p:spPr/>
        <p:txBody>
          <a:bodyPr/>
          <a:lstStyle/>
          <a:p>
            <a:r>
              <a:rPr lang="en-US" dirty="0"/>
              <a:t>Form Submission: GET and POST</a:t>
            </a:r>
          </a:p>
        </p:txBody>
      </p:sp>
    </p:spTree>
    <p:extLst>
      <p:ext uri="{BB962C8B-B14F-4D97-AF65-F5344CB8AC3E}">
        <p14:creationId xmlns:p14="http://schemas.microsoft.com/office/powerpoint/2010/main" val="781603829"/>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90404" y="1183844"/>
            <a:ext cx="11804830" cy="5530156"/>
          </a:xfrm>
        </p:spPr>
        <p:txBody>
          <a:bodyPr/>
          <a:lstStyle/>
          <a:p>
            <a:r>
              <a:rPr lang="en-US" dirty="0"/>
              <a:t>The </a:t>
            </a:r>
            <a:r>
              <a:rPr lang="en-US" b="1" dirty="0"/>
              <a:t>"</a:t>
            </a:r>
            <a:r>
              <a:rPr lang="en-US" b="1" dirty="0">
                <a:solidFill>
                  <a:schemeClr val="bg1"/>
                </a:solidFill>
              </a:rPr>
              <a:t>action</a:t>
            </a:r>
            <a:r>
              <a:rPr lang="en-US" b="1" dirty="0"/>
              <a:t>" </a:t>
            </a:r>
            <a:r>
              <a:rPr lang="en-US" dirty="0"/>
              <a:t>attribute defines where to submit the form data</a:t>
            </a:r>
          </a:p>
        </p:txBody>
      </p:sp>
      <p:sp>
        <p:nvSpPr>
          <p:cNvPr id="4" name="Title 3"/>
          <p:cNvSpPr>
            <a:spLocks noGrp="1"/>
          </p:cNvSpPr>
          <p:nvPr>
            <p:ph type="title"/>
          </p:nvPr>
        </p:nvSpPr>
        <p:spPr/>
        <p:txBody>
          <a:bodyPr/>
          <a:lstStyle/>
          <a:p>
            <a:r>
              <a:rPr lang="en-US" dirty="0"/>
              <a:t>HTML Forms: Action</a:t>
            </a:r>
            <a:endParaRPr lang="bg-BG" dirty="0"/>
          </a:p>
        </p:txBody>
      </p:sp>
      <p:sp>
        <p:nvSpPr>
          <p:cNvPr id="7" name="Text Placeholder 5"/>
          <p:cNvSpPr txBox="1">
            <a:spLocks/>
          </p:cNvSpPr>
          <p:nvPr/>
        </p:nvSpPr>
        <p:spPr>
          <a:xfrm>
            <a:off x="609599" y="2004960"/>
            <a:ext cx="11021401" cy="1384995"/>
          </a:xfrm>
          <a:prstGeom prst="rect">
            <a:avLst/>
          </a:prstGeom>
          <a:solidFill>
            <a:schemeClr val="accent5">
              <a:lumMod val="40000"/>
              <a:lumOff val="60000"/>
              <a:alpha val="25000"/>
            </a:schemeClr>
          </a:solidFill>
          <a:ln w="12700">
            <a:solidFill>
              <a:schemeClr val="accent5">
                <a:lumMod val="60000"/>
                <a:lumOff val="40000"/>
              </a:schemeClr>
            </a:solidFill>
          </a:ln>
        </p:spPr>
        <p:txBody>
          <a:bodyPr wrap="square">
            <a:spAutoFit/>
          </a:bodyPr>
          <a:lstStyle>
            <a:defPPr>
              <a:defRPr lang="en-US"/>
            </a:defPPr>
            <a:lvl1pPr eaLnBrk="0" hangingPunct="0">
              <a:lnSpc>
                <a:spcPct val="120000"/>
              </a:lnSpc>
              <a:buClr>
                <a:schemeClr val="accent5">
                  <a:lumMod val="40000"/>
                  <a:lumOff val="60000"/>
                </a:schemeClr>
              </a:buClr>
              <a:buSzPct val="70000"/>
              <a:defRPr sz="2800" b="1">
                <a:solidFill>
                  <a:srgbClr val="FBEEC9"/>
                </a:solidFill>
                <a:effectLst>
                  <a:outerShdw blurRad="38100" dist="38100" dir="2700000" algn="tl">
                    <a:srgbClr val="000000">
                      <a:alpha val="43137"/>
                    </a:srgbClr>
                  </a:outerShdw>
                </a:effectLst>
                <a:latin typeface="Consolas" pitchFamily="49" charset="0"/>
                <a:cs typeface="Consolas" pitchFamily="49" charset="0"/>
              </a:defRPr>
            </a:lvl1pPr>
          </a:lstStyle>
          <a:p>
            <a:pPr>
              <a:lnSpc>
                <a:spcPct val="100000"/>
              </a:lnSpc>
            </a:pPr>
            <a:r>
              <a:rPr lang="en-US" noProof="1">
                <a:solidFill>
                  <a:schemeClr val="tx1"/>
                </a:solidFill>
                <a:effectLst/>
              </a:rPr>
              <a:t>&lt;form </a:t>
            </a:r>
            <a:r>
              <a:rPr lang="en-US" noProof="1">
                <a:solidFill>
                  <a:schemeClr val="bg1"/>
                </a:solidFill>
                <a:effectLst/>
              </a:rPr>
              <a:t>action="home.html"&gt;</a:t>
            </a:r>
          </a:p>
          <a:p>
            <a:pPr>
              <a:lnSpc>
                <a:spcPct val="100000"/>
              </a:lnSpc>
            </a:pPr>
            <a:r>
              <a:rPr lang="en-US" noProof="1">
                <a:solidFill>
                  <a:schemeClr val="tx1"/>
                </a:solidFill>
                <a:effectLst/>
              </a:rPr>
              <a:t>  &lt;input type="submit" value="Go to homepage"/&gt;</a:t>
            </a:r>
          </a:p>
          <a:p>
            <a:pPr>
              <a:lnSpc>
                <a:spcPct val="100000"/>
              </a:lnSpc>
            </a:pPr>
            <a:r>
              <a:rPr lang="en-US" noProof="1">
                <a:solidFill>
                  <a:schemeClr val="tx1"/>
                </a:solidFill>
                <a:effectLst/>
              </a:rPr>
              <a:t>&lt;/form&gt;</a:t>
            </a:r>
          </a:p>
        </p:txBody>
      </p:sp>
      <p:pic>
        <p:nvPicPr>
          <p:cNvPr id="8" name="Picture 7">
            <a:extLst>
              <a:ext uri="{FF2B5EF4-FFF2-40B4-BE49-F238E27FC236}">
                <a16:creationId xmlns="" xmlns:a16="http://schemas.microsoft.com/office/drawing/2014/main" id="{72C8B677-8715-4544-A88E-BB20DFDEA2F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09600" y="3740695"/>
            <a:ext cx="3622216" cy="1707855"/>
          </a:xfrm>
          <a:prstGeom prst="rect">
            <a:avLst/>
          </a:prstGeom>
          <a:ln>
            <a:solidFill>
              <a:schemeClr val="tx1"/>
            </a:solidFill>
          </a:ln>
        </p:spPr>
      </p:pic>
      <p:pic>
        <p:nvPicPr>
          <p:cNvPr id="11" name="Picture 10">
            <a:extLst>
              <a:ext uri="{FF2B5EF4-FFF2-40B4-BE49-F238E27FC236}">
                <a16:creationId xmlns="" xmlns:a16="http://schemas.microsoft.com/office/drawing/2014/main" id="{767F3620-B6BB-4337-B53D-516F0B9A6991}"/>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511000" y="3699000"/>
            <a:ext cx="3167582" cy="1716276"/>
          </a:xfrm>
          <a:prstGeom prst="rect">
            <a:avLst/>
          </a:prstGeom>
          <a:ln>
            <a:solidFill>
              <a:schemeClr val="tx1"/>
            </a:solidFill>
          </a:ln>
        </p:spPr>
      </p:pic>
      <p:sp>
        <p:nvSpPr>
          <p:cNvPr id="18" name="AutoShape 7">
            <a:extLst>
              <a:ext uri="{FF2B5EF4-FFF2-40B4-BE49-F238E27FC236}">
                <a16:creationId xmlns="" xmlns:a16="http://schemas.microsoft.com/office/drawing/2014/main" id="{030C36B4-8130-4278-9CDA-FA315D0E0123}"/>
              </a:ext>
            </a:extLst>
          </p:cNvPr>
          <p:cNvSpPr>
            <a:spLocks noChangeArrowheads="1"/>
          </p:cNvSpPr>
          <p:nvPr/>
        </p:nvSpPr>
        <p:spPr bwMode="auto">
          <a:xfrm>
            <a:off x="6092819" y="1819040"/>
            <a:ext cx="2835000" cy="510778"/>
          </a:xfrm>
          <a:prstGeom prst="wedgeRoundRectCallout">
            <a:avLst>
              <a:gd name="adj1" fmla="val -64164"/>
              <a:gd name="adj2" fmla="val 35406"/>
              <a:gd name="adj3" fmla="val 16667"/>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buClr>
                <a:schemeClr val="accent5">
                  <a:lumMod val="40000"/>
                  <a:lumOff val="60000"/>
                </a:schemeClr>
              </a:buClr>
              <a:buSzPct val="70000"/>
            </a:pPr>
            <a:r>
              <a:rPr lang="en-US" sz="2400" b="1" noProof="1">
                <a:solidFill>
                  <a:schemeClr val="bg2"/>
                </a:solidFill>
                <a:cs typeface="Consolas" pitchFamily="49" charset="0"/>
              </a:rPr>
              <a:t>Relative or full URL</a:t>
            </a:r>
            <a:endParaRPr lang="bg-BG" sz="2400" b="1" noProof="1">
              <a:solidFill>
                <a:schemeClr val="bg2"/>
              </a:solidFill>
              <a:cs typeface="Consolas" pitchFamily="49" charset="0"/>
            </a:endParaRPr>
          </a:p>
        </p:txBody>
      </p:sp>
      <p:sp>
        <p:nvSpPr>
          <p:cNvPr id="10" name="Slide Number">
            <a:extLst>
              <a:ext uri="{FF2B5EF4-FFF2-40B4-BE49-F238E27FC236}">
                <a16:creationId xmlns="" xmlns:a16="http://schemas.microsoft.com/office/drawing/2014/main" id="{520BB965-FBF2-4AE8-BEF8-EBD530D8185F}"/>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13</a:t>
            </a:fld>
            <a:endParaRPr lang="en-US" noProof="0" dirty="0"/>
          </a:p>
        </p:txBody>
      </p:sp>
      <p:sp>
        <p:nvSpPr>
          <p:cNvPr id="14" name="Arrow: Down 13"/>
          <p:cNvSpPr/>
          <p:nvPr/>
        </p:nvSpPr>
        <p:spPr>
          <a:xfrm rot="15635623">
            <a:off x="3692475" y="3333706"/>
            <a:ext cx="238136" cy="3119783"/>
          </a:xfrm>
          <a:prstGeom prst="downArrow">
            <a:avLst>
              <a:gd name="adj1" fmla="val 27130"/>
              <a:gd name="adj2" fmla="val 131902"/>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2800" dirty="0"/>
          </a:p>
        </p:txBody>
      </p:sp>
      <p:sp>
        <p:nvSpPr>
          <p:cNvPr id="5" name="Rectangle 4">
            <a:extLst>
              <a:ext uri="{FF2B5EF4-FFF2-40B4-BE49-F238E27FC236}">
                <a16:creationId xmlns="" xmlns:a16="http://schemas.microsoft.com/office/drawing/2014/main" id="{CC231055-0F74-41F9-8D95-D8073DF18977}"/>
              </a:ext>
            </a:extLst>
          </p:cNvPr>
          <p:cNvSpPr/>
          <p:nvPr/>
        </p:nvSpPr>
        <p:spPr>
          <a:xfrm>
            <a:off x="471000" y="5724000"/>
            <a:ext cx="8905195" cy="584775"/>
          </a:xfrm>
          <a:prstGeom prst="rect">
            <a:avLst/>
          </a:prstGeom>
        </p:spPr>
        <p:txBody>
          <a:bodyPr wrap="none">
            <a:spAutoFit/>
          </a:bodyPr>
          <a:lstStyle/>
          <a:p>
            <a:r>
              <a:rPr lang="en-US" sz="3200" dirty="0"/>
              <a:t>Example: </a:t>
            </a:r>
            <a:r>
              <a:rPr lang="en-US" sz="3200" dirty="0">
                <a:hlinkClick r:id="rId5"/>
              </a:rPr>
              <a:t>https://repl.it/@nakov/http-form-example</a:t>
            </a:r>
            <a:endParaRPr lang="en-US" sz="3200" dirty="0"/>
          </a:p>
        </p:txBody>
      </p:sp>
    </p:spTree>
    <p:extLst>
      <p:ext uri="{BB962C8B-B14F-4D97-AF65-F5344CB8AC3E}">
        <p14:creationId xmlns:p14="http://schemas.microsoft.com/office/powerpoint/2010/main" val="1860988394"/>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par>
                                <p:cTn id="18" presetID="10" presetClass="entr" presetSubtype="0"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4" grpId="0" animBg="1"/>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ontent Placeholder 2"/>
          <p:cNvSpPr>
            <a:spLocks noGrp="1"/>
          </p:cNvSpPr>
          <p:nvPr>
            <p:ph idx="4294967295"/>
          </p:nvPr>
        </p:nvSpPr>
        <p:spPr>
          <a:xfrm>
            <a:off x="192001" y="1151122"/>
            <a:ext cx="11804822" cy="5570355"/>
          </a:xfrm>
        </p:spPr>
        <p:txBody>
          <a:bodyPr/>
          <a:lstStyle/>
          <a:p>
            <a:r>
              <a:rPr lang="en-US" dirty="0"/>
              <a:t>Forms can specify the </a:t>
            </a:r>
            <a:r>
              <a:rPr lang="en-US" b="1" dirty="0">
                <a:solidFill>
                  <a:schemeClr val="bg1"/>
                </a:solidFill>
              </a:rPr>
              <a:t>HTTP method </a:t>
            </a:r>
            <a:r>
              <a:rPr lang="en-US" dirty="0"/>
              <a:t>for sending the form</a:t>
            </a:r>
            <a:r>
              <a:rPr lang="bg-BG" dirty="0"/>
              <a:t> </a:t>
            </a:r>
            <a:r>
              <a:rPr lang="en-US" dirty="0"/>
              <a:t>data</a:t>
            </a:r>
            <a:endParaRPr lang="bg-BG" dirty="0"/>
          </a:p>
        </p:txBody>
      </p:sp>
      <p:sp>
        <p:nvSpPr>
          <p:cNvPr id="4" name="Title 3"/>
          <p:cNvSpPr>
            <a:spLocks noGrp="1"/>
          </p:cNvSpPr>
          <p:nvPr>
            <p:ph type="title"/>
          </p:nvPr>
        </p:nvSpPr>
        <p:spPr/>
        <p:txBody>
          <a:bodyPr/>
          <a:lstStyle/>
          <a:p>
            <a:r>
              <a:rPr lang="en-US" dirty="0"/>
              <a:t>HTML Forms: Method GET</a:t>
            </a:r>
            <a:endParaRPr lang="bg-BG" dirty="0"/>
          </a:p>
        </p:txBody>
      </p:sp>
      <p:sp>
        <p:nvSpPr>
          <p:cNvPr id="15" name="Arrow: Down 14"/>
          <p:cNvSpPr/>
          <p:nvPr/>
        </p:nvSpPr>
        <p:spPr>
          <a:xfrm rot="16200000">
            <a:off x="4885183" y="4755881"/>
            <a:ext cx="425130" cy="574461"/>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2800"/>
          </a:p>
        </p:txBody>
      </p:sp>
      <p:sp>
        <p:nvSpPr>
          <p:cNvPr id="16" name="Text Placeholder 5"/>
          <p:cNvSpPr txBox="1">
            <a:spLocks/>
          </p:cNvSpPr>
          <p:nvPr/>
        </p:nvSpPr>
        <p:spPr>
          <a:xfrm>
            <a:off x="606391" y="1889883"/>
            <a:ext cx="8168057" cy="2092881"/>
          </a:xfrm>
          <a:prstGeom prst="rect">
            <a:avLst/>
          </a:prstGeom>
          <a:solidFill>
            <a:schemeClr val="accent5">
              <a:lumMod val="40000"/>
              <a:lumOff val="60000"/>
              <a:alpha val="25000"/>
            </a:schemeClr>
          </a:solidFill>
          <a:ln w="12700">
            <a:solidFill>
              <a:schemeClr val="accent5">
                <a:lumMod val="60000"/>
                <a:lumOff val="40000"/>
              </a:schemeClr>
            </a:solidFill>
          </a:ln>
        </p:spPr>
        <p:txBody>
          <a:bodyPr wrap="square">
            <a:spAutoFit/>
          </a:bodyPr>
          <a:lstStyle>
            <a:defPPr>
              <a:defRPr lang="en-US"/>
            </a:defPPr>
            <a:lvl1pPr eaLnBrk="0" hangingPunct="0">
              <a:lnSpc>
                <a:spcPct val="120000"/>
              </a:lnSpc>
              <a:buClr>
                <a:schemeClr val="accent5">
                  <a:lumMod val="40000"/>
                  <a:lumOff val="60000"/>
                </a:schemeClr>
              </a:buClr>
              <a:buSzPct val="70000"/>
              <a:defRPr sz="2800" b="1">
                <a:solidFill>
                  <a:srgbClr val="FBEEC9"/>
                </a:solidFill>
                <a:effectLst>
                  <a:outerShdw blurRad="38100" dist="38100" dir="2700000" algn="tl">
                    <a:srgbClr val="000000">
                      <a:alpha val="43137"/>
                    </a:srgbClr>
                  </a:outerShdw>
                </a:effectLst>
                <a:latin typeface="Consolas" pitchFamily="49" charset="0"/>
                <a:cs typeface="Consolas" pitchFamily="49" charset="0"/>
              </a:defRPr>
            </a:lvl1pPr>
          </a:lstStyle>
          <a:p>
            <a:pPr>
              <a:lnSpc>
                <a:spcPct val="100000"/>
              </a:lnSpc>
            </a:pPr>
            <a:r>
              <a:rPr lang="en-US" sz="2600" noProof="1">
                <a:solidFill>
                  <a:schemeClr val="tx1"/>
                </a:solidFill>
                <a:effectLst/>
              </a:rPr>
              <a:t>&lt;form </a:t>
            </a:r>
            <a:r>
              <a:rPr lang="en-US" sz="2600" noProof="1">
                <a:solidFill>
                  <a:schemeClr val="bg1"/>
                </a:solidFill>
                <a:effectLst/>
              </a:rPr>
              <a:t>method="get"</a:t>
            </a:r>
            <a:r>
              <a:rPr lang="en-US" sz="2600" noProof="1">
                <a:solidFill>
                  <a:schemeClr val="tx1"/>
                </a:solidFill>
                <a:effectLst/>
              </a:rPr>
              <a:t>&gt;</a:t>
            </a:r>
            <a:br>
              <a:rPr lang="en-US" sz="2600" noProof="1">
                <a:solidFill>
                  <a:schemeClr val="tx1"/>
                </a:solidFill>
                <a:effectLst/>
              </a:rPr>
            </a:br>
            <a:r>
              <a:rPr lang="en-US" sz="2600" noProof="1">
                <a:solidFill>
                  <a:schemeClr val="tx1"/>
                </a:solidFill>
                <a:effectLst/>
              </a:rPr>
              <a:t>  Name: &lt;input type="text" name="name"&gt;</a:t>
            </a:r>
            <a:br>
              <a:rPr lang="en-US" sz="2600" noProof="1">
                <a:solidFill>
                  <a:schemeClr val="tx1"/>
                </a:solidFill>
                <a:effectLst/>
              </a:rPr>
            </a:br>
            <a:r>
              <a:rPr lang="en-US" sz="2600" noProof="1">
                <a:solidFill>
                  <a:schemeClr val="tx1"/>
                </a:solidFill>
                <a:effectLst/>
              </a:rPr>
              <a:t>  &lt;br /&gt;&lt;br /&gt;</a:t>
            </a:r>
          </a:p>
          <a:p>
            <a:pPr>
              <a:lnSpc>
                <a:spcPct val="100000"/>
              </a:lnSpc>
            </a:pPr>
            <a:r>
              <a:rPr lang="en-US" sz="2600" noProof="1">
                <a:solidFill>
                  <a:schemeClr val="tx1"/>
                </a:solidFill>
                <a:effectLst/>
              </a:rPr>
              <a:t>  &lt;input type="submit" value="Submit"&gt;</a:t>
            </a:r>
          </a:p>
          <a:p>
            <a:pPr>
              <a:lnSpc>
                <a:spcPct val="100000"/>
              </a:lnSpc>
            </a:pPr>
            <a:r>
              <a:rPr lang="en-US" sz="2600" noProof="1">
                <a:solidFill>
                  <a:schemeClr val="tx1"/>
                </a:solidFill>
                <a:effectLst/>
              </a:rPr>
              <a:t>&lt;/form&gt;</a:t>
            </a:r>
          </a:p>
        </p:txBody>
      </p:sp>
      <p:sp>
        <p:nvSpPr>
          <p:cNvPr id="10" name="Arrow: Bent 9">
            <a:extLst>
              <a:ext uri="{FF2B5EF4-FFF2-40B4-BE49-F238E27FC236}">
                <a16:creationId xmlns="" xmlns:a16="http://schemas.microsoft.com/office/drawing/2014/main" id="{54038100-760B-4C4F-9481-FF9820A4F04F}"/>
              </a:ext>
            </a:extLst>
          </p:cNvPr>
          <p:cNvSpPr/>
          <p:nvPr/>
        </p:nvSpPr>
        <p:spPr>
          <a:xfrm rot="10800000" flipH="1">
            <a:off x="606391" y="4290468"/>
            <a:ext cx="789346" cy="1505288"/>
          </a:xfrm>
          <a:prstGeom prst="bentArrow">
            <a:avLst>
              <a:gd name="adj1" fmla="val 24488"/>
              <a:gd name="adj2" fmla="val 25000"/>
              <a:gd name="adj3" fmla="val 25000"/>
              <a:gd name="adj4" fmla="val 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solidFill>
            </a:endParaRPr>
          </a:p>
        </p:txBody>
      </p:sp>
      <p:pic>
        <p:nvPicPr>
          <p:cNvPr id="8" name="Picture 7"/>
          <p:cNvPicPr>
            <a:picLocks noChangeAspect="1"/>
          </p:cNvPicPr>
          <p:nvPr/>
        </p:nvPicPr>
        <p:blipFill rotWithShape="1">
          <a:blip r:embed="rId3"/>
          <a:srcRect b="4707"/>
          <a:stretch/>
        </p:blipFill>
        <p:spPr>
          <a:xfrm>
            <a:off x="5554998" y="4244723"/>
            <a:ext cx="3219450" cy="1597105"/>
          </a:xfrm>
          <a:prstGeom prst="rect">
            <a:avLst/>
          </a:prstGeom>
          <a:ln>
            <a:solidFill>
              <a:schemeClr val="tx1"/>
            </a:solidFill>
          </a:ln>
        </p:spPr>
      </p:pic>
      <p:sp>
        <p:nvSpPr>
          <p:cNvPr id="11" name="Rectangle: Rounded Corners 10">
            <a:extLst>
              <a:ext uri="{FF2B5EF4-FFF2-40B4-BE49-F238E27FC236}">
                <a16:creationId xmlns="" xmlns:a16="http://schemas.microsoft.com/office/drawing/2014/main" id="{4A20CD74-07BB-46E6-AE77-F54BDBB489B5}"/>
              </a:ext>
            </a:extLst>
          </p:cNvPr>
          <p:cNvSpPr/>
          <p:nvPr/>
        </p:nvSpPr>
        <p:spPr>
          <a:xfrm>
            <a:off x="7767096" y="4562911"/>
            <a:ext cx="855000" cy="347858"/>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2" name="AutoShape 7"/>
          <p:cNvSpPr>
            <a:spLocks noChangeArrowheads="1"/>
          </p:cNvSpPr>
          <p:nvPr/>
        </p:nvSpPr>
        <p:spPr bwMode="auto">
          <a:xfrm>
            <a:off x="8436000" y="3316368"/>
            <a:ext cx="2235929" cy="919401"/>
          </a:xfrm>
          <a:prstGeom prst="wedgeRoundRectCallout">
            <a:avLst>
              <a:gd name="adj1" fmla="val -47163"/>
              <a:gd name="adj2" fmla="val 89266"/>
              <a:gd name="adj3" fmla="val 16667"/>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buClr>
                <a:schemeClr val="accent5">
                  <a:lumMod val="40000"/>
                  <a:lumOff val="60000"/>
                </a:schemeClr>
              </a:buClr>
              <a:buSzPct val="70000"/>
            </a:pPr>
            <a:r>
              <a:rPr lang="en-US" sz="2400" b="1" noProof="1">
                <a:solidFill>
                  <a:schemeClr val="bg2"/>
                </a:solidFill>
                <a:cs typeface="Consolas" pitchFamily="49" charset="0"/>
              </a:rPr>
              <a:t>The form data is in the URL</a:t>
            </a:r>
            <a:endParaRPr lang="bg-BG" sz="2400" b="1" noProof="1">
              <a:solidFill>
                <a:schemeClr val="bg2"/>
              </a:solidFill>
              <a:cs typeface="Consolas" pitchFamily="49" charset="0"/>
            </a:endParaRPr>
          </a:p>
        </p:txBody>
      </p:sp>
      <p:sp>
        <p:nvSpPr>
          <p:cNvPr id="12" name="Slide Number">
            <a:extLst>
              <a:ext uri="{FF2B5EF4-FFF2-40B4-BE49-F238E27FC236}">
                <a16:creationId xmlns="" xmlns:a16="http://schemas.microsoft.com/office/drawing/2014/main" id="{1ECE0A28-8998-4A35-B109-B1C147EDE1B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14</a:t>
            </a:fld>
            <a:endParaRPr lang="en-US" noProof="0" dirty="0"/>
          </a:p>
        </p:txBody>
      </p:sp>
      <p:sp>
        <p:nvSpPr>
          <p:cNvPr id="13" name="Rectangle 12">
            <a:extLst>
              <a:ext uri="{FF2B5EF4-FFF2-40B4-BE49-F238E27FC236}">
                <a16:creationId xmlns="" xmlns:a16="http://schemas.microsoft.com/office/drawing/2014/main" id="{53E7D97C-CFCC-4CDA-9EFD-6125DDF4FAAC}"/>
              </a:ext>
            </a:extLst>
          </p:cNvPr>
          <p:cNvSpPr/>
          <p:nvPr/>
        </p:nvSpPr>
        <p:spPr>
          <a:xfrm>
            <a:off x="471000" y="6025002"/>
            <a:ext cx="8630889" cy="584775"/>
          </a:xfrm>
          <a:prstGeom prst="rect">
            <a:avLst/>
          </a:prstGeom>
        </p:spPr>
        <p:txBody>
          <a:bodyPr wrap="none">
            <a:spAutoFit/>
          </a:bodyPr>
          <a:lstStyle/>
          <a:p>
            <a:r>
              <a:rPr lang="en-US" sz="3200" dirty="0"/>
              <a:t>Example: </a:t>
            </a:r>
            <a:r>
              <a:rPr lang="en-US" sz="3200" dirty="0">
                <a:hlinkClick r:id="rId4"/>
              </a:rPr>
              <a:t>https://repl.it/@nakov/http-get-example</a:t>
            </a:r>
            <a:endParaRPr lang="en-US" sz="3200" dirty="0"/>
          </a:p>
        </p:txBody>
      </p:sp>
      <p:grpSp>
        <p:nvGrpSpPr>
          <p:cNvPr id="3" name="Group 2">
            <a:extLst>
              <a:ext uri="{FF2B5EF4-FFF2-40B4-BE49-F238E27FC236}">
                <a16:creationId xmlns="" xmlns:a16="http://schemas.microsoft.com/office/drawing/2014/main" id="{61128A71-9499-43A0-AB75-6BFDD621D2A1}"/>
              </a:ext>
            </a:extLst>
          </p:cNvPr>
          <p:cNvGrpSpPr/>
          <p:nvPr/>
        </p:nvGrpSpPr>
        <p:grpSpPr>
          <a:xfrm>
            <a:off x="1641397" y="4244723"/>
            <a:ext cx="2867025" cy="1597105"/>
            <a:chOff x="1641397" y="4244723"/>
            <a:chExt cx="2867025" cy="1597105"/>
          </a:xfrm>
        </p:grpSpPr>
        <p:pic>
          <p:nvPicPr>
            <p:cNvPr id="7" name="Picture 6"/>
            <p:cNvPicPr>
              <a:picLocks noChangeAspect="1"/>
            </p:cNvPicPr>
            <p:nvPr/>
          </p:nvPicPr>
          <p:blipFill rotWithShape="1">
            <a:blip r:embed="rId5"/>
            <a:srcRect b="7361"/>
            <a:stretch/>
          </p:blipFill>
          <p:spPr>
            <a:xfrm>
              <a:off x="1641397" y="4244723"/>
              <a:ext cx="2867025" cy="1597105"/>
            </a:xfrm>
            <a:prstGeom prst="rect">
              <a:avLst/>
            </a:prstGeom>
            <a:ln>
              <a:solidFill>
                <a:schemeClr val="tx1"/>
              </a:solidFill>
            </a:ln>
          </p:spPr>
        </p:pic>
        <p:sp>
          <p:nvSpPr>
            <p:cNvPr id="2" name="TextBox 1">
              <a:extLst>
                <a:ext uri="{FF2B5EF4-FFF2-40B4-BE49-F238E27FC236}">
                  <a16:creationId xmlns="" xmlns:a16="http://schemas.microsoft.com/office/drawing/2014/main" id="{F8FC30A8-297B-4C36-8A90-C6DF4DBC91D2}"/>
                </a:ext>
              </a:extLst>
            </p:cNvPr>
            <p:cNvSpPr txBox="1"/>
            <p:nvPr/>
          </p:nvSpPr>
          <p:spPr>
            <a:xfrm>
              <a:off x="2227469" y="4894200"/>
              <a:ext cx="735486" cy="475359"/>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US" sz="1600" dirty="0">
                  <a:solidFill>
                    <a:schemeClr val="accent5">
                      <a:lumMod val="75000"/>
                    </a:schemeClr>
                  </a:solidFill>
                </a:rPr>
                <a:t>Peter</a:t>
              </a:r>
            </a:p>
          </p:txBody>
        </p:sp>
      </p:grpSp>
    </p:spTree>
    <p:extLst>
      <p:ext uri="{BB962C8B-B14F-4D97-AF65-F5344CB8AC3E}">
        <p14:creationId xmlns:p14="http://schemas.microsoft.com/office/powerpoint/2010/main" val="1446763176"/>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0" grpId="0" animBg="1"/>
      <p:bldP spid="11" grpId="0" animBg="1"/>
      <p:bldP spid="22" grpId="0" animBg="1"/>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5"/>
          <p:cNvSpPr txBox="1">
            <a:spLocks/>
          </p:cNvSpPr>
          <p:nvPr/>
        </p:nvSpPr>
        <p:spPr>
          <a:xfrm>
            <a:off x="412465" y="3699000"/>
            <a:ext cx="8367575" cy="2092881"/>
          </a:xfrm>
          <a:prstGeom prst="rect">
            <a:avLst/>
          </a:prstGeom>
          <a:solidFill>
            <a:schemeClr val="accent5">
              <a:lumMod val="40000"/>
              <a:lumOff val="60000"/>
              <a:alpha val="25000"/>
            </a:schemeClr>
          </a:solidFill>
          <a:ln w="12700">
            <a:solidFill>
              <a:schemeClr val="accent5">
                <a:lumMod val="60000"/>
                <a:lumOff val="40000"/>
              </a:schemeClr>
            </a:solidFill>
          </a:ln>
        </p:spPr>
        <p:txBody>
          <a:bodyPr wrap="square">
            <a:spAutoFit/>
          </a:bodyPr>
          <a:lstStyle>
            <a:defPPr>
              <a:defRPr lang="en-US"/>
            </a:defPPr>
            <a:lvl1pPr eaLnBrk="0" hangingPunct="0">
              <a:lnSpc>
                <a:spcPct val="120000"/>
              </a:lnSpc>
              <a:buClr>
                <a:schemeClr val="accent5">
                  <a:lumMod val="40000"/>
                  <a:lumOff val="60000"/>
                </a:schemeClr>
              </a:buClr>
              <a:buSzPct val="70000"/>
              <a:defRPr sz="2800" b="1">
                <a:solidFill>
                  <a:srgbClr val="FBEEC9"/>
                </a:solidFill>
                <a:effectLst>
                  <a:outerShdw blurRad="38100" dist="38100" dir="2700000" algn="tl">
                    <a:srgbClr val="000000">
                      <a:alpha val="43137"/>
                    </a:srgbClr>
                  </a:outerShdw>
                </a:effectLst>
                <a:latin typeface="Consolas" pitchFamily="49" charset="0"/>
                <a:cs typeface="Consolas" pitchFamily="49" charset="0"/>
              </a:defRPr>
            </a:lvl1pPr>
          </a:lstStyle>
          <a:p>
            <a:pPr>
              <a:lnSpc>
                <a:spcPct val="100000"/>
              </a:lnSpc>
            </a:pPr>
            <a:r>
              <a:rPr lang="en-US" sz="2400" noProof="1">
                <a:solidFill>
                  <a:schemeClr val="tx1"/>
                </a:solidFill>
                <a:effectLst/>
              </a:rPr>
              <a:t>POST /index.html HTTP/1.1</a:t>
            </a:r>
          </a:p>
          <a:p>
            <a:pPr>
              <a:lnSpc>
                <a:spcPct val="100000"/>
              </a:lnSpc>
            </a:pPr>
            <a:r>
              <a:rPr lang="en-US" sz="2400" noProof="1">
                <a:solidFill>
                  <a:schemeClr val="tx1"/>
                </a:solidFill>
                <a:effectLst/>
              </a:rPr>
              <a:t>Host: localhost</a:t>
            </a:r>
          </a:p>
          <a:p>
            <a:pPr>
              <a:lnSpc>
                <a:spcPct val="100000"/>
              </a:lnSpc>
            </a:pPr>
            <a:r>
              <a:rPr lang="en-US" sz="2400" noProof="1">
                <a:solidFill>
                  <a:schemeClr val="tx1"/>
                </a:solidFill>
                <a:effectLst/>
              </a:rPr>
              <a:t>Content-Type: application/x-www-form-urlencoded</a:t>
            </a:r>
          </a:p>
          <a:p>
            <a:pPr>
              <a:lnSpc>
                <a:spcPct val="100000"/>
              </a:lnSpc>
            </a:pPr>
            <a:r>
              <a:rPr lang="en-US" sz="2400" noProof="1">
                <a:solidFill>
                  <a:schemeClr val="tx1"/>
                </a:solidFill>
                <a:effectLst/>
              </a:rPr>
              <a:t>Content-Length: 10</a:t>
            </a:r>
          </a:p>
          <a:p>
            <a:pPr>
              <a:lnSpc>
                <a:spcPct val="100000"/>
              </a:lnSpc>
            </a:pPr>
            <a:endParaRPr lang="en-US" sz="1000" noProof="1">
              <a:solidFill>
                <a:schemeClr val="tx1"/>
              </a:solidFill>
              <a:effectLst/>
            </a:endParaRPr>
          </a:p>
          <a:p>
            <a:pPr>
              <a:lnSpc>
                <a:spcPct val="100000"/>
              </a:lnSpc>
            </a:pPr>
            <a:r>
              <a:rPr lang="en-US" sz="2400" noProof="1">
                <a:solidFill>
                  <a:schemeClr val="tx1"/>
                </a:solidFill>
                <a:effectLst/>
              </a:rPr>
              <a:t>name=Peter</a:t>
            </a:r>
          </a:p>
        </p:txBody>
      </p:sp>
      <p:sp>
        <p:nvSpPr>
          <p:cNvPr id="4" name="Title 3"/>
          <p:cNvSpPr>
            <a:spLocks noGrp="1"/>
          </p:cNvSpPr>
          <p:nvPr>
            <p:ph type="title"/>
          </p:nvPr>
        </p:nvSpPr>
        <p:spPr/>
        <p:txBody>
          <a:bodyPr/>
          <a:lstStyle/>
          <a:p>
            <a:r>
              <a:rPr lang="en-US" dirty="0"/>
              <a:t>HTML Forms: Method POST</a:t>
            </a:r>
            <a:endParaRPr lang="bg-BG" dirty="0"/>
          </a:p>
        </p:txBody>
      </p:sp>
      <p:sp>
        <p:nvSpPr>
          <p:cNvPr id="10" name="AutoShape 7"/>
          <p:cNvSpPr>
            <a:spLocks noChangeArrowheads="1"/>
          </p:cNvSpPr>
          <p:nvPr/>
        </p:nvSpPr>
        <p:spPr bwMode="auto">
          <a:xfrm>
            <a:off x="4325040" y="4959000"/>
            <a:ext cx="3833955" cy="929474"/>
          </a:xfrm>
          <a:prstGeom prst="wedgeRoundRectCallout">
            <a:avLst>
              <a:gd name="adj1" fmla="val -65862"/>
              <a:gd name="adj2" fmla="val -40468"/>
              <a:gd name="adj3" fmla="val 16667"/>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200" b="1" noProof="1">
                <a:solidFill>
                  <a:schemeClr val="bg2"/>
                </a:solidFill>
                <a:cs typeface="Consolas" pitchFamily="49" charset="0"/>
              </a:rPr>
              <a:t>The HTTP request body holds the submitted form data</a:t>
            </a:r>
            <a:endParaRPr lang="bg-BG" sz="2200" b="1" noProof="1">
              <a:solidFill>
                <a:schemeClr val="bg2"/>
              </a:solidFill>
              <a:cs typeface="Consolas" pitchFamily="49" charset="0"/>
            </a:endParaRPr>
          </a:p>
        </p:txBody>
      </p:sp>
      <p:sp>
        <p:nvSpPr>
          <p:cNvPr id="5" name="Text Placeholder 5"/>
          <p:cNvSpPr txBox="1">
            <a:spLocks/>
          </p:cNvSpPr>
          <p:nvPr/>
        </p:nvSpPr>
        <p:spPr>
          <a:xfrm>
            <a:off x="412465" y="1414756"/>
            <a:ext cx="6792573" cy="2015936"/>
          </a:xfrm>
          <a:prstGeom prst="rect">
            <a:avLst/>
          </a:prstGeom>
          <a:solidFill>
            <a:schemeClr val="accent5">
              <a:lumMod val="40000"/>
              <a:lumOff val="60000"/>
              <a:alpha val="25000"/>
            </a:schemeClr>
          </a:solidFill>
          <a:ln w="12700">
            <a:solidFill>
              <a:schemeClr val="accent5">
                <a:lumMod val="60000"/>
                <a:lumOff val="40000"/>
              </a:schemeClr>
            </a:solidFill>
          </a:ln>
        </p:spPr>
        <p:txBody>
          <a:bodyPr wrap="square">
            <a:spAutoFit/>
          </a:bodyPr>
          <a:lstStyle>
            <a:defPPr>
              <a:defRPr lang="en-US"/>
            </a:defPPr>
            <a:lvl1pPr eaLnBrk="0" hangingPunct="0">
              <a:lnSpc>
                <a:spcPct val="120000"/>
              </a:lnSpc>
              <a:buClr>
                <a:schemeClr val="accent5">
                  <a:lumMod val="40000"/>
                  <a:lumOff val="60000"/>
                </a:schemeClr>
              </a:buClr>
              <a:buSzPct val="70000"/>
              <a:defRPr sz="2800" b="1">
                <a:solidFill>
                  <a:srgbClr val="FBEEC9"/>
                </a:solidFill>
                <a:effectLst>
                  <a:outerShdw blurRad="38100" dist="38100" dir="2700000" algn="tl">
                    <a:srgbClr val="000000">
                      <a:alpha val="43137"/>
                    </a:srgbClr>
                  </a:outerShdw>
                </a:effectLst>
                <a:latin typeface="Consolas" pitchFamily="49" charset="0"/>
                <a:cs typeface="Consolas" pitchFamily="49" charset="0"/>
              </a:defRPr>
            </a:lvl1pPr>
          </a:lstStyle>
          <a:p>
            <a:pPr>
              <a:lnSpc>
                <a:spcPct val="100000"/>
              </a:lnSpc>
            </a:pPr>
            <a:r>
              <a:rPr lang="en-US" sz="2400" noProof="1">
                <a:solidFill>
                  <a:schemeClr val="tx1"/>
                </a:solidFill>
                <a:effectLst/>
              </a:rPr>
              <a:t>&lt;form </a:t>
            </a:r>
            <a:r>
              <a:rPr lang="en-US" sz="2400" noProof="1">
                <a:solidFill>
                  <a:schemeClr val="bg1"/>
                </a:solidFill>
                <a:effectLst/>
              </a:rPr>
              <a:t>method="post"</a:t>
            </a:r>
            <a:r>
              <a:rPr lang="en-US" sz="2400" noProof="1">
                <a:solidFill>
                  <a:schemeClr val="tx1"/>
                </a:solidFill>
                <a:effectLst/>
              </a:rPr>
              <a:t>&gt;</a:t>
            </a:r>
            <a:br>
              <a:rPr lang="en-US" sz="2400" noProof="1">
                <a:solidFill>
                  <a:schemeClr val="tx1"/>
                </a:solidFill>
                <a:effectLst/>
              </a:rPr>
            </a:br>
            <a:r>
              <a:rPr lang="en-US" sz="2400" noProof="1">
                <a:solidFill>
                  <a:schemeClr val="tx1"/>
                </a:solidFill>
                <a:effectLst/>
              </a:rPr>
              <a:t>  Name: &lt;input type="text" name="name"&gt;</a:t>
            </a:r>
            <a:br>
              <a:rPr lang="en-US" sz="2400" noProof="1">
                <a:solidFill>
                  <a:schemeClr val="tx1"/>
                </a:solidFill>
                <a:effectLst/>
              </a:rPr>
            </a:br>
            <a:r>
              <a:rPr lang="en-US" sz="2400" noProof="1">
                <a:solidFill>
                  <a:schemeClr val="tx1"/>
                </a:solidFill>
                <a:effectLst/>
              </a:rPr>
              <a:t>  &lt;br /&gt;&lt;br /&gt;</a:t>
            </a:r>
          </a:p>
          <a:p>
            <a:pPr>
              <a:lnSpc>
                <a:spcPct val="100000"/>
              </a:lnSpc>
            </a:pPr>
            <a:r>
              <a:rPr lang="en-US" sz="2400" noProof="1">
                <a:solidFill>
                  <a:schemeClr val="tx1"/>
                </a:solidFill>
                <a:effectLst/>
              </a:rPr>
              <a:t>  &lt;input type="submit" value="Submit"&gt;</a:t>
            </a:r>
          </a:p>
          <a:p>
            <a:pPr>
              <a:lnSpc>
                <a:spcPct val="100000"/>
              </a:lnSpc>
            </a:pPr>
            <a:r>
              <a:rPr lang="en-US" sz="2400" noProof="1">
                <a:solidFill>
                  <a:schemeClr val="tx1"/>
                </a:solidFill>
                <a:effectLst/>
              </a:rPr>
              <a:t>&lt;/form&gt;</a:t>
            </a:r>
          </a:p>
        </p:txBody>
      </p:sp>
      <p:sp>
        <p:nvSpPr>
          <p:cNvPr id="17" name="Arrow: Down 11"/>
          <p:cNvSpPr/>
          <p:nvPr/>
        </p:nvSpPr>
        <p:spPr>
          <a:xfrm rot="16200000">
            <a:off x="7491516" y="2180250"/>
            <a:ext cx="381000" cy="484950"/>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2800">
              <a:solidFill>
                <a:schemeClr val="bg2"/>
              </a:solidFill>
            </a:endParaRPr>
          </a:p>
        </p:txBody>
      </p:sp>
      <p:pic>
        <p:nvPicPr>
          <p:cNvPr id="20" name="Picture 19"/>
          <p:cNvPicPr>
            <a:picLocks noChangeAspect="1"/>
          </p:cNvPicPr>
          <p:nvPr/>
        </p:nvPicPr>
        <p:blipFill rotWithShape="1">
          <a:blip r:embed="rId3"/>
          <a:srcRect b="7361"/>
          <a:stretch/>
        </p:blipFill>
        <p:spPr>
          <a:xfrm>
            <a:off x="8158994" y="1414757"/>
            <a:ext cx="3618887" cy="2015935"/>
          </a:xfrm>
          <a:prstGeom prst="rect">
            <a:avLst/>
          </a:prstGeom>
          <a:ln>
            <a:solidFill>
              <a:schemeClr val="tx1"/>
            </a:solidFill>
          </a:ln>
        </p:spPr>
      </p:pic>
      <p:sp>
        <p:nvSpPr>
          <p:cNvPr id="9" name="Slide Number">
            <a:extLst>
              <a:ext uri="{FF2B5EF4-FFF2-40B4-BE49-F238E27FC236}">
                <a16:creationId xmlns="" xmlns:a16="http://schemas.microsoft.com/office/drawing/2014/main" id="{8D6B0EEC-8CAD-4A79-AB35-29FA9B20127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15</a:t>
            </a:fld>
            <a:endParaRPr lang="en-US" noProof="0" dirty="0"/>
          </a:p>
        </p:txBody>
      </p:sp>
      <p:sp>
        <p:nvSpPr>
          <p:cNvPr id="11" name="Rectangle 10">
            <a:extLst>
              <a:ext uri="{FF2B5EF4-FFF2-40B4-BE49-F238E27FC236}">
                <a16:creationId xmlns="" xmlns:a16="http://schemas.microsoft.com/office/drawing/2014/main" id="{50819AF0-75A3-45F6-99AB-48BA28503383}"/>
              </a:ext>
            </a:extLst>
          </p:cNvPr>
          <p:cNvSpPr/>
          <p:nvPr/>
        </p:nvSpPr>
        <p:spPr>
          <a:xfrm>
            <a:off x="336000" y="6025002"/>
            <a:ext cx="8827417" cy="584775"/>
          </a:xfrm>
          <a:prstGeom prst="rect">
            <a:avLst/>
          </a:prstGeom>
        </p:spPr>
        <p:txBody>
          <a:bodyPr wrap="none">
            <a:spAutoFit/>
          </a:bodyPr>
          <a:lstStyle/>
          <a:p>
            <a:r>
              <a:rPr lang="en-US" sz="3200" dirty="0"/>
              <a:t>Example: </a:t>
            </a:r>
            <a:r>
              <a:rPr lang="en-US" sz="3200" dirty="0">
                <a:hlinkClick r:id="rId4"/>
              </a:rPr>
              <a:t>https://repl.it/@nakov/http-post-example</a:t>
            </a:r>
            <a:endParaRPr lang="en-US" sz="3200" dirty="0"/>
          </a:p>
        </p:txBody>
      </p:sp>
      <p:sp>
        <p:nvSpPr>
          <p:cNvPr id="12" name="Rectangle: Rounded Corners 11">
            <a:extLst>
              <a:ext uri="{FF2B5EF4-FFF2-40B4-BE49-F238E27FC236}">
                <a16:creationId xmlns="" xmlns:a16="http://schemas.microsoft.com/office/drawing/2014/main" id="{69EBA7C3-4626-4AE2-9571-6AD44917A8D1}"/>
              </a:ext>
            </a:extLst>
          </p:cNvPr>
          <p:cNvSpPr/>
          <p:nvPr/>
        </p:nvSpPr>
        <p:spPr>
          <a:xfrm>
            <a:off x="424680" y="5303520"/>
            <a:ext cx="1936319" cy="485857"/>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Tree>
    <p:extLst>
      <p:ext uri="{BB962C8B-B14F-4D97-AF65-F5344CB8AC3E}">
        <p14:creationId xmlns:p14="http://schemas.microsoft.com/office/powerpoint/2010/main" val="1208705849"/>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7" grpId="0" animBg="1"/>
      <p:bldP spid="11" grpId="0"/>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URL Encoded Form Data – Example</a:t>
            </a:r>
            <a:endParaRPr lang="en-US" dirty="0"/>
          </a:p>
        </p:txBody>
      </p:sp>
      <p:sp>
        <p:nvSpPr>
          <p:cNvPr id="5" name="Text Placeholder 5"/>
          <p:cNvSpPr txBox="1">
            <a:spLocks/>
          </p:cNvSpPr>
          <p:nvPr/>
        </p:nvSpPr>
        <p:spPr>
          <a:xfrm>
            <a:off x="463788" y="1254437"/>
            <a:ext cx="7927212" cy="2015936"/>
          </a:xfrm>
          <a:prstGeom prst="rect">
            <a:avLst/>
          </a:prstGeom>
          <a:solidFill>
            <a:schemeClr val="accent5">
              <a:lumMod val="40000"/>
              <a:lumOff val="60000"/>
              <a:alpha val="25000"/>
            </a:schemeClr>
          </a:solidFill>
          <a:ln w="12700">
            <a:solidFill>
              <a:schemeClr val="accent5">
                <a:lumMod val="60000"/>
                <a:lumOff val="40000"/>
              </a:schemeClr>
            </a:solidFill>
          </a:ln>
        </p:spPr>
        <p:txBody>
          <a:bodyPr wrap="square">
            <a:spAutoFit/>
          </a:bodyPr>
          <a:lstStyle>
            <a:defPPr>
              <a:defRPr lang="en-US"/>
            </a:defPPr>
            <a:lvl1pPr eaLnBrk="0" hangingPunct="0">
              <a:lnSpc>
                <a:spcPct val="120000"/>
              </a:lnSpc>
              <a:buClr>
                <a:schemeClr val="accent5">
                  <a:lumMod val="40000"/>
                  <a:lumOff val="60000"/>
                </a:schemeClr>
              </a:buClr>
              <a:buSzPct val="70000"/>
              <a:defRPr sz="2800" b="1">
                <a:solidFill>
                  <a:srgbClr val="FBEEC9"/>
                </a:solidFill>
                <a:effectLst>
                  <a:outerShdw blurRad="38100" dist="38100" dir="2700000" algn="tl">
                    <a:srgbClr val="000000">
                      <a:alpha val="43137"/>
                    </a:srgbClr>
                  </a:outerShdw>
                </a:effectLst>
                <a:latin typeface="Consolas" pitchFamily="49" charset="0"/>
                <a:cs typeface="Consolas" pitchFamily="49" charset="0"/>
              </a:defRPr>
            </a:lvl1pPr>
          </a:lstStyle>
          <a:p>
            <a:pPr>
              <a:lnSpc>
                <a:spcPct val="100000"/>
              </a:lnSpc>
            </a:pPr>
            <a:r>
              <a:rPr lang="en-US" sz="2400" noProof="1">
                <a:solidFill>
                  <a:schemeClr val="tx1"/>
                </a:solidFill>
                <a:effectLst/>
              </a:rPr>
              <a:t>&lt;form method="</a:t>
            </a:r>
            <a:r>
              <a:rPr lang="en-US" sz="2400" noProof="1">
                <a:solidFill>
                  <a:schemeClr val="bg1"/>
                </a:solidFill>
                <a:effectLst/>
              </a:rPr>
              <a:t>post</a:t>
            </a:r>
            <a:r>
              <a:rPr lang="en-US" sz="2400" noProof="1">
                <a:solidFill>
                  <a:schemeClr val="tx1"/>
                </a:solidFill>
                <a:effectLst/>
              </a:rPr>
              <a:t>"&gt;</a:t>
            </a:r>
          </a:p>
          <a:p>
            <a:pPr>
              <a:lnSpc>
                <a:spcPct val="100000"/>
              </a:lnSpc>
            </a:pPr>
            <a:r>
              <a:rPr lang="en-US" sz="2400" noProof="1">
                <a:solidFill>
                  <a:schemeClr val="tx1"/>
                </a:solidFill>
                <a:effectLst/>
              </a:rPr>
              <a:t>  Name: &lt;input type="text" name="</a:t>
            </a:r>
            <a:r>
              <a:rPr lang="en-US" sz="2400" noProof="1">
                <a:solidFill>
                  <a:schemeClr val="bg1"/>
                </a:solidFill>
                <a:effectLst/>
              </a:rPr>
              <a:t>name</a:t>
            </a:r>
            <a:r>
              <a:rPr lang="en-US" sz="2400" noProof="1">
                <a:solidFill>
                  <a:schemeClr val="tx1"/>
                </a:solidFill>
                <a:effectLst/>
              </a:rPr>
              <a:t>"/&gt; &lt;br/&gt;</a:t>
            </a:r>
          </a:p>
          <a:p>
            <a:pPr>
              <a:lnSpc>
                <a:spcPct val="100000"/>
              </a:lnSpc>
            </a:pPr>
            <a:r>
              <a:rPr lang="en-US" sz="2400" noProof="1">
                <a:solidFill>
                  <a:schemeClr val="tx1"/>
                </a:solidFill>
                <a:effectLst/>
              </a:rPr>
              <a:t>  Age: &lt;input type="text" name="</a:t>
            </a:r>
            <a:r>
              <a:rPr lang="en-US" sz="2400" noProof="1">
                <a:solidFill>
                  <a:schemeClr val="bg1"/>
                </a:solidFill>
                <a:effectLst/>
              </a:rPr>
              <a:t>age</a:t>
            </a:r>
            <a:r>
              <a:rPr lang="en-US" sz="2400" noProof="1">
                <a:solidFill>
                  <a:schemeClr val="tx1"/>
                </a:solidFill>
                <a:effectLst/>
              </a:rPr>
              <a:t>"/&gt; &lt;br/&gt;</a:t>
            </a:r>
          </a:p>
          <a:p>
            <a:pPr>
              <a:lnSpc>
                <a:spcPct val="100000"/>
              </a:lnSpc>
            </a:pPr>
            <a:r>
              <a:rPr lang="en-US" sz="2400" noProof="1">
                <a:solidFill>
                  <a:schemeClr val="tx1"/>
                </a:solidFill>
                <a:effectLst/>
              </a:rPr>
              <a:t>  &lt;input type="submit" /&gt;</a:t>
            </a:r>
          </a:p>
          <a:p>
            <a:pPr>
              <a:lnSpc>
                <a:spcPct val="100000"/>
              </a:lnSpc>
            </a:pPr>
            <a:r>
              <a:rPr lang="en-US" sz="2400" noProof="1">
                <a:solidFill>
                  <a:schemeClr val="tx1"/>
                </a:solidFill>
                <a:effectLst/>
              </a:rPr>
              <a:t>&lt;/form&gt;</a:t>
            </a:r>
          </a:p>
        </p:txBody>
      </p:sp>
      <p:sp>
        <p:nvSpPr>
          <p:cNvPr id="6" name="Text Placeholder 5"/>
          <p:cNvSpPr txBox="1">
            <a:spLocks/>
          </p:cNvSpPr>
          <p:nvPr/>
        </p:nvSpPr>
        <p:spPr>
          <a:xfrm>
            <a:off x="463788" y="3519000"/>
            <a:ext cx="8422212" cy="2308324"/>
          </a:xfrm>
          <a:prstGeom prst="rect">
            <a:avLst/>
          </a:prstGeom>
          <a:solidFill>
            <a:schemeClr val="accent5">
              <a:lumMod val="40000"/>
              <a:lumOff val="60000"/>
              <a:alpha val="25000"/>
            </a:schemeClr>
          </a:solidFill>
          <a:ln w="12700">
            <a:solidFill>
              <a:schemeClr val="accent5">
                <a:lumMod val="60000"/>
                <a:lumOff val="40000"/>
              </a:schemeClr>
            </a:solidFill>
          </a:ln>
        </p:spPr>
        <p:txBody>
          <a:bodyPr wrap="square">
            <a:spAutoFit/>
          </a:bodyPr>
          <a:lstStyle>
            <a:defPPr>
              <a:defRPr lang="en-US"/>
            </a:defPPr>
            <a:lvl1pPr eaLnBrk="0" hangingPunct="0">
              <a:lnSpc>
                <a:spcPct val="100000"/>
              </a:lnSpc>
              <a:buClr>
                <a:schemeClr val="accent5">
                  <a:lumMod val="40000"/>
                  <a:lumOff val="60000"/>
                </a:schemeClr>
              </a:buClr>
              <a:buSzPct val="70000"/>
              <a:defRPr sz="2800" b="1">
                <a:solidFill>
                  <a:srgbClr val="FBEEC9"/>
                </a:solidFill>
                <a:effectLst>
                  <a:outerShdw blurRad="38100" dist="38100" dir="2700000" algn="tl">
                    <a:srgbClr val="000000">
                      <a:alpha val="43137"/>
                    </a:srgbClr>
                  </a:outerShdw>
                </a:effectLst>
                <a:latin typeface="Consolas" pitchFamily="49" charset="0"/>
                <a:cs typeface="Consolas" pitchFamily="49" charset="0"/>
              </a:defRPr>
            </a:lvl1pPr>
          </a:lstStyle>
          <a:p>
            <a:r>
              <a:rPr lang="en-US" sz="2400" noProof="1">
                <a:solidFill>
                  <a:schemeClr val="tx1"/>
                </a:solidFill>
                <a:effectLst/>
              </a:rPr>
              <a:t>POST /index.html HTTP/1.1</a:t>
            </a:r>
          </a:p>
          <a:p>
            <a:r>
              <a:rPr lang="en-US" sz="2400" noProof="1">
                <a:solidFill>
                  <a:schemeClr val="tx1"/>
                </a:solidFill>
                <a:effectLst/>
              </a:rPr>
              <a:t>Host: localhost</a:t>
            </a:r>
          </a:p>
          <a:p>
            <a:r>
              <a:rPr lang="en-US" sz="2400" noProof="1">
                <a:solidFill>
                  <a:schemeClr val="tx1"/>
                </a:solidFill>
                <a:effectLst/>
              </a:rPr>
              <a:t>Content-Type: </a:t>
            </a:r>
            <a:r>
              <a:rPr lang="en-US" sz="2400" noProof="1">
                <a:solidFill>
                  <a:schemeClr val="bg1"/>
                </a:solidFill>
                <a:effectLst/>
              </a:rPr>
              <a:t>application/x-www-form-urlencoded</a:t>
            </a:r>
          </a:p>
          <a:p>
            <a:r>
              <a:rPr lang="en-US" sz="2400" noProof="1">
                <a:solidFill>
                  <a:schemeClr val="tx1"/>
                </a:solidFill>
                <a:effectLst/>
              </a:rPr>
              <a:t>Content-Length: 23</a:t>
            </a:r>
          </a:p>
          <a:p>
            <a:endParaRPr lang="en-US" sz="2400" noProof="1">
              <a:solidFill>
                <a:schemeClr val="tx1"/>
              </a:solidFill>
              <a:effectLst/>
            </a:endParaRPr>
          </a:p>
          <a:p>
            <a:r>
              <a:rPr lang="en-US" sz="2400" noProof="1">
                <a:solidFill>
                  <a:schemeClr val="bg1"/>
                </a:solidFill>
                <a:effectLst/>
              </a:rPr>
              <a:t>name=Maria+Smith</a:t>
            </a:r>
            <a:r>
              <a:rPr lang="en-US" sz="2400" noProof="1">
                <a:solidFill>
                  <a:schemeClr val="tx1"/>
                </a:solidFill>
                <a:effectLst/>
              </a:rPr>
              <a:t>&amp;</a:t>
            </a:r>
            <a:r>
              <a:rPr lang="en-US" sz="2400" noProof="1">
                <a:solidFill>
                  <a:schemeClr val="bg1"/>
                </a:solidFill>
                <a:effectLst/>
              </a:rPr>
              <a:t>age=19</a:t>
            </a:r>
          </a:p>
        </p:txBody>
      </p:sp>
      <p:sp>
        <p:nvSpPr>
          <p:cNvPr id="12" name="AutoShape 7"/>
          <p:cNvSpPr>
            <a:spLocks noChangeArrowheads="1"/>
          </p:cNvSpPr>
          <p:nvPr/>
        </p:nvSpPr>
        <p:spPr bwMode="auto">
          <a:xfrm>
            <a:off x="5929542" y="3347076"/>
            <a:ext cx="5026458" cy="936924"/>
          </a:xfrm>
          <a:prstGeom prst="wedgeRoundRectCallout">
            <a:avLst>
              <a:gd name="adj1" fmla="val -59785"/>
              <a:gd name="adj2" fmla="val 55392"/>
              <a:gd name="adj3" fmla="val 16667"/>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File upload fields are not supported (unless multipart encoding is set)</a:t>
            </a:r>
            <a:endParaRPr lang="bg-BG" sz="2400" b="1" noProof="1">
              <a:solidFill>
                <a:schemeClr val="bg2"/>
              </a:solidFill>
              <a:cs typeface="Consolas" pitchFamily="49" charset="0"/>
            </a:endParaRPr>
          </a:p>
        </p:txBody>
      </p:sp>
      <p:pic>
        <p:nvPicPr>
          <p:cNvPr id="10" name="Picture 9">
            <a:extLst>
              <a:ext uri="{FF2B5EF4-FFF2-40B4-BE49-F238E27FC236}">
                <a16:creationId xmlns="" xmlns:a16="http://schemas.microsoft.com/office/drawing/2014/main" id="{D483F0A3-BBA3-48EA-ACDE-A14F10396CC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8598103" y="1254437"/>
            <a:ext cx="3154927" cy="2015936"/>
          </a:xfrm>
          <a:prstGeom prst="rect">
            <a:avLst/>
          </a:prstGeom>
          <a:ln>
            <a:solidFill>
              <a:schemeClr val="tx1"/>
            </a:solidFill>
          </a:ln>
        </p:spPr>
      </p:pic>
      <p:sp>
        <p:nvSpPr>
          <p:cNvPr id="8" name="Slide Number">
            <a:extLst>
              <a:ext uri="{FF2B5EF4-FFF2-40B4-BE49-F238E27FC236}">
                <a16:creationId xmlns="" xmlns:a16="http://schemas.microsoft.com/office/drawing/2014/main" id="{A4E86622-47FC-4741-969E-C4E03688CF2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16</a:t>
            </a:fld>
            <a:endParaRPr lang="en-US" noProof="0" dirty="0"/>
          </a:p>
        </p:txBody>
      </p:sp>
      <p:sp>
        <p:nvSpPr>
          <p:cNvPr id="9" name="Rectangle 8">
            <a:extLst>
              <a:ext uri="{FF2B5EF4-FFF2-40B4-BE49-F238E27FC236}">
                <a16:creationId xmlns="" xmlns:a16="http://schemas.microsoft.com/office/drawing/2014/main" id="{154064E1-3685-4D8D-B46D-CF85667980F6}"/>
              </a:ext>
            </a:extLst>
          </p:cNvPr>
          <p:cNvSpPr/>
          <p:nvPr/>
        </p:nvSpPr>
        <p:spPr>
          <a:xfrm>
            <a:off x="336000" y="6100780"/>
            <a:ext cx="9941055" cy="553998"/>
          </a:xfrm>
          <a:prstGeom prst="rect">
            <a:avLst/>
          </a:prstGeom>
        </p:spPr>
        <p:txBody>
          <a:bodyPr wrap="none">
            <a:spAutoFit/>
          </a:bodyPr>
          <a:lstStyle/>
          <a:p>
            <a:r>
              <a:rPr lang="en-US" sz="3000" dirty="0"/>
              <a:t>Example: </a:t>
            </a:r>
            <a:r>
              <a:rPr lang="en-US" sz="3000" dirty="0">
                <a:hlinkClick r:id="rId4"/>
              </a:rPr>
              <a:t>https://repl.it/@nakov/http-post-example-name-age</a:t>
            </a:r>
            <a:endParaRPr lang="en-US" sz="3000" dirty="0"/>
          </a:p>
        </p:txBody>
      </p:sp>
      <p:sp>
        <p:nvSpPr>
          <p:cNvPr id="11" name="AutoShape 7">
            <a:extLst>
              <a:ext uri="{FF2B5EF4-FFF2-40B4-BE49-F238E27FC236}">
                <a16:creationId xmlns="" xmlns:a16="http://schemas.microsoft.com/office/drawing/2014/main" id="{FB225537-AFCB-4AFA-84D4-27DE04C5177E}"/>
              </a:ext>
            </a:extLst>
          </p:cNvPr>
          <p:cNvSpPr>
            <a:spLocks noChangeArrowheads="1"/>
          </p:cNvSpPr>
          <p:nvPr/>
        </p:nvSpPr>
        <p:spPr bwMode="auto">
          <a:xfrm>
            <a:off x="4997158" y="4930385"/>
            <a:ext cx="3600945" cy="511275"/>
          </a:xfrm>
          <a:prstGeom prst="wedgeRoundRectCallout">
            <a:avLst>
              <a:gd name="adj1" fmla="val -59785"/>
              <a:gd name="adj2" fmla="val 55392"/>
              <a:gd name="adj3" fmla="val 16667"/>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URL-encoded form data</a:t>
            </a:r>
            <a:endParaRPr lang="bg-BG" sz="2400" b="1" noProof="1">
              <a:solidFill>
                <a:schemeClr val="bg2"/>
              </a:solidFill>
              <a:cs typeface="Consolas" pitchFamily="49" charset="0"/>
            </a:endParaRPr>
          </a:p>
        </p:txBody>
      </p:sp>
    </p:spTree>
    <p:extLst>
      <p:ext uri="{BB962C8B-B14F-4D97-AF65-F5344CB8AC3E}">
        <p14:creationId xmlns:p14="http://schemas.microsoft.com/office/powerpoint/2010/main" val="4151010600"/>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animBg="1"/>
      <p:bldP spid="9" grpId="0"/>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 xmlns:a16="http://schemas.microsoft.com/office/drawing/2014/main" id="{382D968F-1A0F-42CF-878E-DD6C9350F26F}"/>
              </a:ext>
            </a:extLst>
          </p:cNvPr>
          <p:cNvSpPr>
            <a:spLocks noGrp="1"/>
          </p:cNvSpPr>
          <p:nvPr>
            <p:ph type="title" sz="quarter" idx="10"/>
          </p:nvPr>
        </p:nvSpPr>
        <p:spPr/>
        <p:txBody>
          <a:bodyPr/>
          <a:lstStyle/>
          <a:p>
            <a:r>
              <a:rPr lang="en-US"/>
              <a:t>HTTP Request</a:t>
            </a:r>
          </a:p>
        </p:txBody>
      </p:sp>
      <p:sp>
        <p:nvSpPr>
          <p:cNvPr id="8" name="Subtitle 7">
            <a:extLst>
              <a:ext uri="{FF2B5EF4-FFF2-40B4-BE49-F238E27FC236}">
                <a16:creationId xmlns="" xmlns:a16="http://schemas.microsoft.com/office/drawing/2014/main" id="{39E5BAC9-B2B5-4DA0-89F3-BF7B7814092E}"/>
              </a:ext>
            </a:extLst>
          </p:cNvPr>
          <p:cNvSpPr>
            <a:spLocks noGrp="1"/>
          </p:cNvSpPr>
          <p:nvPr>
            <p:ph type="subTitle" sz="quarter" idx="11"/>
          </p:nvPr>
        </p:nvSpPr>
        <p:spPr/>
        <p:txBody>
          <a:bodyPr/>
          <a:lstStyle/>
          <a:p>
            <a:r>
              <a:rPr lang="en-US" dirty="0"/>
              <a:t>Request Method, Headers, Body</a:t>
            </a:r>
          </a:p>
        </p:txBody>
      </p:sp>
      <p:pic>
        <p:nvPicPr>
          <p:cNvPr id="5" name="Picture 4">
            <a:extLst>
              <a:ext uri="{FF2B5EF4-FFF2-40B4-BE49-F238E27FC236}">
                <a16:creationId xmlns="" xmlns:a16="http://schemas.microsoft.com/office/drawing/2014/main" id="{6DBEA722-35AE-4112-A7AE-FEADD6956D62}"/>
              </a:ext>
            </a:extLst>
          </p:cNvPr>
          <p:cNvPicPr>
            <a:picLocks noChangeAspect="1"/>
          </p:cNvPicPr>
          <p:nvPr/>
        </p:nvPicPr>
        <p:blipFill>
          <a:blip r:embed="rId3"/>
          <a:stretch>
            <a:fillRect/>
          </a:stretch>
        </p:blipFill>
        <p:spPr>
          <a:xfrm>
            <a:off x="4670519" y="1712008"/>
            <a:ext cx="2850962" cy="1885494"/>
          </a:xfrm>
          <a:prstGeom prst="rect">
            <a:avLst/>
          </a:prstGeom>
        </p:spPr>
      </p:pic>
    </p:spTree>
    <p:extLst>
      <p:ext uri="{BB962C8B-B14F-4D97-AF65-F5344CB8AC3E}">
        <p14:creationId xmlns:p14="http://schemas.microsoft.com/office/powerpoint/2010/main" val="351301217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1A3E9681-7006-48B5-99D1-85C6A0361E40}"/>
              </a:ext>
            </a:extLst>
          </p:cNvPr>
          <p:cNvSpPr>
            <a:spLocks noGrp="1"/>
          </p:cNvSpPr>
          <p:nvPr>
            <p:ph type="body" sz="quarter" idx="10"/>
          </p:nvPr>
        </p:nvSpPr>
        <p:spPr/>
        <p:txBody>
          <a:bodyPr/>
          <a:lstStyle/>
          <a:p>
            <a:pPr>
              <a:buClr>
                <a:schemeClr val="tx1"/>
              </a:buClr>
            </a:pPr>
            <a:r>
              <a:rPr lang="en-GB" b="1" dirty="0">
                <a:solidFill>
                  <a:schemeClr val="bg1"/>
                </a:solidFill>
              </a:rPr>
              <a:t>HTTP</a:t>
            </a:r>
            <a:r>
              <a:rPr lang="en-GB" dirty="0"/>
              <a:t> defines </a:t>
            </a:r>
            <a:r>
              <a:rPr lang="en-GB" b="1" dirty="0">
                <a:solidFill>
                  <a:schemeClr val="bg1"/>
                </a:solidFill>
              </a:rPr>
              <a:t>methods</a:t>
            </a:r>
            <a:r>
              <a:rPr lang="en-GB" dirty="0"/>
              <a:t> to indicate the desired action to be </a:t>
            </a:r>
            <a:br>
              <a:rPr lang="en-GB" dirty="0"/>
            </a:br>
            <a:r>
              <a:rPr lang="en-GB" dirty="0"/>
              <a:t>performed on the identified resource</a:t>
            </a:r>
          </a:p>
        </p:txBody>
      </p:sp>
      <p:sp>
        <p:nvSpPr>
          <p:cNvPr id="3" name="Title 2">
            <a:extLst>
              <a:ext uri="{FF2B5EF4-FFF2-40B4-BE49-F238E27FC236}">
                <a16:creationId xmlns="" xmlns:a16="http://schemas.microsoft.com/office/drawing/2014/main" id="{FBEE6ABE-7B01-4777-B38F-5D8CA6666DF5}"/>
              </a:ext>
            </a:extLst>
          </p:cNvPr>
          <p:cNvSpPr>
            <a:spLocks noGrp="1"/>
          </p:cNvSpPr>
          <p:nvPr>
            <p:ph type="title"/>
          </p:nvPr>
        </p:nvSpPr>
        <p:spPr/>
        <p:txBody>
          <a:bodyPr/>
          <a:lstStyle/>
          <a:p>
            <a:r>
              <a:rPr lang="en-US" dirty="0"/>
              <a:t>HTTP Request Methods</a:t>
            </a:r>
          </a:p>
        </p:txBody>
      </p:sp>
      <p:sp>
        <p:nvSpPr>
          <p:cNvPr id="17" name="Slide Number">
            <a:extLst>
              <a:ext uri="{FF2B5EF4-FFF2-40B4-BE49-F238E27FC236}">
                <a16:creationId xmlns="" xmlns:a16="http://schemas.microsoft.com/office/drawing/2014/main" id="{6A238227-CF65-46B0-9AE1-F7057A49320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18</a:t>
            </a:fld>
            <a:endParaRPr lang="en-US" noProof="0" dirty="0"/>
          </a:p>
        </p:txBody>
      </p:sp>
      <p:graphicFrame>
        <p:nvGraphicFramePr>
          <p:cNvPr id="13" name="Table 12">
            <a:extLst>
              <a:ext uri="{FF2B5EF4-FFF2-40B4-BE49-F238E27FC236}">
                <a16:creationId xmlns="" xmlns:a16="http://schemas.microsoft.com/office/drawing/2014/main" id="{1E6918F3-723D-40BE-B4DA-77C3D1D76123}"/>
              </a:ext>
            </a:extLst>
          </p:cNvPr>
          <p:cNvGraphicFramePr>
            <a:graphicFrameLocks noGrp="1"/>
          </p:cNvGraphicFramePr>
          <p:nvPr>
            <p:extLst>
              <p:ext uri="{D42A27DB-BD31-4B8C-83A1-F6EECF244321}">
                <p14:modId xmlns:p14="http://schemas.microsoft.com/office/powerpoint/2010/main" val="3186834202"/>
              </p:ext>
            </p:extLst>
          </p:nvPr>
        </p:nvGraphicFramePr>
        <p:xfrm>
          <a:off x="9142244" y="2531702"/>
          <a:ext cx="2532526" cy="2270760"/>
        </p:xfrm>
        <a:graphic>
          <a:graphicData uri="http://schemas.openxmlformats.org/drawingml/2006/table">
            <a:tbl>
              <a:tblPr firstRow="1" bandRow="1">
                <a:tableStyleId>{5940675A-B579-460E-94D1-54222C63F5DA}</a:tableStyleId>
              </a:tblPr>
              <a:tblGrid>
                <a:gridCol w="2532526">
                  <a:extLst>
                    <a:ext uri="{9D8B030D-6E8A-4147-A177-3AD203B41FA5}">
                      <a16:colId xmlns="" xmlns:a16="http://schemas.microsoft.com/office/drawing/2014/main" val="20001"/>
                    </a:ext>
                  </a:extLst>
                </a:gridCol>
              </a:tblGrid>
              <a:tr h="515754">
                <a:tc>
                  <a:txBody>
                    <a:bodyPr/>
                    <a:lstStyle/>
                    <a:p>
                      <a:pPr algn="ctr"/>
                      <a:r>
                        <a:rPr lang="en-GB" sz="3200" b="1" kern="1200" dirty="0">
                          <a:solidFill>
                            <a:schemeClr val="tx1"/>
                          </a:solidFill>
                          <a:effectLst/>
                          <a:latin typeface="+mn-lt"/>
                          <a:ea typeface="+mn-ea"/>
                          <a:cs typeface="+mn-cs"/>
                        </a:rPr>
                        <a:t>Method</a:t>
                      </a:r>
                    </a:p>
                  </a:txBody>
                  <a:tcPr>
                    <a:lnL w="28575" cap="flat" cmpd="sng" algn="ctr">
                      <a:solidFill>
                        <a:schemeClr val="bg2">
                          <a:lumMod val="85000"/>
                        </a:schemeClr>
                      </a:solidFill>
                      <a:prstDash val="solid"/>
                      <a:round/>
                      <a:headEnd type="none" w="med" len="med"/>
                      <a:tailEnd type="none" w="med" len="med"/>
                    </a:lnL>
                    <a:lnR w="28575" cap="flat" cmpd="sng" algn="ctr">
                      <a:solidFill>
                        <a:schemeClr val="bg2">
                          <a:lumMod val="85000"/>
                        </a:schemeClr>
                      </a:solidFill>
                      <a:prstDash val="solid"/>
                      <a:round/>
                      <a:headEnd type="none" w="med" len="med"/>
                      <a:tailEnd type="none" w="med" len="med"/>
                    </a:lnR>
                    <a:lnT w="28575" cap="flat" cmpd="sng" algn="ctr">
                      <a:solidFill>
                        <a:schemeClr val="bg2">
                          <a:lumMod val="85000"/>
                        </a:schemeClr>
                      </a:solidFill>
                      <a:prstDash val="solid"/>
                      <a:round/>
                      <a:headEnd type="none" w="med" len="med"/>
                      <a:tailEnd type="none" w="med" len="med"/>
                    </a:lnT>
                    <a:lnB w="2857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solidFill>
                      <a:srgbClr val="A3ABBC">
                        <a:alpha val="49804"/>
                      </a:srgbClr>
                    </a:solidFill>
                  </a:tcPr>
                </a:tc>
                <a:extLst>
                  <a:ext uri="{0D108BD9-81ED-4DB2-BD59-A6C34878D82A}">
                    <a16:rowId xmlns="" xmlns:a16="http://schemas.microsoft.com/office/drawing/2014/main" val="10000"/>
                  </a:ext>
                </a:extLst>
              </a:tr>
              <a:tr h="502181">
                <a:tc>
                  <a: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lang="en-GB" sz="3100" dirty="0"/>
                        <a:t>CONNECT</a:t>
                      </a:r>
                    </a:p>
                  </a:txBody>
                  <a:tcPr>
                    <a:lnL w="28575" cap="flat" cmpd="sng" algn="ctr">
                      <a:solidFill>
                        <a:schemeClr val="bg2">
                          <a:lumMod val="85000"/>
                        </a:schemeClr>
                      </a:solidFill>
                      <a:prstDash val="solid"/>
                      <a:round/>
                      <a:headEnd type="none" w="med" len="med"/>
                      <a:tailEnd type="none" w="med" len="med"/>
                    </a:lnL>
                    <a:lnR w="28575" cap="flat" cmpd="sng" algn="ctr">
                      <a:solidFill>
                        <a:schemeClr val="bg2">
                          <a:lumMod val="85000"/>
                        </a:schemeClr>
                      </a:solidFill>
                      <a:prstDash val="solid"/>
                      <a:round/>
                      <a:headEnd type="none" w="med" len="med"/>
                      <a:tailEnd type="none" w="med" len="med"/>
                    </a:lnR>
                    <a:lnT w="28575" cap="flat" cmpd="sng" algn="ctr">
                      <a:solidFill>
                        <a:schemeClr val="bg2">
                          <a:lumMod val="85000"/>
                        </a:schemeClr>
                      </a:solidFill>
                      <a:prstDash val="solid"/>
                      <a:round/>
                      <a:headEnd type="none" w="med" len="med"/>
                      <a:tailEnd type="none" w="med" len="med"/>
                    </a:lnT>
                    <a:lnB w="2857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502181">
                <a:tc>
                  <a: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lang="en-GB" sz="3100" dirty="0"/>
                        <a:t>OPTIONS</a:t>
                      </a:r>
                    </a:p>
                  </a:txBody>
                  <a:tcPr>
                    <a:lnL w="28575" cap="flat" cmpd="sng" algn="ctr">
                      <a:solidFill>
                        <a:schemeClr val="bg2">
                          <a:lumMod val="85000"/>
                        </a:schemeClr>
                      </a:solidFill>
                      <a:prstDash val="solid"/>
                      <a:round/>
                      <a:headEnd type="none" w="med" len="med"/>
                      <a:tailEnd type="none" w="med" len="med"/>
                    </a:lnL>
                    <a:lnR w="28575" cap="flat" cmpd="sng" algn="ctr">
                      <a:solidFill>
                        <a:schemeClr val="bg2">
                          <a:lumMod val="85000"/>
                        </a:schemeClr>
                      </a:solidFill>
                      <a:prstDash val="solid"/>
                      <a:round/>
                      <a:headEnd type="none" w="med" len="med"/>
                      <a:tailEnd type="none" w="med" len="med"/>
                    </a:lnR>
                    <a:lnT w="28575" cap="flat" cmpd="sng" algn="ctr">
                      <a:solidFill>
                        <a:schemeClr val="bg2">
                          <a:lumMod val="85000"/>
                        </a:schemeClr>
                      </a:solidFill>
                      <a:prstDash val="solid"/>
                      <a:round/>
                      <a:headEnd type="none" w="med" len="med"/>
                      <a:tailEnd type="none" w="med" len="med"/>
                    </a:lnT>
                    <a:lnB w="2857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r h="502181">
                <a:tc>
                  <a:txBody>
                    <a:bodyPr/>
                    <a:lstStyle/>
                    <a:p>
                      <a:pPr algn="ctr"/>
                      <a:r>
                        <a:rPr lang="en-GB" sz="3100" dirty="0"/>
                        <a:t>TRACE</a:t>
                      </a:r>
                    </a:p>
                  </a:txBody>
                  <a:tcPr>
                    <a:lnL w="28575" cap="flat" cmpd="sng" algn="ctr">
                      <a:solidFill>
                        <a:schemeClr val="bg2">
                          <a:lumMod val="85000"/>
                        </a:schemeClr>
                      </a:solidFill>
                      <a:prstDash val="solid"/>
                      <a:round/>
                      <a:headEnd type="none" w="med" len="med"/>
                      <a:tailEnd type="none" w="med" len="med"/>
                    </a:lnL>
                    <a:lnR w="28575" cap="flat" cmpd="sng" algn="ctr">
                      <a:solidFill>
                        <a:schemeClr val="bg2">
                          <a:lumMod val="85000"/>
                        </a:schemeClr>
                      </a:solidFill>
                      <a:prstDash val="solid"/>
                      <a:round/>
                      <a:headEnd type="none" w="med" len="med"/>
                      <a:tailEnd type="none" w="med" len="med"/>
                    </a:lnR>
                    <a:lnT w="28575" cap="flat" cmpd="sng" algn="ctr">
                      <a:solidFill>
                        <a:schemeClr val="bg2">
                          <a:lumMod val="85000"/>
                        </a:schemeClr>
                      </a:solidFill>
                      <a:prstDash val="solid"/>
                      <a:round/>
                      <a:headEnd type="none" w="med" len="med"/>
                      <a:tailEnd type="none" w="med" len="med"/>
                    </a:lnT>
                    <a:lnB w="2857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4"/>
                  </a:ext>
                </a:extLst>
              </a:tr>
            </a:tbl>
          </a:graphicData>
        </a:graphic>
      </p:graphicFrame>
      <p:sp>
        <p:nvSpPr>
          <p:cNvPr id="14" name="Rectangle: Rounded Corners 13">
            <a:extLst>
              <a:ext uri="{FF2B5EF4-FFF2-40B4-BE49-F238E27FC236}">
                <a16:creationId xmlns="" xmlns:a16="http://schemas.microsoft.com/office/drawing/2014/main" id="{11E32174-ADE0-45CC-9BA6-350F384C8B07}"/>
              </a:ext>
            </a:extLst>
          </p:cNvPr>
          <p:cNvSpPr/>
          <p:nvPr/>
        </p:nvSpPr>
        <p:spPr bwMode="auto">
          <a:xfrm>
            <a:off x="2923140" y="3176584"/>
            <a:ext cx="314999" cy="2121742"/>
          </a:xfrm>
          <a:prstGeom prst="roundRect">
            <a:avLst/>
          </a:prstGeom>
          <a:noFill/>
          <a:ln w="38100">
            <a:solidFill>
              <a:schemeClr val="bg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grpSp>
        <p:nvGrpSpPr>
          <p:cNvPr id="22" name="Group 21">
            <a:extLst>
              <a:ext uri="{FF2B5EF4-FFF2-40B4-BE49-F238E27FC236}">
                <a16:creationId xmlns="" xmlns:a16="http://schemas.microsoft.com/office/drawing/2014/main" id="{D2ABA90B-A7D0-4BE4-9261-28D420C41663}"/>
              </a:ext>
            </a:extLst>
          </p:cNvPr>
          <p:cNvGrpSpPr/>
          <p:nvPr/>
        </p:nvGrpSpPr>
        <p:grpSpPr>
          <a:xfrm>
            <a:off x="683474" y="2531704"/>
            <a:ext cx="8042474" cy="3962400"/>
            <a:chOff x="683474" y="2531704"/>
            <a:chExt cx="8042474" cy="3962400"/>
          </a:xfrm>
        </p:grpSpPr>
        <p:pic>
          <p:nvPicPr>
            <p:cNvPr id="7" name="Picture 6">
              <a:extLst>
                <a:ext uri="{FF2B5EF4-FFF2-40B4-BE49-F238E27FC236}">
                  <a16:creationId xmlns="" xmlns:a16="http://schemas.microsoft.com/office/drawing/2014/main" id="{0178D4E4-2984-4BB8-BC82-C0F48EAB0386}"/>
                </a:ext>
              </a:extLst>
            </p:cNvPr>
            <p:cNvPicPr>
              <a:picLocks noChangeAspect="1"/>
            </p:cNvPicPr>
            <p:nvPr/>
          </p:nvPicPr>
          <p:blipFill>
            <a:blip r:embed="rId3"/>
            <a:stretch>
              <a:fillRect/>
            </a:stretch>
          </p:blipFill>
          <p:spPr>
            <a:xfrm>
              <a:off x="2156707" y="4309673"/>
              <a:ext cx="468717" cy="458430"/>
            </a:xfrm>
            <a:prstGeom prst="rect">
              <a:avLst/>
            </a:prstGeom>
          </p:spPr>
        </p:pic>
        <p:pic>
          <p:nvPicPr>
            <p:cNvPr id="9" name="Picture 8">
              <a:extLst>
                <a:ext uri="{FF2B5EF4-FFF2-40B4-BE49-F238E27FC236}">
                  <a16:creationId xmlns="" xmlns:a16="http://schemas.microsoft.com/office/drawing/2014/main" id="{5770543D-625D-4E8C-97E8-87D49A46EC54}"/>
                </a:ext>
              </a:extLst>
            </p:cNvPr>
            <p:cNvPicPr>
              <a:picLocks noChangeAspect="1"/>
            </p:cNvPicPr>
            <p:nvPr/>
          </p:nvPicPr>
          <p:blipFill>
            <a:blip r:embed="rId4"/>
            <a:stretch>
              <a:fillRect/>
            </a:stretch>
          </p:blipFill>
          <p:spPr>
            <a:xfrm>
              <a:off x="2147027" y="6046286"/>
              <a:ext cx="468717" cy="357306"/>
            </a:xfrm>
            <a:prstGeom prst="rect">
              <a:avLst/>
            </a:prstGeom>
          </p:spPr>
        </p:pic>
        <p:graphicFrame>
          <p:nvGraphicFramePr>
            <p:cNvPr id="6" name="Group 134">
              <a:extLst>
                <a:ext uri="{FF2B5EF4-FFF2-40B4-BE49-F238E27FC236}">
                  <a16:creationId xmlns="" xmlns:a16="http://schemas.microsoft.com/office/drawing/2014/main" id="{3045BF18-F965-424E-8E04-AF273DE51CDA}"/>
                </a:ext>
              </a:extLst>
            </p:cNvPr>
            <p:cNvGraphicFramePr>
              <a:graphicFrameLocks/>
            </p:cNvGraphicFramePr>
            <p:nvPr>
              <p:extLst>
                <p:ext uri="{D42A27DB-BD31-4B8C-83A1-F6EECF244321}">
                  <p14:modId xmlns:p14="http://schemas.microsoft.com/office/powerpoint/2010/main" val="938657311"/>
                </p:ext>
              </p:extLst>
            </p:nvPr>
          </p:nvGraphicFramePr>
          <p:xfrm>
            <a:off x="683474" y="2531704"/>
            <a:ext cx="8042474" cy="3962400"/>
          </p:xfrm>
          <a:graphic>
            <a:graphicData uri="http://schemas.openxmlformats.org/drawingml/2006/table">
              <a:tbl>
                <a:tblPr>
                  <a:solidFill>
                    <a:srgbClr val="FFFFFF"/>
                  </a:solidFill>
                </a:tblPr>
                <a:tblGrid>
                  <a:gridCol w="2192474">
                    <a:extLst>
                      <a:ext uri="{9D8B030D-6E8A-4147-A177-3AD203B41FA5}">
                        <a16:colId xmlns="" xmlns:a16="http://schemas.microsoft.com/office/drawing/2014/main" val="20001"/>
                      </a:ext>
                    </a:extLst>
                  </a:gridCol>
                  <a:gridCol w="5850000">
                    <a:extLst>
                      <a:ext uri="{9D8B030D-6E8A-4147-A177-3AD203B41FA5}">
                        <a16:colId xmlns="" xmlns:a16="http://schemas.microsoft.com/office/drawing/2014/main" val="20002"/>
                      </a:ext>
                    </a:extLst>
                  </a:gridCol>
                </a:tblGrid>
                <a:tr h="376732">
                  <a:tc>
                    <a:txBody>
                      <a:bodyPr/>
                      <a:lstStyle/>
                      <a:p>
                        <a:pPr marL="0" marR="0" lvl="0" indent="0" algn="l" defTabSz="1218438" rtl="0" eaLnBrk="1" fontAlgn="auto" hangingPunct="1">
                          <a:lnSpc>
                            <a:spcPct val="100000"/>
                          </a:lnSpc>
                          <a:spcBef>
                            <a:spcPts val="0"/>
                          </a:spcBef>
                          <a:spcAft>
                            <a:spcPts val="0"/>
                          </a:spcAft>
                          <a:buClrTx/>
                          <a:buSzTx/>
                          <a:buFontTx/>
                          <a:buNone/>
                          <a:tabLst/>
                          <a:defRPr/>
                        </a:pPr>
                        <a:r>
                          <a:rPr lang="en-GB" sz="3200" b="1" dirty="0">
                            <a:solidFill>
                              <a:schemeClr val="tx1"/>
                            </a:solidFill>
                            <a:effectLst/>
                          </a:rPr>
                          <a:t>Method</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GB" sz="3200" b="1" dirty="0">
                            <a:solidFill>
                              <a:schemeClr val="tx1"/>
                            </a:solidFill>
                            <a:effectLst/>
                          </a:rPr>
                          <a:t>Description</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ABBC">
                          <a:alpha val="49804"/>
                        </a:srgbClr>
                      </a:solidFill>
                    </a:tcPr>
                  </a:tc>
                  <a:extLst>
                    <a:ext uri="{0D108BD9-81ED-4DB2-BD59-A6C34878D82A}">
                      <a16:rowId xmlns="" xmlns:a16="http://schemas.microsoft.com/office/drawing/2014/main" val="10000"/>
                    </a:ext>
                  </a:extLst>
                </a:tr>
                <a:tr h="376732">
                  <a:tc>
                    <a:txBody>
                      <a:bodyPr/>
                      <a:lstStyle/>
                      <a:p>
                        <a:r>
                          <a:rPr lang="en-GB" sz="3100" dirty="0"/>
                          <a:t>GET</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GB" sz="3100" dirty="0"/>
                          <a:t>Retrieve a resource</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376732">
                  <a:tc>
                    <a:txBody>
                      <a:bodyPr/>
                      <a:lstStyle/>
                      <a:p>
                        <a:r>
                          <a:rPr lang="en-GB" sz="3100" dirty="0"/>
                          <a:t>POST</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3100" dirty="0"/>
                          <a:t>Create / store a resource</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376732">
                  <a:tc>
                    <a:txBody>
                      <a:bodyPr/>
                      <a:lstStyle/>
                      <a:p>
                        <a:r>
                          <a:rPr lang="en-GB" sz="3100" dirty="0"/>
                          <a:t>PUT</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3100" dirty="0"/>
                          <a:t>Update (replace) a resource</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3444678590"/>
                    </a:ext>
                  </a:extLst>
                </a:tr>
                <a:tr h="376732">
                  <a:tc>
                    <a:txBody>
                      <a:bodyPr/>
                      <a:lstStyle/>
                      <a:p>
                        <a:r>
                          <a:rPr lang="en-GB" sz="3100" dirty="0"/>
                          <a:t>DELETE</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GB" sz="3100" dirty="0"/>
                          <a:t>Delete (remove) a resource</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624486445"/>
                    </a:ext>
                  </a:extLst>
                </a:tr>
                <a:tr h="376732">
                  <a:tc>
                    <a:txBody>
                      <a:bodyPr/>
                      <a:lstStyle/>
                      <a:p>
                        <a:r>
                          <a:rPr lang="en-GB" sz="3100" dirty="0"/>
                          <a:t>PATCH</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3100" dirty="0"/>
                          <a:t>Update resource partially (modify)</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2938563072"/>
                    </a:ext>
                  </a:extLst>
                </a:tr>
                <a:tr h="376732">
                  <a:tc>
                    <a:txBody>
                      <a:bodyPr/>
                      <a:lstStyle/>
                      <a:p>
                        <a:r>
                          <a:rPr lang="en-GB" sz="3100" dirty="0"/>
                          <a:t>HEAD</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3100" dirty="0"/>
                          <a:t>Retrieve the resource's</a:t>
                        </a:r>
                        <a:r>
                          <a:rPr lang="en-GB" sz="3100" baseline="0" dirty="0"/>
                          <a:t> headers</a:t>
                        </a:r>
                        <a:endParaRPr lang="en-GB" sz="3100" dirty="0"/>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3424284960"/>
                    </a:ext>
                  </a:extLst>
                </a:tr>
              </a:tbl>
            </a:graphicData>
          </a:graphic>
        </p:graphicFrame>
        <p:pic>
          <p:nvPicPr>
            <p:cNvPr id="8" name="Picture 7">
              <a:extLst>
                <a:ext uri="{FF2B5EF4-FFF2-40B4-BE49-F238E27FC236}">
                  <a16:creationId xmlns="" xmlns:a16="http://schemas.microsoft.com/office/drawing/2014/main" id="{730AA12B-54BC-480D-83EC-68697638F90F}"/>
                </a:ext>
              </a:extLst>
            </p:cNvPr>
            <p:cNvPicPr>
              <a:picLocks noChangeAspect="1"/>
            </p:cNvPicPr>
            <p:nvPr/>
          </p:nvPicPr>
          <p:blipFill>
            <a:blip r:embed="rId5"/>
            <a:stretch>
              <a:fillRect/>
            </a:stretch>
          </p:blipFill>
          <p:spPr>
            <a:xfrm>
              <a:off x="2134979" y="3174399"/>
              <a:ext cx="454931" cy="458430"/>
            </a:xfrm>
            <a:prstGeom prst="rect">
              <a:avLst/>
            </a:prstGeom>
          </p:spPr>
        </p:pic>
        <p:pic>
          <p:nvPicPr>
            <p:cNvPr id="10" name="Picture 9">
              <a:extLst>
                <a:ext uri="{FF2B5EF4-FFF2-40B4-BE49-F238E27FC236}">
                  <a16:creationId xmlns="" xmlns:a16="http://schemas.microsoft.com/office/drawing/2014/main" id="{17709050-55EF-446A-A9AC-660E6FDEDD1C}"/>
                </a:ext>
              </a:extLst>
            </p:cNvPr>
            <p:cNvPicPr>
              <a:picLocks noChangeAspect="1"/>
            </p:cNvPicPr>
            <p:nvPr/>
          </p:nvPicPr>
          <p:blipFill>
            <a:blip r:embed="rId6"/>
            <a:stretch>
              <a:fillRect/>
            </a:stretch>
          </p:blipFill>
          <p:spPr>
            <a:xfrm>
              <a:off x="2147627" y="3721345"/>
              <a:ext cx="461824" cy="451688"/>
            </a:xfrm>
            <a:prstGeom prst="rect">
              <a:avLst/>
            </a:prstGeom>
          </p:spPr>
        </p:pic>
        <p:pic>
          <p:nvPicPr>
            <p:cNvPr id="11" name="Picture 10">
              <a:extLst>
                <a:ext uri="{FF2B5EF4-FFF2-40B4-BE49-F238E27FC236}">
                  <a16:creationId xmlns="" xmlns:a16="http://schemas.microsoft.com/office/drawing/2014/main" id="{A413449D-B4DC-4E3B-A869-69731C65540F}"/>
                </a:ext>
              </a:extLst>
            </p:cNvPr>
            <p:cNvPicPr>
              <a:picLocks noChangeAspect="1"/>
            </p:cNvPicPr>
            <p:nvPr/>
          </p:nvPicPr>
          <p:blipFill>
            <a:blip r:embed="rId7"/>
            <a:stretch>
              <a:fillRect/>
            </a:stretch>
          </p:blipFill>
          <p:spPr>
            <a:xfrm>
              <a:off x="2162550" y="4880345"/>
              <a:ext cx="427360" cy="417981"/>
            </a:xfrm>
            <a:prstGeom prst="rect">
              <a:avLst/>
            </a:prstGeom>
          </p:spPr>
        </p:pic>
        <p:pic>
          <p:nvPicPr>
            <p:cNvPr id="12" name="Picture 11">
              <a:extLst>
                <a:ext uri="{FF2B5EF4-FFF2-40B4-BE49-F238E27FC236}">
                  <a16:creationId xmlns="" xmlns:a16="http://schemas.microsoft.com/office/drawing/2014/main" id="{DE274C94-88F5-40EE-8CD8-A225CDD15CC4}"/>
                </a:ext>
              </a:extLst>
            </p:cNvPr>
            <p:cNvPicPr>
              <a:picLocks noChangeAspect="1"/>
            </p:cNvPicPr>
            <p:nvPr/>
          </p:nvPicPr>
          <p:blipFill>
            <a:blip r:embed="rId8"/>
            <a:stretch>
              <a:fillRect/>
            </a:stretch>
          </p:blipFill>
          <p:spPr>
            <a:xfrm>
              <a:off x="2141393" y="5427931"/>
              <a:ext cx="454931" cy="438205"/>
            </a:xfrm>
            <a:prstGeom prst="rect">
              <a:avLst/>
            </a:prstGeom>
          </p:spPr>
        </p:pic>
        <p:pic>
          <p:nvPicPr>
            <p:cNvPr id="16" name="Picture 15">
              <a:extLst>
                <a:ext uri="{FF2B5EF4-FFF2-40B4-BE49-F238E27FC236}">
                  <a16:creationId xmlns="" xmlns:a16="http://schemas.microsoft.com/office/drawing/2014/main" id="{F6CFADFE-1C0E-4C2D-8A40-1E2F5D86AB46}"/>
                </a:ext>
              </a:extLst>
            </p:cNvPr>
            <p:cNvPicPr>
              <a:picLocks noChangeAspect="1"/>
            </p:cNvPicPr>
            <p:nvPr/>
          </p:nvPicPr>
          <p:blipFill>
            <a:blip r:embed="rId8"/>
            <a:stretch>
              <a:fillRect/>
            </a:stretch>
          </p:blipFill>
          <p:spPr>
            <a:xfrm>
              <a:off x="2141393" y="4290720"/>
              <a:ext cx="454931" cy="438205"/>
            </a:xfrm>
            <a:prstGeom prst="rect">
              <a:avLst/>
            </a:prstGeom>
          </p:spPr>
        </p:pic>
        <p:pic>
          <p:nvPicPr>
            <p:cNvPr id="21" name="Picture 20">
              <a:extLst>
                <a:ext uri="{FF2B5EF4-FFF2-40B4-BE49-F238E27FC236}">
                  <a16:creationId xmlns="" xmlns:a16="http://schemas.microsoft.com/office/drawing/2014/main" id="{DCFB3D8D-A907-488F-983E-E7B1751835C9}"/>
                </a:ext>
              </a:extLst>
            </p:cNvPr>
            <p:cNvPicPr>
              <a:picLocks noChangeAspect="1"/>
            </p:cNvPicPr>
            <p:nvPr/>
          </p:nvPicPr>
          <p:blipFill>
            <a:blip r:embed="rId9">
              <a:extLst>
                <a:ext uri="{BEBA8EAE-BF5A-486C-A8C5-ECC9F3942E4B}">
                  <a14:imgProps xmlns:a14="http://schemas.microsoft.com/office/drawing/2010/main">
                    <a14:imgLayer r:embed="rId10">
                      <a14:imgEffect>
                        <a14:brightnessContrast contrast="-20000"/>
                      </a14:imgEffect>
                    </a14:imgLayer>
                  </a14:imgProps>
                </a:ext>
              </a:extLst>
            </a:blip>
            <a:stretch>
              <a:fillRect/>
            </a:stretch>
          </p:blipFill>
          <p:spPr>
            <a:xfrm>
              <a:off x="2134979" y="6000496"/>
              <a:ext cx="451143" cy="445047"/>
            </a:xfrm>
            <a:prstGeom prst="rect">
              <a:avLst/>
            </a:prstGeom>
          </p:spPr>
        </p:pic>
      </p:grpSp>
      <p:sp>
        <p:nvSpPr>
          <p:cNvPr id="15" name="AutoShape 7">
            <a:extLst>
              <a:ext uri="{FF2B5EF4-FFF2-40B4-BE49-F238E27FC236}">
                <a16:creationId xmlns="" xmlns:a16="http://schemas.microsoft.com/office/drawing/2014/main" id="{6A30A7AC-5F53-4D99-BAD1-73DB46FAE401}"/>
              </a:ext>
            </a:extLst>
          </p:cNvPr>
          <p:cNvSpPr>
            <a:spLocks noChangeArrowheads="1"/>
          </p:cNvSpPr>
          <p:nvPr/>
        </p:nvSpPr>
        <p:spPr bwMode="auto">
          <a:xfrm>
            <a:off x="6591000" y="2470841"/>
            <a:ext cx="2735306" cy="1328023"/>
          </a:xfrm>
          <a:prstGeom prst="wedgeRoundRectCallout">
            <a:avLst>
              <a:gd name="adj1" fmla="val -62528"/>
              <a:gd name="adj2" fmla="val 34713"/>
              <a:gd name="adj3" fmla="val 16667"/>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buClr>
                <a:schemeClr val="accent5">
                  <a:lumMod val="40000"/>
                  <a:lumOff val="60000"/>
                </a:schemeClr>
              </a:buClr>
              <a:buSzPct val="70000"/>
            </a:pPr>
            <a:r>
              <a:rPr lang="en-US" sz="2400" b="1" noProof="1">
                <a:solidFill>
                  <a:schemeClr val="bg1">
                    <a:lumMod val="60000"/>
                    <a:lumOff val="40000"/>
                  </a:schemeClr>
                </a:solidFill>
                <a:cs typeface="Consolas" pitchFamily="49" charset="0"/>
              </a:rPr>
              <a:t>CRUD</a:t>
            </a:r>
            <a:r>
              <a:rPr lang="en-US" sz="2400" b="1" noProof="1">
                <a:solidFill>
                  <a:schemeClr val="bg2"/>
                </a:solidFill>
                <a:cs typeface="Consolas" pitchFamily="49" charset="0"/>
              </a:rPr>
              <a:t> == the four main functions of persistent storage</a:t>
            </a:r>
            <a:endParaRPr lang="bg-BG" sz="2400" b="1" noProof="1">
              <a:solidFill>
                <a:schemeClr val="bg2"/>
              </a:solidFill>
              <a:cs typeface="Consolas" pitchFamily="49" charset="0"/>
            </a:endParaRPr>
          </a:p>
        </p:txBody>
      </p:sp>
    </p:spTree>
    <p:extLst>
      <p:ext uri="{BB962C8B-B14F-4D97-AF65-F5344CB8AC3E}">
        <p14:creationId xmlns:p14="http://schemas.microsoft.com/office/powerpoint/2010/main" val="98883796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BE9764C-0E70-4DA3-A052-8823B0D5DC93}"/>
              </a:ext>
            </a:extLst>
          </p:cNvPr>
          <p:cNvSpPr>
            <a:spLocks noGrp="1"/>
          </p:cNvSpPr>
          <p:nvPr>
            <p:ph type="title"/>
          </p:nvPr>
        </p:nvSpPr>
        <p:spPr/>
        <p:txBody>
          <a:bodyPr/>
          <a:lstStyle/>
          <a:p>
            <a:r>
              <a:rPr lang="en-US" dirty="0"/>
              <a:t>HTTP GET Request – Example</a:t>
            </a:r>
          </a:p>
        </p:txBody>
      </p:sp>
      <p:sp>
        <p:nvSpPr>
          <p:cNvPr id="5" name="Rectangle 3">
            <a:extLst>
              <a:ext uri="{FF2B5EF4-FFF2-40B4-BE49-F238E27FC236}">
                <a16:creationId xmlns="" xmlns:a16="http://schemas.microsoft.com/office/drawing/2014/main" id="{CA74DC4B-1032-4492-8FC9-15A03371C30B}"/>
              </a:ext>
            </a:extLst>
          </p:cNvPr>
          <p:cNvSpPr>
            <a:spLocks noChangeArrowheads="1"/>
          </p:cNvSpPr>
          <p:nvPr/>
        </p:nvSpPr>
        <p:spPr bwMode="auto">
          <a:xfrm>
            <a:off x="381000" y="1404000"/>
            <a:ext cx="11565000" cy="513986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16000" indent="-457200"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GET</a:t>
            </a:r>
            <a:r>
              <a:rPr lang="en-US" sz="2800" b="1" noProof="1">
                <a:latin typeface="Consolas" pitchFamily="49" charset="0"/>
                <a:cs typeface="Consolas" pitchFamily="49" charset="0"/>
              </a:rPr>
              <a:t> /users/SoftUni-Tech-Module/repos </a:t>
            </a:r>
            <a:r>
              <a:rPr lang="en-US" sz="2800" b="1" noProof="1">
                <a:solidFill>
                  <a:schemeClr val="bg1"/>
                </a:solidFill>
                <a:latin typeface="Consolas" pitchFamily="49" charset="0"/>
                <a:cs typeface="Consolas" pitchFamily="49" charset="0"/>
              </a:rPr>
              <a:t>HTTP/1.1</a:t>
            </a:r>
          </a:p>
          <a:p>
            <a:pPr marL="216000" indent="-457200" eaLnBrk="0" hangingPunct="0">
              <a:spcBef>
                <a:spcPts val="1200"/>
              </a:spcBef>
              <a:buClr>
                <a:schemeClr val="accent5">
                  <a:lumMod val="40000"/>
                  <a:lumOff val="60000"/>
                </a:schemeClr>
              </a:buClr>
              <a:buSzPct val="70000"/>
            </a:pPr>
            <a:r>
              <a:rPr lang="en-US" sz="2800" b="1" noProof="1">
                <a:latin typeface="Consolas" pitchFamily="49" charset="0"/>
                <a:cs typeface="Consolas" pitchFamily="49" charset="0"/>
              </a:rPr>
              <a:t>Host: </a:t>
            </a:r>
            <a:r>
              <a:rPr lang="en-US" sz="2800" b="1" noProof="1">
                <a:solidFill>
                  <a:schemeClr val="bg1"/>
                </a:solidFill>
                <a:latin typeface="Consolas" pitchFamily="49" charset="0"/>
                <a:cs typeface="Consolas" pitchFamily="49" charset="0"/>
              </a:rPr>
              <a:t>api.github.com</a:t>
            </a:r>
          </a:p>
          <a:p>
            <a:pPr marL="216000" indent="-457200" eaLnBrk="0" hangingPunct="0">
              <a:buClr>
                <a:schemeClr val="accent5">
                  <a:lumMod val="40000"/>
                  <a:lumOff val="60000"/>
                </a:schemeClr>
              </a:buClr>
              <a:buSzPct val="70000"/>
            </a:pPr>
            <a:r>
              <a:rPr lang="en-US" sz="2800" b="1" noProof="1">
                <a:latin typeface="Consolas" pitchFamily="49" charset="0"/>
                <a:cs typeface="Consolas" pitchFamily="49" charset="0"/>
              </a:rPr>
              <a:t>Accept: */*</a:t>
            </a:r>
          </a:p>
          <a:p>
            <a:pPr marL="216000" indent="-457200" eaLnBrk="0" hangingPunct="0">
              <a:buClr>
                <a:schemeClr val="accent5">
                  <a:lumMod val="40000"/>
                  <a:lumOff val="60000"/>
                </a:schemeClr>
              </a:buClr>
              <a:buSzPct val="70000"/>
            </a:pPr>
            <a:r>
              <a:rPr lang="en-US" sz="2800" b="1" noProof="1">
                <a:latin typeface="Consolas" pitchFamily="49" charset="0"/>
                <a:cs typeface="Consolas" pitchFamily="49" charset="0"/>
              </a:rPr>
              <a:t>Accept-Language: en</a:t>
            </a:r>
          </a:p>
          <a:p>
            <a:pPr marL="216000" indent="-457200" eaLnBrk="0" hangingPunct="0">
              <a:buClr>
                <a:schemeClr val="accent5">
                  <a:lumMod val="40000"/>
                  <a:lumOff val="60000"/>
                </a:schemeClr>
              </a:buClr>
              <a:buSzPct val="70000"/>
            </a:pPr>
            <a:r>
              <a:rPr lang="en-US" sz="2800" b="1" noProof="1">
                <a:latin typeface="Consolas" pitchFamily="49" charset="0"/>
                <a:cs typeface="Consolas" pitchFamily="49" charset="0"/>
              </a:rPr>
              <a:t>Accept-Encoding: gzip, deflate</a:t>
            </a:r>
          </a:p>
          <a:p>
            <a:pPr marL="216000" indent="-457200" eaLnBrk="0" hangingPunct="0">
              <a:buClr>
                <a:schemeClr val="accent5">
                  <a:lumMod val="40000"/>
                  <a:lumOff val="60000"/>
                </a:schemeClr>
              </a:buClr>
              <a:buSzPct val="70000"/>
            </a:pPr>
            <a:r>
              <a:rPr lang="en-US" sz="2800" b="1" noProof="1">
                <a:latin typeface="Consolas" pitchFamily="49" charset="0"/>
                <a:cs typeface="Consolas" pitchFamily="49" charset="0"/>
              </a:rPr>
              <a:t>User-Agent: Mozilla/5.0 (Windows NT 10.0; WOW64) AppleWebKit/537.36 (KHTML, like Gecko) Chrome/54.0.2840.71 Safari/537.36</a:t>
            </a:r>
          </a:p>
          <a:p>
            <a:pPr marL="216000" indent="-457200" eaLnBrk="0" hangingPunct="0">
              <a:buClr>
                <a:schemeClr val="accent5">
                  <a:lumMod val="40000"/>
                  <a:lumOff val="60000"/>
                </a:schemeClr>
              </a:buClr>
              <a:buSzPct val="70000"/>
            </a:pPr>
            <a:r>
              <a:rPr lang="en-US" sz="2800" b="1" noProof="1">
                <a:latin typeface="Consolas" pitchFamily="49" charset="0"/>
                <a:cs typeface="Consolas" pitchFamily="49" charset="0"/>
              </a:rPr>
              <a:t>Connection: keep-alive</a:t>
            </a:r>
          </a:p>
          <a:p>
            <a:pPr marL="216000" indent="-457200" eaLnBrk="0" hangingPunct="0">
              <a:buClr>
                <a:schemeClr val="accent5">
                  <a:lumMod val="40000"/>
                  <a:lumOff val="60000"/>
                </a:schemeClr>
              </a:buClr>
              <a:buSzPct val="70000"/>
            </a:pPr>
            <a:r>
              <a:rPr lang="en-US" sz="2800" b="1" noProof="1">
                <a:latin typeface="Consolas" pitchFamily="49" charset="0"/>
                <a:cs typeface="Consolas" pitchFamily="49" charset="0"/>
              </a:rPr>
              <a:t>Cache-Control: no-cache</a:t>
            </a:r>
          </a:p>
          <a:p>
            <a:pPr marL="216000" indent="-457200" eaLnBrk="0" hangingPunct="0">
              <a:spcBef>
                <a:spcPts val="1200"/>
              </a:spcBef>
              <a:buClr>
                <a:schemeClr val="accent5">
                  <a:lumMod val="40000"/>
                  <a:lumOff val="60000"/>
                </a:schemeClr>
              </a:buClr>
              <a:buSzPct val="70000"/>
            </a:pPr>
            <a:r>
              <a:rPr lang="en-US" sz="2800" b="1" i="1" noProof="1">
                <a:solidFill>
                  <a:schemeClr val="bg1"/>
                </a:solidFill>
                <a:latin typeface="Consolas" pitchFamily="49" charset="0"/>
                <a:cs typeface="Consolas" pitchFamily="49" charset="0"/>
              </a:rPr>
              <a:t>&lt;CRLF&gt;</a:t>
            </a:r>
          </a:p>
        </p:txBody>
      </p:sp>
      <p:sp>
        <p:nvSpPr>
          <p:cNvPr id="8" name="AutoShape 7">
            <a:extLst>
              <a:ext uri="{FF2B5EF4-FFF2-40B4-BE49-F238E27FC236}">
                <a16:creationId xmlns="" xmlns:a16="http://schemas.microsoft.com/office/drawing/2014/main" id="{28D32F36-2115-41A3-8505-5234C4FBEB9A}"/>
              </a:ext>
            </a:extLst>
          </p:cNvPr>
          <p:cNvSpPr>
            <a:spLocks noChangeArrowheads="1"/>
          </p:cNvSpPr>
          <p:nvPr/>
        </p:nvSpPr>
        <p:spPr bwMode="auto">
          <a:xfrm>
            <a:off x="2316000" y="6120352"/>
            <a:ext cx="3612797" cy="527804"/>
          </a:xfrm>
          <a:prstGeom prst="wedgeRoundRectCallout">
            <a:avLst>
              <a:gd name="adj1" fmla="val -63141"/>
              <a:gd name="adj2" fmla="val -29995"/>
              <a:gd name="adj3" fmla="val 16667"/>
            </a:avLst>
          </a:prstGeom>
          <a:solidFill>
            <a:schemeClr val="tx1">
              <a:alpha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The request body is empty</a:t>
            </a:r>
          </a:p>
        </p:txBody>
      </p:sp>
      <p:sp>
        <p:nvSpPr>
          <p:cNvPr id="12" name="AutoShape 8">
            <a:extLst>
              <a:ext uri="{FF2B5EF4-FFF2-40B4-BE49-F238E27FC236}">
                <a16:creationId xmlns="" xmlns:a16="http://schemas.microsoft.com/office/drawing/2014/main" id="{23E67529-640B-4CAB-983F-07153E2070E5}"/>
              </a:ext>
            </a:extLst>
          </p:cNvPr>
          <p:cNvSpPr>
            <a:spLocks noChangeArrowheads="1"/>
          </p:cNvSpPr>
          <p:nvPr/>
        </p:nvSpPr>
        <p:spPr bwMode="auto">
          <a:xfrm>
            <a:off x="8015392" y="2001196"/>
            <a:ext cx="3041441" cy="527804"/>
          </a:xfrm>
          <a:prstGeom prst="wedgeRoundRectCallout">
            <a:avLst>
              <a:gd name="adj1" fmla="val -63577"/>
              <a:gd name="adj2" fmla="val -55033"/>
              <a:gd name="adj3" fmla="val 16667"/>
            </a:avLst>
          </a:prstGeom>
          <a:solidFill>
            <a:schemeClr val="dk2">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HTTP request line</a:t>
            </a:r>
          </a:p>
        </p:txBody>
      </p:sp>
      <p:sp>
        <p:nvSpPr>
          <p:cNvPr id="13" name="AutoShape 8">
            <a:extLst>
              <a:ext uri="{FF2B5EF4-FFF2-40B4-BE49-F238E27FC236}">
                <a16:creationId xmlns="" xmlns:a16="http://schemas.microsoft.com/office/drawing/2014/main" id="{C8EA3D1F-E566-42A6-9792-EB1CBC666578}"/>
              </a:ext>
            </a:extLst>
          </p:cNvPr>
          <p:cNvSpPr>
            <a:spLocks noChangeArrowheads="1"/>
          </p:cNvSpPr>
          <p:nvPr/>
        </p:nvSpPr>
        <p:spPr bwMode="auto">
          <a:xfrm>
            <a:off x="7198627" y="2964754"/>
            <a:ext cx="2115000" cy="527804"/>
          </a:xfrm>
          <a:prstGeom prst="wedgeRoundRectCallout">
            <a:avLst>
              <a:gd name="adj1" fmla="val -65887"/>
              <a:gd name="adj2" fmla="val 42935"/>
              <a:gd name="adj3" fmla="val 16667"/>
            </a:avLst>
          </a:prstGeom>
          <a:solidFill>
            <a:schemeClr val="dk2">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HTTP headers</a:t>
            </a:r>
          </a:p>
        </p:txBody>
      </p:sp>
      <p:sp>
        <p:nvSpPr>
          <p:cNvPr id="9" name="Slide Number">
            <a:extLst>
              <a:ext uri="{FF2B5EF4-FFF2-40B4-BE49-F238E27FC236}">
                <a16:creationId xmlns="" xmlns:a16="http://schemas.microsoft.com/office/drawing/2014/main" id="{093ACF1C-0619-40C8-ACE0-BD4569BCB376}"/>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19</a:t>
            </a:fld>
            <a:endParaRPr lang="en-US" noProof="0" dirty="0"/>
          </a:p>
        </p:txBody>
      </p:sp>
      <p:sp>
        <p:nvSpPr>
          <p:cNvPr id="10" name="AutoShape 8">
            <a:extLst>
              <a:ext uri="{FF2B5EF4-FFF2-40B4-BE49-F238E27FC236}">
                <a16:creationId xmlns="" xmlns:a16="http://schemas.microsoft.com/office/drawing/2014/main" id="{7A47B568-650C-43EB-B0AC-E024CC8B81C9}"/>
              </a:ext>
            </a:extLst>
          </p:cNvPr>
          <p:cNvSpPr>
            <a:spLocks noChangeArrowheads="1"/>
          </p:cNvSpPr>
          <p:nvPr/>
        </p:nvSpPr>
        <p:spPr bwMode="auto">
          <a:xfrm>
            <a:off x="5021310" y="2001196"/>
            <a:ext cx="2104915" cy="931871"/>
          </a:xfrm>
          <a:prstGeom prst="wedgeRoundRectCallout">
            <a:avLst>
              <a:gd name="adj1" fmla="val -63577"/>
              <a:gd name="adj2" fmla="val -55033"/>
              <a:gd name="adj3" fmla="val 16667"/>
            </a:avLst>
          </a:prstGeom>
          <a:solidFill>
            <a:schemeClr val="dk2">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Realtive URI, not full URL</a:t>
            </a:r>
          </a:p>
        </p:txBody>
      </p:sp>
    </p:spTree>
    <p:extLst>
      <p:ext uri="{BB962C8B-B14F-4D97-AF65-F5344CB8AC3E}">
        <p14:creationId xmlns:p14="http://schemas.microsoft.com/office/powerpoint/2010/main" val="182590505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animBg="1"/>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pPr marL="446088" indent="-446088">
              <a:lnSpc>
                <a:spcPts val="4000"/>
              </a:lnSpc>
              <a:buFontTx/>
              <a:buAutoNum type="arabicPeriod"/>
            </a:pPr>
            <a:r>
              <a:rPr lang="en-US" dirty="0"/>
              <a:t>The HTTP Protocol – Basic Concepts</a:t>
            </a:r>
          </a:p>
          <a:p>
            <a:pPr marL="446088" indent="-446088">
              <a:lnSpc>
                <a:spcPts val="4000"/>
              </a:lnSpc>
              <a:buFontTx/>
              <a:buAutoNum type="arabicPeriod"/>
            </a:pPr>
            <a:r>
              <a:rPr lang="en-US" dirty="0"/>
              <a:t>HTTP Developer Tools</a:t>
            </a:r>
          </a:p>
          <a:p>
            <a:pPr marL="446088" indent="-446088">
              <a:lnSpc>
                <a:spcPts val="4000"/>
              </a:lnSpc>
              <a:buFontTx/>
              <a:buAutoNum type="arabicPeriod"/>
            </a:pPr>
            <a:r>
              <a:rPr lang="en-US" dirty="0"/>
              <a:t>HTML Forms</a:t>
            </a:r>
            <a:endParaRPr lang="bg-BG" dirty="0"/>
          </a:p>
          <a:p>
            <a:pPr marL="446088" indent="-446088">
              <a:lnSpc>
                <a:spcPts val="4000"/>
              </a:lnSpc>
              <a:buFontTx/>
              <a:buAutoNum type="arabicPeriod"/>
            </a:pPr>
            <a:r>
              <a:rPr lang="en-US" dirty="0"/>
              <a:t>HTTP Request</a:t>
            </a:r>
            <a:endParaRPr lang="bg-BG" dirty="0"/>
          </a:p>
          <a:p>
            <a:pPr marL="446088" indent="-446088">
              <a:lnSpc>
                <a:spcPts val="4000"/>
              </a:lnSpc>
              <a:buFontTx/>
              <a:buAutoNum type="arabicPeriod"/>
            </a:pPr>
            <a:r>
              <a:rPr lang="en-US" dirty="0"/>
              <a:t>HTTP Response</a:t>
            </a:r>
          </a:p>
          <a:p>
            <a:pPr marL="446088" indent="-446088">
              <a:lnSpc>
                <a:spcPts val="4000"/>
              </a:lnSpc>
              <a:buFontTx/>
              <a:buAutoNum type="arabicPeriod"/>
            </a:pPr>
            <a:r>
              <a:rPr lang="en-US" dirty="0"/>
              <a:t>URLs and URL Structure</a:t>
            </a:r>
          </a:p>
        </p:txBody>
      </p:sp>
      <p:sp>
        <p:nvSpPr>
          <p:cNvPr id="444418" name="Rectangle 2"/>
          <p:cNvSpPr>
            <a:spLocks noGrp="1" noChangeArrowheads="1"/>
          </p:cNvSpPr>
          <p:nvPr>
            <p:ph type="title"/>
          </p:nvPr>
        </p:nvSpPr>
        <p:spPr/>
        <p:txBody>
          <a:bodyPr>
            <a:normAutofit/>
          </a:bodyPr>
          <a:lstStyle/>
          <a:p>
            <a:r>
              <a:rPr lang="en-US"/>
              <a:t>Table of Contents</a:t>
            </a:r>
            <a:endParaRPr lang="bg-BG" dirty="0"/>
          </a:p>
        </p:txBody>
      </p:sp>
      <p:sp>
        <p:nvSpPr>
          <p:cNvPr id="8" name="Slide Number">
            <a:extLst>
              <a:ext uri="{FF2B5EF4-FFF2-40B4-BE49-F238E27FC236}">
                <a16:creationId xmlns="" xmlns:a16="http://schemas.microsoft.com/office/drawing/2014/main" id="{6CF15B81-8E0C-4FAB-ACF8-6D1711B2A238}"/>
              </a:ext>
            </a:extLst>
          </p:cNvPr>
          <p:cNvSpPr>
            <a:spLocks noGrp="1"/>
          </p:cNvSpPr>
          <p:nvPr>
            <p:ph type="sldNum" sz="quarter" idx="4294967295"/>
          </p:nvPr>
        </p:nvSpPr>
        <p:spPr>
          <a:xfrm>
            <a:off x="11823700" y="6507163"/>
            <a:ext cx="368300" cy="296862"/>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a:t>
            </a:fld>
            <a:endParaRPr lang="en-US" noProof="0" dirty="0"/>
          </a:p>
        </p:txBody>
      </p:sp>
    </p:spTree>
    <p:extLst>
      <p:ext uri="{BB962C8B-B14F-4D97-AF65-F5344CB8AC3E}">
        <p14:creationId xmlns:p14="http://schemas.microsoft.com/office/powerpoint/2010/main" val="86642903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823AF418-ACF8-4C54-960F-0831D4F17271}"/>
              </a:ext>
            </a:extLst>
          </p:cNvPr>
          <p:cNvSpPr>
            <a:spLocks noGrp="1"/>
          </p:cNvSpPr>
          <p:nvPr>
            <p:ph type="sldNum" sz="quarter" idx="5"/>
          </p:nvPr>
        </p:nvSpPr>
        <p:spPr>
          <a:prstGeom prst="rect">
            <a:avLst/>
          </a:prstGeom>
        </p:spPr>
        <p:txBody>
          <a:bodyPr/>
          <a:lstStyle/>
          <a:p>
            <a:fld id="{2BF067CD-8E6B-4360-9AA8-C5DF2A48A6D1}" type="slidenum">
              <a:rPr lang="en-US" noProof="0" smtClean="0"/>
              <a:pPr/>
              <a:t>20</a:t>
            </a:fld>
            <a:endParaRPr lang="en-US" noProof="0" dirty="0"/>
          </a:p>
        </p:txBody>
      </p:sp>
      <p:sp>
        <p:nvSpPr>
          <p:cNvPr id="8" name="Title 7">
            <a:extLst>
              <a:ext uri="{FF2B5EF4-FFF2-40B4-BE49-F238E27FC236}">
                <a16:creationId xmlns="" xmlns:a16="http://schemas.microsoft.com/office/drawing/2014/main" id="{A1ED5663-D405-4388-BD8F-B8959B481C72}"/>
              </a:ext>
            </a:extLst>
          </p:cNvPr>
          <p:cNvSpPr>
            <a:spLocks noGrp="1"/>
          </p:cNvSpPr>
          <p:nvPr>
            <p:ph type="title"/>
          </p:nvPr>
        </p:nvSpPr>
        <p:spPr/>
        <p:txBody>
          <a:bodyPr/>
          <a:lstStyle/>
          <a:p>
            <a:r>
              <a:rPr lang="en-US" dirty="0"/>
              <a:t>HTTP GET – Example with Postman</a:t>
            </a:r>
          </a:p>
        </p:txBody>
      </p:sp>
      <p:pic>
        <p:nvPicPr>
          <p:cNvPr id="3" name="Picture 2">
            <a:extLst>
              <a:ext uri="{FF2B5EF4-FFF2-40B4-BE49-F238E27FC236}">
                <a16:creationId xmlns="" xmlns:a16="http://schemas.microsoft.com/office/drawing/2014/main" id="{8658EADC-1D0F-4B8B-B868-B9A37D3D09AF}"/>
              </a:ext>
            </a:extLst>
          </p:cNvPr>
          <p:cNvPicPr>
            <a:picLocks noChangeAspect="1"/>
          </p:cNvPicPr>
          <p:nvPr/>
        </p:nvPicPr>
        <p:blipFill>
          <a:blip r:embed="rId3"/>
          <a:stretch>
            <a:fillRect/>
          </a:stretch>
        </p:blipFill>
        <p:spPr>
          <a:xfrm>
            <a:off x="226982" y="1303612"/>
            <a:ext cx="10009018" cy="5372219"/>
          </a:xfrm>
          <a:prstGeom prst="rect">
            <a:avLst/>
          </a:prstGeom>
          <a:ln>
            <a:solidFill>
              <a:schemeClr val="bg2">
                <a:lumMod val="75000"/>
              </a:schemeClr>
            </a:solidFill>
          </a:ln>
        </p:spPr>
      </p:pic>
    </p:spTree>
    <p:extLst>
      <p:ext uri="{BB962C8B-B14F-4D97-AF65-F5344CB8AC3E}">
        <p14:creationId xmlns:p14="http://schemas.microsoft.com/office/powerpoint/2010/main" val="136307056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9967CFA2-DFFE-4758-9C91-6885B5CC6A53}"/>
              </a:ext>
            </a:extLst>
          </p:cNvPr>
          <p:cNvSpPr>
            <a:spLocks noGrp="1"/>
          </p:cNvSpPr>
          <p:nvPr>
            <p:ph type="title"/>
          </p:nvPr>
        </p:nvSpPr>
        <p:spPr/>
        <p:txBody>
          <a:bodyPr/>
          <a:lstStyle/>
          <a:p>
            <a:r>
              <a:rPr lang="en-US"/>
              <a:t>HTTP POST Request – Example</a:t>
            </a:r>
            <a:endParaRPr lang="en-US" dirty="0"/>
          </a:p>
        </p:txBody>
      </p:sp>
      <p:sp>
        <p:nvSpPr>
          <p:cNvPr id="5" name="Rectangle 3">
            <a:extLst>
              <a:ext uri="{FF2B5EF4-FFF2-40B4-BE49-F238E27FC236}">
                <a16:creationId xmlns="" xmlns:a16="http://schemas.microsoft.com/office/drawing/2014/main" id="{BE52FAD8-8E1F-4BD7-AD0D-BE86A1A00A2A}"/>
              </a:ext>
            </a:extLst>
          </p:cNvPr>
          <p:cNvSpPr>
            <a:spLocks noChangeArrowheads="1"/>
          </p:cNvSpPr>
          <p:nvPr/>
        </p:nvSpPr>
        <p:spPr bwMode="auto">
          <a:xfrm>
            <a:off x="596497" y="1287635"/>
            <a:ext cx="11019983" cy="53676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700" b="1" noProof="1">
                <a:solidFill>
                  <a:schemeClr val="bg1"/>
                </a:solidFill>
                <a:latin typeface="Consolas" pitchFamily="49" charset="0"/>
                <a:cs typeface="Consolas" pitchFamily="49" charset="0"/>
              </a:rPr>
              <a:t>POST</a:t>
            </a:r>
            <a:r>
              <a:rPr lang="en-US" sz="2700" b="1" noProof="1">
                <a:latin typeface="Consolas" pitchFamily="49" charset="0"/>
                <a:cs typeface="Consolas" pitchFamily="49" charset="0"/>
              </a:rPr>
              <a:t> /post </a:t>
            </a:r>
            <a:r>
              <a:rPr lang="en-US" sz="2700" b="1" noProof="1">
                <a:solidFill>
                  <a:schemeClr val="bg1"/>
                </a:solidFill>
                <a:latin typeface="Consolas" pitchFamily="49" charset="0"/>
                <a:cs typeface="Consolas" pitchFamily="49" charset="0"/>
              </a:rPr>
              <a:t>HTTP/1.1</a:t>
            </a:r>
          </a:p>
          <a:p>
            <a:pPr eaLnBrk="0" hangingPunct="0">
              <a:lnSpc>
                <a:spcPct val="95000"/>
              </a:lnSpc>
              <a:spcBef>
                <a:spcPts val="1200"/>
              </a:spcBef>
              <a:buClr>
                <a:schemeClr val="accent5">
                  <a:lumMod val="40000"/>
                  <a:lumOff val="60000"/>
                </a:schemeClr>
              </a:buClr>
              <a:buSzPct val="70000"/>
            </a:pPr>
            <a:r>
              <a:rPr lang="en-US" sz="2700" b="1" noProof="1">
                <a:latin typeface="Consolas" pitchFamily="49" charset="0"/>
                <a:cs typeface="Consolas" pitchFamily="49" charset="0"/>
              </a:rPr>
              <a:t>Host: postman-echo.com</a:t>
            </a:r>
            <a:br>
              <a:rPr lang="en-US" sz="2700" b="1" noProof="1">
                <a:latin typeface="Consolas" pitchFamily="49" charset="0"/>
                <a:cs typeface="Consolas" pitchFamily="49" charset="0"/>
              </a:rPr>
            </a:br>
            <a:r>
              <a:rPr lang="en-US" sz="2700" b="1" noProof="1">
                <a:latin typeface="Consolas" pitchFamily="49" charset="0"/>
                <a:cs typeface="Consolas" pitchFamily="49" charset="0"/>
              </a:rPr>
              <a:t>Accept: */*</a:t>
            </a:r>
          </a:p>
          <a:p>
            <a:pPr eaLnBrk="0" hangingPunct="0">
              <a:lnSpc>
                <a:spcPct val="95000"/>
              </a:lnSpc>
              <a:buClr>
                <a:schemeClr val="accent5">
                  <a:lumMod val="40000"/>
                  <a:lumOff val="60000"/>
                </a:schemeClr>
              </a:buClr>
              <a:buSzPct val="70000"/>
            </a:pPr>
            <a:r>
              <a:rPr lang="en-US" sz="2700" b="1" noProof="1">
                <a:latin typeface="Consolas" pitchFamily="49" charset="0"/>
                <a:cs typeface="Consolas" pitchFamily="49" charset="0"/>
              </a:rPr>
              <a:t>Accept-Encoding: gzip, deflate</a:t>
            </a:r>
          </a:p>
          <a:p>
            <a:pPr eaLnBrk="0" hangingPunct="0">
              <a:lnSpc>
                <a:spcPct val="95000"/>
              </a:lnSpc>
              <a:buClr>
                <a:schemeClr val="accent5">
                  <a:lumMod val="40000"/>
                  <a:lumOff val="60000"/>
                </a:schemeClr>
              </a:buClr>
              <a:buSzPct val="70000"/>
            </a:pPr>
            <a:r>
              <a:rPr lang="en-US" sz="2700" b="1" noProof="1">
                <a:latin typeface="Consolas" pitchFamily="49" charset="0"/>
                <a:cs typeface="Consolas" pitchFamily="49" charset="0"/>
              </a:rPr>
              <a:t>Content-Type: application/json</a:t>
            </a:r>
          </a:p>
          <a:p>
            <a:pPr eaLnBrk="0" hangingPunct="0">
              <a:lnSpc>
                <a:spcPct val="95000"/>
              </a:lnSpc>
              <a:buClr>
                <a:schemeClr val="accent5">
                  <a:lumMod val="40000"/>
                  <a:lumOff val="60000"/>
                </a:schemeClr>
              </a:buClr>
              <a:buSzPct val="70000"/>
            </a:pPr>
            <a:r>
              <a:rPr lang="en-US" sz="2700" b="1" noProof="1">
                <a:latin typeface="Consolas" pitchFamily="49" charset="0"/>
                <a:cs typeface="Consolas" pitchFamily="49" charset="0"/>
              </a:rPr>
              <a:t>Connection: keep-alive</a:t>
            </a:r>
            <a:br>
              <a:rPr lang="en-US" sz="2700" b="1" noProof="1">
                <a:latin typeface="Consolas" pitchFamily="49" charset="0"/>
                <a:cs typeface="Consolas" pitchFamily="49" charset="0"/>
              </a:rPr>
            </a:br>
            <a:r>
              <a:rPr lang="en-US" sz="2700" b="1" noProof="1">
                <a:latin typeface="Consolas" pitchFamily="49" charset="0"/>
                <a:cs typeface="Consolas" pitchFamily="49" charset="0"/>
              </a:rPr>
              <a:t>Content-Length: 95</a:t>
            </a:r>
          </a:p>
          <a:p>
            <a:pPr eaLnBrk="0" hangingPunct="0">
              <a:lnSpc>
                <a:spcPct val="95000"/>
              </a:lnSpc>
              <a:buClr>
                <a:schemeClr val="accent5">
                  <a:lumMod val="40000"/>
                  <a:lumOff val="60000"/>
                </a:schemeClr>
              </a:buClr>
              <a:buSzPct val="70000"/>
            </a:pPr>
            <a:r>
              <a:rPr lang="en-US" sz="2700" b="1" i="1" noProof="1">
                <a:solidFill>
                  <a:schemeClr val="bg1"/>
                </a:solidFill>
                <a:latin typeface="Consolas" pitchFamily="49" charset="0"/>
                <a:cs typeface="Consolas" pitchFamily="49" charset="0"/>
              </a:rPr>
              <a:t>&lt;CRLF&gt;</a:t>
            </a:r>
          </a:p>
          <a:p>
            <a:pPr eaLnBrk="0" hangingPunct="0">
              <a:lnSpc>
                <a:spcPct val="95000"/>
              </a:lnSpc>
              <a:spcBef>
                <a:spcPts val="1200"/>
              </a:spcBef>
              <a:buClr>
                <a:schemeClr val="accent5">
                  <a:lumMod val="40000"/>
                  <a:lumOff val="60000"/>
                </a:schemeClr>
              </a:buClr>
              <a:buSzPct val="70000"/>
            </a:pPr>
            <a:r>
              <a:rPr lang="en-US" sz="2700" b="1" noProof="1">
                <a:latin typeface="Consolas" pitchFamily="49" charset="0"/>
                <a:cs typeface="Consolas" pitchFamily="49" charset="0"/>
              </a:rPr>
              <a:t>{"title":"Found a bug",</a:t>
            </a:r>
          </a:p>
          <a:p>
            <a:pPr eaLnBrk="0" hangingPunct="0">
              <a:lnSpc>
                <a:spcPct val="95000"/>
              </a:lnSpc>
              <a:spcBef>
                <a:spcPts val="600"/>
              </a:spcBef>
              <a:buClr>
                <a:schemeClr val="accent5">
                  <a:lumMod val="40000"/>
                  <a:lumOff val="60000"/>
                </a:schemeClr>
              </a:buClr>
              <a:buSzPct val="70000"/>
            </a:pPr>
            <a:r>
              <a:rPr lang="en-US" sz="2700" b="1" noProof="1">
                <a:latin typeface="Consolas" pitchFamily="49" charset="0"/>
                <a:cs typeface="Consolas" pitchFamily="49" charset="0"/>
              </a:rPr>
              <a:t> "body":"I'm having a problem with this.",</a:t>
            </a:r>
          </a:p>
          <a:p>
            <a:pPr eaLnBrk="0" hangingPunct="0">
              <a:lnSpc>
                <a:spcPct val="95000"/>
              </a:lnSpc>
              <a:spcBef>
                <a:spcPts val="600"/>
              </a:spcBef>
              <a:buClr>
                <a:schemeClr val="accent5">
                  <a:lumMod val="40000"/>
                  <a:lumOff val="60000"/>
                </a:schemeClr>
              </a:buClr>
              <a:buSzPct val="70000"/>
            </a:pPr>
            <a:r>
              <a:rPr lang="en-US" sz="2700" b="1" noProof="1">
                <a:latin typeface="Consolas" pitchFamily="49" charset="0"/>
                <a:cs typeface="Consolas" pitchFamily="49" charset="0"/>
              </a:rPr>
              <a:t> "labels":["bug","minor"]}</a:t>
            </a:r>
          </a:p>
          <a:p>
            <a:pPr eaLnBrk="0" hangingPunct="0">
              <a:lnSpc>
                <a:spcPct val="95000"/>
              </a:lnSpc>
              <a:spcBef>
                <a:spcPts val="600"/>
              </a:spcBef>
              <a:buClr>
                <a:schemeClr val="accent5">
                  <a:lumMod val="40000"/>
                  <a:lumOff val="60000"/>
                </a:schemeClr>
              </a:buClr>
              <a:buSzPct val="70000"/>
            </a:pPr>
            <a:r>
              <a:rPr lang="en-US" sz="2700" b="1" i="1" noProof="1">
                <a:solidFill>
                  <a:schemeClr val="bg1"/>
                </a:solidFill>
                <a:latin typeface="Consolas" pitchFamily="49" charset="0"/>
                <a:cs typeface="Consolas" pitchFamily="49" charset="0"/>
              </a:rPr>
              <a:t>&lt;CRLF&gt;</a:t>
            </a:r>
          </a:p>
        </p:txBody>
      </p:sp>
      <p:sp>
        <p:nvSpPr>
          <p:cNvPr id="6" name="AutoShape 7">
            <a:extLst>
              <a:ext uri="{FF2B5EF4-FFF2-40B4-BE49-F238E27FC236}">
                <a16:creationId xmlns="" xmlns:a16="http://schemas.microsoft.com/office/drawing/2014/main" id="{0DF2203F-5496-422F-9E9B-A1492AEC5C08}"/>
              </a:ext>
            </a:extLst>
          </p:cNvPr>
          <p:cNvSpPr>
            <a:spLocks noChangeArrowheads="1"/>
          </p:cNvSpPr>
          <p:nvPr/>
        </p:nvSpPr>
        <p:spPr bwMode="auto">
          <a:xfrm>
            <a:off x="5646000" y="1854000"/>
            <a:ext cx="2835000" cy="527804"/>
          </a:xfrm>
          <a:prstGeom prst="wedgeRoundRectCallout">
            <a:avLst>
              <a:gd name="adj1" fmla="val -89448"/>
              <a:gd name="adj2" fmla="val -80564"/>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600" b="1" noProof="1">
                <a:solidFill>
                  <a:schemeClr val="bg2"/>
                </a:solidFill>
                <a:cs typeface="Consolas" pitchFamily="49" charset="0"/>
              </a:rPr>
              <a:t>HTTP request line</a:t>
            </a:r>
          </a:p>
        </p:txBody>
      </p:sp>
      <p:sp>
        <p:nvSpPr>
          <p:cNvPr id="7" name="AutoShape 7">
            <a:extLst>
              <a:ext uri="{FF2B5EF4-FFF2-40B4-BE49-F238E27FC236}">
                <a16:creationId xmlns="" xmlns:a16="http://schemas.microsoft.com/office/drawing/2014/main" id="{FDC97E71-5942-44BC-B89D-C8AB0F5A539B}"/>
              </a:ext>
            </a:extLst>
          </p:cNvPr>
          <p:cNvSpPr>
            <a:spLocks noChangeArrowheads="1"/>
          </p:cNvSpPr>
          <p:nvPr/>
        </p:nvSpPr>
        <p:spPr bwMode="auto">
          <a:xfrm>
            <a:off x="7207725" y="2896443"/>
            <a:ext cx="2295000" cy="527804"/>
          </a:xfrm>
          <a:prstGeom prst="wedgeRoundRectCallout">
            <a:avLst>
              <a:gd name="adj1" fmla="val -72590"/>
              <a:gd name="adj2" fmla="val -37862"/>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600" b="1" noProof="1">
                <a:solidFill>
                  <a:schemeClr val="bg2"/>
                </a:solidFill>
                <a:cs typeface="Consolas" pitchFamily="49" charset="0"/>
              </a:rPr>
              <a:t>HTTP headers</a:t>
            </a:r>
          </a:p>
        </p:txBody>
      </p:sp>
      <p:sp>
        <p:nvSpPr>
          <p:cNvPr id="8" name="AutoShape 7">
            <a:extLst>
              <a:ext uri="{FF2B5EF4-FFF2-40B4-BE49-F238E27FC236}">
                <a16:creationId xmlns="" xmlns:a16="http://schemas.microsoft.com/office/drawing/2014/main" id="{907F6D48-782E-4C3F-9759-F9E54547726A}"/>
              </a:ext>
            </a:extLst>
          </p:cNvPr>
          <p:cNvSpPr>
            <a:spLocks noChangeArrowheads="1"/>
          </p:cNvSpPr>
          <p:nvPr/>
        </p:nvSpPr>
        <p:spPr bwMode="auto">
          <a:xfrm>
            <a:off x="6083592" y="3801085"/>
            <a:ext cx="3702408" cy="953453"/>
          </a:xfrm>
          <a:prstGeom prst="wedgeRoundRectCallout">
            <a:avLst>
              <a:gd name="adj1" fmla="val -63528"/>
              <a:gd name="adj2" fmla="val 38734"/>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600" b="1" noProof="1">
                <a:solidFill>
                  <a:schemeClr val="bg2"/>
                </a:solidFill>
                <a:cs typeface="Consolas" pitchFamily="49" charset="0"/>
              </a:rPr>
              <a:t>The request body holds the submitted data</a:t>
            </a:r>
          </a:p>
        </p:txBody>
      </p:sp>
      <p:sp>
        <p:nvSpPr>
          <p:cNvPr id="9" name="Slide Number">
            <a:extLst>
              <a:ext uri="{FF2B5EF4-FFF2-40B4-BE49-F238E27FC236}">
                <a16:creationId xmlns="" xmlns:a16="http://schemas.microsoft.com/office/drawing/2014/main" id="{92AF58C2-338E-4915-BE41-CF4348427FC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21</a:t>
            </a:fld>
            <a:endParaRPr lang="en-US" noProof="0" dirty="0"/>
          </a:p>
        </p:txBody>
      </p:sp>
      <p:sp>
        <p:nvSpPr>
          <p:cNvPr id="10" name="AutoShape 7">
            <a:extLst>
              <a:ext uri="{FF2B5EF4-FFF2-40B4-BE49-F238E27FC236}">
                <a16:creationId xmlns="" xmlns:a16="http://schemas.microsoft.com/office/drawing/2014/main" id="{06651E0F-EFAC-43E3-B246-17D262CDB157}"/>
              </a:ext>
            </a:extLst>
          </p:cNvPr>
          <p:cNvSpPr>
            <a:spLocks noChangeArrowheads="1"/>
          </p:cNvSpPr>
          <p:nvPr/>
        </p:nvSpPr>
        <p:spPr bwMode="auto">
          <a:xfrm>
            <a:off x="5466000" y="1213260"/>
            <a:ext cx="5778451" cy="527804"/>
          </a:xfrm>
          <a:prstGeom prst="wedgeRoundRectCallout">
            <a:avLst>
              <a:gd name="adj1" fmla="val -57580"/>
              <a:gd name="adj2" fmla="val -4336"/>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600" b="1" noProof="1">
                <a:solidFill>
                  <a:schemeClr val="bg2"/>
                </a:solidFill>
                <a:cs typeface="Consolas" pitchFamily="49" charset="0"/>
              </a:rPr>
              <a:t>URL: </a:t>
            </a:r>
            <a:r>
              <a:rPr lang="en-US" sz="2800" dirty="0">
                <a:hlinkClick r:id="rId3"/>
              </a:rPr>
              <a:t>https://postman-echo.com/post</a:t>
            </a:r>
            <a:endParaRPr lang="en-US" sz="2600" b="1" noProof="1">
              <a:solidFill>
                <a:schemeClr val="bg2"/>
              </a:solidFill>
              <a:cs typeface="Consolas" pitchFamily="49" charset="0"/>
            </a:endParaRPr>
          </a:p>
        </p:txBody>
      </p:sp>
    </p:spTree>
    <p:extLst>
      <p:ext uri="{BB962C8B-B14F-4D97-AF65-F5344CB8AC3E}">
        <p14:creationId xmlns:p14="http://schemas.microsoft.com/office/powerpoint/2010/main" val="197669152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9" end="9"/>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823AF418-ACF8-4C54-960F-0831D4F17271}"/>
              </a:ext>
            </a:extLst>
          </p:cNvPr>
          <p:cNvSpPr>
            <a:spLocks noGrp="1"/>
          </p:cNvSpPr>
          <p:nvPr>
            <p:ph type="sldNum" sz="quarter" idx="5"/>
          </p:nvPr>
        </p:nvSpPr>
        <p:spPr>
          <a:prstGeom prst="rect">
            <a:avLst/>
          </a:prstGeom>
        </p:spPr>
        <p:txBody>
          <a:bodyPr/>
          <a:lstStyle/>
          <a:p>
            <a:fld id="{2BF067CD-8E6B-4360-9AA8-C5DF2A48A6D1}" type="slidenum">
              <a:rPr lang="en-US" noProof="0" smtClean="0"/>
              <a:pPr/>
              <a:t>22</a:t>
            </a:fld>
            <a:endParaRPr lang="en-US" noProof="0" dirty="0"/>
          </a:p>
        </p:txBody>
      </p:sp>
      <p:sp>
        <p:nvSpPr>
          <p:cNvPr id="8" name="Title 7">
            <a:extLst>
              <a:ext uri="{FF2B5EF4-FFF2-40B4-BE49-F238E27FC236}">
                <a16:creationId xmlns="" xmlns:a16="http://schemas.microsoft.com/office/drawing/2014/main" id="{A1ED5663-D405-4388-BD8F-B8959B481C72}"/>
              </a:ext>
            </a:extLst>
          </p:cNvPr>
          <p:cNvSpPr>
            <a:spLocks noGrp="1"/>
          </p:cNvSpPr>
          <p:nvPr>
            <p:ph type="title"/>
          </p:nvPr>
        </p:nvSpPr>
        <p:spPr/>
        <p:txBody>
          <a:bodyPr/>
          <a:lstStyle/>
          <a:p>
            <a:r>
              <a:rPr lang="en-US" dirty="0"/>
              <a:t>HTTP POST – Example with Postman</a:t>
            </a:r>
          </a:p>
        </p:txBody>
      </p:sp>
      <p:pic>
        <p:nvPicPr>
          <p:cNvPr id="7" name="Picture 6">
            <a:extLst>
              <a:ext uri="{FF2B5EF4-FFF2-40B4-BE49-F238E27FC236}">
                <a16:creationId xmlns="" xmlns:a16="http://schemas.microsoft.com/office/drawing/2014/main" id="{227D7FBD-5E96-4F8A-A505-1C19DB37EC94}"/>
              </a:ext>
            </a:extLst>
          </p:cNvPr>
          <p:cNvPicPr>
            <a:picLocks noChangeAspect="1"/>
          </p:cNvPicPr>
          <p:nvPr/>
        </p:nvPicPr>
        <p:blipFill>
          <a:blip r:embed="rId3"/>
          <a:stretch>
            <a:fillRect/>
          </a:stretch>
        </p:blipFill>
        <p:spPr>
          <a:xfrm>
            <a:off x="247928" y="1372500"/>
            <a:ext cx="10753072" cy="5251500"/>
          </a:xfrm>
          <a:prstGeom prst="rect">
            <a:avLst/>
          </a:prstGeom>
          <a:ln>
            <a:solidFill>
              <a:schemeClr val="bg2">
                <a:lumMod val="75000"/>
              </a:schemeClr>
            </a:solidFill>
          </a:ln>
        </p:spPr>
      </p:pic>
    </p:spTree>
    <p:extLst>
      <p:ext uri="{BB962C8B-B14F-4D97-AF65-F5344CB8AC3E}">
        <p14:creationId xmlns:p14="http://schemas.microsoft.com/office/powerpoint/2010/main" val="364396378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A51E3DD0-F257-4C23-8ED9-9E79DF56327C}"/>
              </a:ext>
            </a:extLst>
          </p:cNvPr>
          <p:cNvSpPr>
            <a:spLocks noGrp="1"/>
          </p:cNvSpPr>
          <p:nvPr>
            <p:ph type="title" sz="quarter" idx="10"/>
          </p:nvPr>
        </p:nvSpPr>
        <p:spPr/>
        <p:txBody>
          <a:bodyPr/>
          <a:lstStyle/>
          <a:p>
            <a:r>
              <a:rPr lang="en-US"/>
              <a:t>HTTP Response</a:t>
            </a:r>
          </a:p>
        </p:txBody>
      </p:sp>
      <p:sp>
        <p:nvSpPr>
          <p:cNvPr id="8" name="Subtitle 7">
            <a:extLst>
              <a:ext uri="{FF2B5EF4-FFF2-40B4-BE49-F238E27FC236}">
                <a16:creationId xmlns="" xmlns:a16="http://schemas.microsoft.com/office/drawing/2014/main" id="{B0F68DFC-D0C2-4543-8898-678D6B221D48}"/>
              </a:ext>
            </a:extLst>
          </p:cNvPr>
          <p:cNvSpPr>
            <a:spLocks noGrp="1"/>
          </p:cNvSpPr>
          <p:nvPr>
            <p:ph type="subTitle" sz="quarter" idx="11"/>
          </p:nvPr>
        </p:nvSpPr>
        <p:spPr/>
        <p:txBody>
          <a:bodyPr/>
          <a:lstStyle/>
          <a:p>
            <a:r>
              <a:rPr lang="en-US"/>
              <a:t>Response Status, </a:t>
            </a:r>
            <a:r>
              <a:rPr lang="en-US" dirty="0"/>
              <a:t>Headers</a:t>
            </a:r>
            <a:r>
              <a:rPr lang="en-US"/>
              <a:t>, Body</a:t>
            </a:r>
            <a:endParaRPr lang="en-US" dirty="0"/>
          </a:p>
        </p:txBody>
      </p:sp>
      <p:pic>
        <p:nvPicPr>
          <p:cNvPr id="3" name="Picture 2">
            <a:extLst>
              <a:ext uri="{FF2B5EF4-FFF2-40B4-BE49-F238E27FC236}">
                <a16:creationId xmlns="" xmlns:a16="http://schemas.microsoft.com/office/drawing/2014/main" id="{1027111F-2E71-4BBA-9AA6-65CC6F0DEB0D}"/>
              </a:ext>
            </a:extLst>
          </p:cNvPr>
          <p:cNvPicPr>
            <a:picLocks noChangeAspect="1"/>
          </p:cNvPicPr>
          <p:nvPr/>
        </p:nvPicPr>
        <p:blipFill>
          <a:blip r:embed="rId3"/>
          <a:stretch>
            <a:fillRect/>
          </a:stretch>
        </p:blipFill>
        <p:spPr>
          <a:xfrm>
            <a:off x="4565771" y="1621395"/>
            <a:ext cx="3060457" cy="2017951"/>
          </a:xfrm>
          <a:prstGeom prst="rect">
            <a:avLst/>
          </a:prstGeom>
        </p:spPr>
      </p:pic>
    </p:spTree>
    <p:extLst>
      <p:ext uri="{BB962C8B-B14F-4D97-AF65-F5344CB8AC3E}">
        <p14:creationId xmlns:p14="http://schemas.microsoft.com/office/powerpoint/2010/main" val="16211798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3F990B4A-636B-468F-A923-9DDABE52F780}"/>
              </a:ext>
            </a:extLst>
          </p:cNvPr>
          <p:cNvSpPr>
            <a:spLocks noGrp="1"/>
          </p:cNvSpPr>
          <p:nvPr>
            <p:ph type="title"/>
          </p:nvPr>
        </p:nvSpPr>
        <p:spPr/>
        <p:txBody>
          <a:bodyPr/>
          <a:lstStyle/>
          <a:p>
            <a:r>
              <a:rPr lang="en-US" dirty="0"/>
              <a:t>HTTP Response – Example</a:t>
            </a:r>
          </a:p>
        </p:txBody>
      </p:sp>
      <p:sp>
        <p:nvSpPr>
          <p:cNvPr id="5" name="Rectangle 3">
            <a:extLst>
              <a:ext uri="{FF2B5EF4-FFF2-40B4-BE49-F238E27FC236}">
                <a16:creationId xmlns="" xmlns:a16="http://schemas.microsoft.com/office/drawing/2014/main" id="{7F014DC9-85E4-46F5-9B52-E6AA72A69447}"/>
              </a:ext>
            </a:extLst>
          </p:cNvPr>
          <p:cNvSpPr>
            <a:spLocks noChangeArrowheads="1"/>
          </p:cNvSpPr>
          <p:nvPr/>
        </p:nvSpPr>
        <p:spPr bwMode="auto">
          <a:xfrm>
            <a:off x="426000" y="1406831"/>
            <a:ext cx="11327030" cy="513986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latin typeface="Consolas" pitchFamily="49" charset="0"/>
                <a:cs typeface="Consolas" pitchFamily="49" charset="0"/>
              </a:rPr>
              <a:t>HTTP/1.1 </a:t>
            </a:r>
            <a:r>
              <a:rPr lang="en-US" sz="2800" b="1" noProof="1">
                <a:solidFill>
                  <a:schemeClr val="bg1"/>
                </a:solidFill>
                <a:latin typeface="Consolas" pitchFamily="49" charset="0"/>
                <a:cs typeface="Consolas" pitchFamily="49" charset="0"/>
              </a:rPr>
              <a:t>200</a:t>
            </a:r>
            <a:r>
              <a:rPr lang="en-US" sz="2800" b="1" noProof="1">
                <a:latin typeface="Consolas" pitchFamily="49" charset="0"/>
                <a:cs typeface="Consolas" pitchFamily="49" charset="0"/>
              </a:rPr>
              <a:t> OK</a:t>
            </a:r>
          </a:p>
          <a:p>
            <a:pPr eaLnBrk="0" hangingPunct="0">
              <a:spcBef>
                <a:spcPts val="1200"/>
              </a:spcBef>
              <a:buClr>
                <a:schemeClr val="accent5">
                  <a:lumMod val="40000"/>
                  <a:lumOff val="60000"/>
                </a:schemeClr>
              </a:buClr>
              <a:buSzPct val="70000"/>
            </a:pPr>
            <a:r>
              <a:rPr lang="en-US" sz="2800" b="1" noProof="1">
                <a:latin typeface="Consolas" pitchFamily="49" charset="0"/>
                <a:cs typeface="Consolas" pitchFamily="49" charset="0"/>
              </a:rPr>
              <a:t>Date: Fri, 1</a:t>
            </a:r>
            <a:r>
              <a:rPr lang="bg-BG" sz="2800" b="1" noProof="1">
                <a:latin typeface="Consolas" pitchFamily="49" charset="0"/>
                <a:cs typeface="Consolas" pitchFamily="49" charset="0"/>
              </a:rPr>
              <a:t>1</a:t>
            </a:r>
            <a:r>
              <a:rPr lang="en-US" sz="2800" b="1" noProof="1">
                <a:latin typeface="Consolas" pitchFamily="49" charset="0"/>
                <a:cs typeface="Consolas" pitchFamily="49" charset="0"/>
              </a:rPr>
              <a:t> Nov 2016 16:09:18 GMT+2</a:t>
            </a:r>
          </a:p>
          <a:p>
            <a:pPr eaLnBrk="0" hangingPunct="0">
              <a:buClr>
                <a:schemeClr val="accent5">
                  <a:lumMod val="40000"/>
                  <a:lumOff val="60000"/>
                </a:schemeClr>
              </a:buClr>
              <a:buSzPct val="70000"/>
            </a:pPr>
            <a:r>
              <a:rPr lang="en-US" sz="2800" b="1" noProof="1">
                <a:latin typeface="Consolas" pitchFamily="49" charset="0"/>
                <a:cs typeface="Consolas" pitchFamily="49" charset="0"/>
              </a:rPr>
              <a:t>Server: Apache/2.2.14 (Linux)</a:t>
            </a:r>
          </a:p>
          <a:p>
            <a:pPr eaLnBrk="0" hangingPunct="0">
              <a:buClr>
                <a:schemeClr val="accent5">
                  <a:lumMod val="40000"/>
                  <a:lumOff val="60000"/>
                </a:schemeClr>
              </a:buClr>
              <a:buSzPct val="70000"/>
            </a:pPr>
            <a:r>
              <a:rPr lang="en-US" sz="2800" b="1" noProof="1">
                <a:latin typeface="Consolas" pitchFamily="49" charset="0"/>
                <a:cs typeface="Consolas" pitchFamily="49" charset="0"/>
              </a:rPr>
              <a:t>Accept-Ranges: bytes</a:t>
            </a:r>
          </a:p>
          <a:p>
            <a:pPr eaLnBrk="0" hangingPunct="0">
              <a:buClr>
                <a:schemeClr val="accent5">
                  <a:lumMod val="40000"/>
                  <a:lumOff val="60000"/>
                </a:schemeClr>
              </a:buClr>
              <a:buSzPct val="70000"/>
            </a:pPr>
            <a:r>
              <a:rPr lang="en-US" sz="2800" b="1" noProof="1">
                <a:latin typeface="Consolas" pitchFamily="49" charset="0"/>
                <a:cs typeface="Consolas" pitchFamily="49" charset="0"/>
              </a:rPr>
              <a:t>Content-Length: 84</a:t>
            </a:r>
          </a:p>
          <a:p>
            <a:pPr eaLnBrk="0" hangingPunct="0">
              <a:buClr>
                <a:schemeClr val="accent5">
                  <a:lumMod val="40000"/>
                  <a:lumOff val="60000"/>
                </a:schemeClr>
              </a:buClr>
              <a:buSzPct val="70000"/>
            </a:pPr>
            <a:r>
              <a:rPr lang="en-US" sz="2800" b="1" noProof="1">
                <a:latin typeface="Consolas" pitchFamily="49" charset="0"/>
                <a:cs typeface="Consolas" pitchFamily="49" charset="0"/>
              </a:rPr>
              <a:t>Content-Type: text/html</a:t>
            </a:r>
          </a:p>
          <a:p>
            <a:pPr eaLnBrk="0" hangingPunct="0">
              <a:buClr>
                <a:schemeClr val="accent5">
                  <a:lumMod val="40000"/>
                  <a:lumOff val="60000"/>
                </a:schemeClr>
              </a:buClr>
              <a:buSzPct val="70000"/>
            </a:pPr>
            <a:r>
              <a:rPr lang="en-US" sz="2800" b="1" i="1" noProof="1">
                <a:solidFill>
                  <a:schemeClr val="bg1"/>
                </a:solidFill>
                <a:latin typeface="Consolas" pitchFamily="49" charset="0"/>
                <a:cs typeface="Consolas" pitchFamily="49" charset="0"/>
              </a:rPr>
              <a:t>&lt;CRLF&gt;</a:t>
            </a:r>
            <a:endParaRPr lang="en-US" sz="2800" b="1" noProof="1">
              <a:solidFill>
                <a:schemeClr val="bg1"/>
              </a:solidFill>
              <a:latin typeface="Consolas" pitchFamily="49" charset="0"/>
              <a:cs typeface="Consolas" pitchFamily="49" charset="0"/>
            </a:endParaRPr>
          </a:p>
          <a:p>
            <a:pPr eaLnBrk="0" hangingPunct="0">
              <a:spcBef>
                <a:spcPts val="1200"/>
              </a:spcBef>
              <a:buClr>
                <a:schemeClr val="accent5">
                  <a:lumMod val="40000"/>
                  <a:lumOff val="60000"/>
                </a:schemeClr>
              </a:buClr>
              <a:buSzPct val="70000"/>
            </a:pPr>
            <a:r>
              <a:rPr lang="en-US" sz="2800" b="1" noProof="1">
                <a:latin typeface="Consolas" pitchFamily="49" charset="0"/>
                <a:cs typeface="Consolas" pitchFamily="49" charset="0"/>
              </a:rPr>
              <a:t>&lt;html&gt;</a:t>
            </a:r>
          </a:p>
          <a:p>
            <a:pPr eaLnBrk="0" hangingPunct="0">
              <a:buClr>
                <a:schemeClr val="accent5">
                  <a:lumMod val="40000"/>
                  <a:lumOff val="60000"/>
                </a:schemeClr>
              </a:buClr>
              <a:buSzPct val="70000"/>
            </a:pPr>
            <a:r>
              <a:rPr lang="en-US" sz="2800" b="1" noProof="1">
                <a:latin typeface="Consolas" pitchFamily="49" charset="0"/>
                <a:cs typeface="Consolas" pitchFamily="49" charset="0"/>
              </a:rPr>
              <a:t>  &lt;head&gt;&lt;title&gt;Test&lt;/title&gt;&lt;/head&gt;</a:t>
            </a:r>
          </a:p>
          <a:p>
            <a:pPr eaLnBrk="0" hangingPunct="0">
              <a:buClr>
                <a:schemeClr val="accent5">
                  <a:lumMod val="40000"/>
                  <a:lumOff val="60000"/>
                </a:schemeClr>
              </a:buClr>
              <a:buSzPct val="70000"/>
            </a:pPr>
            <a:r>
              <a:rPr lang="en-US" sz="2800" b="1" noProof="1">
                <a:latin typeface="Consolas" pitchFamily="49" charset="0"/>
                <a:cs typeface="Consolas" pitchFamily="49" charset="0"/>
              </a:rPr>
              <a:t>  &lt;body&gt;Test HTML page.&lt;/body&gt;</a:t>
            </a:r>
          </a:p>
          <a:p>
            <a:pPr eaLnBrk="0" hangingPunct="0">
              <a:buClr>
                <a:schemeClr val="accent5">
                  <a:lumMod val="40000"/>
                  <a:lumOff val="60000"/>
                </a:schemeClr>
              </a:buClr>
              <a:buSzPct val="70000"/>
            </a:pPr>
            <a:r>
              <a:rPr lang="en-US" sz="2800" b="1" noProof="1">
                <a:latin typeface="Consolas" pitchFamily="49" charset="0"/>
                <a:cs typeface="Consolas" pitchFamily="49" charset="0"/>
              </a:rPr>
              <a:t>&lt;/html&gt;</a:t>
            </a:r>
          </a:p>
        </p:txBody>
      </p:sp>
      <p:sp>
        <p:nvSpPr>
          <p:cNvPr id="7" name="AutoShape 7">
            <a:extLst>
              <a:ext uri="{FF2B5EF4-FFF2-40B4-BE49-F238E27FC236}">
                <a16:creationId xmlns="" xmlns:a16="http://schemas.microsoft.com/office/drawing/2014/main" id="{E5B4A84B-D644-4B55-8692-BE9FA0BBFECB}"/>
              </a:ext>
            </a:extLst>
          </p:cNvPr>
          <p:cNvSpPr>
            <a:spLocks noChangeArrowheads="1"/>
          </p:cNvSpPr>
          <p:nvPr/>
        </p:nvSpPr>
        <p:spPr bwMode="auto">
          <a:xfrm>
            <a:off x="5285999" y="3142536"/>
            <a:ext cx="3322025" cy="527804"/>
          </a:xfrm>
          <a:prstGeom prst="wedgeRoundRectCallout">
            <a:avLst>
              <a:gd name="adj1" fmla="val -61530"/>
              <a:gd name="adj2" fmla="val -42502"/>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HTTP response headers</a:t>
            </a:r>
          </a:p>
        </p:txBody>
      </p:sp>
      <p:sp>
        <p:nvSpPr>
          <p:cNvPr id="8" name="AutoShape 7">
            <a:extLst>
              <a:ext uri="{FF2B5EF4-FFF2-40B4-BE49-F238E27FC236}">
                <a16:creationId xmlns="" xmlns:a16="http://schemas.microsoft.com/office/drawing/2014/main" id="{2BE6F9B1-3062-42FB-B44F-21D53CC3DD9D}"/>
              </a:ext>
            </a:extLst>
          </p:cNvPr>
          <p:cNvSpPr>
            <a:spLocks noChangeArrowheads="1"/>
          </p:cNvSpPr>
          <p:nvPr/>
        </p:nvSpPr>
        <p:spPr bwMode="auto">
          <a:xfrm>
            <a:off x="5285999" y="4226192"/>
            <a:ext cx="3322025" cy="527804"/>
          </a:xfrm>
          <a:prstGeom prst="wedgeRoundRectCallout">
            <a:avLst>
              <a:gd name="adj1" fmla="val -65917"/>
              <a:gd name="adj2" fmla="val 49512"/>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HTTP response body</a:t>
            </a:r>
          </a:p>
        </p:txBody>
      </p:sp>
      <p:sp>
        <p:nvSpPr>
          <p:cNvPr id="6" name="AutoShape 7">
            <a:extLst>
              <a:ext uri="{FF2B5EF4-FFF2-40B4-BE49-F238E27FC236}">
                <a16:creationId xmlns="" xmlns:a16="http://schemas.microsoft.com/office/drawing/2014/main" id="{9CFD0532-9ABF-4CCD-AF4C-68B7C1CF7460}"/>
              </a:ext>
            </a:extLst>
          </p:cNvPr>
          <p:cNvSpPr>
            <a:spLocks noChangeArrowheads="1"/>
          </p:cNvSpPr>
          <p:nvPr/>
        </p:nvSpPr>
        <p:spPr bwMode="auto">
          <a:xfrm>
            <a:off x="4971000" y="1269000"/>
            <a:ext cx="3645000" cy="527804"/>
          </a:xfrm>
          <a:prstGeom prst="wedgeRoundRectCallout">
            <a:avLst>
              <a:gd name="adj1" fmla="val -64101"/>
              <a:gd name="adj2" fmla="val 23916"/>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HTTP response status line</a:t>
            </a:r>
          </a:p>
        </p:txBody>
      </p:sp>
      <p:sp>
        <p:nvSpPr>
          <p:cNvPr id="9" name="Slide Number">
            <a:extLst>
              <a:ext uri="{FF2B5EF4-FFF2-40B4-BE49-F238E27FC236}">
                <a16:creationId xmlns="" xmlns:a16="http://schemas.microsoft.com/office/drawing/2014/main" id="{B94678DD-975D-4282-B2CA-29994705EB9D}"/>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24</a:t>
            </a:fld>
            <a:endParaRPr lang="en-US" noProof="0" dirty="0"/>
          </a:p>
        </p:txBody>
      </p:sp>
    </p:spTree>
    <p:extLst>
      <p:ext uri="{BB962C8B-B14F-4D97-AF65-F5344CB8AC3E}">
        <p14:creationId xmlns:p14="http://schemas.microsoft.com/office/powerpoint/2010/main" val="223391385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80F43D30-5D68-4ED2-BE81-864F2D454871}"/>
              </a:ext>
            </a:extLst>
          </p:cNvPr>
          <p:cNvSpPr>
            <a:spLocks noGrp="1"/>
          </p:cNvSpPr>
          <p:nvPr>
            <p:ph type="title"/>
          </p:nvPr>
        </p:nvSpPr>
        <p:spPr/>
        <p:txBody>
          <a:bodyPr/>
          <a:lstStyle/>
          <a:p>
            <a:r>
              <a:rPr lang="en-US" dirty="0"/>
              <a:t>HTTP Response Status Codes</a:t>
            </a:r>
          </a:p>
        </p:txBody>
      </p:sp>
      <p:graphicFrame>
        <p:nvGraphicFramePr>
          <p:cNvPr id="6" name="Group 134">
            <a:extLst>
              <a:ext uri="{FF2B5EF4-FFF2-40B4-BE49-F238E27FC236}">
                <a16:creationId xmlns="" xmlns:a16="http://schemas.microsoft.com/office/drawing/2014/main" id="{4B6BE77F-D263-452C-86B9-F9A9D9630B51}"/>
              </a:ext>
            </a:extLst>
          </p:cNvPr>
          <p:cNvGraphicFramePr>
            <a:graphicFrameLocks/>
          </p:cNvGraphicFramePr>
          <p:nvPr>
            <p:extLst>
              <p:ext uri="{D42A27DB-BD31-4B8C-83A1-F6EECF244321}">
                <p14:modId xmlns:p14="http://schemas.microsoft.com/office/powerpoint/2010/main" val="2582320391"/>
              </p:ext>
            </p:extLst>
          </p:nvPr>
        </p:nvGraphicFramePr>
        <p:xfrm>
          <a:off x="516000" y="1359000"/>
          <a:ext cx="11115000" cy="5204155"/>
        </p:xfrm>
        <a:graphic>
          <a:graphicData uri="http://schemas.openxmlformats.org/drawingml/2006/table">
            <a:tbl>
              <a:tblPr/>
              <a:tblGrid>
                <a:gridCol w="1957140">
                  <a:extLst>
                    <a:ext uri="{9D8B030D-6E8A-4147-A177-3AD203B41FA5}">
                      <a16:colId xmlns="" xmlns:a16="http://schemas.microsoft.com/office/drawing/2014/main" val="20001"/>
                    </a:ext>
                  </a:extLst>
                </a:gridCol>
                <a:gridCol w="2184714">
                  <a:extLst>
                    <a:ext uri="{9D8B030D-6E8A-4147-A177-3AD203B41FA5}">
                      <a16:colId xmlns="" xmlns:a16="http://schemas.microsoft.com/office/drawing/2014/main" val="20002"/>
                    </a:ext>
                  </a:extLst>
                </a:gridCol>
                <a:gridCol w="6973146">
                  <a:extLst>
                    <a:ext uri="{9D8B030D-6E8A-4147-A177-3AD203B41FA5}">
                      <a16:colId xmlns="" xmlns:a16="http://schemas.microsoft.com/office/drawing/2014/main" val="3077706015"/>
                    </a:ext>
                  </a:extLst>
                </a:gridCol>
              </a:tblGrid>
              <a:tr h="540715">
                <a:tc>
                  <a:txBody>
                    <a:bodyPr/>
                    <a:lstStyle/>
                    <a:p>
                      <a:r>
                        <a:rPr lang="en-GB" sz="2800" b="1" dirty="0">
                          <a:effectLst/>
                        </a:rPr>
                        <a:t>Status Code</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r>
                        <a:rPr lang="en-GB" sz="2800" b="1" dirty="0">
                          <a:effectLst/>
                        </a:rPr>
                        <a:t>Action</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r>
                        <a:rPr lang="en-GB" sz="2800" b="1" dirty="0">
                          <a:effectLst/>
                        </a:rPr>
                        <a:t>Description</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 xmlns:a16="http://schemas.microsoft.com/office/drawing/2014/main" val="10000"/>
                  </a:ext>
                </a:extLst>
              </a:tr>
              <a:tr h="506921">
                <a:tc>
                  <a:txBody>
                    <a:bodyPr/>
                    <a:lstStyle/>
                    <a:p>
                      <a:r>
                        <a:rPr lang="en-GB" sz="2800" b="1" dirty="0">
                          <a:solidFill>
                            <a:schemeClr val="bg1"/>
                          </a:solidFill>
                        </a:rPr>
                        <a:t>200</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OK</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GB" sz="2800" dirty="0"/>
                        <a:t>Successfully</a:t>
                      </a:r>
                      <a:r>
                        <a:rPr lang="en-GB" sz="2800" baseline="0" dirty="0"/>
                        <a:t> retrieved resource</a:t>
                      </a:r>
                      <a:endParaRPr lang="en-GB" sz="2800" dirty="0"/>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506921">
                <a:tc>
                  <a:txBody>
                    <a:bodyPr/>
                    <a:lstStyle/>
                    <a:p>
                      <a:r>
                        <a:rPr lang="en-GB" sz="2800" b="1" dirty="0">
                          <a:solidFill>
                            <a:schemeClr val="bg1"/>
                          </a:solidFill>
                        </a:rPr>
                        <a:t>201</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Created</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2800" dirty="0"/>
                        <a:t>A new resource was created</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506921">
                <a:tc>
                  <a:txBody>
                    <a:bodyPr/>
                    <a:lstStyle/>
                    <a:p>
                      <a:r>
                        <a:rPr lang="en-GB" sz="2800" b="1" dirty="0">
                          <a:solidFill>
                            <a:schemeClr val="bg1"/>
                          </a:solidFill>
                        </a:rPr>
                        <a:t>204</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No Content</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2800" dirty="0"/>
                        <a:t>Request</a:t>
                      </a:r>
                      <a:r>
                        <a:rPr lang="en-GB" sz="2800" baseline="0" dirty="0"/>
                        <a:t> has nothing to return</a:t>
                      </a:r>
                      <a:endParaRPr lang="en-GB" sz="2800" dirty="0"/>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3444678590"/>
                  </a:ext>
                </a:extLst>
              </a:tr>
              <a:tr h="506921">
                <a:tc>
                  <a:txBody>
                    <a:bodyPr/>
                    <a:lstStyle/>
                    <a:p>
                      <a:r>
                        <a:rPr lang="en-GB" sz="2800" b="1" dirty="0">
                          <a:solidFill>
                            <a:schemeClr val="bg1"/>
                          </a:solidFill>
                        </a:rPr>
                        <a:t>301 </a:t>
                      </a:r>
                      <a:r>
                        <a:rPr lang="en-GB" sz="2800" b="0" dirty="0">
                          <a:solidFill>
                            <a:schemeClr val="bg1"/>
                          </a:solidFill>
                        </a:rPr>
                        <a:t>/</a:t>
                      </a:r>
                      <a:r>
                        <a:rPr lang="en-GB" sz="2800" b="1" dirty="0">
                          <a:solidFill>
                            <a:schemeClr val="bg1"/>
                          </a:solidFill>
                        </a:rPr>
                        <a:t> 302</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Moved</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2800" dirty="0"/>
                        <a:t>Moved to another location (redirect)</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624486445"/>
                  </a:ext>
                </a:extLst>
              </a:tr>
              <a:tr h="506921">
                <a:tc>
                  <a:txBody>
                    <a:bodyPr/>
                    <a:lstStyle/>
                    <a:p>
                      <a:r>
                        <a:rPr lang="en-GB" sz="2800" b="1" dirty="0">
                          <a:solidFill>
                            <a:schemeClr val="bg1"/>
                          </a:solidFill>
                        </a:rPr>
                        <a:t>400</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Bad Request</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GB" sz="2800" dirty="0"/>
                        <a:t>Invalid request / syntax error</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2938563072"/>
                  </a:ext>
                </a:extLst>
              </a:tr>
              <a:tr h="506921">
                <a:tc>
                  <a:txBody>
                    <a:bodyPr/>
                    <a:lstStyle/>
                    <a:p>
                      <a:r>
                        <a:rPr lang="en-GB" sz="2800" b="1" dirty="0">
                          <a:solidFill>
                            <a:schemeClr val="bg1"/>
                          </a:solidFill>
                        </a:rPr>
                        <a:t>401 </a:t>
                      </a:r>
                      <a:r>
                        <a:rPr lang="en-GB" sz="2800" b="0" dirty="0">
                          <a:solidFill>
                            <a:schemeClr val="bg1"/>
                          </a:solidFill>
                        </a:rPr>
                        <a:t>/</a:t>
                      </a:r>
                      <a:r>
                        <a:rPr lang="en-GB" sz="2800" b="1" dirty="0">
                          <a:solidFill>
                            <a:schemeClr val="bg1"/>
                          </a:solidFill>
                        </a:rPr>
                        <a:t> 403</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Unauthorized</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2800" dirty="0"/>
                        <a:t>A</a:t>
                      </a:r>
                      <a:r>
                        <a:rPr lang="en-GB" sz="2800" baseline="0" dirty="0"/>
                        <a:t>uthentication failed / Access denied</a:t>
                      </a:r>
                      <a:endParaRPr lang="en-GB" sz="2800" dirty="0"/>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3424284960"/>
                  </a:ext>
                </a:extLst>
              </a:tr>
              <a:tr h="506921">
                <a:tc>
                  <a:txBody>
                    <a:bodyPr/>
                    <a:lstStyle/>
                    <a:p>
                      <a:r>
                        <a:rPr lang="en-GB" sz="2800" b="1" dirty="0">
                          <a:solidFill>
                            <a:schemeClr val="bg1"/>
                          </a:solidFill>
                        </a:rPr>
                        <a:t>404</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Not Found</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2800" dirty="0"/>
                        <a:t>Invalid resource </a:t>
                      </a:r>
                      <a:r>
                        <a:rPr lang="en-US" sz="2800" dirty="0"/>
                        <a:t>was requested</a:t>
                      </a:r>
                      <a:endParaRPr lang="en-GB" sz="2800" dirty="0"/>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2059904641"/>
                  </a:ext>
                </a:extLst>
              </a:tr>
              <a:tr h="506921">
                <a:tc>
                  <a:txBody>
                    <a:bodyPr/>
                    <a:lstStyle/>
                    <a:p>
                      <a:r>
                        <a:rPr lang="en-GB" sz="2800" b="1" dirty="0">
                          <a:solidFill>
                            <a:schemeClr val="bg1"/>
                          </a:solidFill>
                        </a:rPr>
                        <a:t>409</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Conflict</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2800" dirty="0"/>
                        <a:t>Conflict was detected, e.g. duplicated email</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2067938302"/>
                  </a:ext>
                </a:extLst>
              </a:tr>
              <a:tr h="506921">
                <a:tc>
                  <a:txBody>
                    <a:bodyPr/>
                    <a:lstStyle/>
                    <a:p>
                      <a:r>
                        <a:rPr lang="en-GB" sz="2800" b="1" dirty="0">
                          <a:solidFill>
                            <a:schemeClr val="bg1"/>
                          </a:solidFill>
                        </a:rPr>
                        <a:t>500 </a:t>
                      </a:r>
                      <a:r>
                        <a:rPr lang="en-GB" sz="2800" b="0" dirty="0">
                          <a:solidFill>
                            <a:schemeClr val="bg1"/>
                          </a:solidFill>
                        </a:rPr>
                        <a:t>/</a:t>
                      </a:r>
                      <a:r>
                        <a:rPr lang="en-GB" sz="2800" b="1" dirty="0">
                          <a:solidFill>
                            <a:schemeClr val="bg1"/>
                          </a:solidFill>
                        </a:rPr>
                        <a:t> 503</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Server Error</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2800" dirty="0"/>
                        <a:t>Internal server</a:t>
                      </a:r>
                      <a:r>
                        <a:rPr lang="en-GB" sz="2800" baseline="0" dirty="0"/>
                        <a:t> error / Service unavailable</a:t>
                      </a:r>
                      <a:endParaRPr lang="en-GB" sz="2800" dirty="0"/>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3198477958"/>
                  </a:ext>
                </a:extLst>
              </a:tr>
            </a:tbl>
          </a:graphicData>
        </a:graphic>
      </p:graphicFrame>
      <p:sp>
        <p:nvSpPr>
          <p:cNvPr id="5" name="Slide Number">
            <a:extLst>
              <a:ext uri="{FF2B5EF4-FFF2-40B4-BE49-F238E27FC236}">
                <a16:creationId xmlns="" xmlns:a16="http://schemas.microsoft.com/office/drawing/2014/main" id="{CAD931E7-78B0-4EC0-B22E-E62E731651E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25</a:t>
            </a:fld>
            <a:endParaRPr lang="en-US" noProof="0" dirty="0"/>
          </a:p>
        </p:txBody>
      </p:sp>
    </p:spTree>
    <p:extLst>
      <p:ext uri="{BB962C8B-B14F-4D97-AF65-F5344CB8AC3E}">
        <p14:creationId xmlns:p14="http://schemas.microsoft.com/office/powerpoint/2010/main" val="39623333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151C3E26-DF55-4AC7-8A25-7DDEBAF88A69}"/>
              </a:ext>
            </a:extLst>
          </p:cNvPr>
          <p:cNvSpPr>
            <a:spLocks noGrp="1"/>
          </p:cNvSpPr>
          <p:nvPr>
            <p:ph type="body" sz="quarter" idx="10"/>
          </p:nvPr>
        </p:nvSpPr>
        <p:spPr/>
        <p:txBody>
          <a:bodyPr>
            <a:noAutofit/>
          </a:bodyPr>
          <a:lstStyle/>
          <a:p>
            <a:pPr>
              <a:lnSpc>
                <a:spcPct val="110000"/>
              </a:lnSpc>
            </a:pPr>
            <a:r>
              <a:rPr lang="en-US" sz="3400" dirty="0"/>
              <a:t>The </a:t>
            </a:r>
            <a:r>
              <a:rPr lang="en-US" sz="3400" b="1" dirty="0">
                <a:solidFill>
                  <a:schemeClr val="bg1"/>
                </a:solidFill>
                <a:latin typeface="Consolas" panose="020B0609020204030204" pitchFamily="49" charset="0"/>
                <a:cs typeface="Consolas" panose="020B0609020204030204" pitchFamily="49" charset="0"/>
              </a:rPr>
              <a:t>Content-Type</a:t>
            </a:r>
            <a:r>
              <a:rPr lang="en-US" sz="3400" dirty="0"/>
              <a:t> / </a:t>
            </a:r>
            <a:r>
              <a:rPr lang="en-US" sz="3400" b="1" dirty="0">
                <a:solidFill>
                  <a:schemeClr val="bg1"/>
                </a:solidFill>
                <a:latin typeface="Consolas" panose="020B0609020204030204" pitchFamily="49" charset="0"/>
              </a:rPr>
              <a:t>Content-Disposition</a:t>
            </a:r>
            <a:r>
              <a:rPr lang="en-US" sz="3400" dirty="0"/>
              <a:t> headers</a:t>
            </a:r>
            <a:br>
              <a:rPr lang="en-US" sz="3400" dirty="0"/>
            </a:br>
            <a:r>
              <a:rPr lang="en-US" sz="3400" dirty="0"/>
              <a:t>specify how to process the HTTP request / response body</a:t>
            </a:r>
          </a:p>
          <a:p>
            <a:pPr>
              <a:lnSpc>
                <a:spcPct val="110000"/>
              </a:lnSpc>
            </a:pPr>
            <a:endParaRPr lang="en-US" sz="3200" dirty="0"/>
          </a:p>
          <a:p>
            <a:pPr>
              <a:lnSpc>
                <a:spcPct val="110000"/>
              </a:lnSpc>
            </a:pPr>
            <a:endParaRPr lang="en-US" sz="3200" dirty="0"/>
          </a:p>
          <a:p>
            <a:pPr>
              <a:lnSpc>
                <a:spcPct val="110000"/>
              </a:lnSpc>
            </a:pPr>
            <a:endParaRPr lang="en-US" sz="3200" dirty="0"/>
          </a:p>
          <a:p>
            <a:pPr>
              <a:lnSpc>
                <a:spcPct val="110000"/>
              </a:lnSpc>
            </a:pPr>
            <a:endParaRPr lang="en-US" sz="3200" dirty="0"/>
          </a:p>
          <a:p>
            <a:pPr>
              <a:lnSpc>
                <a:spcPct val="110000"/>
              </a:lnSpc>
            </a:pPr>
            <a:endParaRPr lang="en-US" sz="3200" dirty="0"/>
          </a:p>
          <a:p>
            <a:pPr>
              <a:lnSpc>
                <a:spcPct val="110000"/>
              </a:lnSpc>
            </a:pPr>
            <a:r>
              <a:rPr lang="en-US" sz="3200" dirty="0"/>
              <a:t>Standard media types: </a:t>
            </a:r>
            <a:r>
              <a:rPr lang="en-US" sz="3200" dirty="0">
                <a:hlinkClick r:id="rId3"/>
              </a:rPr>
              <a:t>https://iana.org/assignments/media-types</a:t>
            </a:r>
            <a:endParaRPr lang="en-US" sz="3200" dirty="0"/>
          </a:p>
        </p:txBody>
      </p:sp>
      <p:sp>
        <p:nvSpPr>
          <p:cNvPr id="3" name="Title 2">
            <a:extLst>
              <a:ext uri="{FF2B5EF4-FFF2-40B4-BE49-F238E27FC236}">
                <a16:creationId xmlns="" xmlns:a16="http://schemas.microsoft.com/office/drawing/2014/main" id="{6A64FE94-9BD7-40A4-8118-5B95FBECF259}"/>
              </a:ext>
            </a:extLst>
          </p:cNvPr>
          <p:cNvSpPr>
            <a:spLocks noGrp="1"/>
          </p:cNvSpPr>
          <p:nvPr>
            <p:ph type="title"/>
          </p:nvPr>
        </p:nvSpPr>
        <p:spPr/>
        <p:txBody>
          <a:bodyPr/>
          <a:lstStyle/>
          <a:p>
            <a:r>
              <a:rPr lang="en-US" dirty="0"/>
              <a:t>Content-Type and Disposition</a:t>
            </a:r>
          </a:p>
        </p:txBody>
      </p:sp>
      <p:sp>
        <p:nvSpPr>
          <p:cNvPr id="5" name="Rectangle 3">
            <a:extLst>
              <a:ext uri="{FF2B5EF4-FFF2-40B4-BE49-F238E27FC236}">
                <a16:creationId xmlns="" xmlns:a16="http://schemas.microsoft.com/office/drawing/2014/main" id="{E2FC9D22-D041-43E4-86A5-21BAD742CFCB}"/>
              </a:ext>
            </a:extLst>
          </p:cNvPr>
          <p:cNvSpPr>
            <a:spLocks noChangeArrowheads="1"/>
          </p:cNvSpPr>
          <p:nvPr/>
        </p:nvSpPr>
        <p:spPr bwMode="auto">
          <a:xfrm>
            <a:off x="651351" y="2642833"/>
            <a:ext cx="7829171" cy="50167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800" b="1" noProof="1">
                <a:latin typeface="Consolas" pitchFamily="49" charset="0"/>
                <a:cs typeface="Consolas" pitchFamily="49" charset="0"/>
              </a:rPr>
              <a:t>Content-Type: </a:t>
            </a:r>
            <a:r>
              <a:rPr lang="en-US" sz="2800" b="1" noProof="1">
                <a:solidFill>
                  <a:schemeClr val="bg1"/>
                </a:solidFill>
                <a:latin typeface="Consolas" pitchFamily="49" charset="0"/>
                <a:cs typeface="Consolas" pitchFamily="49" charset="0"/>
              </a:rPr>
              <a:t>application/json</a:t>
            </a:r>
          </a:p>
        </p:txBody>
      </p:sp>
      <p:sp>
        <p:nvSpPr>
          <p:cNvPr id="6" name="Rectangle 3">
            <a:extLst>
              <a:ext uri="{FF2B5EF4-FFF2-40B4-BE49-F238E27FC236}">
                <a16:creationId xmlns="" xmlns:a16="http://schemas.microsoft.com/office/drawing/2014/main" id="{C21E44B8-4064-4C95-BA46-149AF07E2C21}"/>
              </a:ext>
            </a:extLst>
          </p:cNvPr>
          <p:cNvSpPr>
            <a:spLocks noChangeArrowheads="1"/>
          </p:cNvSpPr>
          <p:nvPr/>
        </p:nvSpPr>
        <p:spPr bwMode="auto">
          <a:xfrm>
            <a:off x="645194" y="4403639"/>
            <a:ext cx="7835806" cy="132036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800" b="1" noProof="1">
                <a:latin typeface="Consolas" pitchFamily="49" charset="0"/>
                <a:cs typeface="Consolas" pitchFamily="49" charset="0"/>
              </a:rPr>
              <a:t>Content-Type: </a:t>
            </a:r>
            <a:r>
              <a:rPr lang="en-US" sz="2800" b="1" noProof="1">
                <a:solidFill>
                  <a:schemeClr val="bg1"/>
                </a:solidFill>
                <a:latin typeface="Consolas" pitchFamily="49" charset="0"/>
                <a:cs typeface="Consolas" pitchFamily="49" charset="0"/>
              </a:rPr>
              <a:t>application/pdf</a:t>
            </a:r>
          </a:p>
          <a:p>
            <a:pPr eaLnBrk="0" hangingPunct="0">
              <a:lnSpc>
                <a:spcPct val="95000"/>
              </a:lnSpc>
              <a:buClr>
                <a:schemeClr val="accent5">
                  <a:lumMod val="40000"/>
                  <a:lumOff val="60000"/>
                </a:schemeClr>
              </a:buClr>
              <a:buSzPct val="70000"/>
            </a:pPr>
            <a:r>
              <a:rPr lang="en-US" sz="2800" b="1" noProof="1">
                <a:latin typeface="Consolas" pitchFamily="49" charset="0"/>
                <a:cs typeface="Consolas" pitchFamily="49" charset="0"/>
              </a:rPr>
              <a:t>Content-Disposition: attachment; filename="Financial-Report-2020.pdf"</a:t>
            </a:r>
          </a:p>
        </p:txBody>
      </p:sp>
      <p:sp>
        <p:nvSpPr>
          <p:cNvPr id="8" name="AutoShape 7">
            <a:extLst>
              <a:ext uri="{FF2B5EF4-FFF2-40B4-BE49-F238E27FC236}">
                <a16:creationId xmlns="" xmlns:a16="http://schemas.microsoft.com/office/drawing/2014/main" id="{16CEEB55-7D10-4A8C-9FD5-7203AC247E79}"/>
              </a:ext>
            </a:extLst>
          </p:cNvPr>
          <p:cNvSpPr>
            <a:spLocks noChangeArrowheads="1"/>
          </p:cNvSpPr>
          <p:nvPr/>
        </p:nvSpPr>
        <p:spPr bwMode="auto">
          <a:xfrm>
            <a:off x="7030743" y="4290590"/>
            <a:ext cx="3214006" cy="527804"/>
          </a:xfrm>
          <a:prstGeom prst="wedgeRoundRectCallout">
            <a:avLst>
              <a:gd name="adj1" fmla="val -64457"/>
              <a:gd name="adj2" fmla="val 23488"/>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600" b="1" noProof="1">
                <a:solidFill>
                  <a:schemeClr val="bg2"/>
                </a:solidFill>
                <a:cs typeface="Consolas" pitchFamily="49" charset="0"/>
              </a:rPr>
              <a:t>Download a PDF file</a:t>
            </a:r>
          </a:p>
        </p:txBody>
      </p:sp>
      <p:sp>
        <p:nvSpPr>
          <p:cNvPr id="9" name="Rectangle 3">
            <a:extLst>
              <a:ext uri="{FF2B5EF4-FFF2-40B4-BE49-F238E27FC236}">
                <a16:creationId xmlns="" xmlns:a16="http://schemas.microsoft.com/office/drawing/2014/main" id="{8B219F14-A830-48E3-BD85-DD9FE922A9F4}"/>
              </a:ext>
            </a:extLst>
          </p:cNvPr>
          <p:cNvSpPr>
            <a:spLocks noChangeArrowheads="1"/>
          </p:cNvSpPr>
          <p:nvPr/>
        </p:nvSpPr>
        <p:spPr bwMode="auto">
          <a:xfrm>
            <a:off x="645194" y="3523236"/>
            <a:ext cx="7835806" cy="50167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800" b="1" noProof="1">
                <a:latin typeface="Consolas" pitchFamily="49" charset="0"/>
                <a:cs typeface="Consolas" pitchFamily="49" charset="0"/>
              </a:rPr>
              <a:t>Content-Type: </a:t>
            </a:r>
            <a:r>
              <a:rPr lang="en-US" sz="2800" b="1" noProof="1">
                <a:solidFill>
                  <a:schemeClr val="bg1"/>
                </a:solidFill>
                <a:latin typeface="Consolas" pitchFamily="49" charset="0"/>
                <a:cs typeface="Consolas" pitchFamily="49" charset="0"/>
              </a:rPr>
              <a:t>text/html</a:t>
            </a:r>
            <a:r>
              <a:rPr lang="en-US" sz="2800" b="1" noProof="1">
                <a:latin typeface="Consolas" pitchFamily="49" charset="0"/>
                <a:cs typeface="Consolas" pitchFamily="49" charset="0"/>
              </a:rPr>
              <a:t>; charset=utf-8</a:t>
            </a:r>
          </a:p>
        </p:txBody>
      </p:sp>
      <p:sp>
        <p:nvSpPr>
          <p:cNvPr id="11" name="Slide Number">
            <a:extLst>
              <a:ext uri="{FF2B5EF4-FFF2-40B4-BE49-F238E27FC236}">
                <a16:creationId xmlns="" xmlns:a16="http://schemas.microsoft.com/office/drawing/2014/main" id="{D41178DD-4D16-4C9C-BF11-F5173E113627}"/>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26</a:t>
            </a:fld>
            <a:endParaRPr lang="en-US" noProof="0" dirty="0"/>
          </a:p>
        </p:txBody>
      </p:sp>
      <p:sp>
        <p:nvSpPr>
          <p:cNvPr id="7" name="AutoShape 7">
            <a:extLst>
              <a:ext uri="{FF2B5EF4-FFF2-40B4-BE49-F238E27FC236}">
                <a16:creationId xmlns="" xmlns:a16="http://schemas.microsoft.com/office/drawing/2014/main" id="{6EA6F4B0-C51A-41D9-98DE-3FE2EB0EA7CE}"/>
              </a:ext>
            </a:extLst>
          </p:cNvPr>
          <p:cNvSpPr>
            <a:spLocks noChangeArrowheads="1"/>
          </p:cNvSpPr>
          <p:nvPr/>
        </p:nvSpPr>
        <p:spPr bwMode="auto">
          <a:xfrm>
            <a:off x="9171513" y="3133943"/>
            <a:ext cx="2375293" cy="953453"/>
          </a:xfrm>
          <a:prstGeom prst="wedgeRoundRectCallout">
            <a:avLst>
              <a:gd name="adj1" fmla="val -86991"/>
              <a:gd name="adj2" fmla="val 15844"/>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600" b="1" noProof="1">
                <a:solidFill>
                  <a:schemeClr val="bg2"/>
                </a:solidFill>
                <a:cs typeface="Consolas" pitchFamily="49" charset="0"/>
              </a:rPr>
              <a:t>UTF-8 encoded HTML page</a:t>
            </a:r>
          </a:p>
        </p:txBody>
      </p:sp>
      <p:sp>
        <p:nvSpPr>
          <p:cNvPr id="10" name="AutoShape 7">
            <a:extLst>
              <a:ext uri="{FF2B5EF4-FFF2-40B4-BE49-F238E27FC236}">
                <a16:creationId xmlns="" xmlns:a16="http://schemas.microsoft.com/office/drawing/2014/main" id="{6EC36D60-C839-4BE5-B006-77910C31A48C}"/>
              </a:ext>
            </a:extLst>
          </p:cNvPr>
          <p:cNvSpPr>
            <a:spLocks noChangeArrowheads="1"/>
          </p:cNvSpPr>
          <p:nvPr/>
        </p:nvSpPr>
        <p:spPr bwMode="auto">
          <a:xfrm>
            <a:off x="7334468" y="2435396"/>
            <a:ext cx="3214006" cy="527804"/>
          </a:xfrm>
          <a:prstGeom prst="wedgeRoundRectCallout">
            <a:avLst>
              <a:gd name="adj1" fmla="val -65622"/>
              <a:gd name="adj2" fmla="val 35539"/>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600" b="1" noProof="1">
                <a:solidFill>
                  <a:schemeClr val="bg2"/>
                </a:solidFill>
                <a:cs typeface="Consolas" pitchFamily="49" charset="0"/>
              </a:rPr>
              <a:t>JSON-encoded data</a:t>
            </a:r>
          </a:p>
        </p:txBody>
      </p:sp>
    </p:spTree>
    <p:extLst>
      <p:ext uri="{BB962C8B-B14F-4D97-AF65-F5344CB8AC3E}">
        <p14:creationId xmlns:p14="http://schemas.microsoft.com/office/powerpoint/2010/main" val="149580859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30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30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300"/>
                                  </p:stCondLst>
                                  <p:childTnLst>
                                    <p:set>
                                      <p:cBhvr>
                                        <p:cTn id="23" dur="1" fill="hold">
                                          <p:stCondLst>
                                            <p:cond delay="0"/>
                                          </p:stCondLst>
                                        </p:cTn>
                                        <p:tgtEl>
                                          <p:spTgt spid="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animBg="1"/>
      <p:bldP spid="7" grpId="0" animBg="1"/>
      <p:bldP spid="1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5CC6FB64-89F3-4DB8-AD00-794C99619ECF}"/>
              </a:ext>
            </a:extLst>
          </p:cNvPr>
          <p:cNvSpPr>
            <a:spLocks noGrp="1"/>
          </p:cNvSpPr>
          <p:nvPr>
            <p:ph type="title"/>
          </p:nvPr>
        </p:nvSpPr>
        <p:spPr/>
        <p:txBody>
          <a:bodyPr/>
          <a:lstStyle/>
          <a:p>
            <a:r>
              <a:rPr lang="en-US"/>
              <a:t>HTTP Conversation: Example</a:t>
            </a:r>
            <a:endParaRPr lang="en-US" dirty="0"/>
          </a:p>
        </p:txBody>
      </p:sp>
      <p:sp>
        <p:nvSpPr>
          <p:cNvPr id="5" name="Text Box 4">
            <a:extLst>
              <a:ext uri="{FF2B5EF4-FFF2-40B4-BE49-F238E27FC236}">
                <a16:creationId xmlns="" xmlns:a16="http://schemas.microsoft.com/office/drawing/2014/main" id="{BC11804B-AF4B-4B28-8B47-73C321161DF4}"/>
              </a:ext>
            </a:extLst>
          </p:cNvPr>
          <p:cNvSpPr txBox="1">
            <a:spLocks noChangeArrowheads="1"/>
          </p:cNvSpPr>
          <p:nvPr/>
        </p:nvSpPr>
        <p:spPr bwMode="auto">
          <a:xfrm>
            <a:off x="381000" y="3297391"/>
            <a:ext cx="8280000" cy="329320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latin typeface="Consolas" pitchFamily="49" charset="0"/>
                <a:cs typeface="Consolas" pitchFamily="49" charset="0"/>
              </a:rPr>
              <a:t>HTTP/1.1 </a:t>
            </a:r>
            <a:r>
              <a:rPr lang="en-US" sz="2600" b="1" noProof="1">
                <a:solidFill>
                  <a:schemeClr val="bg1"/>
                </a:solidFill>
                <a:latin typeface="Consolas" pitchFamily="49" charset="0"/>
                <a:cs typeface="Consolas" pitchFamily="49" charset="0"/>
              </a:rPr>
              <a:t>200 OK</a:t>
            </a:r>
          </a:p>
          <a:p>
            <a:pPr eaLnBrk="0" hangingPunct="0">
              <a:buClr>
                <a:schemeClr val="accent5">
                  <a:lumMod val="40000"/>
                  <a:lumOff val="60000"/>
                </a:schemeClr>
              </a:buClr>
              <a:buSzPct val="70000"/>
            </a:pPr>
            <a:r>
              <a:rPr lang="en-US" sz="2600" b="1" noProof="1">
                <a:latin typeface="Consolas" pitchFamily="49" charset="0"/>
                <a:cs typeface="Consolas" pitchFamily="49" charset="0"/>
              </a:rPr>
              <a:t>Date: Tue, 16 May 2020 15:13:41 GMT</a:t>
            </a:r>
          </a:p>
          <a:p>
            <a:pPr eaLnBrk="0" hangingPunct="0">
              <a:buClr>
                <a:schemeClr val="accent5">
                  <a:lumMod val="40000"/>
                  <a:lumOff val="60000"/>
                </a:schemeClr>
              </a:buClr>
              <a:buSzPct val="70000"/>
            </a:pPr>
            <a:r>
              <a:rPr lang="en-US" sz="2600" b="1" noProof="1">
                <a:latin typeface="Consolas" pitchFamily="49" charset="0"/>
                <a:cs typeface="Consolas" pitchFamily="49" charset="0"/>
              </a:rPr>
              <a:t>Server: Microsoft-HTTPAPI/2.0</a:t>
            </a:r>
          </a:p>
          <a:p>
            <a:pPr eaLnBrk="0" hangingPunct="0">
              <a:buClr>
                <a:schemeClr val="accent5">
                  <a:lumMod val="40000"/>
                  <a:lumOff val="60000"/>
                </a:schemeClr>
              </a:buClr>
              <a:buSzPct val="70000"/>
            </a:pPr>
            <a:r>
              <a:rPr lang="en-US" sz="2600" b="1" noProof="1">
                <a:latin typeface="Consolas" pitchFamily="49" charset="0"/>
                <a:cs typeface="Consolas" pitchFamily="49" charset="0"/>
              </a:rPr>
              <a:t>Last-Modified: </a:t>
            </a:r>
            <a:r>
              <a:rPr lang="sv-SE" sz="2600" b="1" noProof="1">
                <a:latin typeface="Consolas" pitchFamily="49" charset="0"/>
                <a:cs typeface="Consolas" pitchFamily="49" charset="0"/>
              </a:rPr>
              <a:t>Tue, 16 Jan 2018 15:13:42 GMT</a:t>
            </a:r>
            <a:endParaRPr lang="en-US" sz="2600" b="1" noProof="1">
              <a:latin typeface="Consolas" pitchFamily="49" charset="0"/>
              <a:cs typeface="Consolas" pitchFamily="49" charset="0"/>
            </a:endParaRPr>
          </a:p>
          <a:p>
            <a:pPr eaLnBrk="0" hangingPunct="0">
              <a:buClr>
                <a:schemeClr val="accent5">
                  <a:lumMod val="40000"/>
                  <a:lumOff val="60000"/>
                </a:schemeClr>
              </a:buClr>
              <a:buSzPct val="70000"/>
            </a:pPr>
            <a:r>
              <a:rPr lang="en-US" sz="2600" b="1" noProof="1">
                <a:latin typeface="Consolas" pitchFamily="49" charset="0"/>
                <a:cs typeface="Consolas" pitchFamily="49" charset="0"/>
              </a:rPr>
              <a:t>Content-Length: 18586</a:t>
            </a:r>
          </a:p>
          <a:p>
            <a:pPr eaLnBrk="0" hangingPunct="0">
              <a:buClr>
                <a:schemeClr val="accent5">
                  <a:lumMod val="40000"/>
                  <a:lumOff val="60000"/>
                </a:schemeClr>
              </a:buClr>
              <a:buSzPct val="70000"/>
            </a:pPr>
            <a:r>
              <a:rPr lang="en-US" sz="2600" b="1" i="1" noProof="1">
                <a:solidFill>
                  <a:schemeClr val="bg1"/>
                </a:solidFill>
                <a:latin typeface="Consolas" pitchFamily="49" charset="0"/>
                <a:cs typeface="Consolas" pitchFamily="49" charset="0"/>
              </a:rPr>
              <a:t>&lt;CRLF&gt;</a:t>
            </a:r>
          </a:p>
          <a:p>
            <a:pPr eaLnBrk="0" hangingPunct="0">
              <a:buClr>
                <a:schemeClr val="accent5">
                  <a:lumMod val="40000"/>
                  <a:lumOff val="60000"/>
                </a:schemeClr>
              </a:buClr>
              <a:buSzPct val="70000"/>
            </a:pPr>
            <a:r>
              <a:rPr lang="en-US" sz="2600" b="1" noProof="1">
                <a:latin typeface="Consolas" pitchFamily="49" charset="0"/>
                <a:cs typeface="Consolas" pitchFamily="49" charset="0"/>
              </a:rPr>
              <a:t>&lt;html&gt;&lt;title&gt;Get a Tech Degree from</a:t>
            </a:r>
            <a:r>
              <a:rPr lang="en-GB" sz="2600" b="1" noProof="1">
                <a:latin typeface="Consolas" pitchFamily="49" charset="0"/>
                <a:cs typeface="Consolas" pitchFamily="49" charset="0"/>
              </a:rPr>
              <a:t>…</a:t>
            </a:r>
            <a:endParaRPr lang="bg-BG" sz="2600" b="1" noProof="1">
              <a:latin typeface="Consolas" pitchFamily="49" charset="0"/>
              <a:cs typeface="Consolas" pitchFamily="49" charset="0"/>
            </a:endParaRPr>
          </a:p>
          <a:p>
            <a:pPr eaLnBrk="0" hangingPunct="0">
              <a:buClr>
                <a:schemeClr val="accent5">
                  <a:lumMod val="40000"/>
                  <a:lumOff val="60000"/>
                </a:schemeClr>
              </a:buClr>
              <a:buSzPct val="70000"/>
            </a:pPr>
            <a:r>
              <a:rPr lang="en-US" sz="2600" b="1" noProof="1">
                <a:latin typeface="Consolas" pitchFamily="49" charset="0"/>
                <a:cs typeface="Consolas" pitchFamily="49" charset="0"/>
              </a:rPr>
              <a:t>&lt;/title&gt;</a:t>
            </a:r>
          </a:p>
        </p:txBody>
      </p:sp>
      <p:sp>
        <p:nvSpPr>
          <p:cNvPr id="7" name="Rectangle 2">
            <a:extLst>
              <a:ext uri="{FF2B5EF4-FFF2-40B4-BE49-F238E27FC236}">
                <a16:creationId xmlns="" xmlns:a16="http://schemas.microsoft.com/office/drawing/2014/main" id="{1A9663B6-2406-4563-8096-6589C070EB38}"/>
              </a:ext>
            </a:extLst>
          </p:cNvPr>
          <p:cNvSpPr>
            <a:spLocks noChangeArrowheads="1"/>
          </p:cNvSpPr>
          <p:nvPr/>
        </p:nvSpPr>
        <p:spPr bwMode="auto">
          <a:xfrm>
            <a:off x="381000" y="1364737"/>
            <a:ext cx="8280000" cy="169277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GET</a:t>
            </a:r>
            <a:r>
              <a:rPr lang="en-US" sz="2600" b="1" noProof="1">
                <a:latin typeface="Consolas" pitchFamily="49" charset="0"/>
                <a:cs typeface="Consolas" pitchFamily="49" charset="0"/>
              </a:rPr>
              <a:t> /</a:t>
            </a:r>
            <a:r>
              <a:rPr lang="en-GB" sz="2600" b="1" noProof="1">
                <a:latin typeface="Consolas" pitchFamily="49" charset="0"/>
                <a:cs typeface="Consolas" pitchFamily="49" charset="0"/>
              </a:rPr>
              <a:t>trainings/courses</a:t>
            </a:r>
            <a:r>
              <a:rPr lang="bg-BG" sz="2600" b="1" noProof="1">
                <a:latin typeface="Consolas" pitchFamily="49" charset="0"/>
                <a:cs typeface="Consolas" pitchFamily="49" charset="0"/>
              </a:rPr>
              <a:t> </a:t>
            </a:r>
            <a:r>
              <a:rPr lang="en-US" sz="2600" b="1" noProof="1">
                <a:solidFill>
                  <a:schemeClr val="bg1"/>
                </a:solidFill>
                <a:latin typeface="Consolas" pitchFamily="49" charset="0"/>
                <a:cs typeface="Consolas" pitchFamily="49" charset="0"/>
              </a:rPr>
              <a:t>HTTP/1.1</a:t>
            </a:r>
          </a:p>
          <a:p>
            <a:pPr eaLnBrk="0" hangingPunct="0">
              <a:buClr>
                <a:schemeClr val="accent5">
                  <a:lumMod val="40000"/>
                  <a:lumOff val="60000"/>
                </a:schemeClr>
              </a:buClr>
              <a:buSzPct val="70000"/>
            </a:pPr>
            <a:r>
              <a:rPr lang="en-US" sz="2600" b="1" noProof="1">
                <a:latin typeface="Consolas" pitchFamily="49" charset="0"/>
                <a:cs typeface="Consolas" pitchFamily="49" charset="0"/>
              </a:rPr>
              <a:t>Host: softuni.org</a:t>
            </a:r>
          </a:p>
          <a:p>
            <a:pPr eaLnBrk="0" hangingPunct="0">
              <a:buClr>
                <a:schemeClr val="accent5">
                  <a:lumMod val="40000"/>
                  <a:lumOff val="60000"/>
                </a:schemeClr>
              </a:buClr>
              <a:buSzPct val="70000"/>
            </a:pPr>
            <a:r>
              <a:rPr lang="en-US" sz="2600" b="1" noProof="1">
                <a:latin typeface="Consolas" pitchFamily="49" charset="0"/>
                <a:cs typeface="Consolas" pitchFamily="49" charset="0"/>
              </a:rPr>
              <a:t>User-Agent: Mozilla/5.0</a:t>
            </a:r>
          </a:p>
          <a:p>
            <a:pPr eaLnBrk="0" hangingPunct="0">
              <a:buClr>
                <a:schemeClr val="accent5">
                  <a:lumMod val="40000"/>
                  <a:lumOff val="60000"/>
                </a:schemeClr>
              </a:buClr>
              <a:buSzPct val="70000"/>
            </a:pPr>
            <a:r>
              <a:rPr lang="en-US" sz="2600" b="1" i="1" noProof="1">
                <a:solidFill>
                  <a:schemeClr val="bg1"/>
                </a:solidFill>
                <a:latin typeface="Consolas" pitchFamily="49" charset="0"/>
                <a:cs typeface="Consolas" pitchFamily="49" charset="0"/>
              </a:rPr>
              <a:t>&lt;CRLF&gt;</a:t>
            </a:r>
          </a:p>
        </p:txBody>
      </p:sp>
      <p:sp>
        <p:nvSpPr>
          <p:cNvPr id="18" name="AutoShape 7">
            <a:extLst>
              <a:ext uri="{FF2B5EF4-FFF2-40B4-BE49-F238E27FC236}">
                <a16:creationId xmlns="" xmlns:a16="http://schemas.microsoft.com/office/drawing/2014/main" id="{9CFD0532-9ABF-4CCD-AF4C-68B7C1CF7460}"/>
              </a:ext>
            </a:extLst>
          </p:cNvPr>
          <p:cNvSpPr>
            <a:spLocks noChangeArrowheads="1"/>
          </p:cNvSpPr>
          <p:nvPr/>
        </p:nvSpPr>
        <p:spPr bwMode="auto">
          <a:xfrm>
            <a:off x="8886000" y="1769800"/>
            <a:ext cx="2565000" cy="527804"/>
          </a:xfrm>
          <a:prstGeom prst="wedgeRoundRectCallout">
            <a:avLst>
              <a:gd name="adj1" fmla="val -72718"/>
              <a:gd name="adj2" fmla="val 39035"/>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800" b="1" noProof="1">
                <a:solidFill>
                  <a:schemeClr val="bg2"/>
                </a:solidFill>
                <a:cs typeface="Consolas" pitchFamily="49" charset="0"/>
              </a:rPr>
              <a:t>HTTP Request</a:t>
            </a:r>
          </a:p>
        </p:txBody>
      </p:sp>
      <p:sp>
        <p:nvSpPr>
          <p:cNvPr id="20" name="AutoShape 7">
            <a:extLst>
              <a:ext uri="{FF2B5EF4-FFF2-40B4-BE49-F238E27FC236}">
                <a16:creationId xmlns="" xmlns:a16="http://schemas.microsoft.com/office/drawing/2014/main" id="{9CFD0532-9ABF-4CCD-AF4C-68B7C1CF7460}"/>
              </a:ext>
            </a:extLst>
          </p:cNvPr>
          <p:cNvSpPr>
            <a:spLocks noChangeArrowheads="1"/>
          </p:cNvSpPr>
          <p:nvPr/>
        </p:nvSpPr>
        <p:spPr bwMode="auto">
          <a:xfrm>
            <a:off x="8886000" y="3713892"/>
            <a:ext cx="2565000" cy="527804"/>
          </a:xfrm>
          <a:prstGeom prst="wedgeRoundRectCallout">
            <a:avLst>
              <a:gd name="adj1" fmla="val -71536"/>
              <a:gd name="adj2" fmla="val 36629"/>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800" b="1" noProof="1">
                <a:solidFill>
                  <a:schemeClr val="bg2"/>
                </a:solidFill>
                <a:cs typeface="Consolas" pitchFamily="49" charset="0"/>
              </a:rPr>
              <a:t>HTTP Response</a:t>
            </a:r>
          </a:p>
        </p:txBody>
      </p:sp>
      <p:sp>
        <p:nvSpPr>
          <p:cNvPr id="8" name="Slide Number">
            <a:extLst>
              <a:ext uri="{FF2B5EF4-FFF2-40B4-BE49-F238E27FC236}">
                <a16:creationId xmlns="" xmlns:a16="http://schemas.microsoft.com/office/drawing/2014/main" id="{24E11185-961E-437E-8F73-ABFCBAF39509}"/>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27</a:t>
            </a:fld>
            <a:endParaRPr lang="en-US" noProof="0" dirty="0"/>
          </a:p>
        </p:txBody>
      </p:sp>
    </p:spTree>
    <p:extLst>
      <p:ext uri="{BB962C8B-B14F-4D97-AF65-F5344CB8AC3E}">
        <p14:creationId xmlns:p14="http://schemas.microsoft.com/office/powerpoint/2010/main" val="262817682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300"/>
                                  </p:stCondLst>
                                  <p:childTnLst>
                                    <p:set>
                                      <p:cBhvr>
                                        <p:cTn id="13"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8" grpId="0" animBg="1"/>
      <p:bldP spid="2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1000" y="1629000"/>
            <a:ext cx="2393095" cy="2393095"/>
          </a:xfrm>
          <a:prstGeom prst="rect">
            <a:avLst/>
          </a:prstGeom>
        </p:spPr>
      </p:pic>
      <p:sp>
        <p:nvSpPr>
          <p:cNvPr id="6" name="Title 5">
            <a:extLst>
              <a:ext uri="{FF2B5EF4-FFF2-40B4-BE49-F238E27FC236}">
                <a16:creationId xmlns="" xmlns:a16="http://schemas.microsoft.com/office/drawing/2014/main" id="{B263D08A-801D-411A-95BC-7FD248C3D970}"/>
              </a:ext>
            </a:extLst>
          </p:cNvPr>
          <p:cNvSpPr>
            <a:spLocks noGrp="1"/>
          </p:cNvSpPr>
          <p:nvPr>
            <p:ph type="title" sz="quarter" idx="10"/>
          </p:nvPr>
        </p:nvSpPr>
        <p:spPr/>
        <p:txBody>
          <a:bodyPr/>
          <a:lstStyle/>
          <a:p>
            <a:r>
              <a:rPr lang="en-US"/>
              <a:t>URL</a:t>
            </a:r>
          </a:p>
        </p:txBody>
      </p:sp>
      <p:sp>
        <p:nvSpPr>
          <p:cNvPr id="8" name="Subtitle 7">
            <a:extLst>
              <a:ext uri="{FF2B5EF4-FFF2-40B4-BE49-F238E27FC236}">
                <a16:creationId xmlns="" xmlns:a16="http://schemas.microsoft.com/office/drawing/2014/main" id="{B6322C14-A284-4075-BB29-BFB637AFA9E9}"/>
              </a:ext>
            </a:extLst>
          </p:cNvPr>
          <p:cNvSpPr>
            <a:spLocks noGrp="1"/>
          </p:cNvSpPr>
          <p:nvPr>
            <p:ph type="subTitle" sz="quarter" idx="11"/>
          </p:nvPr>
        </p:nvSpPr>
        <p:spPr/>
        <p:txBody>
          <a:bodyPr/>
          <a:lstStyle/>
          <a:p>
            <a:r>
              <a:rPr lang="en-US" dirty="0"/>
              <a:t>Protocol, Host, Path, </a:t>
            </a:r>
            <a:r>
              <a:rPr lang="en-US"/>
              <a:t>Query String</a:t>
            </a:r>
            <a:endParaRPr lang="en-US" dirty="0"/>
          </a:p>
        </p:txBody>
      </p:sp>
    </p:spTree>
    <p:extLst>
      <p:ext uri="{BB962C8B-B14F-4D97-AF65-F5344CB8AC3E}">
        <p14:creationId xmlns:p14="http://schemas.microsoft.com/office/powerpoint/2010/main" val="429106625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77B5C1B1-5456-49F4-985F-E41ED8FFD03B}"/>
              </a:ext>
            </a:extLst>
          </p:cNvPr>
          <p:cNvSpPr>
            <a:spLocks noGrp="1"/>
          </p:cNvSpPr>
          <p:nvPr>
            <p:ph type="title"/>
          </p:nvPr>
        </p:nvSpPr>
        <p:spPr/>
        <p:txBody>
          <a:bodyPr/>
          <a:lstStyle/>
          <a:p>
            <a:r>
              <a:rPr lang="en-US" sz="4000" dirty="0"/>
              <a:t>Uniform Resource Locator (URL)</a:t>
            </a:r>
            <a:endParaRPr lang="en-US" dirty="0"/>
          </a:p>
        </p:txBody>
      </p:sp>
      <p:sp>
        <p:nvSpPr>
          <p:cNvPr id="5" name="Rectangle: Rounded Corners 4">
            <a:extLst>
              <a:ext uri="{FF2B5EF4-FFF2-40B4-BE49-F238E27FC236}">
                <a16:creationId xmlns="" xmlns:a16="http://schemas.microsoft.com/office/drawing/2014/main" id="{2C87558E-D12C-4A6B-B2AF-4D0AF649BDD3}"/>
              </a:ext>
            </a:extLst>
          </p:cNvPr>
          <p:cNvSpPr/>
          <p:nvPr/>
        </p:nvSpPr>
        <p:spPr>
          <a:xfrm>
            <a:off x="976309" y="1323119"/>
            <a:ext cx="799896" cy="468382"/>
          </a:xfrm>
          <a:prstGeom prst="roundRect">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endParaRPr lang="bg-BG" sz="2800" b="1">
              <a:solidFill>
                <a:srgbClr val="F7FFE7"/>
              </a:solidFill>
              <a:effectLst>
                <a:outerShdw blurRad="38100" dist="38100" dir="2700000" algn="tl">
                  <a:srgbClr val="000000">
                    <a:alpha val="43137"/>
                  </a:srgbClr>
                </a:outerShdw>
              </a:effectLst>
            </a:endParaRPr>
          </a:p>
        </p:txBody>
      </p:sp>
      <p:sp>
        <p:nvSpPr>
          <p:cNvPr id="6" name="Rectangle: Rounded Corners 5">
            <a:extLst>
              <a:ext uri="{FF2B5EF4-FFF2-40B4-BE49-F238E27FC236}">
                <a16:creationId xmlns="" xmlns:a16="http://schemas.microsoft.com/office/drawing/2014/main" id="{F587C57C-4BBC-40C2-8F38-463CB00C7663}"/>
              </a:ext>
            </a:extLst>
          </p:cNvPr>
          <p:cNvSpPr/>
          <p:nvPr/>
        </p:nvSpPr>
        <p:spPr>
          <a:xfrm>
            <a:off x="2231747" y="1331402"/>
            <a:ext cx="1719537" cy="468382"/>
          </a:xfrm>
          <a:prstGeom prst="roundRect">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endParaRPr lang="bg-BG" sz="2800" b="1">
              <a:solidFill>
                <a:srgbClr val="F7FFE7"/>
              </a:solidFill>
              <a:effectLst>
                <a:outerShdw blurRad="38100" dist="38100" dir="2700000" algn="tl">
                  <a:srgbClr val="000000">
                    <a:alpha val="43137"/>
                  </a:srgbClr>
                </a:outerShdw>
              </a:effectLst>
            </a:endParaRPr>
          </a:p>
        </p:txBody>
      </p:sp>
      <p:sp>
        <p:nvSpPr>
          <p:cNvPr id="7" name="Rectangle: Rounded Corners 6">
            <a:extLst>
              <a:ext uri="{FF2B5EF4-FFF2-40B4-BE49-F238E27FC236}">
                <a16:creationId xmlns="" xmlns:a16="http://schemas.microsoft.com/office/drawing/2014/main" id="{18E4BC22-AD8C-4F96-8710-BBCC7C4112D0}"/>
              </a:ext>
            </a:extLst>
          </p:cNvPr>
          <p:cNvSpPr/>
          <p:nvPr/>
        </p:nvSpPr>
        <p:spPr>
          <a:xfrm>
            <a:off x="4101582" y="1331402"/>
            <a:ext cx="667008" cy="468382"/>
          </a:xfrm>
          <a:prstGeom prst="roundRect">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endParaRPr lang="bg-BG" sz="2800" b="1">
              <a:solidFill>
                <a:srgbClr val="F7FFE7"/>
              </a:solidFill>
              <a:effectLst>
                <a:outerShdw blurRad="38100" dist="38100" dir="2700000" algn="tl">
                  <a:srgbClr val="000000">
                    <a:alpha val="43137"/>
                  </a:srgbClr>
                </a:outerShdw>
              </a:effectLst>
            </a:endParaRPr>
          </a:p>
        </p:txBody>
      </p:sp>
      <p:sp>
        <p:nvSpPr>
          <p:cNvPr id="8" name="Rectangle: Rounded Corners 7">
            <a:extLst>
              <a:ext uri="{FF2B5EF4-FFF2-40B4-BE49-F238E27FC236}">
                <a16:creationId xmlns="" xmlns:a16="http://schemas.microsoft.com/office/drawing/2014/main" id="{7ADEE924-0413-4562-B875-1B319B1390F0}"/>
              </a:ext>
            </a:extLst>
          </p:cNvPr>
          <p:cNvSpPr/>
          <p:nvPr/>
        </p:nvSpPr>
        <p:spPr>
          <a:xfrm>
            <a:off x="4920990" y="1331402"/>
            <a:ext cx="2368805" cy="468382"/>
          </a:xfrm>
          <a:prstGeom prst="roundRect">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endParaRPr lang="bg-BG" sz="2800" b="1">
              <a:solidFill>
                <a:srgbClr val="F7FFE7"/>
              </a:solidFill>
              <a:effectLst>
                <a:outerShdw blurRad="38100" dist="38100" dir="2700000" algn="tl">
                  <a:srgbClr val="000000">
                    <a:alpha val="43137"/>
                  </a:srgbClr>
                </a:outerShdw>
              </a:effectLst>
            </a:endParaRPr>
          </a:p>
        </p:txBody>
      </p:sp>
      <p:sp>
        <p:nvSpPr>
          <p:cNvPr id="9" name="Rectangle: Rounded Corners 8">
            <a:extLst>
              <a:ext uri="{FF2B5EF4-FFF2-40B4-BE49-F238E27FC236}">
                <a16:creationId xmlns="" xmlns:a16="http://schemas.microsoft.com/office/drawing/2014/main" id="{0497F44A-1DA5-4FD2-98A0-4CD0195DCAFC}"/>
              </a:ext>
            </a:extLst>
          </p:cNvPr>
          <p:cNvSpPr/>
          <p:nvPr/>
        </p:nvSpPr>
        <p:spPr>
          <a:xfrm>
            <a:off x="7456483" y="1331402"/>
            <a:ext cx="2160791" cy="468382"/>
          </a:xfrm>
          <a:prstGeom prst="roundRect">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endParaRPr lang="bg-BG" sz="2800" b="1">
              <a:solidFill>
                <a:srgbClr val="F7FFE7"/>
              </a:solidFill>
              <a:effectLst>
                <a:outerShdw blurRad="38100" dist="38100" dir="2700000" algn="tl">
                  <a:srgbClr val="000000">
                    <a:alpha val="43137"/>
                  </a:srgbClr>
                </a:outerShdw>
              </a:effectLst>
            </a:endParaRPr>
          </a:p>
        </p:txBody>
      </p:sp>
      <p:sp>
        <p:nvSpPr>
          <p:cNvPr id="10" name="Rectangle: Rounded Corners 9">
            <a:extLst>
              <a:ext uri="{FF2B5EF4-FFF2-40B4-BE49-F238E27FC236}">
                <a16:creationId xmlns="" xmlns:a16="http://schemas.microsoft.com/office/drawing/2014/main" id="{E5F9C384-A9ED-4429-A027-A147E47AA1C1}"/>
              </a:ext>
            </a:extLst>
          </p:cNvPr>
          <p:cNvSpPr/>
          <p:nvPr/>
        </p:nvSpPr>
        <p:spPr>
          <a:xfrm>
            <a:off x="9818683" y="1331402"/>
            <a:ext cx="1430082" cy="468382"/>
          </a:xfrm>
          <a:prstGeom prst="roundRect">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endParaRPr lang="bg-BG" sz="2800" b="1">
              <a:solidFill>
                <a:srgbClr val="F7FFE7"/>
              </a:solidFill>
              <a:effectLst>
                <a:outerShdw blurRad="38100" dist="38100" dir="2700000" algn="tl">
                  <a:srgbClr val="000000">
                    <a:alpha val="43137"/>
                  </a:srgbClr>
                </a:outerShdw>
              </a:effectLst>
            </a:endParaRPr>
          </a:p>
        </p:txBody>
      </p:sp>
      <p:sp>
        <p:nvSpPr>
          <p:cNvPr id="12" name="Rectangle 3">
            <a:extLst>
              <a:ext uri="{FF2B5EF4-FFF2-40B4-BE49-F238E27FC236}">
                <a16:creationId xmlns="" xmlns:a16="http://schemas.microsoft.com/office/drawing/2014/main" id="{B2F090A0-720E-4A9D-9CCE-82718E4BDE4B}"/>
              </a:ext>
            </a:extLst>
          </p:cNvPr>
          <p:cNvSpPr txBox="1">
            <a:spLocks noChangeArrowheads="1"/>
          </p:cNvSpPr>
          <p:nvPr/>
        </p:nvSpPr>
        <p:spPr>
          <a:xfrm>
            <a:off x="336000" y="2680240"/>
            <a:ext cx="11520000" cy="3988759"/>
          </a:xfrm>
          <a:prstGeom prst="rect">
            <a:avLst/>
          </a:prstGeom>
        </p:spPr>
        <p:txBody>
          <a:bodyPr>
            <a:normAutofit/>
          </a:bodyPr>
          <a:lstStyle>
            <a:lvl1pPr marL="456915" indent="-456915" algn="l" defTabSz="1218438" rtl="0" ea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9pPr>
          </a:lstStyle>
          <a:p>
            <a:pPr marL="355600" indent="-355600">
              <a:buClr>
                <a:schemeClr val="tx1"/>
              </a:buClr>
            </a:pPr>
            <a:r>
              <a:rPr lang="en-US" sz="3200" b="1" dirty="0">
                <a:solidFill>
                  <a:schemeClr val="bg1"/>
                </a:solidFill>
                <a:cs typeface="Consolas" pitchFamily="49" charset="0"/>
              </a:rPr>
              <a:t>Network</a:t>
            </a:r>
            <a:r>
              <a:rPr lang="en-US" sz="3200" dirty="0"/>
              <a:t> </a:t>
            </a:r>
            <a:r>
              <a:rPr lang="en-US" sz="3200" b="1" dirty="0">
                <a:solidFill>
                  <a:schemeClr val="bg1"/>
                </a:solidFill>
                <a:cs typeface="Consolas" pitchFamily="49" charset="0"/>
              </a:rPr>
              <a:t>protocol</a:t>
            </a:r>
            <a:r>
              <a:rPr lang="en-US" sz="3200" dirty="0"/>
              <a:t> (</a:t>
            </a:r>
            <a:r>
              <a:rPr lang="en-US" sz="3200" dirty="0">
                <a:cs typeface="Consolas" pitchFamily="49" charset="0"/>
              </a:rPr>
              <a:t>http</a:t>
            </a:r>
            <a:r>
              <a:rPr lang="en-US" sz="3200" dirty="0"/>
              <a:t>, </a:t>
            </a:r>
            <a:r>
              <a:rPr lang="en-US" sz="3200" dirty="0">
                <a:cs typeface="Consolas" pitchFamily="49" charset="0"/>
              </a:rPr>
              <a:t>ftp</a:t>
            </a:r>
            <a:r>
              <a:rPr lang="en-US" sz="3200" dirty="0"/>
              <a:t>, </a:t>
            </a:r>
            <a:r>
              <a:rPr lang="en-US" sz="3200" dirty="0">
                <a:cs typeface="Consolas" pitchFamily="49" charset="0"/>
              </a:rPr>
              <a:t>https</a:t>
            </a:r>
            <a:r>
              <a:rPr lang="en-US" sz="3200" dirty="0"/>
              <a:t>...) – HTTP in most cases</a:t>
            </a:r>
          </a:p>
          <a:p>
            <a:pPr marL="355600" indent="-355600">
              <a:buClr>
                <a:schemeClr val="tx1"/>
              </a:buClr>
            </a:pPr>
            <a:r>
              <a:rPr lang="en-US" sz="3200" b="1" dirty="0">
                <a:solidFill>
                  <a:schemeClr val="bg1"/>
                </a:solidFill>
                <a:cs typeface="Consolas" pitchFamily="49" charset="0"/>
              </a:rPr>
              <a:t>Host</a:t>
            </a:r>
            <a:r>
              <a:rPr lang="en-US" sz="3200" dirty="0"/>
              <a:t> or</a:t>
            </a:r>
            <a:r>
              <a:rPr lang="en-US" sz="3200" dirty="0">
                <a:solidFill>
                  <a:schemeClr val="bg1"/>
                </a:solidFill>
              </a:rPr>
              <a:t> </a:t>
            </a:r>
            <a:r>
              <a:rPr lang="en-US" sz="3200" b="1" dirty="0">
                <a:solidFill>
                  <a:schemeClr val="bg1"/>
                </a:solidFill>
              </a:rPr>
              <a:t>IP</a:t>
            </a:r>
            <a:r>
              <a:rPr lang="en-US" sz="3200" dirty="0">
                <a:solidFill>
                  <a:schemeClr val="bg1"/>
                </a:solidFill>
              </a:rPr>
              <a:t> </a:t>
            </a:r>
            <a:r>
              <a:rPr lang="en-US" sz="3200" dirty="0"/>
              <a:t>address (</a:t>
            </a:r>
            <a:r>
              <a:rPr lang="en-US" sz="3200" noProof="1">
                <a:cs typeface="Consolas" pitchFamily="49" charset="0"/>
              </a:rPr>
              <a:t>softuni.org</a:t>
            </a:r>
            <a:r>
              <a:rPr lang="en-US" sz="3200" dirty="0"/>
              <a:t>, </a:t>
            </a:r>
            <a:r>
              <a:rPr lang="en-US" sz="3200" dirty="0">
                <a:cs typeface="Consolas" pitchFamily="49" charset="0"/>
              </a:rPr>
              <a:t>gmail.com</a:t>
            </a:r>
            <a:r>
              <a:rPr lang="en-US" sz="3200" dirty="0"/>
              <a:t>, </a:t>
            </a:r>
            <a:r>
              <a:rPr lang="en-US" sz="3200" dirty="0">
                <a:cs typeface="Consolas" pitchFamily="49" charset="0"/>
              </a:rPr>
              <a:t>127.0.0.1</a:t>
            </a:r>
            <a:r>
              <a:rPr lang="en-US" sz="3200" dirty="0"/>
              <a:t>, </a:t>
            </a:r>
            <a:r>
              <a:rPr lang="en-US" sz="3200" dirty="0">
                <a:cs typeface="Consolas" pitchFamily="49" charset="0"/>
              </a:rPr>
              <a:t>web</a:t>
            </a:r>
            <a:r>
              <a:rPr lang="en-US" sz="3200" dirty="0"/>
              <a:t>)</a:t>
            </a:r>
          </a:p>
          <a:p>
            <a:pPr marL="355600" indent="-355600">
              <a:buClr>
                <a:schemeClr val="tx1"/>
              </a:buClr>
            </a:pPr>
            <a:r>
              <a:rPr lang="en-US" sz="3200" b="1" dirty="0">
                <a:solidFill>
                  <a:schemeClr val="bg1"/>
                </a:solidFill>
                <a:cs typeface="Consolas" pitchFamily="49" charset="0"/>
              </a:rPr>
              <a:t>Port</a:t>
            </a:r>
            <a:r>
              <a:rPr lang="en-US" sz="3200" dirty="0"/>
              <a:t> (the default port is </a:t>
            </a:r>
            <a:r>
              <a:rPr lang="en-US" sz="3200" b="1" dirty="0">
                <a:solidFill>
                  <a:schemeClr val="bg1"/>
                </a:solidFill>
              </a:rPr>
              <a:t>80</a:t>
            </a:r>
            <a:r>
              <a:rPr lang="en-US" sz="3200" dirty="0"/>
              <a:t>) – integer in the range [0…65535]</a:t>
            </a:r>
          </a:p>
          <a:p>
            <a:pPr marL="355600" indent="-355600">
              <a:buClr>
                <a:schemeClr val="tx1"/>
              </a:buClr>
            </a:pPr>
            <a:r>
              <a:rPr lang="en-US" sz="3200" b="1" dirty="0">
                <a:solidFill>
                  <a:schemeClr val="bg1"/>
                </a:solidFill>
                <a:cs typeface="Consolas" pitchFamily="49" charset="0"/>
              </a:rPr>
              <a:t>Path</a:t>
            </a:r>
            <a:r>
              <a:rPr lang="en-US" sz="3200" dirty="0"/>
              <a:t> (</a:t>
            </a:r>
            <a:r>
              <a:rPr lang="en-US" sz="3200" dirty="0">
                <a:cs typeface="Consolas" pitchFamily="49" charset="0"/>
              </a:rPr>
              <a:t>/forum</a:t>
            </a:r>
            <a:r>
              <a:rPr lang="en-US" sz="3200" dirty="0"/>
              <a:t>, /path/</a:t>
            </a:r>
            <a:r>
              <a:rPr lang="en-US" sz="3200" noProof="1">
                <a:cs typeface="Consolas" pitchFamily="49" charset="0"/>
              </a:rPr>
              <a:t>index.php</a:t>
            </a:r>
            <a:r>
              <a:rPr lang="en-US" sz="3200" dirty="0"/>
              <a:t>)</a:t>
            </a:r>
          </a:p>
          <a:p>
            <a:pPr marL="355600" indent="-355600">
              <a:buClr>
                <a:schemeClr val="tx1"/>
              </a:buClr>
            </a:pPr>
            <a:r>
              <a:rPr lang="en-US" sz="3200" b="1" dirty="0">
                <a:solidFill>
                  <a:schemeClr val="bg1"/>
                </a:solidFill>
                <a:cs typeface="Consolas" pitchFamily="49" charset="0"/>
              </a:rPr>
              <a:t>Query</a:t>
            </a:r>
            <a:r>
              <a:rPr lang="en-US" sz="3200" dirty="0"/>
              <a:t> </a:t>
            </a:r>
            <a:r>
              <a:rPr lang="en-US" sz="3200" b="1" dirty="0">
                <a:solidFill>
                  <a:schemeClr val="bg1"/>
                </a:solidFill>
                <a:cs typeface="Consolas" pitchFamily="49" charset="0"/>
              </a:rPr>
              <a:t>string</a:t>
            </a:r>
            <a:r>
              <a:rPr lang="en-US" sz="3200" dirty="0"/>
              <a:t> (</a:t>
            </a:r>
            <a:r>
              <a:rPr lang="en-US" sz="3200" dirty="0">
                <a:cs typeface="Consolas" pitchFamily="49" charset="0"/>
              </a:rPr>
              <a:t>?</a:t>
            </a:r>
            <a:r>
              <a:rPr lang="en-US" sz="3200" noProof="1">
                <a:cs typeface="Consolas" pitchFamily="49" charset="0"/>
              </a:rPr>
              <a:t>id=27&amp;lang=en</a:t>
            </a:r>
            <a:r>
              <a:rPr lang="en-US" sz="3200" dirty="0"/>
              <a:t>)</a:t>
            </a:r>
          </a:p>
          <a:p>
            <a:pPr marL="355600" indent="-355600">
              <a:buClr>
                <a:schemeClr val="tx1"/>
              </a:buClr>
            </a:pPr>
            <a:r>
              <a:rPr lang="en-US" sz="3200" b="1" dirty="0">
                <a:solidFill>
                  <a:schemeClr val="bg1"/>
                </a:solidFill>
                <a:cs typeface="Consolas" pitchFamily="49" charset="0"/>
              </a:rPr>
              <a:t>Fragment</a:t>
            </a:r>
            <a:r>
              <a:rPr lang="en-US" sz="3200" dirty="0"/>
              <a:t> (</a:t>
            </a:r>
            <a:r>
              <a:rPr lang="en-US" sz="3200" dirty="0">
                <a:cs typeface="Consolas" pitchFamily="49" charset="0"/>
              </a:rPr>
              <a:t>#slides</a:t>
            </a:r>
            <a:r>
              <a:rPr lang="en-US" sz="3200" dirty="0"/>
              <a:t>) – navigate to some section in the page</a:t>
            </a:r>
          </a:p>
        </p:txBody>
      </p:sp>
      <p:sp>
        <p:nvSpPr>
          <p:cNvPr id="14" name="Rectangle 4">
            <a:extLst>
              <a:ext uri="{FF2B5EF4-FFF2-40B4-BE49-F238E27FC236}">
                <a16:creationId xmlns="" xmlns:a16="http://schemas.microsoft.com/office/drawing/2014/main" id="{D1C129FA-8E37-4512-9F20-9169D3412A43}"/>
              </a:ext>
            </a:extLst>
          </p:cNvPr>
          <p:cNvSpPr>
            <a:spLocks noChangeArrowheads="1"/>
          </p:cNvSpPr>
          <p:nvPr/>
        </p:nvSpPr>
        <p:spPr bwMode="auto">
          <a:xfrm>
            <a:off x="957229" y="1322776"/>
            <a:ext cx="10288644" cy="46166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400" b="1" noProof="1">
                <a:solidFill>
                  <a:schemeClr val="bg1"/>
                </a:solidFill>
                <a:latin typeface="Consolas" pitchFamily="49" charset="0"/>
                <a:cs typeface="Consolas" pitchFamily="49" charset="0"/>
              </a:rPr>
              <a:t>http://mysite.com:8080/demo/index.php?id=27&amp;lang=en#lectures</a:t>
            </a:r>
          </a:p>
        </p:txBody>
      </p:sp>
      <p:sp>
        <p:nvSpPr>
          <p:cNvPr id="15" name="Right Brace 14">
            <a:extLst>
              <a:ext uri="{FF2B5EF4-FFF2-40B4-BE49-F238E27FC236}">
                <a16:creationId xmlns="" xmlns:a16="http://schemas.microsoft.com/office/drawing/2014/main" id="{AFB3399E-961F-4FBC-91A9-9A32EF640870}"/>
              </a:ext>
            </a:extLst>
          </p:cNvPr>
          <p:cNvSpPr/>
          <p:nvPr/>
        </p:nvSpPr>
        <p:spPr>
          <a:xfrm rot="5400000">
            <a:off x="1295456" y="1518515"/>
            <a:ext cx="212402" cy="720519"/>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6" name="TextBox 15">
            <a:extLst>
              <a:ext uri="{FF2B5EF4-FFF2-40B4-BE49-F238E27FC236}">
                <a16:creationId xmlns="" xmlns:a16="http://schemas.microsoft.com/office/drawing/2014/main" id="{946C4E09-7363-481F-8198-E0CD8AEA1175}"/>
              </a:ext>
            </a:extLst>
          </p:cNvPr>
          <p:cNvSpPr txBox="1"/>
          <p:nvPr/>
        </p:nvSpPr>
        <p:spPr>
          <a:xfrm>
            <a:off x="676400" y="2042356"/>
            <a:ext cx="1480472" cy="523219"/>
          </a:xfrm>
          <a:prstGeom prst="rect">
            <a:avLst/>
          </a:prstGeom>
          <a:noFill/>
        </p:spPr>
        <p:txBody>
          <a:bodyPr wrap="square" rtlCol="0">
            <a:spAutoFit/>
          </a:bodyPr>
          <a:lstStyle/>
          <a:p>
            <a:pPr algn="ctr"/>
            <a:r>
              <a:rPr lang="en-GB" sz="2800" b="1" dirty="0"/>
              <a:t>Protocol</a:t>
            </a:r>
          </a:p>
        </p:txBody>
      </p:sp>
      <p:sp>
        <p:nvSpPr>
          <p:cNvPr id="17" name="Right Brace 16">
            <a:extLst>
              <a:ext uri="{FF2B5EF4-FFF2-40B4-BE49-F238E27FC236}">
                <a16:creationId xmlns="" xmlns:a16="http://schemas.microsoft.com/office/drawing/2014/main" id="{A72E3AED-5E34-42B9-A4D1-0F6CD198C4CD}"/>
              </a:ext>
            </a:extLst>
          </p:cNvPr>
          <p:cNvSpPr/>
          <p:nvPr/>
        </p:nvSpPr>
        <p:spPr>
          <a:xfrm rot="5400000">
            <a:off x="2992596" y="1040575"/>
            <a:ext cx="212402" cy="1676400"/>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8" name="TextBox 17">
            <a:extLst>
              <a:ext uri="{FF2B5EF4-FFF2-40B4-BE49-F238E27FC236}">
                <a16:creationId xmlns="" xmlns:a16="http://schemas.microsoft.com/office/drawing/2014/main" id="{55391204-E928-403A-B4D6-7088EF8AE596}"/>
              </a:ext>
            </a:extLst>
          </p:cNvPr>
          <p:cNvSpPr txBox="1"/>
          <p:nvPr/>
        </p:nvSpPr>
        <p:spPr>
          <a:xfrm>
            <a:off x="2573300" y="2042356"/>
            <a:ext cx="1057630" cy="523219"/>
          </a:xfrm>
          <a:prstGeom prst="rect">
            <a:avLst/>
          </a:prstGeom>
          <a:noFill/>
        </p:spPr>
        <p:txBody>
          <a:bodyPr wrap="square" rtlCol="0">
            <a:spAutoFit/>
          </a:bodyPr>
          <a:lstStyle/>
          <a:p>
            <a:pPr algn="ctr"/>
            <a:r>
              <a:rPr lang="en-GB" sz="2800" b="1" dirty="0"/>
              <a:t>Host</a:t>
            </a:r>
          </a:p>
        </p:txBody>
      </p:sp>
      <p:sp>
        <p:nvSpPr>
          <p:cNvPr id="19" name="Right Brace 18">
            <a:extLst>
              <a:ext uri="{FF2B5EF4-FFF2-40B4-BE49-F238E27FC236}">
                <a16:creationId xmlns="" xmlns:a16="http://schemas.microsoft.com/office/drawing/2014/main" id="{38EA6187-B7A6-492F-AC9E-B8DD9B909173}"/>
              </a:ext>
            </a:extLst>
          </p:cNvPr>
          <p:cNvSpPr/>
          <p:nvPr/>
        </p:nvSpPr>
        <p:spPr>
          <a:xfrm rot="5400000">
            <a:off x="4322793" y="1553467"/>
            <a:ext cx="212402" cy="650616"/>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0" name="TextBox 19">
            <a:extLst>
              <a:ext uri="{FF2B5EF4-FFF2-40B4-BE49-F238E27FC236}">
                <a16:creationId xmlns="" xmlns:a16="http://schemas.microsoft.com/office/drawing/2014/main" id="{B93A0C11-FA16-4F4E-A8D8-8AC803CFEA67}"/>
              </a:ext>
            </a:extLst>
          </p:cNvPr>
          <p:cNvSpPr txBox="1"/>
          <p:nvPr/>
        </p:nvSpPr>
        <p:spPr>
          <a:xfrm>
            <a:off x="3989373" y="2042356"/>
            <a:ext cx="874074" cy="523219"/>
          </a:xfrm>
          <a:prstGeom prst="rect">
            <a:avLst/>
          </a:prstGeom>
          <a:noFill/>
        </p:spPr>
        <p:txBody>
          <a:bodyPr wrap="square" rtlCol="0">
            <a:spAutoFit/>
          </a:bodyPr>
          <a:lstStyle/>
          <a:p>
            <a:pPr algn="ctr"/>
            <a:r>
              <a:rPr lang="en-GB" sz="2800" b="1" dirty="0"/>
              <a:t>Port</a:t>
            </a:r>
          </a:p>
        </p:txBody>
      </p:sp>
      <p:sp>
        <p:nvSpPr>
          <p:cNvPr id="21" name="Right Brace 20">
            <a:extLst>
              <a:ext uri="{FF2B5EF4-FFF2-40B4-BE49-F238E27FC236}">
                <a16:creationId xmlns="" xmlns:a16="http://schemas.microsoft.com/office/drawing/2014/main" id="{0A72A8BD-9439-4B8F-97E5-8E1C82C9C6D9}"/>
              </a:ext>
            </a:extLst>
          </p:cNvPr>
          <p:cNvSpPr/>
          <p:nvPr/>
        </p:nvSpPr>
        <p:spPr>
          <a:xfrm rot="5400000">
            <a:off x="5995350" y="690532"/>
            <a:ext cx="212403" cy="2376489"/>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2" name="TextBox 21">
            <a:extLst>
              <a:ext uri="{FF2B5EF4-FFF2-40B4-BE49-F238E27FC236}">
                <a16:creationId xmlns="" xmlns:a16="http://schemas.microsoft.com/office/drawing/2014/main" id="{2AB27D19-0F09-4549-B9D3-3B5A13031175}"/>
              </a:ext>
            </a:extLst>
          </p:cNvPr>
          <p:cNvSpPr txBox="1"/>
          <p:nvPr/>
        </p:nvSpPr>
        <p:spPr>
          <a:xfrm>
            <a:off x="5671400" y="2042356"/>
            <a:ext cx="874074" cy="523219"/>
          </a:xfrm>
          <a:prstGeom prst="rect">
            <a:avLst/>
          </a:prstGeom>
          <a:noFill/>
        </p:spPr>
        <p:txBody>
          <a:bodyPr wrap="square" rtlCol="0">
            <a:spAutoFit/>
          </a:bodyPr>
          <a:lstStyle/>
          <a:p>
            <a:pPr algn="ctr"/>
            <a:r>
              <a:rPr lang="en-GB" sz="2800" b="1" dirty="0"/>
              <a:t>Path</a:t>
            </a:r>
          </a:p>
        </p:txBody>
      </p:sp>
      <p:sp>
        <p:nvSpPr>
          <p:cNvPr id="23" name="Right Brace 22">
            <a:extLst>
              <a:ext uri="{FF2B5EF4-FFF2-40B4-BE49-F238E27FC236}">
                <a16:creationId xmlns="" xmlns:a16="http://schemas.microsoft.com/office/drawing/2014/main" id="{57FF2039-B80F-4351-9615-318A74A16943}"/>
              </a:ext>
            </a:extLst>
          </p:cNvPr>
          <p:cNvSpPr/>
          <p:nvPr/>
        </p:nvSpPr>
        <p:spPr>
          <a:xfrm rot="5400000">
            <a:off x="8440893" y="773877"/>
            <a:ext cx="212405" cy="2209801"/>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4" name="TextBox 23">
            <a:extLst>
              <a:ext uri="{FF2B5EF4-FFF2-40B4-BE49-F238E27FC236}">
                <a16:creationId xmlns="" xmlns:a16="http://schemas.microsoft.com/office/drawing/2014/main" id="{A5D1D0A8-33BA-42B1-9732-AB5323B4CC13}"/>
              </a:ext>
            </a:extLst>
          </p:cNvPr>
          <p:cNvSpPr txBox="1"/>
          <p:nvPr/>
        </p:nvSpPr>
        <p:spPr>
          <a:xfrm>
            <a:off x="7401000" y="2042356"/>
            <a:ext cx="2281167" cy="523220"/>
          </a:xfrm>
          <a:prstGeom prst="rect">
            <a:avLst/>
          </a:prstGeom>
          <a:noFill/>
        </p:spPr>
        <p:txBody>
          <a:bodyPr wrap="square" rtlCol="0">
            <a:spAutoFit/>
          </a:bodyPr>
          <a:lstStyle/>
          <a:p>
            <a:pPr algn="ctr"/>
            <a:r>
              <a:rPr lang="en-GB" sz="2800" b="1" dirty="0"/>
              <a:t>Query string</a:t>
            </a:r>
          </a:p>
        </p:txBody>
      </p:sp>
      <p:sp>
        <p:nvSpPr>
          <p:cNvPr id="25" name="Right Brace 24">
            <a:extLst>
              <a:ext uri="{FF2B5EF4-FFF2-40B4-BE49-F238E27FC236}">
                <a16:creationId xmlns="" xmlns:a16="http://schemas.microsoft.com/office/drawing/2014/main" id="{DCF6FDC9-3302-45D5-A39A-942370B7AFBD}"/>
              </a:ext>
            </a:extLst>
          </p:cNvPr>
          <p:cNvSpPr/>
          <p:nvPr/>
        </p:nvSpPr>
        <p:spPr>
          <a:xfrm rot="5400000">
            <a:off x="10383994" y="1192974"/>
            <a:ext cx="212403" cy="1371601"/>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6" name="TextBox 25">
            <a:extLst>
              <a:ext uri="{FF2B5EF4-FFF2-40B4-BE49-F238E27FC236}">
                <a16:creationId xmlns="" xmlns:a16="http://schemas.microsoft.com/office/drawing/2014/main" id="{7DEE8807-A1DD-4598-A332-8A0261D56E4D}"/>
              </a:ext>
            </a:extLst>
          </p:cNvPr>
          <p:cNvSpPr txBox="1"/>
          <p:nvPr/>
        </p:nvSpPr>
        <p:spPr>
          <a:xfrm>
            <a:off x="9670600" y="2042356"/>
            <a:ext cx="1656054" cy="523219"/>
          </a:xfrm>
          <a:prstGeom prst="rect">
            <a:avLst/>
          </a:prstGeom>
          <a:noFill/>
        </p:spPr>
        <p:txBody>
          <a:bodyPr wrap="square" rtlCol="0">
            <a:spAutoFit/>
          </a:bodyPr>
          <a:lstStyle/>
          <a:p>
            <a:pPr algn="ctr"/>
            <a:r>
              <a:rPr lang="en-GB" sz="2800" b="1" dirty="0"/>
              <a:t>Fragment</a:t>
            </a:r>
          </a:p>
        </p:txBody>
      </p:sp>
      <p:sp>
        <p:nvSpPr>
          <p:cNvPr id="27" name="Slide Number">
            <a:extLst>
              <a:ext uri="{FF2B5EF4-FFF2-40B4-BE49-F238E27FC236}">
                <a16:creationId xmlns="" xmlns:a16="http://schemas.microsoft.com/office/drawing/2014/main" id="{C867F069-D85F-472B-B52C-2B01B34038C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29</a:t>
            </a:fld>
            <a:endParaRPr lang="en-US" noProof="0" dirty="0"/>
          </a:p>
        </p:txBody>
      </p:sp>
    </p:spTree>
    <p:extLst>
      <p:ext uri="{BB962C8B-B14F-4D97-AF65-F5344CB8AC3E}">
        <p14:creationId xmlns:p14="http://schemas.microsoft.com/office/powerpoint/2010/main" val="11750293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type="body" sz="quarter" idx="10"/>
          </p:nvPr>
        </p:nvSpPr>
        <p:spPr/>
        <p:txBody>
          <a:bodyPr>
            <a:normAutofit/>
          </a:bodyPr>
          <a:lstStyle/>
          <a:p>
            <a:pPr marL="0" indent="0" algn="ctr">
              <a:buNone/>
            </a:pPr>
            <a:endParaRPr lang="bg-BG" sz="4000" b="1" dirty="0"/>
          </a:p>
          <a:p>
            <a:pPr marL="0" indent="0" algn="ctr">
              <a:buNone/>
            </a:pPr>
            <a:r>
              <a:rPr lang="en-US" sz="8800" b="1" u="sng" dirty="0">
                <a:solidFill>
                  <a:schemeClr val="bg1"/>
                </a:solidFill>
              </a:rPr>
              <a:t>sli.do</a:t>
            </a:r>
            <a:endParaRPr lang="bg-BG" sz="7200" b="1" u="sng" dirty="0">
              <a:solidFill>
                <a:schemeClr val="bg1"/>
              </a:solidFill>
            </a:endParaRPr>
          </a:p>
          <a:p>
            <a:pPr marL="0" indent="0" algn="ctr">
              <a:buNone/>
            </a:pPr>
            <a:r>
              <a:rPr lang="en-US" sz="11500" b="1" dirty="0"/>
              <a:t>#fund-common</a:t>
            </a:r>
            <a:endParaRPr lang="en-US" sz="11500" dirty="0"/>
          </a:p>
        </p:txBody>
      </p:sp>
      <p:sp>
        <p:nvSpPr>
          <p:cNvPr id="6" name="Title 3"/>
          <p:cNvSpPr>
            <a:spLocks noGrp="1"/>
          </p:cNvSpPr>
          <p:nvPr>
            <p:ph type="title"/>
          </p:nvPr>
        </p:nvSpPr>
        <p:spPr/>
        <p:txBody>
          <a:bodyPr/>
          <a:lstStyle/>
          <a:p>
            <a:r>
              <a:rPr lang="en-US" dirty="0"/>
              <a:t>Have a Question?</a:t>
            </a:r>
          </a:p>
        </p:txBody>
      </p:sp>
      <p:sp>
        <p:nvSpPr>
          <p:cNvPr id="7" name="Slide Number">
            <a:extLst>
              <a:ext uri="{FF2B5EF4-FFF2-40B4-BE49-F238E27FC236}">
                <a16:creationId xmlns="" xmlns:a16="http://schemas.microsoft.com/office/drawing/2014/main" id="{02FC5226-4F82-4CCF-B87F-886C24DE5A0F}"/>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a:t>
            </a:fld>
            <a:endParaRPr lang="en-US" noProof="0" dirty="0"/>
          </a:p>
        </p:txBody>
      </p:sp>
    </p:spTree>
    <p:extLst>
      <p:ext uri="{BB962C8B-B14F-4D97-AF65-F5344CB8AC3E}">
        <p14:creationId xmlns:p14="http://schemas.microsoft.com/office/powerpoint/2010/main" val="26705220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1">
            <a:extLst>
              <a:ext uri="{FF2B5EF4-FFF2-40B4-BE49-F238E27FC236}">
                <a16:creationId xmlns="" xmlns:a16="http://schemas.microsoft.com/office/drawing/2014/main" id="{4130C082-38AD-4FD0-B7E8-771CFFD3AFCC}"/>
              </a:ext>
            </a:extLst>
          </p:cNvPr>
          <p:cNvSpPr txBox="1">
            <a:spLocks/>
          </p:cNvSpPr>
          <p:nvPr/>
        </p:nvSpPr>
        <p:spPr>
          <a:xfrm>
            <a:off x="190413" y="1151122"/>
            <a:ext cx="11804822" cy="5517878"/>
          </a:xfrm>
          <a:prstGeom prst="rect">
            <a:avLst/>
          </a:prstGeom>
        </p:spPr>
        <p:txBody>
          <a:bodyPr>
            <a:normAutofit/>
          </a:bodyPr>
          <a:lstStyle>
            <a:lvl1pPr marL="456915" indent="-456915" algn="l" defTabSz="1218438" rtl="0" ea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110000"/>
              </a:lnSpc>
            </a:pPr>
            <a:r>
              <a:rPr lang="en-US" dirty="0"/>
              <a:t>Query string contains data that is </a:t>
            </a:r>
            <a:r>
              <a:rPr lang="en-US" b="1" dirty="0">
                <a:solidFill>
                  <a:schemeClr val="bg1"/>
                </a:solidFill>
              </a:rPr>
              <a:t>not part</a:t>
            </a:r>
            <a:r>
              <a:rPr lang="en-US" dirty="0"/>
              <a:t> of the path structure</a:t>
            </a:r>
          </a:p>
          <a:p>
            <a:pPr>
              <a:lnSpc>
                <a:spcPct val="110000"/>
              </a:lnSpc>
            </a:pPr>
            <a:endParaRPr lang="en-US" dirty="0"/>
          </a:p>
          <a:p>
            <a:pPr>
              <a:lnSpc>
                <a:spcPct val="110000"/>
              </a:lnSpc>
            </a:pPr>
            <a:r>
              <a:rPr lang="en-US" dirty="0"/>
              <a:t>Commonly used in searches and dynamic pages</a:t>
            </a:r>
          </a:p>
          <a:p>
            <a:pPr>
              <a:lnSpc>
                <a:spcPct val="110000"/>
              </a:lnSpc>
            </a:pPr>
            <a:r>
              <a:rPr lang="en-US" dirty="0"/>
              <a:t>It is the part of the </a:t>
            </a:r>
            <a:r>
              <a:rPr lang="en-US" dirty="0">
                <a:latin typeface="Consolas" panose="020B0609020204030204" pitchFamily="49" charset="0"/>
                <a:cs typeface="Consolas" panose="020B0609020204030204" pitchFamily="49" charset="0"/>
              </a:rPr>
              <a:t>URL</a:t>
            </a:r>
            <a:r>
              <a:rPr lang="en-US" dirty="0"/>
              <a:t> after the question mark (</a:t>
            </a:r>
            <a:r>
              <a:rPr lang="en-US" b="1" dirty="0">
                <a:solidFill>
                  <a:schemeClr val="bg1"/>
                </a:solidFill>
                <a:latin typeface="Consolas" panose="020B0609020204030204" pitchFamily="49" charset="0"/>
                <a:cs typeface="Consolas" panose="020B0609020204030204" pitchFamily="49" charset="0"/>
              </a:rPr>
              <a:t>?</a:t>
            </a:r>
            <a:r>
              <a:rPr lang="en-US" dirty="0"/>
              <a:t>) symbol</a:t>
            </a:r>
          </a:p>
          <a:p>
            <a:pPr>
              <a:lnSpc>
                <a:spcPct val="110000"/>
              </a:lnSpc>
            </a:pPr>
            <a:r>
              <a:rPr lang="en-US" dirty="0"/>
              <a:t>Parameters have </a:t>
            </a:r>
            <a:r>
              <a:rPr lang="en-US" b="1" dirty="0">
                <a:solidFill>
                  <a:schemeClr val="bg1"/>
                </a:solidFill>
                <a:latin typeface="Consolas" panose="020B0609020204030204" pitchFamily="49" charset="0"/>
              </a:rPr>
              <a:t>name=value</a:t>
            </a:r>
            <a:r>
              <a:rPr lang="en-US" dirty="0"/>
              <a:t> format</a:t>
            </a:r>
          </a:p>
          <a:p>
            <a:pPr>
              <a:lnSpc>
                <a:spcPct val="110000"/>
              </a:lnSpc>
            </a:pPr>
            <a:r>
              <a:rPr lang="en-US" dirty="0"/>
              <a:t>Multiple</a:t>
            </a:r>
            <a:r>
              <a:rPr lang="bg-BG" dirty="0"/>
              <a:t> </a:t>
            </a:r>
            <a:r>
              <a:rPr lang="en-US" dirty="0"/>
              <a:t>parameters are separated by the </a:t>
            </a:r>
            <a:r>
              <a:rPr lang="en-US" b="1" dirty="0">
                <a:solidFill>
                  <a:schemeClr val="bg1"/>
                </a:solidFill>
              </a:rPr>
              <a:t>&amp;</a:t>
            </a:r>
            <a:r>
              <a:rPr lang="en-US" dirty="0"/>
              <a:t> delimiter</a:t>
            </a:r>
          </a:p>
        </p:txBody>
      </p:sp>
      <p:sp>
        <p:nvSpPr>
          <p:cNvPr id="1118210" name="Rectangle 2"/>
          <p:cNvSpPr>
            <a:spLocks noGrp="1" noChangeArrowheads="1"/>
          </p:cNvSpPr>
          <p:nvPr>
            <p:ph type="title"/>
          </p:nvPr>
        </p:nvSpPr>
        <p:spPr/>
        <p:txBody>
          <a:bodyPr/>
          <a:lstStyle/>
          <a:p>
            <a:r>
              <a:rPr lang="en-US"/>
              <a:t>Query String</a:t>
            </a:r>
            <a:endParaRPr lang="bg-BG" dirty="0"/>
          </a:p>
        </p:txBody>
      </p:sp>
      <p:sp>
        <p:nvSpPr>
          <p:cNvPr id="5" name="Rectangle 4">
            <a:extLst>
              <a:ext uri="{FF2B5EF4-FFF2-40B4-BE49-F238E27FC236}">
                <a16:creationId xmlns="" xmlns:a16="http://schemas.microsoft.com/office/drawing/2014/main" id="{DD8CD9D1-18D1-4FB9-81B9-F172BB989495}"/>
              </a:ext>
            </a:extLst>
          </p:cNvPr>
          <p:cNvSpPr>
            <a:spLocks noChangeArrowheads="1"/>
          </p:cNvSpPr>
          <p:nvPr/>
        </p:nvSpPr>
        <p:spPr bwMode="auto">
          <a:xfrm>
            <a:off x="786000" y="1944000"/>
            <a:ext cx="10530000" cy="5326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08000" tIns="108000" rIns="108000" bIns="72000">
            <a:spAutoFit/>
          </a:bodyPr>
          <a:lstStyle/>
          <a:p>
            <a:pPr eaLnBrk="0" hangingPunct="0">
              <a:lnSpc>
                <a:spcPct val="95000"/>
              </a:lnSpc>
              <a:buClr>
                <a:schemeClr val="accent5">
                  <a:lumMod val="40000"/>
                  <a:lumOff val="60000"/>
                </a:schemeClr>
              </a:buClr>
              <a:buSzPct val="70000"/>
            </a:pPr>
            <a:r>
              <a:rPr lang="en-US" sz="2400" b="1" noProof="1">
                <a:latin typeface="Consolas" pitchFamily="49" charset="0"/>
                <a:cs typeface="Consolas" pitchFamily="49" charset="0"/>
              </a:rPr>
              <a:t>http://example.com/path/to/page</a:t>
            </a:r>
            <a:r>
              <a:rPr lang="en-US" sz="2400" b="1" noProof="1">
                <a:solidFill>
                  <a:schemeClr val="accent1">
                    <a:lumMod val="75000"/>
                  </a:schemeClr>
                </a:solidFill>
                <a:latin typeface="Consolas" pitchFamily="49" charset="0"/>
                <a:cs typeface="Consolas" pitchFamily="49" charset="0"/>
              </a:rPr>
              <a:t>?</a:t>
            </a:r>
            <a:r>
              <a:rPr lang="en-US" sz="2400" b="1" noProof="1">
                <a:latin typeface="Consolas" pitchFamily="49" charset="0"/>
                <a:cs typeface="Consolas" pitchFamily="49" charset="0"/>
              </a:rPr>
              <a:t>name=tom</a:t>
            </a:r>
            <a:r>
              <a:rPr lang="en-US" sz="2400" b="1" noProof="1">
                <a:solidFill>
                  <a:schemeClr val="accent1">
                    <a:lumMod val="75000"/>
                  </a:schemeClr>
                </a:solidFill>
                <a:latin typeface="Consolas" pitchFamily="49" charset="0"/>
                <a:cs typeface="Consolas" pitchFamily="49" charset="0"/>
              </a:rPr>
              <a:t>&amp;</a:t>
            </a:r>
            <a:r>
              <a:rPr lang="en-US" sz="2400" b="1" noProof="1">
                <a:latin typeface="Consolas" pitchFamily="49" charset="0"/>
                <a:cs typeface="Consolas" pitchFamily="49" charset="0"/>
              </a:rPr>
              <a:t>color=purple</a:t>
            </a:r>
          </a:p>
        </p:txBody>
      </p:sp>
      <p:sp>
        <p:nvSpPr>
          <p:cNvPr id="7" name="Slide Number">
            <a:extLst>
              <a:ext uri="{FF2B5EF4-FFF2-40B4-BE49-F238E27FC236}">
                <a16:creationId xmlns="" xmlns:a16="http://schemas.microsoft.com/office/drawing/2014/main" id="{6645BB77-AEE8-4D48-809C-B16658B6913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30</a:t>
            </a:fld>
            <a:endParaRPr lang="en-US" noProof="0" dirty="0"/>
          </a:p>
        </p:txBody>
      </p:sp>
    </p:spTree>
    <p:extLst>
      <p:ext uri="{BB962C8B-B14F-4D97-AF65-F5344CB8AC3E}">
        <p14:creationId xmlns:p14="http://schemas.microsoft.com/office/powerpoint/2010/main" val="2320050032"/>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t>URLs are encoded according to </a:t>
            </a:r>
            <a:r>
              <a:rPr lang="en-US" b="1" dirty="0">
                <a:hlinkClick r:id="rId3"/>
              </a:rPr>
              <a:t>RFC 1738</a:t>
            </a:r>
            <a:endParaRPr lang="en-US" b="1" dirty="0"/>
          </a:p>
          <a:p>
            <a:pPr lvl="1"/>
            <a:r>
              <a:rPr lang="en-US" dirty="0"/>
              <a:t>Normal URL characters – have no special meaning</a:t>
            </a:r>
          </a:p>
          <a:p>
            <a:pPr marL="442912" lvl="1" indent="0">
              <a:buNone/>
            </a:pPr>
            <a:endParaRPr lang="en-US" dirty="0"/>
          </a:p>
          <a:p>
            <a:pPr lvl="1"/>
            <a:r>
              <a:rPr lang="en-US" dirty="0"/>
              <a:t>Reserved URL characters – have a </a:t>
            </a:r>
            <a:r>
              <a:rPr lang="en-US" b="1" dirty="0">
                <a:solidFill>
                  <a:schemeClr val="bg1"/>
                </a:solidFill>
              </a:rPr>
              <a:t>special meaning</a:t>
            </a:r>
          </a:p>
          <a:p>
            <a:pPr marL="442912" lvl="1" indent="0">
              <a:buNone/>
            </a:pPr>
            <a:endParaRPr lang="en-US" b="1" dirty="0">
              <a:solidFill>
                <a:schemeClr val="bg1"/>
              </a:solidFill>
            </a:endParaRPr>
          </a:p>
          <a:p>
            <a:pPr lvl="1"/>
            <a:r>
              <a:rPr lang="en-US" dirty="0"/>
              <a:t>Reserved characters are </a:t>
            </a:r>
            <a:r>
              <a:rPr lang="en-US" b="1" dirty="0">
                <a:solidFill>
                  <a:schemeClr val="bg1"/>
                </a:solidFill>
              </a:rPr>
              <a:t>escaped</a:t>
            </a:r>
            <a:r>
              <a:rPr lang="en-US" dirty="0"/>
              <a:t> by </a:t>
            </a:r>
            <a:r>
              <a:rPr lang="en-US" b="1" dirty="0">
                <a:solidFill>
                  <a:schemeClr val="bg1"/>
                </a:solidFill>
              </a:rPr>
              <a:t>percent</a:t>
            </a:r>
            <a:r>
              <a:rPr lang="en-US" dirty="0"/>
              <a:t> </a:t>
            </a:r>
            <a:r>
              <a:rPr lang="en-US" b="1" dirty="0">
                <a:solidFill>
                  <a:schemeClr val="bg1"/>
                </a:solidFill>
              </a:rPr>
              <a:t>encoding</a:t>
            </a:r>
          </a:p>
          <a:p>
            <a:pPr marL="442912" lvl="1" indent="0">
              <a:buNone/>
            </a:pPr>
            <a:endParaRPr lang="en-US" dirty="0"/>
          </a:p>
          <a:p>
            <a:pPr lvl="1">
              <a:buClr>
                <a:schemeClr val="tx1"/>
              </a:buClr>
            </a:pPr>
            <a:r>
              <a:rPr lang="en-US" b="1" dirty="0">
                <a:solidFill>
                  <a:schemeClr val="bg1"/>
                </a:solidFill>
              </a:rPr>
              <a:t>Space</a:t>
            </a:r>
            <a:r>
              <a:rPr lang="en-US" dirty="0"/>
              <a:t> is encoded as "</a:t>
            </a:r>
            <a:r>
              <a:rPr lang="en-US" b="1" dirty="0">
                <a:solidFill>
                  <a:schemeClr val="bg1"/>
                </a:solidFill>
              </a:rPr>
              <a:t>+</a:t>
            </a:r>
            <a:r>
              <a:rPr lang="en-US" dirty="0"/>
              <a:t>" or "</a:t>
            </a:r>
            <a:r>
              <a:rPr lang="en-US" b="1" dirty="0">
                <a:solidFill>
                  <a:schemeClr val="bg1"/>
                </a:solidFill>
              </a:rPr>
              <a:t>%20</a:t>
            </a:r>
            <a:r>
              <a:rPr lang="en-US" dirty="0"/>
              <a:t>"</a:t>
            </a:r>
          </a:p>
        </p:txBody>
      </p:sp>
      <p:sp>
        <p:nvSpPr>
          <p:cNvPr id="493570" name="Rectangle 2"/>
          <p:cNvSpPr>
            <a:spLocks noGrp="1" noChangeArrowheads="1"/>
          </p:cNvSpPr>
          <p:nvPr>
            <p:ph type="title"/>
          </p:nvPr>
        </p:nvSpPr>
        <p:spPr/>
        <p:txBody>
          <a:bodyPr/>
          <a:lstStyle/>
          <a:p>
            <a:r>
              <a:rPr lang="en-US" dirty="0"/>
              <a:t>URL Encoding</a:t>
            </a:r>
            <a:endParaRPr lang="bg-BG" dirty="0"/>
          </a:p>
        </p:txBody>
      </p:sp>
      <p:sp>
        <p:nvSpPr>
          <p:cNvPr id="10" name="Rectangle 9">
            <a:extLst>
              <a:ext uri="{FF2B5EF4-FFF2-40B4-BE49-F238E27FC236}">
                <a16:creationId xmlns="" xmlns:a16="http://schemas.microsoft.com/office/drawing/2014/main" id="{A3BBBD76-3196-4D05-B2A6-7C64BE5A6C06}"/>
              </a:ext>
            </a:extLst>
          </p:cNvPr>
          <p:cNvSpPr>
            <a:spLocks noChangeArrowheads="1"/>
          </p:cNvSpPr>
          <p:nvPr/>
        </p:nvSpPr>
        <p:spPr bwMode="auto">
          <a:xfrm>
            <a:off x="1298820" y="2574000"/>
            <a:ext cx="3807180" cy="5326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08000" tIns="108000" rIns="108000" bIns="72000">
            <a:spAutoFit/>
          </a:bodyPr>
          <a:lstStyle/>
          <a:p>
            <a:pPr eaLnBrk="0" hangingPunct="0">
              <a:lnSpc>
                <a:spcPct val="95000"/>
              </a:lnSpc>
              <a:buClr>
                <a:schemeClr val="accent5">
                  <a:lumMod val="40000"/>
                  <a:lumOff val="60000"/>
                </a:schemeClr>
              </a:buClr>
              <a:buSzPct val="70000"/>
            </a:pPr>
            <a:r>
              <a:rPr lang="en-US" sz="2400" b="1" noProof="1">
                <a:latin typeface="Consolas" pitchFamily="49" charset="0"/>
              </a:rPr>
              <a:t>[0-9a-zA-Z]</a:t>
            </a:r>
          </a:p>
        </p:txBody>
      </p:sp>
      <p:sp>
        <p:nvSpPr>
          <p:cNvPr id="11" name="Rectangle 10">
            <a:extLst>
              <a:ext uri="{FF2B5EF4-FFF2-40B4-BE49-F238E27FC236}">
                <a16:creationId xmlns="" xmlns:a16="http://schemas.microsoft.com/office/drawing/2014/main" id="{7153667C-168A-487D-8228-53452559CEF8}"/>
              </a:ext>
            </a:extLst>
          </p:cNvPr>
          <p:cNvSpPr>
            <a:spLocks noChangeArrowheads="1"/>
          </p:cNvSpPr>
          <p:nvPr/>
        </p:nvSpPr>
        <p:spPr bwMode="auto">
          <a:xfrm>
            <a:off x="1298820" y="3879000"/>
            <a:ext cx="9162180" cy="5326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08000" tIns="108000" rIns="108000" bIns="72000">
            <a:spAutoFit/>
          </a:bodyPr>
          <a:lstStyle/>
          <a:p>
            <a:pPr eaLnBrk="0" hangingPunct="0">
              <a:lnSpc>
                <a:spcPct val="95000"/>
              </a:lnSpc>
              <a:buClr>
                <a:schemeClr val="accent5">
                  <a:lumMod val="40000"/>
                  <a:lumOff val="60000"/>
                </a:schemeClr>
              </a:buClr>
              <a:buSzPct val="70000"/>
            </a:pPr>
            <a:r>
              <a:rPr lang="en-US" sz="2400" b="1" noProof="1">
                <a:latin typeface="Consolas" pitchFamily="49" charset="0"/>
              </a:rPr>
              <a:t>!  *  '  (  )  ;  :  @  &amp;  =  +  $  /  ,  ?  #  [  ]</a:t>
            </a:r>
          </a:p>
        </p:txBody>
      </p:sp>
      <p:sp>
        <p:nvSpPr>
          <p:cNvPr id="14" name="Rectangle 13">
            <a:extLst>
              <a:ext uri="{FF2B5EF4-FFF2-40B4-BE49-F238E27FC236}">
                <a16:creationId xmlns="" xmlns:a16="http://schemas.microsoft.com/office/drawing/2014/main" id="{FE0519B8-EEF5-44C3-8EB2-EB63E9696B0A}"/>
              </a:ext>
            </a:extLst>
          </p:cNvPr>
          <p:cNvSpPr>
            <a:spLocks noChangeArrowheads="1"/>
          </p:cNvSpPr>
          <p:nvPr/>
        </p:nvSpPr>
        <p:spPr bwMode="auto">
          <a:xfrm>
            <a:off x="1298820" y="5229000"/>
            <a:ext cx="3807180" cy="5326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08000" tIns="108000" rIns="108000" bIns="72000">
            <a:spAutoFit/>
          </a:bodyPr>
          <a:lstStyle/>
          <a:p>
            <a:pPr eaLnBrk="0" hangingPunct="0">
              <a:lnSpc>
                <a:spcPct val="95000"/>
              </a:lnSpc>
              <a:buClr>
                <a:schemeClr val="accent5">
                  <a:lumMod val="40000"/>
                  <a:lumOff val="60000"/>
                </a:schemeClr>
              </a:buClr>
              <a:buSzPct val="70000"/>
            </a:pPr>
            <a:r>
              <a:rPr lang="en-US" sz="2400" b="1" noProof="1">
                <a:latin typeface="Consolas" pitchFamily="49" charset="0"/>
              </a:rPr>
              <a:t>%[character hex code]</a:t>
            </a:r>
          </a:p>
        </p:txBody>
      </p:sp>
      <p:sp>
        <p:nvSpPr>
          <p:cNvPr id="8" name="Slide Number">
            <a:extLst>
              <a:ext uri="{FF2B5EF4-FFF2-40B4-BE49-F238E27FC236}">
                <a16:creationId xmlns="" xmlns:a16="http://schemas.microsoft.com/office/drawing/2014/main" id="{2AC6F3C1-C376-48DF-B7C5-99CB9F3B4253}"/>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31</a:t>
            </a:fld>
            <a:endParaRPr lang="en-US" noProof="0" dirty="0"/>
          </a:p>
        </p:txBody>
      </p:sp>
    </p:spTree>
    <p:extLst>
      <p:ext uri="{BB962C8B-B14F-4D97-AF65-F5344CB8AC3E}">
        <p14:creationId xmlns:p14="http://schemas.microsoft.com/office/powerpoint/2010/main" val="2614314110"/>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a:extLst>
              <a:ext uri="{FF2B5EF4-FFF2-40B4-BE49-F238E27FC236}">
                <a16:creationId xmlns="" xmlns:a16="http://schemas.microsoft.com/office/drawing/2014/main" id="{C6F9D979-622A-4532-9A40-30B4D29DE7C1}"/>
              </a:ext>
            </a:extLst>
          </p:cNvPr>
          <p:cNvSpPr>
            <a:spLocks noGrp="1" noChangeArrowheads="1"/>
          </p:cNvSpPr>
          <p:nvPr>
            <p:ph idx="4294967295"/>
          </p:nvPr>
        </p:nvSpPr>
        <p:spPr>
          <a:xfrm>
            <a:off x="190403" y="1188645"/>
            <a:ext cx="11804822" cy="5570355"/>
          </a:xfrm>
        </p:spPr>
        <p:txBody>
          <a:bodyPr>
            <a:normAutofit/>
          </a:bodyPr>
          <a:lstStyle/>
          <a:p>
            <a:pPr>
              <a:lnSpc>
                <a:spcPct val="100000"/>
              </a:lnSpc>
              <a:spcBef>
                <a:spcPts val="0"/>
              </a:spcBef>
            </a:pPr>
            <a:r>
              <a:rPr lang="en-US" dirty="0"/>
              <a:t>All other characters are escaped by </a:t>
            </a:r>
            <a:r>
              <a:rPr lang="en-US" b="1" dirty="0">
                <a:solidFill>
                  <a:schemeClr val="bg1"/>
                </a:solidFill>
                <a:latin typeface="Consolas" panose="020B0609020204030204" pitchFamily="49" charset="0"/>
              </a:rPr>
              <a:t>%</a:t>
            </a:r>
            <a:r>
              <a:rPr lang="en-US" b="1" dirty="0">
                <a:solidFill>
                  <a:schemeClr val="bg1"/>
                </a:solidFill>
              </a:rPr>
              <a:t> hex code</a:t>
            </a:r>
            <a:r>
              <a:rPr lang="en-US" dirty="0"/>
              <a:t>, e.g.</a:t>
            </a:r>
          </a:p>
          <a:p>
            <a:pPr>
              <a:lnSpc>
                <a:spcPct val="100000"/>
              </a:lnSpc>
              <a:spcBef>
                <a:spcPts val="0"/>
              </a:spcBef>
            </a:pPr>
            <a:endParaRPr lang="en-US" dirty="0"/>
          </a:p>
          <a:p>
            <a:pPr>
              <a:lnSpc>
                <a:spcPct val="100000"/>
              </a:lnSpc>
              <a:spcBef>
                <a:spcPts val="0"/>
              </a:spcBef>
            </a:pPr>
            <a:endParaRPr lang="en-US" dirty="0"/>
          </a:p>
          <a:p>
            <a:pPr>
              <a:lnSpc>
                <a:spcPct val="100000"/>
              </a:lnSpc>
              <a:spcBef>
                <a:spcPts val="0"/>
              </a:spcBef>
            </a:pPr>
            <a:endParaRPr lang="en-US" dirty="0"/>
          </a:p>
          <a:p>
            <a:pPr>
              <a:lnSpc>
                <a:spcPct val="100000"/>
              </a:lnSpc>
              <a:spcBef>
                <a:spcPts val="0"/>
              </a:spcBef>
            </a:pPr>
            <a:endParaRPr lang="en-US" dirty="0"/>
          </a:p>
          <a:p>
            <a:pPr>
              <a:lnSpc>
                <a:spcPct val="100000"/>
              </a:lnSpc>
              <a:spcBef>
                <a:spcPts val="1200"/>
              </a:spcBef>
            </a:pPr>
            <a:r>
              <a:rPr lang="en-US" dirty="0"/>
              <a:t>Example:</a:t>
            </a:r>
          </a:p>
        </p:txBody>
      </p:sp>
      <p:sp>
        <p:nvSpPr>
          <p:cNvPr id="493570" name="Rectangle 2"/>
          <p:cNvSpPr>
            <a:spLocks noGrp="1" noChangeArrowheads="1"/>
          </p:cNvSpPr>
          <p:nvPr>
            <p:ph type="title"/>
          </p:nvPr>
        </p:nvSpPr>
        <p:spPr/>
        <p:txBody>
          <a:bodyPr/>
          <a:lstStyle/>
          <a:p>
            <a:r>
              <a:rPr lang="en-US" dirty="0"/>
              <a:t>URL Encoding – Examples</a:t>
            </a:r>
            <a:endParaRPr lang="bg-BG" dirty="0"/>
          </a:p>
        </p:txBody>
      </p:sp>
      <p:sp>
        <p:nvSpPr>
          <p:cNvPr id="5" name="Rectangle 4"/>
          <p:cNvSpPr>
            <a:spLocks noChangeArrowheads="1"/>
          </p:cNvSpPr>
          <p:nvPr/>
        </p:nvSpPr>
        <p:spPr bwMode="auto">
          <a:xfrm>
            <a:off x="689100" y="5019178"/>
            <a:ext cx="2999303" cy="5326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08000" tIns="108000" rIns="108000" bIns="72000">
            <a:spAutoFit/>
          </a:bodyPr>
          <a:lstStyle/>
          <a:p>
            <a:pPr eaLnBrk="0" hangingPunct="0">
              <a:lnSpc>
                <a:spcPct val="95000"/>
              </a:lnSpc>
              <a:buClr>
                <a:schemeClr val="accent5">
                  <a:lumMod val="40000"/>
                  <a:lumOff val="60000"/>
                </a:schemeClr>
              </a:buClr>
              <a:buSzPct val="70000"/>
            </a:pPr>
            <a:r>
              <a:rPr lang="bg-BG" sz="2400" b="1" noProof="1">
                <a:latin typeface="Consolas" pitchFamily="49" charset="0"/>
              </a:rPr>
              <a:t>Наков-</a:t>
            </a:r>
            <a:r>
              <a:rPr lang="ja-JP" altLang="en-US" sz="2400" b="1" noProof="1">
                <a:latin typeface="Consolas" pitchFamily="49" charset="0"/>
              </a:rPr>
              <a:t>爱</a:t>
            </a:r>
            <a:r>
              <a:rPr lang="en-US" altLang="ja-JP" sz="2400" b="1" noProof="1">
                <a:latin typeface="Consolas" pitchFamily="49" charset="0"/>
              </a:rPr>
              <a:t>-</a:t>
            </a:r>
            <a:r>
              <a:rPr lang="en-US" sz="2400" b="1" noProof="1">
                <a:latin typeface="Consolas" pitchFamily="49" charset="0"/>
              </a:rPr>
              <a:t>SoftUni</a:t>
            </a:r>
          </a:p>
        </p:txBody>
      </p:sp>
      <p:sp>
        <p:nvSpPr>
          <p:cNvPr id="9" name="Rectangle 8">
            <a:extLst>
              <a:ext uri="{FF2B5EF4-FFF2-40B4-BE49-F238E27FC236}">
                <a16:creationId xmlns="" xmlns:a16="http://schemas.microsoft.com/office/drawing/2014/main" id="{BBCEAC20-CD81-49C9-847B-60A7E7BDFEB1}"/>
              </a:ext>
            </a:extLst>
          </p:cNvPr>
          <p:cNvSpPr>
            <a:spLocks noChangeArrowheads="1"/>
          </p:cNvSpPr>
          <p:nvPr/>
        </p:nvSpPr>
        <p:spPr bwMode="auto">
          <a:xfrm>
            <a:off x="689100" y="5776377"/>
            <a:ext cx="8415000" cy="5326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08000" tIns="108000" rIns="108000" bIns="72000">
            <a:spAutoFit/>
          </a:bodyPr>
          <a:lstStyle/>
          <a:p>
            <a:pPr eaLnBrk="0" hangingPunct="0">
              <a:lnSpc>
                <a:spcPct val="95000"/>
              </a:lnSpc>
              <a:buClr>
                <a:schemeClr val="accent5">
                  <a:lumMod val="40000"/>
                  <a:lumOff val="60000"/>
                </a:schemeClr>
              </a:buClr>
              <a:buSzPct val="70000"/>
            </a:pPr>
            <a:r>
              <a:rPr lang="de-DE" sz="2400" b="1" noProof="1">
                <a:latin typeface="Consolas" pitchFamily="49" charset="0"/>
              </a:rPr>
              <a:t>%D0%9D%D0%B0%D0%BA%D0%BE%D0%B2-%E7%88%B1-SoftUni</a:t>
            </a:r>
          </a:p>
        </p:txBody>
      </p:sp>
      <p:graphicFrame>
        <p:nvGraphicFramePr>
          <p:cNvPr id="18" name="Content Placeholder 4">
            <a:extLst>
              <a:ext uri="{FF2B5EF4-FFF2-40B4-BE49-F238E27FC236}">
                <a16:creationId xmlns="" xmlns:a16="http://schemas.microsoft.com/office/drawing/2014/main" id="{53808020-CBDF-479D-8209-B309BD059C84}"/>
              </a:ext>
            </a:extLst>
          </p:cNvPr>
          <p:cNvGraphicFramePr>
            <a:graphicFrameLocks/>
          </p:cNvGraphicFramePr>
          <p:nvPr>
            <p:extLst>
              <p:ext uri="{D42A27DB-BD31-4B8C-83A1-F6EECF244321}">
                <p14:modId xmlns:p14="http://schemas.microsoft.com/office/powerpoint/2010/main" val="881193570"/>
              </p:ext>
            </p:extLst>
          </p:nvPr>
        </p:nvGraphicFramePr>
        <p:xfrm>
          <a:off x="689100" y="1866963"/>
          <a:ext cx="3915000" cy="2319560"/>
        </p:xfrm>
        <a:graphic>
          <a:graphicData uri="http://schemas.openxmlformats.org/drawingml/2006/table">
            <a:tbl>
              <a:tblPr firstRow="1" bandRow="1">
                <a:tableStyleId>{5940675A-B579-460E-94D1-54222C63F5DA}</a:tableStyleId>
              </a:tblPr>
              <a:tblGrid>
                <a:gridCol w="1575000">
                  <a:extLst>
                    <a:ext uri="{9D8B030D-6E8A-4147-A177-3AD203B41FA5}">
                      <a16:colId xmlns="" xmlns:a16="http://schemas.microsoft.com/office/drawing/2014/main" val="20000"/>
                    </a:ext>
                  </a:extLst>
                </a:gridCol>
                <a:gridCol w="2340000">
                  <a:extLst>
                    <a:ext uri="{9D8B030D-6E8A-4147-A177-3AD203B41FA5}">
                      <a16:colId xmlns="" xmlns:a16="http://schemas.microsoft.com/office/drawing/2014/main" val="20001"/>
                    </a:ext>
                  </a:extLst>
                </a:gridCol>
              </a:tblGrid>
              <a:tr h="332360">
                <a:tc>
                  <a:txBody>
                    <a:bodyPr/>
                    <a:lstStyle/>
                    <a:p>
                      <a:pPr algn="ctr"/>
                      <a:r>
                        <a:rPr lang="en-GB" sz="2600" b="1" dirty="0">
                          <a:effectLst/>
                        </a:rPr>
                        <a:t>Char</a:t>
                      </a:r>
                    </a:p>
                  </a:txBody>
                  <a:tcPr anchor="ctr">
                    <a:solidFill>
                      <a:schemeClr val="tx1">
                        <a:lumMod val="20000"/>
                        <a:lumOff val="80000"/>
                      </a:schemeClr>
                    </a:solidFill>
                  </a:tcPr>
                </a:tc>
                <a:tc>
                  <a:txBody>
                    <a:bodyPr/>
                    <a:lstStyle/>
                    <a:p>
                      <a:pPr algn="ctr"/>
                      <a:r>
                        <a:rPr lang="en-GB" sz="2600" b="1" dirty="0">
                          <a:effectLst/>
                        </a:rPr>
                        <a:t>URL  Encoding</a:t>
                      </a:r>
                    </a:p>
                  </a:txBody>
                  <a:tcPr anchor="ctr">
                    <a:solidFill>
                      <a:schemeClr val="tx1">
                        <a:lumMod val="20000"/>
                        <a:lumOff val="80000"/>
                      </a:schemeClr>
                    </a:solidFill>
                  </a:tcPr>
                </a:tc>
                <a:extLst>
                  <a:ext uri="{0D108BD9-81ED-4DB2-BD59-A6C34878D82A}">
                    <a16:rowId xmlns="" xmlns:a16="http://schemas.microsoft.com/office/drawing/2014/main" val="10000"/>
                  </a:ext>
                </a:extLst>
              </a:tr>
              <a:tr h="332360">
                <a:tc>
                  <a:txBody>
                    <a:bodyPr/>
                    <a:lstStyle/>
                    <a:p>
                      <a:pPr algn="ctr"/>
                      <a:r>
                        <a:rPr lang="en-GB" sz="2400" dirty="0"/>
                        <a:t>space</a:t>
                      </a:r>
                    </a:p>
                  </a:txBody>
                  <a:tcPr/>
                </a:tc>
                <a:tc>
                  <a:txBody>
                    <a:bodyPr/>
                    <a:lstStyle/>
                    <a:p>
                      <a:pPr algn="ctr"/>
                      <a:r>
                        <a:rPr lang="en-GB" sz="2400" dirty="0"/>
                        <a:t>%20</a:t>
                      </a:r>
                    </a:p>
                  </a:txBody>
                  <a:tcPr/>
                </a:tc>
                <a:extLst>
                  <a:ext uri="{0D108BD9-81ED-4DB2-BD59-A6C34878D82A}">
                    <a16:rowId xmlns="" xmlns:a16="http://schemas.microsoft.com/office/drawing/2014/main" val="10001"/>
                  </a:ext>
                </a:extLst>
              </a:tr>
              <a:tr h="460280">
                <a:tc>
                  <a:txBody>
                    <a:bodyPr/>
                    <a:lstStyle/>
                    <a:p>
                      <a:pPr algn="ctr"/>
                      <a:r>
                        <a:rPr lang="en-GB" sz="2400" dirty="0"/>
                        <a:t>"</a:t>
                      </a:r>
                    </a:p>
                  </a:txBody>
                  <a:tcPr/>
                </a:tc>
                <a:tc>
                  <a:txBody>
                    <a:bodyPr/>
                    <a:lstStyle/>
                    <a:p>
                      <a:pPr algn="ctr"/>
                      <a:r>
                        <a:rPr lang="en-GB" sz="2400" dirty="0"/>
                        <a:t>%22</a:t>
                      </a:r>
                    </a:p>
                  </a:txBody>
                  <a:tcPr/>
                </a:tc>
                <a:extLst>
                  <a:ext uri="{0D108BD9-81ED-4DB2-BD59-A6C34878D82A}">
                    <a16:rowId xmlns="" xmlns:a16="http://schemas.microsoft.com/office/drawing/2014/main" val="10002"/>
                  </a:ext>
                </a:extLst>
              </a:tr>
              <a:tr h="332360">
                <a:tc>
                  <a:txBody>
                    <a:bodyPr/>
                    <a:lstStyle/>
                    <a:p>
                      <a:pPr algn="ctr"/>
                      <a:r>
                        <a:rPr lang="en-GB" sz="2400" dirty="0"/>
                        <a:t>#</a:t>
                      </a:r>
                    </a:p>
                  </a:txBody>
                  <a:tcPr/>
                </a:tc>
                <a:tc>
                  <a:txBody>
                    <a:bodyPr/>
                    <a:lstStyle/>
                    <a:p>
                      <a:pPr algn="ctr"/>
                      <a:r>
                        <a:rPr lang="en-GB" sz="2400" dirty="0"/>
                        <a:t>%23</a:t>
                      </a:r>
                    </a:p>
                  </a:txBody>
                  <a:tcPr/>
                </a:tc>
                <a:extLst>
                  <a:ext uri="{0D108BD9-81ED-4DB2-BD59-A6C34878D82A}">
                    <a16:rowId xmlns="" xmlns:a16="http://schemas.microsoft.com/office/drawing/2014/main" val="10003"/>
                  </a:ext>
                </a:extLst>
              </a:tr>
              <a:tr h="332360">
                <a:tc>
                  <a:txBody>
                    <a:bodyPr/>
                    <a:lstStyle/>
                    <a:p>
                      <a:pPr algn="ctr"/>
                      <a:r>
                        <a:rPr lang="en-GB" sz="2400" dirty="0"/>
                        <a:t>$</a:t>
                      </a:r>
                    </a:p>
                  </a:txBody>
                  <a:tcPr/>
                </a:tc>
                <a:tc>
                  <a:txBody>
                    <a:bodyPr/>
                    <a:lstStyle/>
                    <a:p>
                      <a:pPr algn="ctr"/>
                      <a:r>
                        <a:rPr lang="en-GB" sz="2400" dirty="0"/>
                        <a:t>%24</a:t>
                      </a:r>
                    </a:p>
                  </a:txBody>
                  <a:tcPr/>
                </a:tc>
                <a:extLst>
                  <a:ext uri="{0D108BD9-81ED-4DB2-BD59-A6C34878D82A}">
                    <a16:rowId xmlns="" xmlns:a16="http://schemas.microsoft.com/office/drawing/2014/main" val="10004"/>
                  </a:ext>
                </a:extLst>
              </a:tr>
            </a:tbl>
          </a:graphicData>
        </a:graphic>
      </p:graphicFrame>
      <p:sp>
        <p:nvSpPr>
          <p:cNvPr id="10" name="Slide Number">
            <a:extLst>
              <a:ext uri="{FF2B5EF4-FFF2-40B4-BE49-F238E27FC236}">
                <a16:creationId xmlns="" xmlns:a16="http://schemas.microsoft.com/office/drawing/2014/main" id="{72FDA6AF-0951-4C12-AE2D-35E9359D9845}"/>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32</a:t>
            </a:fld>
            <a:endParaRPr lang="en-US" noProof="0" dirty="0"/>
          </a:p>
        </p:txBody>
      </p:sp>
      <p:graphicFrame>
        <p:nvGraphicFramePr>
          <p:cNvPr id="11" name="Content Placeholder 4">
            <a:extLst>
              <a:ext uri="{FF2B5EF4-FFF2-40B4-BE49-F238E27FC236}">
                <a16:creationId xmlns="" xmlns:a16="http://schemas.microsoft.com/office/drawing/2014/main" id="{2B42F3FA-D338-4046-A6D0-2FC306D2F02E}"/>
              </a:ext>
            </a:extLst>
          </p:cNvPr>
          <p:cNvGraphicFramePr>
            <a:graphicFrameLocks/>
          </p:cNvGraphicFramePr>
          <p:nvPr>
            <p:extLst>
              <p:ext uri="{D42A27DB-BD31-4B8C-83A1-F6EECF244321}">
                <p14:modId xmlns:p14="http://schemas.microsoft.com/office/powerpoint/2010/main" val="4118667852"/>
              </p:ext>
            </p:extLst>
          </p:nvPr>
        </p:nvGraphicFramePr>
        <p:xfrm>
          <a:off x="5054100" y="1866963"/>
          <a:ext cx="3230905" cy="2316480"/>
        </p:xfrm>
        <a:graphic>
          <a:graphicData uri="http://schemas.openxmlformats.org/drawingml/2006/table">
            <a:tbl>
              <a:tblPr firstRow="1" bandRow="1">
                <a:tableStyleId>{5940675A-B579-460E-94D1-54222C63F5DA}</a:tableStyleId>
              </a:tblPr>
              <a:tblGrid>
                <a:gridCol w="890905">
                  <a:extLst>
                    <a:ext uri="{9D8B030D-6E8A-4147-A177-3AD203B41FA5}">
                      <a16:colId xmlns="" xmlns:a16="http://schemas.microsoft.com/office/drawing/2014/main" val="20000"/>
                    </a:ext>
                  </a:extLst>
                </a:gridCol>
                <a:gridCol w="2340000">
                  <a:extLst>
                    <a:ext uri="{9D8B030D-6E8A-4147-A177-3AD203B41FA5}">
                      <a16:colId xmlns="" xmlns:a16="http://schemas.microsoft.com/office/drawing/2014/main" val="20001"/>
                    </a:ext>
                  </a:extLst>
                </a:gridCol>
              </a:tblGrid>
              <a:tr h="332360">
                <a:tc>
                  <a:txBody>
                    <a:bodyPr/>
                    <a:lstStyle/>
                    <a:p>
                      <a:pPr algn="ctr"/>
                      <a:r>
                        <a:rPr lang="en-GB" sz="2600" b="1" dirty="0">
                          <a:effectLst/>
                        </a:rPr>
                        <a:t>Char</a:t>
                      </a:r>
                    </a:p>
                  </a:txBody>
                  <a:tcPr anchor="ctr">
                    <a:solidFill>
                      <a:schemeClr val="tx1">
                        <a:lumMod val="20000"/>
                        <a:lumOff val="80000"/>
                      </a:schemeClr>
                    </a:solidFill>
                  </a:tcPr>
                </a:tc>
                <a:tc>
                  <a:txBody>
                    <a:bodyPr/>
                    <a:lstStyle/>
                    <a:p>
                      <a:pPr algn="ctr"/>
                      <a:r>
                        <a:rPr lang="en-GB" sz="2600" b="1" dirty="0">
                          <a:effectLst/>
                        </a:rPr>
                        <a:t>URL  Encoding</a:t>
                      </a:r>
                    </a:p>
                  </a:txBody>
                  <a:tcPr anchor="ctr">
                    <a:solidFill>
                      <a:schemeClr val="tx1">
                        <a:lumMod val="20000"/>
                        <a:lumOff val="80000"/>
                      </a:schemeClr>
                    </a:solidFill>
                  </a:tcPr>
                </a:tc>
                <a:extLst>
                  <a:ext uri="{0D108BD9-81ED-4DB2-BD59-A6C34878D82A}">
                    <a16:rowId xmlns="" xmlns:a16="http://schemas.microsoft.com/office/drawing/2014/main" val="10000"/>
                  </a:ext>
                </a:extLst>
              </a:tr>
              <a:tr h="332360">
                <a:tc>
                  <a:txBody>
                    <a:bodyPr/>
                    <a:lstStyle/>
                    <a:p>
                      <a:pPr algn="ctr"/>
                      <a:r>
                        <a:rPr lang="en-GB" sz="2400" dirty="0"/>
                        <a:t>%</a:t>
                      </a:r>
                    </a:p>
                  </a:txBody>
                  <a:tcPr/>
                </a:tc>
                <a:tc>
                  <a:txBody>
                    <a:bodyPr/>
                    <a:lstStyle/>
                    <a:p>
                      <a:pPr algn="ctr"/>
                      <a:r>
                        <a:rPr lang="en-GB" sz="2400" dirty="0"/>
                        <a:t>%25</a:t>
                      </a:r>
                    </a:p>
                  </a:txBody>
                  <a:tcPr/>
                </a:tc>
                <a:extLst>
                  <a:ext uri="{0D108BD9-81ED-4DB2-BD59-A6C34878D82A}">
                    <a16:rowId xmlns="" xmlns:a16="http://schemas.microsoft.com/office/drawing/2014/main" val="10006"/>
                  </a:ext>
                </a:extLst>
              </a:tr>
              <a:tr h="137108">
                <a:tc>
                  <a:txBody>
                    <a:bodyPr/>
                    <a:lstStyle/>
                    <a:p>
                      <a:pPr algn="ctr"/>
                      <a:r>
                        <a:rPr lang="en-GB" sz="2400" dirty="0"/>
                        <a:t>&amp;</a:t>
                      </a:r>
                    </a:p>
                  </a:txBody>
                  <a:tcPr/>
                </a:tc>
                <a:tc>
                  <a:txBody>
                    <a:bodyPr/>
                    <a:lstStyle/>
                    <a:p>
                      <a:pPr algn="ctr"/>
                      <a:r>
                        <a:rPr lang="en-GB" sz="2400" dirty="0"/>
                        <a:t>%26</a:t>
                      </a:r>
                    </a:p>
                  </a:txBody>
                  <a:tcPr/>
                </a:tc>
                <a:extLst>
                  <a:ext uri="{0D108BD9-81ED-4DB2-BD59-A6C34878D82A}">
                    <a16:rowId xmlns="" xmlns:a16="http://schemas.microsoft.com/office/drawing/2014/main" val="10007"/>
                  </a:ext>
                </a:extLst>
              </a:tr>
              <a:tr h="137108">
                <a:tc>
                  <a:txBody>
                    <a:bodyPr/>
                    <a:lstStyle/>
                    <a:p>
                      <a:pPr algn="ctr"/>
                      <a:r>
                        <a:rPr lang="bg-BG" sz="2400" dirty="0"/>
                        <a:t>щ</a:t>
                      </a:r>
                      <a:endParaRPr lang="en-GB" sz="2400" dirty="0"/>
                    </a:p>
                  </a:txBody>
                  <a:tcPr/>
                </a:tc>
                <a:tc>
                  <a:txBody>
                    <a:bodyPr/>
                    <a:lstStyle/>
                    <a:p>
                      <a:pPr algn="ctr"/>
                      <a:r>
                        <a:rPr lang="en-GB" sz="2400" dirty="0"/>
                        <a:t>%D1%89</a:t>
                      </a:r>
                    </a:p>
                  </a:txBody>
                  <a:tcPr/>
                </a:tc>
                <a:extLst>
                  <a:ext uri="{0D108BD9-81ED-4DB2-BD59-A6C34878D82A}">
                    <a16:rowId xmlns="" xmlns:a16="http://schemas.microsoft.com/office/drawing/2014/main" val="850602025"/>
                  </a:ext>
                </a:extLst>
              </a:tr>
              <a:tr h="137108">
                <a:tc>
                  <a:txBody>
                    <a:bodyPr/>
                    <a:lstStyle/>
                    <a:p>
                      <a:pPr algn="ctr"/>
                      <a:r>
                        <a:rPr lang="ja-JP" altLang="en-US" sz="2400" b="0" noProof="1">
                          <a:latin typeface="Consolas" pitchFamily="49" charset="0"/>
                        </a:rPr>
                        <a:t>爱</a:t>
                      </a:r>
                      <a:endParaRPr lang="en-GB" sz="2400" b="0" dirty="0"/>
                    </a:p>
                  </a:txBody>
                  <a:tcPr/>
                </a:tc>
                <a:tc>
                  <a:txBody>
                    <a:bodyPr/>
                    <a:lstStyle/>
                    <a:p>
                      <a:pPr algn="ctr"/>
                      <a:r>
                        <a:rPr lang="en-GB" sz="2400" dirty="0"/>
                        <a:t>%E7%88%B1</a:t>
                      </a:r>
                    </a:p>
                  </a:txBody>
                  <a:tcPr/>
                </a:tc>
                <a:extLst>
                  <a:ext uri="{0D108BD9-81ED-4DB2-BD59-A6C34878D82A}">
                    <a16:rowId xmlns="" xmlns:a16="http://schemas.microsoft.com/office/drawing/2014/main" val="928370619"/>
                  </a:ext>
                </a:extLst>
              </a:tr>
            </a:tbl>
          </a:graphicData>
        </a:graphic>
      </p:graphicFrame>
      <p:sp>
        <p:nvSpPr>
          <p:cNvPr id="19" name="AutoShape 7">
            <a:extLst>
              <a:ext uri="{FF2B5EF4-FFF2-40B4-BE49-F238E27FC236}">
                <a16:creationId xmlns="" xmlns:a16="http://schemas.microsoft.com/office/drawing/2014/main" id="{85E8F5D9-FD79-4C06-8700-34B7100BEFF8}"/>
              </a:ext>
            </a:extLst>
          </p:cNvPr>
          <p:cNvSpPr>
            <a:spLocks noChangeArrowheads="1"/>
          </p:cNvSpPr>
          <p:nvPr/>
        </p:nvSpPr>
        <p:spPr bwMode="auto">
          <a:xfrm>
            <a:off x="4244100" y="4646262"/>
            <a:ext cx="5445000" cy="953453"/>
          </a:xfrm>
          <a:prstGeom prst="wedgeRoundRectCallout">
            <a:avLst>
              <a:gd name="adj1" fmla="val -56475"/>
              <a:gd name="adj2" fmla="val 51770"/>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800" b="1" dirty="0">
                <a:solidFill>
                  <a:schemeClr val="bg2"/>
                </a:solidFill>
              </a:rPr>
              <a:t>Each char is converted to its UTF-8 bytes, represented as hex digits</a:t>
            </a:r>
            <a:endParaRPr lang="bg-BG" sz="2800" b="1" noProof="1">
              <a:solidFill>
                <a:schemeClr val="bg2"/>
              </a:solidFill>
            </a:endParaRPr>
          </a:p>
        </p:txBody>
      </p:sp>
      <p:sp>
        <p:nvSpPr>
          <p:cNvPr id="4" name="Arrow: Curved Right 3">
            <a:extLst>
              <a:ext uri="{FF2B5EF4-FFF2-40B4-BE49-F238E27FC236}">
                <a16:creationId xmlns="" xmlns:a16="http://schemas.microsoft.com/office/drawing/2014/main" id="{297CA2D8-EDD8-468A-94AA-649AD8F5B068}"/>
              </a:ext>
            </a:extLst>
          </p:cNvPr>
          <p:cNvSpPr/>
          <p:nvPr/>
        </p:nvSpPr>
        <p:spPr bwMode="auto">
          <a:xfrm>
            <a:off x="234875" y="5236250"/>
            <a:ext cx="329006" cy="953453"/>
          </a:xfrm>
          <a:prstGeom prst="curvedRightArrow">
            <a:avLst>
              <a:gd name="adj1" fmla="val 42245"/>
              <a:gd name="adj2" fmla="val 98703"/>
              <a:gd name="adj3" fmla="val 39866"/>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153267792"/>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9" grpId="0" animBg="1"/>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 and Invalid URLs – Examples</a:t>
            </a:r>
          </a:p>
        </p:txBody>
      </p:sp>
      <p:sp>
        <p:nvSpPr>
          <p:cNvPr id="16" name="Content Placeholder 2">
            <a:extLst>
              <a:ext uri="{FF2B5EF4-FFF2-40B4-BE49-F238E27FC236}">
                <a16:creationId xmlns="" xmlns:a16="http://schemas.microsoft.com/office/drawing/2014/main" id="{749B1F61-E6E8-4FFE-874D-7697DFB1C226}"/>
              </a:ext>
            </a:extLst>
          </p:cNvPr>
          <p:cNvSpPr txBox="1">
            <a:spLocks/>
          </p:cNvSpPr>
          <p:nvPr/>
        </p:nvSpPr>
        <p:spPr>
          <a:xfrm>
            <a:off x="190413" y="1151121"/>
            <a:ext cx="11804822" cy="3476863"/>
          </a:xfrm>
          <a:prstGeom prst="rect">
            <a:avLst/>
          </a:prstGeom>
        </p:spPr>
        <p:txBody>
          <a:bodyPr/>
          <a:lstStyle>
            <a:lvl1pPr marL="456915" indent="-456915" algn="l" defTabSz="1218438" rtl="0" ea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100000"/>
              </a:lnSpc>
            </a:pPr>
            <a:r>
              <a:rPr lang="en-US" dirty="0"/>
              <a:t>Some valid URLs</a:t>
            </a:r>
          </a:p>
          <a:p>
            <a:pPr>
              <a:lnSpc>
                <a:spcPct val="100000"/>
              </a:lnSpc>
            </a:pPr>
            <a:endParaRPr lang="en-US" dirty="0"/>
          </a:p>
          <a:p>
            <a:pPr>
              <a:lnSpc>
                <a:spcPct val="100000"/>
              </a:lnSpc>
            </a:pPr>
            <a:endParaRPr lang="en-US" dirty="0"/>
          </a:p>
          <a:p>
            <a:pPr>
              <a:lnSpc>
                <a:spcPct val="100000"/>
              </a:lnSpc>
            </a:pPr>
            <a:endParaRPr lang="en-US" dirty="0"/>
          </a:p>
          <a:p>
            <a:pPr>
              <a:lnSpc>
                <a:spcPct val="100000"/>
              </a:lnSpc>
              <a:spcBef>
                <a:spcPts val="1800"/>
              </a:spcBef>
            </a:pPr>
            <a:r>
              <a:rPr lang="en-US" dirty="0"/>
              <a:t>Some invalid URLs</a:t>
            </a:r>
          </a:p>
        </p:txBody>
      </p:sp>
      <p:sp>
        <p:nvSpPr>
          <p:cNvPr id="18" name="Rectangle 17">
            <a:extLst>
              <a:ext uri="{FF2B5EF4-FFF2-40B4-BE49-F238E27FC236}">
                <a16:creationId xmlns="" xmlns:a16="http://schemas.microsoft.com/office/drawing/2014/main" id="{7A81B0F1-A358-4A69-A0ED-B91AA245224A}"/>
              </a:ext>
            </a:extLst>
          </p:cNvPr>
          <p:cNvSpPr>
            <a:spLocks noChangeArrowheads="1"/>
          </p:cNvSpPr>
          <p:nvPr/>
        </p:nvSpPr>
        <p:spPr bwMode="auto">
          <a:xfrm>
            <a:off x="713831" y="1819788"/>
            <a:ext cx="10692169" cy="76482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200" b="1" noProof="1">
                <a:latin typeface="Consolas" pitchFamily="49" charset="0"/>
                <a:cs typeface="Consolas" pitchFamily="49" charset="0"/>
              </a:rPr>
              <a:t>http://www.google.bg/search?sourceid=navclient&amp;ie=UTF-8&amp;rlz=1T4GGLL_enBG369BG369&amp;q=http+get+vs+post</a:t>
            </a:r>
          </a:p>
        </p:txBody>
      </p:sp>
      <p:sp>
        <p:nvSpPr>
          <p:cNvPr id="19" name="Rectangle 18">
            <a:extLst>
              <a:ext uri="{FF2B5EF4-FFF2-40B4-BE49-F238E27FC236}">
                <a16:creationId xmlns="" xmlns:a16="http://schemas.microsoft.com/office/drawing/2014/main" id="{BDA72D93-7E00-4091-A3C4-4C236394DD2F}"/>
              </a:ext>
            </a:extLst>
          </p:cNvPr>
          <p:cNvSpPr>
            <a:spLocks noChangeArrowheads="1"/>
          </p:cNvSpPr>
          <p:nvPr/>
        </p:nvSpPr>
        <p:spPr bwMode="auto">
          <a:xfrm>
            <a:off x="713831" y="2885624"/>
            <a:ext cx="10692169" cy="76482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200" b="1" noProof="1">
                <a:latin typeface="Consolas" pitchFamily="49" charset="0"/>
                <a:cs typeface="Consolas" pitchFamily="49" charset="0"/>
              </a:rPr>
              <a:t>http://bg.wikipedia.org/wiki/%D0%A1%D0%BE%D1%84%D1%82%D1%83%D0%B5%D1%80%D0%BD%D0%B0_%D0%B0%D0%BA%D0%B0%D0%B4%D0%B5%D0%BC%D0%B8%D1%8F</a:t>
            </a:r>
          </a:p>
        </p:txBody>
      </p:sp>
      <p:sp>
        <p:nvSpPr>
          <p:cNvPr id="20" name="Rectangle 19">
            <a:extLst>
              <a:ext uri="{FF2B5EF4-FFF2-40B4-BE49-F238E27FC236}">
                <a16:creationId xmlns="" xmlns:a16="http://schemas.microsoft.com/office/drawing/2014/main" id="{0CB8E822-3F81-487D-B7BE-904D84CFE671}"/>
              </a:ext>
            </a:extLst>
          </p:cNvPr>
          <p:cNvSpPr>
            <a:spLocks noChangeArrowheads="1"/>
          </p:cNvSpPr>
          <p:nvPr/>
        </p:nvSpPr>
        <p:spPr bwMode="auto">
          <a:xfrm>
            <a:off x="713831" y="4755421"/>
            <a:ext cx="6993255" cy="42857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300" b="1" noProof="1">
                <a:latin typeface="Consolas" pitchFamily="49" charset="0"/>
                <a:cs typeface="Consolas" pitchFamily="49" charset="0"/>
              </a:rPr>
              <a:t>http://google.com/search?&amp;q=C# .NET 4.0</a:t>
            </a:r>
          </a:p>
        </p:txBody>
      </p:sp>
      <p:sp>
        <p:nvSpPr>
          <p:cNvPr id="21" name="Rectangle 20">
            <a:extLst>
              <a:ext uri="{FF2B5EF4-FFF2-40B4-BE49-F238E27FC236}">
                <a16:creationId xmlns="" xmlns:a16="http://schemas.microsoft.com/office/drawing/2014/main" id="{2BCA1550-FE58-4C05-BC0D-4985C9FAF2FE}"/>
              </a:ext>
            </a:extLst>
          </p:cNvPr>
          <p:cNvSpPr>
            <a:spLocks noChangeArrowheads="1"/>
          </p:cNvSpPr>
          <p:nvPr/>
        </p:nvSpPr>
        <p:spPr bwMode="auto">
          <a:xfrm>
            <a:off x="713831" y="5490904"/>
            <a:ext cx="5652169" cy="44319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300" b="1" noProof="1">
                <a:latin typeface="Consolas" pitchFamily="49" charset="0"/>
                <a:cs typeface="Consolas" pitchFamily="49" charset="0"/>
              </a:rPr>
              <a:t>http://google.com/search?&amp;q=</a:t>
            </a:r>
            <a:r>
              <a:rPr lang="bg-BG" sz="2300" b="1" noProof="1">
                <a:latin typeface="Consolas" pitchFamily="49" charset="0"/>
                <a:cs typeface="Consolas" pitchFamily="49" charset="0"/>
              </a:rPr>
              <a:t>код</a:t>
            </a:r>
            <a:endParaRPr lang="en-US" sz="2300" b="1" noProof="1">
              <a:latin typeface="Consolas" pitchFamily="49" charset="0"/>
              <a:cs typeface="Consolas" pitchFamily="49" charset="0"/>
            </a:endParaRPr>
          </a:p>
        </p:txBody>
      </p:sp>
      <p:sp>
        <p:nvSpPr>
          <p:cNvPr id="22" name="Rectangle: Rounded Corners 21">
            <a:extLst>
              <a:ext uri="{FF2B5EF4-FFF2-40B4-BE49-F238E27FC236}">
                <a16:creationId xmlns="" xmlns:a16="http://schemas.microsoft.com/office/drawing/2014/main" id="{B61985BE-BA39-49AC-ACAF-2A0A1C6A03A2}"/>
              </a:ext>
            </a:extLst>
          </p:cNvPr>
          <p:cNvSpPr/>
          <p:nvPr/>
        </p:nvSpPr>
        <p:spPr>
          <a:xfrm>
            <a:off x="5196000" y="4706579"/>
            <a:ext cx="2000250" cy="458096"/>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3" name="Rectangle: Rounded Corners 22">
            <a:extLst>
              <a:ext uri="{FF2B5EF4-FFF2-40B4-BE49-F238E27FC236}">
                <a16:creationId xmlns="" xmlns:a16="http://schemas.microsoft.com/office/drawing/2014/main" id="{2ED77F4A-3B92-4FCD-B30D-685BC176B95C}"/>
              </a:ext>
            </a:extLst>
          </p:cNvPr>
          <p:cNvSpPr/>
          <p:nvPr/>
        </p:nvSpPr>
        <p:spPr>
          <a:xfrm>
            <a:off x="5215600" y="5490904"/>
            <a:ext cx="659164" cy="458096"/>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4" name="AutoShape 7">
            <a:extLst>
              <a:ext uri="{FF2B5EF4-FFF2-40B4-BE49-F238E27FC236}">
                <a16:creationId xmlns="" xmlns:a16="http://schemas.microsoft.com/office/drawing/2014/main" id="{D879DBEB-5A38-4548-890D-155D375BC2C6}"/>
              </a:ext>
            </a:extLst>
          </p:cNvPr>
          <p:cNvSpPr>
            <a:spLocks noChangeArrowheads="1"/>
          </p:cNvSpPr>
          <p:nvPr/>
        </p:nvSpPr>
        <p:spPr bwMode="auto">
          <a:xfrm>
            <a:off x="6033040" y="4063727"/>
            <a:ext cx="4013622" cy="510778"/>
          </a:xfrm>
          <a:prstGeom prst="wedgeRoundRectCallout">
            <a:avLst>
              <a:gd name="adj1" fmla="val -57320"/>
              <a:gd name="adj2" fmla="val 54457"/>
              <a:gd name="adj3" fmla="val 16667"/>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effectLst>
                  <a:outerShdw blurRad="38100" dist="38100" dir="2700000" algn="tl">
                    <a:srgbClr val="000000">
                      <a:alpha val="43137"/>
                    </a:srgbClr>
                  </a:outerShdw>
                </a:effectLst>
                <a:cs typeface="Consolas" pitchFamily="49" charset="0"/>
              </a:rPr>
              <a:t>Should be: </a:t>
            </a:r>
            <a:r>
              <a:rPr lang="en-US" sz="2400" b="1" noProof="1">
                <a:solidFill>
                  <a:schemeClr val="bg2"/>
                </a:solidFill>
                <a:latin typeface="Consolas" pitchFamily="49" charset="0"/>
                <a:cs typeface="Consolas" pitchFamily="49" charset="0"/>
              </a:rPr>
              <a:t>C%23+.NET+4.0</a:t>
            </a:r>
          </a:p>
        </p:txBody>
      </p:sp>
      <p:sp>
        <p:nvSpPr>
          <p:cNvPr id="25" name="AutoShape 7">
            <a:extLst>
              <a:ext uri="{FF2B5EF4-FFF2-40B4-BE49-F238E27FC236}">
                <a16:creationId xmlns="" xmlns:a16="http://schemas.microsoft.com/office/drawing/2014/main" id="{18F7A672-3881-4384-838D-BF531F91514D}"/>
              </a:ext>
            </a:extLst>
          </p:cNvPr>
          <p:cNvSpPr>
            <a:spLocks noChangeArrowheads="1"/>
          </p:cNvSpPr>
          <p:nvPr/>
        </p:nvSpPr>
        <p:spPr bwMode="auto">
          <a:xfrm>
            <a:off x="1281000" y="6169909"/>
            <a:ext cx="5179235" cy="510778"/>
          </a:xfrm>
          <a:prstGeom prst="wedgeRoundRectCallout">
            <a:avLst>
              <a:gd name="adj1" fmla="val 33841"/>
              <a:gd name="adj2" fmla="val -111109"/>
              <a:gd name="adj3" fmla="val 16667"/>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effectLst>
                  <a:outerShdw blurRad="38100" dist="38100" dir="2700000" algn="tl">
                    <a:srgbClr val="000000">
                      <a:alpha val="43137"/>
                    </a:srgbClr>
                  </a:outerShdw>
                </a:effectLst>
                <a:cs typeface="Consolas" pitchFamily="49" charset="0"/>
              </a:rPr>
              <a:t>Should be:</a:t>
            </a:r>
            <a:r>
              <a:rPr lang="bg-BG" sz="2400" b="1" noProof="1">
                <a:solidFill>
                  <a:schemeClr val="bg2"/>
                </a:solidFill>
                <a:effectLst>
                  <a:outerShdw blurRad="38100" dist="38100" dir="2700000" algn="tl">
                    <a:srgbClr val="000000">
                      <a:alpha val="43137"/>
                    </a:srgbClr>
                  </a:outerShdw>
                </a:effectLst>
                <a:cs typeface="Consolas" pitchFamily="49" charset="0"/>
              </a:rPr>
              <a:t> </a:t>
            </a:r>
            <a:r>
              <a:rPr lang="en-US" sz="2400" b="1" noProof="1">
                <a:solidFill>
                  <a:schemeClr val="bg2"/>
                </a:solidFill>
                <a:effectLst>
                  <a:outerShdw blurRad="38100" dist="38100" dir="2700000" algn="tl">
                    <a:srgbClr val="000000">
                      <a:alpha val="43137"/>
                    </a:srgbClr>
                  </a:outerShdw>
                </a:effectLst>
                <a:cs typeface="Consolas" pitchFamily="49" charset="0"/>
              </a:rPr>
              <a:t>%D0%BA%D0%BE%D0%B4 </a:t>
            </a:r>
            <a:endParaRPr lang="en-US" sz="2400" b="1" noProof="1">
              <a:solidFill>
                <a:schemeClr val="bg1"/>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4" name="Slide Number">
            <a:extLst>
              <a:ext uri="{FF2B5EF4-FFF2-40B4-BE49-F238E27FC236}">
                <a16:creationId xmlns="" xmlns:a16="http://schemas.microsoft.com/office/drawing/2014/main" id="{BCA76F41-2152-432C-B840-95B21A694AFF}"/>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33</a:t>
            </a:fld>
            <a:endParaRPr lang="en-US" noProof="0" dirty="0"/>
          </a:p>
        </p:txBody>
      </p:sp>
    </p:spTree>
    <p:extLst>
      <p:ext uri="{BB962C8B-B14F-4D97-AF65-F5344CB8AC3E}">
        <p14:creationId xmlns:p14="http://schemas.microsoft.com/office/powerpoint/2010/main" val="100899256"/>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uiExpand="1" build="p"/>
      <p:bldP spid="19" grpId="0" animBg="1"/>
      <p:bldP spid="20" grpId="0" animBg="1"/>
      <p:bldP spid="21" grpId="0" animBg="1"/>
      <p:bldP spid="22" grpId="0" animBg="1"/>
      <p:bldP spid="23" grpId="0" animBg="1"/>
      <p:bldP spid="24" grpId="0" animBg="1"/>
      <p:bldP spid="2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4">
            <a:extLst>
              <a:ext uri="{FF2B5EF4-FFF2-40B4-BE49-F238E27FC236}">
                <a16:creationId xmlns="" xmlns:a16="http://schemas.microsoft.com/office/drawing/2014/main" id="{0E49D336-45B6-44D3-97C4-E28F8DEA2022}"/>
              </a:ext>
            </a:extLst>
          </p:cNvPr>
          <p:cNvSpPr>
            <a:spLocks noGrp="1"/>
          </p:cNvSpPr>
          <p:nvPr>
            <p:ph type="body" sz="quarter" idx="10"/>
          </p:nvPr>
        </p:nvSpPr>
        <p:spPr>
          <a:xfrm>
            <a:off x="868363" y="1655763"/>
            <a:ext cx="7583187" cy="4773612"/>
          </a:xfrm>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en-US" dirty="0"/>
              <a:t>Summary</a:t>
            </a:r>
          </a:p>
        </p:txBody>
      </p:sp>
      <p:grpSp>
        <p:nvGrpSpPr>
          <p:cNvPr id="9" name="Group 8">
            <a:extLst>
              <a:ext uri="{FF2B5EF4-FFF2-40B4-BE49-F238E27FC236}">
                <a16:creationId xmlns="" xmlns:a16="http://schemas.microsoft.com/office/drawing/2014/main" id="{EBAFE522-EB7D-4931-A015-9A7E8A98517D}"/>
              </a:ext>
            </a:extLst>
          </p:cNvPr>
          <p:cNvGrpSpPr/>
          <p:nvPr/>
        </p:nvGrpSpPr>
        <p:grpSpPr>
          <a:xfrm>
            <a:off x="190403" y="1419225"/>
            <a:ext cx="8635244" cy="5301720"/>
            <a:chOff x="472011" y="1508786"/>
            <a:chExt cx="3799787" cy="4865561"/>
          </a:xfrm>
        </p:grpSpPr>
        <p:sp>
          <p:nvSpPr>
            <p:cNvPr id="10" name="Rounded Rectangle 10">
              <a:extLst>
                <a:ext uri="{FF2B5EF4-FFF2-40B4-BE49-F238E27FC236}">
                  <a16:creationId xmlns="" xmlns:a16="http://schemas.microsoft.com/office/drawing/2014/main" id="{18F78F23-3D09-4B63-8DF9-D49CFBB145EE}"/>
                </a:ext>
              </a:extLst>
            </p:cNvPr>
            <p:cNvSpPr/>
            <p:nvPr userDrawn="1"/>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p>
          </p:txBody>
        </p:sp>
        <p:sp>
          <p:nvSpPr>
            <p:cNvPr id="11" name="Rounded Rectangle 16">
              <a:extLst>
                <a:ext uri="{FF2B5EF4-FFF2-40B4-BE49-F238E27FC236}">
                  <a16:creationId xmlns="" xmlns:a16="http://schemas.microsoft.com/office/drawing/2014/main" id="{F12C06CE-2BBE-46C2-B718-813794C58DF9}"/>
                </a:ext>
              </a:extLst>
            </p:cNvPr>
            <p:cNvSpPr/>
            <p:nvPr userDrawn="1"/>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bg1"/>
                </a:solidFill>
              </a:endParaRPr>
            </a:p>
          </p:txBody>
        </p:sp>
        <p:sp>
          <p:nvSpPr>
            <p:cNvPr id="12" name="Half Frame 11">
              <a:extLst>
                <a:ext uri="{FF2B5EF4-FFF2-40B4-BE49-F238E27FC236}">
                  <a16:creationId xmlns="" xmlns:a16="http://schemas.microsoft.com/office/drawing/2014/main" id="{66CDBB1E-AF3C-43FC-9F34-2DD691F81726}"/>
                </a:ext>
              </a:extLst>
            </p:cNvPr>
            <p:cNvSpPr/>
            <p:nvPr userDrawn="1"/>
          </p:nvSpPr>
          <p:spPr>
            <a:xfrm rot="5400000">
              <a:off x="3762569" y="1912372"/>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grpSp>
      <p:pic>
        <p:nvPicPr>
          <p:cNvPr id="13" name="Picture 12">
            <a:extLst>
              <a:ext uri="{FF2B5EF4-FFF2-40B4-BE49-F238E27FC236}">
                <a16:creationId xmlns=""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9099702" y="3202096"/>
            <a:ext cx="2621298" cy="2836904"/>
          </a:xfrm>
          <a:prstGeom prst="rect">
            <a:avLst/>
          </a:prstGeom>
        </p:spPr>
      </p:pic>
      <p:sp>
        <p:nvSpPr>
          <p:cNvPr id="2" name="Rectangle 1">
            <a:extLst>
              <a:ext uri="{FF2B5EF4-FFF2-40B4-BE49-F238E27FC236}">
                <a16:creationId xmlns="" xmlns:a16="http://schemas.microsoft.com/office/drawing/2014/main" id="{6B910FB6-8672-47E0-9139-E44BE9A48E1B}"/>
              </a:ext>
            </a:extLst>
          </p:cNvPr>
          <p:cNvSpPr/>
          <p:nvPr/>
        </p:nvSpPr>
        <p:spPr>
          <a:xfrm>
            <a:off x="743168" y="1761114"/>
            <a:ext cx="7653207" cy="4447371"/>
          </a:xfrm>
          <a:prstGeom prst="rect">
            <a:avLst/>
          </a:prstGeom>
        </p:spPr>
        <p:txBody>
          <a:bodyPr wrap="square">
            <a:spAutoFit/>
          </a:bodyPr>
          <a:lstStyle/>
          <a:p>
            <a:pPr marL="457200" indent="-457200">
              <a:spcBef>
                <a:spcPts val="300"/>
              </a:spcBef>
              <a:spcAft>
                <a:spcPts val="300"/>
              </a:spcAft>
              <a:buClr>
                <a:schemeClr val="bg2"/>
              </a:buClr>
              <a:buFont typeface="Wingdings" panose="05000000000000000000" pitchFamily="2" charset="2"/>
              <a:buChar char="§"/>
            </a:pPr>
            <a:r>
              <a:rPr lang="en-US" sz="3400" b="1" dirty="0">
                <a:solidFill>
                  <a:schemeClr val="bg1"/>
                </a:solidFill>
              </a:rPr>
              <a:t>H</a:t>
            </a:r>
            <a:r>
              <a:rPr lang="en-US" sz="3400" dirty="0">
                <a:solidFill>
                  <a:schemeClr val="bg2"/>
                </a:solidFill>
              </a:rPr>
              <a:t>yper</a:t>
            </a:r>
            <a:r>
              <a:rPr lang="en-US" sz="3400" b="1" dirty="0">
                <a:solidFill>
                  <a:schemeClr val="bg1"/>
                </a:solidFill>
              </a:rPr>
              <a:t>T</a:t>
            </a:r>
            <a:r>
              <a:rPr lang="en-US" sz="3400" dirty="0">
                <a:solidFill>
                  <a:schemeClr val="bg2"/>
                </a:solidFill>
              </a:rPr>
              <a:t>ext </a:t>
            </a:r>
            <a:r>
              <a:rPr lang="en-US" sz="3400" b="1" dirty="0">
                <a:solidFill>
                  <a:schemeClr val="bg1"/>
                </a:solidFill>
              </a:rPr>
              <a:t>T</a:t>
            </a:r>
            <a:r>
              <a:rPr lang="en-US" sz="3400" dirty="0">
                <a:solidFill>
                  <a:schemeClr val="bg2"/>
                </a:solidFill>
              </a:rPr>
              <a:t>ransfer </a:t>
            </a:r>
            <a:r>
              <a:rPr lang="en-US" sz="3400" b="1" dirty="0">
                <a:solidFill>
                  <a:schemeClr val="bg1"/>
                </a:solidFill>
              </a:rPr>
              <a:t>P</a:t>
            </a:r>
            <a:r>
              <a:rPr lang="en-US" sz="3400" dirty="0">
                <a:solidFill>
                  <a:schemeClr val="bg2"/>
                </a:solidFill>
              </a:rPr>
              <a:t>rotocol</a:t>
            </a:r>
          </a:p>
          <a:p>
            <a:pPr marL="914400" lvl="1" indent="-457200">
              <a:spcBef>
                <a:spcPts val="300"/>
              </a:spcBef>
              <a:spcAft>
                <a:spcPts val="300"/>
              </a:spcAft>
              <a:buFont typeface="Wingdings" panose="05000000000000000000" pitchFamily="2" charset="2"/>
              <a:buChar char="§"/>
            </a:pPr>
            <a:r>
              <a:rPr lang="en-US" sz="3200" dirty="0">
                <a:solidFill>
                  <a:schemeClr val="bg2"/>
                </a:solidFill>
              </a:rPr>
              <a:t>Text-based client-server protocol for the Internet</a:t>
            </a:r>
          </a:p>
          <a:p>
            <a:pPr marL="914400" lvl="1" indent="-457200">
              <a:spcBef>
                <a:spcPts val="300"/>
              </a:spcBef>
              <a:spcAft>
                <a:spcPts val="300"/>
              </a:spcAft>
              <a:buFont typeface="Wingdings" panose="05000000000000000000" pitchFamily="2" charset="2"/>
              <a:buChar char="§"/>
            </a:pPr>
            <a:r>
              <a:rPr lang="en-US" sz="3200" dirty="0">
                <a:solidFill>
                  <a:schemeClr val="bg2"/>
                </a:solidFill>
              </a:rPr>
              <a:t>Works with message pairs</a:t>
            </a:r>
            <a:endParaRPr lang="bg-BG" sz="3200" dirty="0">
              <a:solidFill>
                <a:schemeClr val="bg2"/>
              </a:solidFill>
            </a:endParaRPr>
          </a:p>
          <a:p>
            <a:pPr marL="1371600" lvl="2" indent="-457200">
              <a:spcBef>
                <a:spcPts val="300"/>
              </a:spcBef>
              <a:spcAft>
                <a:spcPts val="300"/>
              </a:spcAft>
              <a:buClr>
                <a:schemeClr val="bg2"/>
              </a:buClr>
              <a:buFont typeface="Wingdings" panose="05000000000000000000" pitchFamily="2" charset="2"/>
              <a:buChar char="§"/>
            </a:pPr>
            <a:r>
              <a:rPr lang="en-US" sz="3000" b="1" dirty="0">
                <a:solidFill>
                  <a:schemeClr val="bg1"/>
                </a:solidFill>
              </a:rPr>
              <a:t>Request</a:t>
            </a:r>
            <a:r>
              <a:rPr lang="en-US" sz="3000" dirty="0">
                <a:solidFill>
                  <a:schemeClr val="bg2"/>
                </a:solidFill>
              </a:rPr>
              <a:t>: method + headers + body</a:t>
            </a:r>
            <a:endParaRPr lang="en-US" sz="3000" b="1" dirty="0">
              <a:solidFill>
                <a:schemeClr val="bg1">
                  <a:lumMod val="60000"/>
                  <a:lumOff val="40000"/>
                </a:schemeClr>
              </a:solidFill>
            </a:endParaRPr>
          </a:p>
          <a:p>
            <a:pPr marL="1371600" lvl="2" indent="-457200">
              <a:spcBef>
                <a:spcPts val="300"/>
              </a:spcBef>
              <a:spcAft>
                <a:spcPts val="300"/>
              </a:spcAft>
              <a:buClr>
                <a:schemeClr val="bg2"/>
              </a:buClr>
              <a:buFont typeface="Wingdings" panose="05000000000000000000" pitchFamily="2" charset="2"/>
              <a:buChar char="§"/>
            </a:pPr>
            <a:r>
              <a:rPr lang="en-US" sz="3000" b="1" dirty="0">
                <a:solidFill>
                  <a:schemeClr val="bg1"/>
                </a:solidFill>
              </a:rPr>
              <a:t>Response</a:t>
            </a:r>
            <a:r>
              <a:rPr lang="en-US" sz="3000" dirty="0">
                <a:solidFill>
                  <a:schemeClr val="bg2"/>
                </a:solidFill>
              </a:rPr>
              <a:t>: status + headers + body</a:t>
            </a:r>
          </a:p>
          <a:p>
            <a:pPr marL="457200" indent="-457200">
              <a:spcBef>
                <a:spcPts val="300"/>
              </a:spcBef>
              <a:spcAft>
                <a:spcPts val="300"/>
              </a:spcAft>
              <a:buFont typeface="Wingdings" panose="05000000000000000000" pitchFamily="2" charset="2"/>
              <a:buChar char="§"/>
            </a:pPr>
            <a:r>
              <a:rPr lang="en-US" sz="3400" dirty="0">
                <a:solidFill>
                  <a:schemeClr val="bg2"/>
                </a:solidFill>
              </a:rPr>
              <a:t>The </a:t>
            </a:r>
            <a:r>
              <a:rPr lang="en-US" sz="3400" b="1" dirty="0">
                <a:solidFill>
                  <a:schemeClr val="bg1"/>
                </a:solidFill>
              </a:rPr>
              <a:t>URL</a:t>
            </a:r>
            <a:r>
              <a:rPr lang="en-US" sz="3400" dirty="0">
                <a:solidFill>
                  <a:schemeClr val="bg1"/>
                </a:solidFill>
              </a:rPr>
              <a:t> </a:t>
            </a:r>
            <a:r>
              <a:rPr lang="en-US" sz="3400" dirty="0">
                <a:solidFill>
                  <a:schemeClr val="bg2"/>
                </a:solidFill>
              </a:rPr>
              <a:t>parts: </a:t>
            </a:r>
            <a:r>
              <a:rPr lang="en-US" sz="3400" b="1" dirty="0">
                <a:solidFill>
                  <a:schemeClr val="bg1"/>
                </a:solidFill>
              </a:rPr>
              <a:t>protocol</a:t>
            </a:r>
            <a:r>
              <a:rPr lang="en-US" sz="3400" dirty="0">
                <a:solidFill>
                  <a:schemeClr val="bg2"/>
                </a:solidFill>
              </a:rPr>
              <a:t>,</a:t>
            </a:r>
            <a:r>
              <a:rPr lang="en-US" sz="3400" dirty="0">
                <a:solidFill>
                  <a:schemeClr val="bg1"/>
                </a:solidFill>
              </a:rPr>
              <a:t> </a:t>
            </a:r>
            <a:r>
              <a:rPr lang="en-US" sz="3400" b="1" dirty="0">
                <a:solidFill>
                  <a:schemeClr val="bg1"/>
                </a:solidFill>
              </a:rPr>
              <a:t>host</a:t>
            </a:r>
            <a:r>
              <a:rPr lang="en-US" sz="3400" dirty="0">
                <a:solidFill>
                  <a:schemeClr val="bg2"/>
                </a:solidFill>
              </a:rPr>
              <a:t>, </a:t>
            </a:r>
            <a:r>
              <a:rPr lang="en-US" sz="3400" b="1" dirty="0">
                <a:solidFill>
                  <a:schemeClr val="bg1"/>
                </a:solidFill>
              </a:rPr>
              <a:t>port</a:t>
            </a:r>
            <a:r>
              <a:rPr lang="en-US" sz="3400" dirty="0">
                <a:solidFill>
                  <a:schemeClr val="bg2"/>
                </a:solidFill>
              </a:rPr>
              <a:t>, </a:t>
            </a:r>
            <a:r>
              <a:rPr lang="en-US" sz="3400" b="1" dirty="0">
                <a:solidFill>
                  <a:schemeClr val="bg1"/>
                </a:solidFill>
              </a:rPr>
              <a:t>path</a:t>
            </a:r>
            <a:r>
              <a:rPr lang="en-US" sz="3400" dirty="0">
                <a:solidFill>
                  <a:schemeClr val="bg2"/>
                </a:solidFill>
              </a:rPr>
              <a:t>, </a:t>
            </a:r>
            <a:r>
              <a:rPr lang="en-US" sz="3400" b="1" dirty="0">
                <a:solidFill>
                  <a:schemeClr val="bg1"/>
                </a:solidFill>
              </a:rPr>
              <a:t>query string</a:t>
            </a:r>
            <a:r>
              <a:rPr lang="en-US" sz="3400" dirty="0">
                <a:solidFill>
                  <a:schemeClr val="bg1"/>
                </a:solidFill>
              </a:rPr>
              <a:t> </a:t>
            </a:r>
            <a:r>
              <a:rPr lang="en-US" sz="3400" dirty="0">
                <a:solidFill>
                  <a:schemeClr val="bg2"/>
                </a:solidFill>
              </a:rPr>
              <a:t>and </a:t>
            </a:r>
            <a:r>
              <a:rPr lang="en-US" sz="3400" b="1" dirty="0">
                <a:solidFill>
                  <a:schemeClr val="bg1"/>
                </a:solidFill>
              </a:rPr>
              <a:t>fragment</a:t>
            </a:r>
            <a:endParaRPr lang="en-US" sz="3400" dirty="0">
              <a:solidFill>
                <a:schemeClr val="bg1"/>
              </a:solidFill>
            </a:endParaRPr>
          </a:p>
        </p:txBody>
      </p:sp>
      <p:sp>
        <p:nvSpPr>
          <p:cNvPr id="15" name="Slide Number">
            <a:extLst>
              <a:ext uri="{FF2B5EF4-FFF2-40B4-BE49-F238E27FC236}">
                <a16:creationId xmlns="" xmlns:a16="http://schemas.microsoft.com/office/drawing/2014/main" id="{38CC2E4B-9D92-4AA4-AB65-FB9745883097}"/>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34</a:t>
            </a:fld>
            <a:endParaRPr lang="en-US" noProof="0" dirty="0"/>
          </a:p>
        </p:txBody>
      </p:sp>
    </p:spTree>
    <p:extLst>
      <p:ext uri="{BB962C8B-B14F-4D97-AF65-F5344CB8AC3E}">
        <p14:creationId xmlns:p14="http://schemas.microsoft.com/office/powerpoint/2010/main" val="417877726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 xmlns:a16="http://schemas.microsoft.com/office/drawing/2014/main" id="{1A67F800-7980-E3CA-7188-3C478C8E98B8}"/>
              </a:ext>
            </a:extLst>
          </p:cNvPr>
          <p:cNvGrpSpPr/>
          <p:nvPr/>
        </p:nvGrpSpPr>
        <p:grpSpPr>
          <a:xfrm>
            <a:off x="3737560" y="1622524"/>
            <a:ext cx="7787441" cy="3498930"/>
            <a:chOff x="3749351" y="1549902"/>
            <a:chExt cx="7787441" cy="3498930"/>
          </a:xfrm>
        </p:grpSpPr>
        <p:pic>
          <p:nvPicPr>
            <p:cNvPr id="7" name="Picture 6" descr="A picture containing text, sign, vector graphics&#10;&#10;Description automatically generated">
              <a:extLst>
                <a:ext uri="{FF2B5EF4-FFF2-40B4-BE49-F238E27FC236}">
                  <a16:creationId xmlns="" xmlns:a16="http://schemas.microsoft.com/office/drawing/2014/main" id="{15CE28B1-02BA-4014-E149-BF1EE09447ED}"/>
                </a:ext>
              </a:extLst>
            </p:cNvPr>
            <p:cNvPicPr>
              <a:picLocks noChangeAspect="1"/>
            </p:cNvPicPr>
            <p:nvPr/>
          </p:nvPicPr>
          <p:blipFill>
            <a:blip r:embed="rId3"/>
            <a:stretch>
              <a:fillRect/>
            </a:stretch>
          </p:blipFill>
          <p:spPr>
            <a:xfrm>
              <a:off x="6833020" y="1549902"/>
              <a:ext cx="1343039" cy="1343039"/>
            </a:xfrm>
            <a:prstGeom prst="rect">
              <a:avLst/>
            </a:prstGeom>
          </p:spPr>
        </p:pic>
        <p:pic>
          <p:nvPicPr>
            <p:cNvPr id="9" name="Picture 8" descr="Logo&#10;&#10;Description automatically generated">
              <a:extLst>
                <a:ext uri="{FF2B5EF4-FFF2-40B4-BE49-F238E27FC236}">
                  <a16:creationId xmlns="" xmlns:a16="http://schemas.microsoft.com/office/drawing/2014/main" id="{5F82FF4F-4AD2-4B3B-1445-F3C6BA268522}"/>
                </a:ext>
              </a:extLst>
            </p:cNvPr>
            <p:cNvPicPr>
              <a:picLocks noChangeAspect="1"/>
            </p:cNvPicPr>
            <p:nvPr/>
          </p:nvPicPr>
          <p:blipFill>
            <a:blip r:embed="rId4"/>
            <a:stretch>
              <a:fillRect/>
            </a:stretch>
          </p:blipFill>
          <p:spPr>
            <a:xfrm>
              <a:off x="4894661" y="3848395"/>
              <a:ext cx="1147961" cy="1147961"/>
            </a:xfrm>
            <a:prstGeom prst="rect">
              <a:avLst/>
            </a:prstGeom>
          </p:spPr>
        </p:pic>
        <p:pic>
          <p:nvPicPr>
            <p:cNvPr id="11" name="Picture 10" descr="Logo&#10;&#10;Description automatically generated">
              <a:extLst>
                <a:ext uri="{FF2B5EF4-FFF2-40B4-BE49-F238E27FC236}">
                  <a16:creationId xmlns="" xmlns:a16="http://schemas.microsoft.com/office/drawing/2014/main" id="{68CCA8DB-9EFC-F9BC-57AE-81E4F843E863}"/>
                </a:ext>
              </a:extLst>
            </p:cNvPr>
            <p:cNvPicPr>
              <a:picLocks noChangeAspect="1"/>
            </p:cNvPicPr>
            <p:nvPr/>
          </p:nvPicPr>
          <p:blipFill>
            <a:blip r:embed="rId5"/>
            <a:stretch>
              <a:fillRect/>
            </a:stretch>
          </p:blipFill>
          <p:spPr>
            <a:xfrm>
              <a:off x="6259277" y="3871255"/>
              <a:ext cx="1147961" cy="1147961"/>
            </a:xfrm>
            <a:prstGeom prst="rect">
              <a:avLst/>
            </a:prstGeom>
          </p:spPr>
        </p:pic>
        <p:pic>
          <p:nvPicPr>
            <p:cNvPr id="13" name="Picture 12" descr="Logo&#10;&#10;Description automatically generated">
              <a:extLst>
                <a:ext uri="{FF2B5EF4-FFF2-40B4-BE49-F238E27FC236}">
                  <a16:creationId xmlns="" xmlns:a16="http://schemas.microsoft.com/office/drawing/2014/main" id="{3FDF9297-50FA-E866-B6CE-9D64B1E892BF}"/>
                </a:ext>
              </a:extLst>
            </p:cNvPr>
            <p:cNvPicPr>
              <a:picLocks noChangeAspect="1"/>
            </p:cNvPicPr>
            <p:nvPr/>
          </p:nvPicPr>
          <p:blipFill>
            <a:blip r:embed="rId6"/>
            <a:stretch>
              <a:fillRect/>
            </a:stretch>
          </p:blipFill>
          <p:spPr>
            <a:xfrm>
              <a:off x="9000306" y="3874225"/>
              <a:ext cx="1147961" cy="1147961"/>
            </a:xfrm>
            <a:prstGeom prst="rect">
              <a:avLst/>
            </a:prstGeom>
          </p:spPr>
        </p:pic>
        <p:pic>
          <p:nvPicPr>
            <p:cNvPr id="18" name="Graphic 17">
              <a:extLst>
                <a:ext uri="{FF2B5EF4-FFF2-40B4-BE49-F238E27FC236}">
                  <a16:creationId xmlns="" xmlns:a16="http://schemas.microsoft.com/office/drawing/2014/main" id="{2A1BC0C9-7A7B-9C5B-B457-3E86E59EF29E}"/>
                </a:ext>
              </a:extLst>
            </p:cNvPr>
            <p:cNvPicPr>
              <a:picLocks noChangeAspect="1"/>
            </p:cNvPicPr>
            <p:nvPr/>
          </p:nvPicPr>
          <p:blipFill>
            <a:blip r:embed="rId7">
              <a:extLst>
                <a:ext uri="{96DAC541-7B7A-43D3-8B79-37D633B846F1}">
                  <asvg:svgBlip xmlns="" xmlns:asvg="http://schemas.microsoft.com/office/drawing/2016/SVG/main" r:embed="rId8"/>
                </a:ext>
              </a:extLst>
            </a:blip>
            <a:stretch>
              <a:fillRect/>
            </a:stretch>
          </p:blipFill>
          <p:spPr>
            <a:xfrm>
              <a:off x="7738229" y="3900407"/>
              <a:ext cx="888756" cy="1043936"/>
            </a:xfrm>
            <a:prstGeom prst="rect">
              <a:avLst/>
            </a:prstGeom>
          </p:spPr>
        </p:pic>
        <p:pic>
          <p:nvPicPr>
            <p:cNvPr id="20" name="Graphic 19">
              <a:extLst>
                <a:ext uri="{FF2B5EF4-FFF2-40B4-BE49-F238E27FC236}">
                  <a16:creationId xmlns="" xmlns:a16="http://schemas.microsoft.com/office/drawing/2014/main" id="{DBE174DA-A182-7E57-06D4-86AFA26D484D}"/>
                </a:ext>
              </a:extLst>
            </p:cNvPr>
            <p:cNvPicPr>
              <a:picLocks noChangeAspect="1"/>
            </p:cNvPicPr>
            <p:nvPr/>
          </p:nvPicPr>
          <p:blipFill>
            <a:blip r:embed="rId9">
              <a:extLst>
                <a:ext uri="{96DAC541-7B7A-43D3-8B79-37D633B846F1}">
                  <asvg:svgBlip xmlns="" xmlns:asvg="http://schemas.microsoft.com/office/drawing/2016/SVG/main" r:embed="rId10"/>
                </a:ext>
              </a:extLst>
            </a:blip>
            <a:stretch>
              <a:fillRect/>
            </a:stretch>
          </p:blipFill>
          <p:spPr>
            <a:xfrm>
              <a:off x="3749351" y="3928121"/>
              <a:ext cx="837913" cy="1040168"/>
            </a:xfrm>
            <a:prstGeom prst="rect">
              <a:avLst/>
            </a:prstGeom>
          </p:spPr>
        </p:pic>
        <p:pic>
          <p:nvPicPr>
            <p:cNvPr id="22" name="Picture 21" descr="Logo&#10;&#10;Description automatically generated">
              <a:extLst>
                <a:ext uri="{FF2B5EF4-FFF2-40B4-BE49-F238E27FC236}">
                  <a16:creationId xmlns="" xmlns:a16="http://schemas.microsoft.com/office/drawing/2014/main" id="{9B7FFC36-A4BC-7A53-AB82-82C398A47538}"/>
                </a:ext>
              </a:extLst>
            </p:cNvPr>
            <p:cNvPicPr>
              <a:picLocks noChangeAspect="1"/>
            </p:cNvPicPr>
            <p:nvPr/>
          </p:nvPicPr>
          <p:blipFill>
            <a:blip r:embed="rId11"/>
            <a:stretch>
              <a:fillRect/>
            </a:stretch>
          </p:blipFill>
          <p:spPr>
            <a:xfrm>
              <a:off x="10279380" y="3876626"/>
              <a:ext cx="1257412" cy="1172206"/>
            </a:xfrm>
            <a:prstGeom prst="rect">
              <a:avLst/>
            </a:prstGeom>
          </p:spPr>
        </p:pic>
        <p:grpSp>
          <p:nvGrpSpPr>
            <p:cNvPr id="36" name="Group 35">
              <a:extLst>
                <a:ext uri="{FF2B5EF4-FFF2-40B4-BE49-F238E27FC236}">
                  <a16:creationId xmlns="" xmlns:a16="http://schemas.microsoft.com/office/drawing/2014/main" id="{3FB2AEAC-BDEE-9D5F-67A3-17CEDA699052}"/>
                </a:ext>
              </a:extLst>
            </p:cNvPr>
            <p:cNvGrpSpPr/>
            <p:nvPr/>
          </p:nvGrpSpPr>
          <p:grpSpPr>
            <a:xfrm>
              <a:off x="4091553" y="3060524"/>
              <a:ext cx="6825992" cy="559921"/>
              <a:chOff x="1433768" y="2645180"/>
              <a:chExt cx="9324489" cy="783820"/>
            </a:xfrm>
          </p:grpSpPr>
          <p:cxnSp>
            <p:nvCxnSpPr>
              <p:cNvPr id="31" name="Straight Connector 30">
                <a:extLst>
                  <a:ext uri="{FF2B5EF4-FFF2-40B4-BE49-F238E27FC236}">
                    <a16:creationId xmlns="" xmlns:a16="http://schemas.microsoft.com/office/drawing/2014/main" id="{AA38ABD5-1637-DC80-A922-DF10E4F75CDE}"/>
                  </a:ext>
                </a:extLst>
              </p:cNvPr>
              <p:cNvCxnSpPr>
                <a:cxnSpLocks/>
              </p:cNvCxnSpPr>
              <p:nvPr/>
            </p:nvCxnSpPr>
            <p:spPr>
              <a:xfrm flipV="1">
                <a:off x="6096000" y="2645180"/>
                <a:ext cx="1" cy="469190"/>
              </a:xfrm>
              <a:prstGeom prst="line">
                <a:avLst/>
              </a:prstGeom>
              <a:ln w="41275">
                <a:solidFill>
                  <a:srgbClr val="FFA000"/>
                </a:solidFill>
              </a:ln>
            </p:spPr>
            <p:style>
              <a:lnRef idx="1">
                <a:schemeClr val="accent1"/>
              </a:lnRef>
              <a:fillRef idx="0">
                <a:schemeClr val="accent1"/>
              </a:fillRef>
              <a:effectRef idx="0">
                <a:schemeClr val="accent1"/>
              </a:effectRef>
              <a:fontRef idx="minor">
                <a:schemeClr val="tx1"/>
              </a:fontRef>
            </p:style>
          </p:cxnSp>
          <p:pic>
            <p:nvPicPr>
              <p:cNvPr id="33" name="Picture 32">
                <a:extLst>
                  <a:ext uri="{FF2B5EF4-FFF2-40B4-BE49-F238E27FC236}">
                    <a16:creationId xmlns="" xmlns:a16="http://schemas.microsoft.com/office/drawing/2014/main" id="{617B586A-0BC5-5E32-7E67-FD277547ED69}"/>
                  </a:ext>
                </a:extLst>
              </p:cNvPr>
              <p:cNvPicPr>
                <a:picLocks noChangeAspect="1"/>
              </p:cNvPicPr>
              <p:nvPr/>
            </p:nvPicPr>
            <p:blipFill>
              <a:blip r:embed="rId12"/>
              <a:stretch>
                <a:fillRect/>
              </a:stretch>
            </p:blipFill>
            <p:spPr>
              <a:xfrm>
                <a:off x="1433768" y="3114370"/>
                <a:ext cx="9324489" cy="314630"/>
              </a:xfrm>
              <a:prstGeom prst="rect">
                <a:avLst/>
              </a:prstGeom>
            </p:spPr>
          </p:pic>
        </p:grpSp>
      </p:grpSp>
      <p:pic>
        <p:nvPicPr>
          <p:cNvPr id="40" name="Picture 39" descr="Logo&#10;&#10;Description automatically generated">
            <a:extLst>
              <a:ext uri="{FF2B5EF4-FFF2-40B4-BE49-F238E27FC236}">
                <a16:creationId xmlns="" xmlns:a16="http://schemas.microsoft.com/office/drawing/2014/main" id="{9C30DD70-D438-6D27-35D3-8BB874966D84}"/>
              </a:ext>
            </a:extLst>
          </p:cNvPr>
          <p:cNvPicPr>
            <a:picLocks noChangeAspect="1"/>
          </p:cNvPicPr>
          <p:nvPr/>
        </p:nvPicPr>
        <p:blipFill>
          <a:blip r:embed="rId13"/>
          <a:stretch>
            <a:fillRect/>
          </a:stretch>
        </p:blipFill>
        <p:spPr>
          <a:xfrm>
            <a:off x="77384" y="2319421"/>
            <a:ext cx="3660176" cy="4247149"/>
          </a:xfrm>
          <a:prstGeom prst="rect">
            <a:avLst/>
          </a:prstGeom>
        </p:spPr>
      </p:pic>
      <p:sp>
        <p:nvSpPr>
          <p:cNvPr id="2" name="Google Shape;441;p37">
            <a:extLst>
              <a:ext uri="{FF2B5EF4-FFF2-40B4-BE49-F238E27FC236}">
                <a16:creationId xmlns="" xmlns:a16="http://schemas.microsoft.com/office/drawing/2014/main" id="{2AFB472C-93C2-241B-75FA-457782840F92}"/>
              </a:ext>
            </a:extLst>
          </p:cNvPr>
          <p:cNvSpPr txBox="1">
            <a:spLocks/>
          </p:cNvSpPr>
          <p:nvPr/>
        </p:nvSpPr>
        <p:spPr>
          <a:xfrm>
            <a:off x="809628" y="703244"/>
            <a:ext cx="5916372" cy="1033303"/>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998"/>
              <a:buFont typeface="Calibri"/>
              <a:buNone/>
              <a:defRPr sz="6000" b="1"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l">
              <a:buClr>
                <a:srgbClr val="234465"/>
              </a:buClr>
              <a:buSzPts val="8800"/>
            </a:pPr>
            <a:r>
              <a:rPr lang="en-US" sz="8800" dirty="0">
                <a:solidFill>
                  <a:srgbClr val="234465"/>
                </a:solidFill>
              </a:rPr>
              <a:t>Questions?</a:t>
            </a:r>
            <a:endParaRPr lang="en-US" sz="8800" dirty="0"/>
          </a:p>
        </p:txBody>
      </p:sp>
      <p:pic>
        <p:nvPicPr>
          <p:cNvPr id="14" name="Картина 13">
            <a:extLst>
              <a:ext uri="{FF2B5EF4-FFF2-40B4-BE49-F238E27FC236}">
                <a16:creationId xmlns="" xmlns:a16="http://schemas.microsoft.com/office/drawing/2014/main" id="{54B365E9-8FD0-6D5B-2DFC-723EE5DDD555}"/>
              </a:ext>
            </a:extLst>
          </p:cNvPr>
          <p:cNvPicPr>
            <a:picLocks noChangeAspect="1"/>
          </p:cNvPicPr>
          <p:nvPr/>
        </p:nvPicPr>
        <p:blipFill>
          <a:blip r:embed="rId14"/>
          <a:stretch>
            <a:fillRect/>
          </a:stretch>
        </p:blipFill>
        <p:spPr>
          <a:xfrm>
            <a:off x="9891341" y="202022"/>
            <a:ext cx="2028825" cy="790575"/>
          </a:xfrm>
          <a:prstGeom prst="rect">
            <a:avLst/>
          </a:prstGeom>
        </p:spPr>
      </p:pic>
      <p:pic>
        <p:nvPicPr>
          <p:cNvPr id="16" name="Картина 15">
            <a:extLst>
              <a:ext uri="{FF2B5EF4-FFF2-40B4-BE49-F238E27FC236}">
                <a16:creationId xmlns="" xmlns:a16="http://schemas.microsoft.com/office/drawing/2014/main" id="{3BD6ABFC-02BF-2D42-B42B-6929222F37B6}"/>
              </a:ext>
            </a:extLst>
          </p:cNvPr>
          <p:cNvPicPr>
            <a:picLocks noChangeAspect="1"/>
          </p:cNvPicPr>
          <p:nvPr/>
        </p:nvPicPr>
        <p:blipFill>
          <a:blip r:embed="rId15"/>
          <a:stretch>
            <a:fillRect/>
          </a:stretch>
        </p:blipFill>
        <p:spPr>
          <a:xfrm>
            <a:off x="0" y="6388471"/>
            <a:ext cx="12192000" cy="485775"/>
          </a:xfrm>
          <a:prstGeom prst="rect">
            <a:avLst/>
          </a:prstGeom>
        </p:spPr>
      </p:pic>
    </p:spTree>
    <p:extLst>
      <p:ext uri="{BB962C8B-B14F-4D97-AF65-F5344CB8AC3E}">
        <p14:creationId xmlns:p14="http://schemas.microsoft.com/office/powerpoint/2010/main" val="36896267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9956A635-7DCB-4737-9977-C486C791FD61}"/>
              </a:ext>
            </a:extLst>
          </p:cNvPr>
          <p:cNvSpPr>
            <a:spLocks noGrp="1"/>
          </p:cNvSpPr>
          <p:nvPr>
            <p:ph type="title"/>
          </p:nvPr>
        </p:nvSpPr>
        <p:spPr/>
        <p:txBody>
          <a:bodyPr/>
          <a:lstStyle/>
          <a:p>
            <a:r>
              <a:rPr lang="en-GB" b="1" dirty="0" err="1"/>
              <a:t>SoftUni</a:t>
            </a:r>
            <a:r>
              <a:rPr lang="en-GB" b="1" dirty="0"/>
              <a:t> Diamond Partners</a:t>
            </a:r>
            <a:endParaRPr lang="bg-BG" dirty="0"/>
          </a:p>
        </p:txBody>
      </p:sp>
      <p:pic>
        <p:nvPicPr>
          <p:cNvPr id="6" name="Picture 5" descr="A picture containing logo&#10;&#10;Description automatically generated">
            <a:hlinkClick r:id="rId2"/>
            <a:extLst>
              <a:ext uri="{FF2B5EF4-FFF2-40B4-BE49-F238E27FC236}">
                <a16:creationId xmlns="" xmlns:a16="http://schemas.microsoft.com/office/drawing/2014/main" id="{FF7EC0E5-DF36-B9CF-0FB5-2ED2D067F2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822" y="1550530"/>
            <a:ext cx="2482705" cy="1443658"/>
          </a:xfrm>
          <a:prstGeom prst="rect">
            <a:avLst/>
          </a:prstGeom>
        </p:spPr>
      </p:pic>
      <p:pic>
        <p:nvPicPr>
          <p:cNvPr id="7" name="Picture 6" descr="Graphical user interface, text, application&#10;&#10;Description automatically generated">
            <a:hlinkClick r:id="rId4"/>
            <a:extLst>
              <a:ext uri="{FF2B5EF4-FFF2-40B4-BE49-F238E27FC236}">
                <a16:creationId xmlns="" xmlns:a16="http://schemas.microsoft.com/office/drawing/2014/main" id="{8BA838AE-2DC3-BC62-7AFB-76096E13EBE3}"/>
              </a:ext>
            </a:extLst>
          </p:cNvPr>
          <p:cNvPicPr>
            <a:picLocks noChangeAspect="1"/>
          </p:cNvPicPr>
          <p:nvPr/>
        </p:nvPicPr>
        <p:blipFill rotWithShape="1">
          <a:blip r:embed="rId5">
            <a:extLst>
              <a:ext uri="{28A0092B-C50C-407E-A947-70E740481C1C}">
                <a14:useLocalDpi xmlns:a14="http://schemas.microsoft.com/office/drawing/2010/main" val="0"/>
              </a:ext>
            </a:extLst>
          </a:blip>
          <a:srcRect l="8432" t="2384" r="19064" b="23051"/>
          <a:stretch/>
        </p:blipFill>
        <p:spPr>
          <a:xfrm>
            <a:off x="8110163" y="4011404"/>
            <a:ext cx="2766740" cy="1357754"/>
          </a:xfrm>
          <a:prstGeom prst="rect">
            <a:avLst/>
          </a:prstGeom>
        </p:spPr>
      </p:pic>
      <p:pic>
        <p:nvPicPr>
          <p:cNvPr id="8" name="Picture 7" descr="Logo&#10;&#10;Description automatically generated">
            <a:hlinkClick r:id="rId6"/>
            <a:extLst>
              <a:ext uri="{FF2B5EF4-FFF2-40B4-BE49-F238E27FC236}">
                <a16:creationId xmlns="" xmlns:a16="http://schemas.microsoft.com/office/drawing/2014/main" id="{16960CC9-367F-CADB-C1AA-B89C65A45F71}"/>
              </a:ext>
            </a:extLst>
          </p:cNvPr>
          <p:cNvPicPr>
            <a:picLocks noChangeAspect="1"/>
          </p:cNvPicPr>
          <p:nvPr/>
        </p:nvPicPr>
        <p:blipFill rotWithShape="1">
          <a:blip r:embed="rId7">
            <a:extLst>
              <a:ext uri="{28A0092B-C50C-407E-A947-70E740481C1C}">
                <a14:useLocalDpi xmlns:a14="http://schemas.microsoft.com/office/drawing/2010/main" val="0"/>
              </a:ext>
            </a:extLst>
          </a:blip>
          <a:srcRect l="3594" t="9383" r="2747" b="11007"/>
          <a:stretch/>
        </p:blipFill>
        <p:spPr>
          <a:xfrm>
            <a:off x="368010" y="4410064"/>
            <a:ext cx="3493559" cy="1286569"/>
          </a:xfrm>
          <a:prstGeom prst="rect">
            <a:avLst/>
          </a:prstGeom>
        </p:spPr>
      </p:pic>
      <p:pic>
        <p:nvPicPr>
          <p:cNvPr id="9" name="Picture 8" descr="Text&#10;&#10;Description automatically generated with low confidence">
            <a:hlinkClick r:id="rId8"/>
            <a:extLst>
              <a:ext uri="{FF2B5EF4-FFF2-40B4-BE49-F238E27FC236}">
                <a16:creationId xmlns="" xmlns:a16="http://schemas.microsoft.com/office/drawing/2014/main" id="{0774A9FE-4B3C-4A97-54E5-00A3732EDAFA}"/>
              </a:ext>
            </a:extLst>
          </p:cNvPr>
          <p:cNvPicPr>
            <a:picLocks noChangeAspect="1"/>
          </p:cNvPicPr>
          <p:nvPr/>
        </p:nvPicPr>
        <p:blipFill rotWithShape="1">
          <a:blip r:embed="rId9">
            <a:extLst>
              <a:ext uri="{28A0092B-C50C-407E-A947-70E740481C1C}">
                <a14:useLocalDpi xmlns:a14="http://schemas.microsoft.com/office/drawing/2010/main" val="0"/>
              </a:ext>
            </a:extLst>
          </a:blip>
          <a:srcRect t="33027" b="26133"/>
          <a:stretch/>
        </p:blipFill>
        <p:spPr>
          <a:xfrm>
            <a:off x="3774354" y="1550530"/>
            <a:ext cx="3335471" cy="1062828"/>
          </a:xfrm>
          <a:prstGeom prst="rect">
            <a:avLst/>
          </a:prstGeom>
        </p:spPr>
      </p:pic>
      <p:pic>
        <p:nvPicPr>
          <p:cNvPr id="10" name="Picture 9" descr="A picture containing logo&#10;&#10;Description automatically generated">
            <a:hlinkClick r:id="rId10"/>
            <a:extLst>
              <a:ext uri="{FF2B5EF4-FFF2-40B4-BE49-F238E27FC236}">
                <a16:creationId xmlns="" xmlns:a16="http://schemas.microsoft.com/office/drawing/2014/main" id="{88168183-8C35-6841-B2A3-830E037910BF}"/>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374068" y="4298554"/>
            <a:ext cx="2398594" cy="1110400"/>
          </a:xfrm>
          <a:prstGeom prst="rect">
            <a:avLst/>
          </a:prstGeom>
        </p:spPr>
      </p:pic>
      <p:pic>
        <p:nvPicPr>
          <p:cNvPr id="11" name="Picture 10" descr="Shape&#10;&#10;Description automatically generated with medium confidence">
            <a:hlinkClick r:id="rId12"/>
            <a:extLst>
              <a:ext uri="{FF2B5EF4-FFF2-40B4-BE49-F238E27FC236}">
                <a16:creationId xmlns="" xmlns:a16="http://schemas.microsoft.com/office/drawing/2014/main" id="{1BAD686C-C073-1A3C-6081-4F6759E61ACF}"/>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8882443" y="5668306"/>
            <a:ext cx="2520171" cy="869659"/>
          </a:xfrm>
          <a:prstGeom prst="rect">
            <a:avLst/>
          </a:prstGeom>
        </p:spPr>
      </p:pic>
      <p:pic>
        <p:nvPicPr>
          <p:cNvPr id="12" name="Picture 11" descr="Text&#10;&#10;Description automatically generated with low confidence">
            <a:hlinkClick r:id="rId14"/>
            <a:extLst>
              <a:ext uri="{FF2B5EF4-FFF2-40B4-BE49-F238E27FC236}">
                <a16:creationId xmlns="" xmlns:a16="http://schemas.microsoft.com/office/drawing/2014/main" id="{5BEB067B-5B52-7A4E-B5D6-450D6C8A12A8}"/>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553822" y="3353890"/>
            <a:ext cx="3261123" cy="735411"/>
          </a:xfrm>
          <a:prstGeom prst="rect">
            <a:avLst/>
          </a:prstGeom>
        </p:spPr>
      </p:pic>
      <p:pic>
        <p:nvPicPr>
          <p:cNvPr id="13" name="Picture 12" descr="Logo&#10;&#10;Description automatically generated">
            <a:hlinkClick r:id="rId16"/>
            <a:extLst>
              <a:ext uri="{FF2B5EF4-FFF2-40B4-BE49-F238E27FC236}">
                <a16:creationId xmlns="" xmlns:a16="http://schemas.microsoft.com/office/drawing/2014/main" id="{7E2A1831-0E4D-3299-2ED4-7120F71A53FB}"/>
              </a:ext>
            </a:extLst>
          </p:cNvPr>
          <p:cNvPicPr>
            <a:picLocks noChangeAspect="1"/>
          </p:cNvPicPr>
          <p:nvPr/>
        </p:nvPicPr>
        <p:blipFill rotWithShape="1">
          <a:blip r:embed="rId17">
            <a:extLst>
              <a:ext uri="{28A0092B-C50C-407E-A947-70E740481C1C}">
                <a14:useLocalDpi xmlns:a14="http://schemas.microsoft.com/office/drawing/2010/main" val="0"/>
              </a:ext>
            </a:extLst>
          </a:blip>
          <a:srcRect t="7282"/>
          <a:stretch/>
        </p:blipFill>
        <p:spPr>
          <a:xfrm>
            <a:off x="9286934" y="2706655"/>
            <a:ext cx="2225930" cy="1444689"/>
          </a:xfrm>
          <a:prstGeom prst="rect">
            <a:avLst/>
          </a:prstGeom>
        </p:spPr>
      </p:pic>
      <p:pic>
        <p:nvPicPr>
          <p:cNvPr id="14" name="Picture 13" descr="Logo&#10;&#10;Description automatically generated">
            <a:hlinkClick r:id="rId18"/>
            <a:extLst>
              <a:ext uri="{FF2B5EF4-FFF2-40B4-BE49-F238E27FC236}">
                <a16:creationId xmlns="" xmlns:a16="http://schemas.microsoft.com/office/drawing/2014/main" id="{C85890B3-93B4-0D38-CA78-F53F48371826}"/>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734164" y="5369158"/>
            <a:ext cx="2076995" cy="1384662"/>
          </a:xfrm>
          <a:prstGeom prst="rect">
            <a:avLst/>
          </a:prstGeom>
        </p:spPr>
      </p:pic>
      <p:pic>
        <p:nvPicPr>
          <p:cNvPr id="15" name="Picture 3">
            <a:hlinkClick r:id="rId20"/>
            <a:extLst>
              <a:ext uri="{FF2B5EF4-FFF2-40B4-BE49-F238E27FC236}">
                <a16:creationId xmlns="" xmlns:a16="http://schemas.microsoft.com/office/drawing/2014/main" id="{3D471891-B830-B7D9-C6E6-FD41B9D49820}"/>
              </a:ext>
            </a:extLst>
          </p:cNvPr>
          <p:cNvPicPr>
            <a:picLocks noChangeAspect="1"/>
          </p:cNvPicPr>
          <p:nvPr/>
        </p:nvPicPr>
        <p:blipFill>
          <a:blip r:embed="rId21"/>
          <a:stretch>
            <a:fillRect/>
          </a:stretch>
        </p:blipFill>
        <p:spPr>
          <a:xfrm>
            <a:off x="4233264" y="2919279"/>
            <a:ext cx="4063532" cy="1121217"/>
          </a:xfrm>
          <a:prstGeom prst="rect">
            <a:avLst/>
          </a:prstGeom>
        </p:spPr>
      </p:pic>
      <p:pic>
        <p:nvPicPr>
          <p:cNvPr id="16" name="Picture 4" descr="Logo&#10;&#10;Description automatically generated">
            <a:hlinkClick r:id="rId22"/>
            <a:extLst>
              <a:ext uri="{FF2B5EF4-FFF2-40B4-BE49-F238E27FC236}">
                <a16:creationId xmlns="" xmlns:a16="http://schemas.microsoft.com/office/drawing/2014/main" id="{F1463AB2-2C99-D1A6-E0AC-244A3769F85B}"/>
              </a:ext>
            </a:extLst>
          </p:cNvPr>
          <p:cNvPicPr>
            <a:picLocks noChangeAspect="1"/>
          </p:cNvPicPr>
          <p:nvPr/>
        </p:nvPicPr>
        <p:blipFill rotWithShape="1">
          <a:blip r:embed="rId23"/>
          <a:srcRect l="7749" t="17287" r="4017" b="16245"/>
          <a:stretch/>
        </p:blipFill>
        <p:spPr>
          <a:xfrm>
            <a:off x="1476753" y="5571721"/>
            <a:ext cx="3571450" cy="1062828"/>
          </a:xfrm>
          <a:prstGeom prst="rect">
            <a:avLst/>
          </a:prstGeom>
        </p:spPr>
      </p:pic>
      <p:pic>
        <p:nvPicPr>
          <p:cNvPr id="17" name="Picture 16" descr="A picture containing text&#10;&#10;Description automatically generated">
            <a:hlinkClick r:id="rId24"/>
            <a:extLst>
              <a:ext uri="{FF2B5EF4-FFF2-40B4-BE49-F238E27FC236}">
                <a16:creationId xmlns="" xmlns:a16="http://schemas.microsoft.com/office/drawing/2014/main" id="{AC43D8FA-DF07-EB18-0AF6-3751341A03D0}"/>
              </a:ext>
            </a:extLst>
          </p:cNvPr>
          <p:cNvPicPr>
            <a:picLocks noChangeAspect="1"/>
          </p:cNvPicPr>
          <p:nvPr/>
        </p:nvPicPr>
        <p:blipFill rotWithShape="1">
          <a:blip r:embed="rId25">
            <a:extLst>
              <a:ext uri="{28A0092B-C50C-407E-A947-70E740481C1C}">
                <a14:useLocalDpi xmlns:a14="http://schemas.microsoft.com/office/drawing/2010/main" val="0"/>
              </a:ext>
            </a:extLst>
          </a:blip>
          <a:srcRect l="9288" t="22223" r="8846" b="19944"/>
          <a:stretch/>
        </p:blipFill>
        <p:spPr>
          <a:xfrm>
            <a:off x="7764269" y="1379308"/>
            <a:ext cx="3873909" cy="1281913"/>
          </a:xfrm>
          <a:prstGeom prst="rect">
            <a:avLst/>
          </a:prstGeom>
        </p:spPr>
      </p:pic>
    </p:spTree>
    <p:extLst>
      <p:ext uri="{BB962C8B-B14F-4D97-AF65-F5344CB8AC3E}">
        <p14:creationId xmlns:p14="http://schemas.microsoft.com/office/powerpoint/2010/main" val="275801562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FB0D5FB3-68F2-49D8-A153-8BAD1305EF08}"/>
              </a:ext>
            </a:extLst>
          </p:cNvPr>
          <p:cNvSpPr>
            <a:spLocks noGrp="1"/>
          </p:cNvSpPr>
          <p:nvPr>
            <p:ph type="sldNum" sz="quarter" idx="5"/>
          </p:nvPr>
        </p:nvSpPr>
        <p:spPr/>
        <p:txBody>
          <a:bodyPr/>
          <a:lstStyle/>
          <a:p>
            <a:fld id="{2BF067CD-8E6B-4360-9AA8-C5DF2A48A6D1}" type="slidenum">
              <a:rPr lang="en-US" noProof="0" smtClean="0"/>
              <a:pPr/>
              <a:t>37</a:t>
            </a:fld>
            <a:endParaRPr lang="en-US" noProof="0" dirty="0"/>
          </a:p>
        </p:txBody>
      </p:sp>
      <p:sp>
        <p:nvSpPr>
          <p:cNvPr id="4" name="Title 3">
            <a:extLst>
              <a:ext uri="{FF2B5EF4-FFF2-40B4-BE49-F238E27FC236}">
                <a16:creationId xmlns="" xmlns:a16="http://schemas.microsoft.com/office/drawing/2014/main" id="{DE22D599-06AA-45AE-9605-321A51F18F4E}"/>
              </a:ext>
            </a:extLst>
          </p:cNvPr>
          <p:cNvSpPr>
            <a:spLocks noGrp="1"/>
          </p:cNvSpPr>
          <p:nvPr>
            <p:ph type="title"/>
          </p:nvPr>
        </p:nvSpPr>
        <p:spPr/>
        <p:txBody>
          <a:bodyPr/>
          <a:lstStyle/>
          <a:p>
            <a:r>
              <a:rPr lang="en-US" dirty="0"/>
              <a:t>Educational Partners</a:t>
            </a:r>
          </a:p>
        </p:txBody>
      </p:sp>
      <p:pic>
        <p:nvPicPr>
          <p:cNvPr id="8" name="Picture 7">
            <a:hlinkClick r:id="rId2"/>
            <a:extLst>
              <a:ext uri="{FF2B5EF4-FFF2-40B4-BE49-F238E27FC236}">
                <a16:creationId xmlns="" xmlns:a16="http://schemas.microsoft.com/office/drawing/2014/main" id="{19D59668-3C9A-4BAE-83AF-92CB45919E32}"/>
              </a:ext>
            </a:extLst>
          </p:cNvPr>
          <p:cNvPicPr>
            <a:picLocks noChangeAspect="1"/>
          </p:cNvPicPr>
          <p:nvPr/>
        </p:nvPicPr>
        <p:blipFill>
          <a:blip r:embed="rId3"/>
          <a:stretch>
            <a:fillRect/>
          </a:stretch>
        </p:blipFill>
        <p:spPr>
          <a:xfrm>
            <a:off x="4212532" y="1875192"/>
            <a:ext cx="3766935" cy="3521741"/>
          </a:xfrm>
          <a:prstGeom prst="rect">
            <a:avLst/>
          </a:prstGeom>
          <a:ln w="28575">
            <a:solidFill>
              <a:srgbClr val="44546A"/>
            </a:solidFill>
          </a:ln>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79250036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Body"/>
          <p:cNvSpPr>
            <a:spLocks noGrp="1"/>
          </p:cNvSpPr>
          <p:nvPr>
            <p:ph idx="4294967295"/>
          </p:nvPr>
        </p:nvSpPr>
        <p:spPr>
          <a:xfrm>
            <a:off x="190404" y="1179000"/>
            <a:ext cx="8695596" cy="5490000"/>
          </a:xfrm>
        </p:spPr>
        <p:txBody>
          <a:bodyPr>
            <a:normAutofit lnSpcReduction="10000"/>
          </a:bodyPr>
          <a:lstStyle/>
          <a:p>
            <a:pPr>
              <a:lnSpc>
                <a:spcPct val="100000"/>
              </a:lnSpc>
            </a:pPr>
            <a:r>
              <a:rPr lang="en-US" sz="3200" dirty="0"/>
              <a:t>Software University – High-Quality Education, Profession and Job for Software Developers</a:t>
            </a:r>
          </a:p>
          <a:p>
            <a:pPr lvl="1"/>
            <a:r>
              <a:rPr lang="en-US" sz="3000" noProof="1">
                <a:hlinkClick r:id="rId3"/>
              </a:rPr>
              <a:t>softuni.bg</a:t>
            </a:r>
            <a:r>
              <a:rPr lang="en-US" sz="3000" noProof="1"/>
              <a:t>, </a:t>
            </a:r>
            <a:r>
              <a:rPr lang="en-US" sz="3000" noProof="1">
                <a:hlinkClick r:id="rId4"/>
              </a:rPr>
              <a:t>softuni.org</a:t>
            </a:r>
            <a:r>
              <a:rPr lang="en-US" sz="3000" noProof="1"/>
              <a:t> </a:t>
            </a:r>
          </a:p>
          <a:p>
            <a:pPr>
              <a:lnSpc>
                <a:spcPct val="100000"/>
              </a:lnSpc>
            </a:pPr>
            <a:r>
              <a:rPr lang="en-US" sz="3200" dirty="0"/>
              <a:t>Software University Foundation</a:t>
            </a:r>
            <a:endParaRPr lang="bg-BG" sz="3200" dirty="0"/>
          </a:p>
          <a:p>
            <a:pPr lvl="1"/>
            <a:r>
              <a:rPr lang="en-US" sz="3000" noProof="1">
                <a:hlinkClick r:id="rId5"/>
              </a:rPr>
              <a:t>softuni.foundation</a:t>
            </a:r>
            <a:endParaRPr lang="en-US" sz="3000" noProof="1"/>
          </a:p>
          <a:p>
            <a:pPr>
              <a:lnSpc>
                <a:spcPct val="100000"/>
              </a:lnSpc>
            </a:pPr>
            <a:r>
              <a:rPr lang="en-US" sz="3200" dirty="0"/>
              <a:t>Software University @ Facebook</a:t>
            </a:r>
          </a:p>
          <a:p>
            <a:pPr lvl="1"/>
            <a:r>
              <a:rPr lang="en-US" sz="3000" noProof="1">
                <a:hlinkClick r:id="rId6"/>
              </a:rPr>
              <a:t>facebook.com/SoftwareUniversity</a:t>
            </a:r>
            <a:endParaRPr lang="en-US" sz="3000" noProof="1"/>
          </a:p>
          <a:p>
            <a:pPr>
              <a:lnSpc>
                <a:spcPct val="100000"/>
              </a:lnSpc>
            </a:pPr>
            <a:r>
              <a:rPr lang="en-US" sz="3200" dirty="0"/>
              <a:t>Software University Forums</a:t>
            </a:r>
          </a:p>
          <a:p>
            <a:pPr lvl="1"/>
            <a:r>
              <a:rPr lang="en-US" sz="3000" dirty="0">
                <a:hlinkClick r:id="rId7"/>
              </a:rPr>
              <a:t>forum.softuni.bg</a:t>
            </a:r>
            <a:endParaRPr lang="en-US" sz="3000" noProof="1"/>
          </a:p>
        </p:txBody>
      </p:sp>
      <p:sp>
        <p:nvSpPr>
          <p:cNvPr id="3" name="Slide Title"/>
          <p:cNvSpPr>
            <a:spLocks noGrp="1"/>
          </p:cNvSpPr>
          <p:nvPr>
            <p:ph type="title"/>
          </p:nvPr>
        </p:nvSpPr>
        <p:spPr/>
        <p:txBody>
          <a:bodyPr/>
          <a:lstStyle/>
          <a:p>
            <a:r>
              <a:rPr lang="en-US" dirty="0"/>
              <a:t>Trainings @ Software University</a:t>
            </a:r>
            <a:r>
              <a:rPr lang="bg-BG" dirty="0"/>
              <a:t> (</a:t>
            </a:r>
            <a:r>
              <a:rPr lang="en-US" dirty="0"/>
              <a:t>SoftUni)</a:t>
            </a:r>
          </a:p>
        </p:txBody>
      </p:sp>
      <p:sp>
        <p:nvSpPr>
          <p:cNvPr id="5" name="Slide Number">
            <a:extLst>
              <a:ext uri="{FF2B5EF4-FFF2-40B4-BE49-F238E27FC236}">
                <a16:creationId xmlns="" xmlns:a16="http://schemas.microsoft.com/office/drawing/2014/main" id="{ECC54C56-F593-4D42-99DF-2CD0FC92E4E0}"/>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38</a:t>
            </a:fld>
            <a:endParaRPr lang="en-US" dirty="0"/>
          </a:p>
        </p:txBody>
      </p:sp>
    </p:spTree>
    <p:extLst>
      <p:ext uri="{BB962C8B-B14F-4D97-AF65-F5344CB8AC3E}">
        <p14:creationId xmlns:p14="http://schemas.microsoft.com/office/powerpoint/2010/main" val="192146521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Body">
            <a:extLst>
              <a:ext uri="{FF2B5EF4-FFF2-40B4-BE49-F238E27FC236}">
                <a16:creationId xmlns="" xmlns:a16="http://schemas.microsoft.com/office/drawing/2014/main" id="{980F49B1-E4BE-4389-A747-7AB9B71AD920}"/>
              </a:ext>
            </a:extLst>
          </p:cNvPr>
          <p:cNvSpPr>
            <a:spLocks noGrp="1"/>
          </p:cNvSpPr>
          <p:nvPr>
            <p:ph type="body" sz="quarter" idx="10"/>
          </p:nvPr>
        </p:nvSpPr>
        <p:spPr>
          <a:xfrm>
            <a:off x="190402" y="1269001"/>
            <a:ext cx="11818096" cy="5455890"/>
          </a:xfrm>
        </p:spPr>
        <p:txBody>
          <a:bodyPr/>
          <a:lstStyle/>
          <a:p>
            <a:pPr>
              <a:lnSpc>
                <a:spcPct val="120000"/>
              </a:lnSpc>
            </a:pPr>
            <a:r>
              <a:rPr lang="en-US" dirty="0"/>
              <a:t>This course (slides, examples, demos, exercises, homework, documents, videos and other assets) is </a:t>
            </a:r>
            <a:r>
              <a:rPr lang="en-US" b="1" dirty="0"/>
              <a:t>copyrighted content</a:t>
            </a:r>
            <a:endParaRPr lang="en-US" dirty="0"/>
          </a:p>
          <a:p>
            <a:pPr>
              <a:lnSpc>
                <a:spcPct val="120000"/>
              </a:lnSpc>
            </a:pPr>
            <a:r>
              <a:rPr lang="en-US" dirty="0"/>
              <a:t>Unauthorized copy, reproduction or use is illegal</a:t>
            </a:r>
          </a:p>
          <a:p>
            <a:pPr>
              <a:lnSpc>
                <a:spcPct val="120000"/>
              </a:lnSpc>
            </a:pPr>
            <a:r>
              <a:rPr lang="en-US" dirty="0"/>
              <a:t>© SoftUni – </a:t>
            </a:r>
            <a:r>
              <a:rPr lang="en-US" dirty="0">
                <a:hlinkClick r:id="rId3"/>
              </a:rPr>
              <a:t>https://softuni.org</a:t>
            </a:r>
            <a:endParaRPr lang="en-US" dirty="0"/>
          </a:p>
          <a:p>
            <a:pPr>
              <a:lnSpc>
                <a:spcPct val="120000"/>
              </a:lnSpc>
            </a:pPr>
            <a:r>
              <a:rPr lang="en-US" dirty="0"/>
              <a:t>© Software University – </a:t>
            </a:r>
            <a:r>
              <a:rPr lang="en-US" dirty="0">
                <a:hlinkClick r:id="rId4"/>
              </a:rPr>
              <a:t>https://softuni.bg</a:t>
            </a:r>
            <a:endParaRPr lang="bg-BG" dirty="0"/>
          </a:p>
        </p:txBody>
      </p:sp>
      <p:pic>
        <p:nvPicPr>
          <p:cNvPr id="6" name="Picture License" descr="License">
            <a:extLst>
              <a:ext uri="{FF2B5EF4-FFF2-40B4-BE49-F238E27FC236}">
                <a16:creationId xmlns="" xmlns:a16="http://schemas.microsoft.com/office/drawing/2014/main" id="{A10A2585-858C-4B1E-8846-27CF1C15729E}"/>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9745023" y="4445455"/>
            <a:ext cx="1930977" cy="2043545"/>
          </a:xfrm>
          <a:prstGeom prst="rect">
            <a:avLst/>
          </a:prstGeom>
        </p:spPr>
      </p:pic>
      <p:sp>
        <p:nvSpPr>
          <p:cNvPr id="3" name="Slide Title">
            <a:extLst>
              <a:ext uri="{FF2B5EF4-FFF2-40B4-BE49-F238E27FC236}">
                <a16:creationId xmlns="" xmlns:a16="http://schemas.microsoft.com/office/drawing/2014/main" id="{E5F1FB41-80C3-4816-BC47-CCC50632E6E8}"/>
              </a:ext>
            </a:extLst>
          </p:cNvPr>
          <p:cNvSpPr>
            <a:spLocks noGrp="1"/>
          </p:cNvSpPr>
          <p:nvPr>
            <p:ph type="title"/>
          </p:nvPr>
        </p:nvSpPr>
        <p:spPr/>
        <p:txBody>
          <a:bodyPr/>
          <a:lstStyle/>
          <a:p>
            <a:r>
              <a:rPr lang="en-US" dirty="0"/>
              <a:t>License</a:t>
            </a:r>
            <a:endParaRPr lang="bg-BG" dirty="0"/>
          </a:p>
        </p:txBody>
      </p:sp>
      <p:sp>
        <p:nvSpPr>
          <p:cNvPr id="7" name="Slide Number">
            <a:extLst>
              <a:ext uri="{FF2B5EF4-FFF2-40B4-BE49-F238E27FC236}">
                <a16:creationId xmlns="" xmlns:a16="http://schemas.microsoft.com/office/drawing/2014/main" id="{0FBCF15D-5217-44C3-8B1D-4C5A06ECFE65}"/>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39</a:t>
            </a:fld>
            <a:endParaRPr lang="en-US" noProof="0" dirty="0"/>
          </a:p>
        </p:txBody>
      </p:sp>
    </p:spTree>
    <p:extLst>
      <p:ext uri="{BB962C8B-B14F-4D97-AF65-F5344CB8AC3E}">
        <p14:creationId xmlns:p14="http://schemas.microsoft.com/office/powerpoint/2010/main" val="226231599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0F7F9A18-AC2C-40E1-85AD-CAA51F6DFE10}"/>
              </a:ext>
            </a:extLst>
          </p:cNvPr>
          <p:cNvSpPr txBox="1"/>
          <p:nvPr/>
        </p:nvSpPr>
        <p:spPr>
          <a:xfrm>
            <a:off x="4401504" y="1912401"/>
            <a:ext cx="3366655" cy="1375927"/>
          </a:xfrm>
          <a:prstGeom prst="rect">
            <a:avLst/>
          </a:prstGeom>
          <a:noFill/>
          <a:ln w="12700">
            <a:noFill/>
          </a:ln>
        </p:spPr>
        <p:txBody>
          <a:bodyPr vert="horz" wrap="square" lIns="144000" tIns="108000" rIns="144000" bIns="108000" rtlCol="0">
            <a:spAutoFit/>
          </a:bodyPr>
          <a:lstStyle/>
          <a:p>
            <a:pPr algn="ctr" eaLnBrk="0" hangingPunct="0">
              <a:lnSpc>
                <a:spcPct val="110000"/>
              </a:lnSpc>
              <a:buClr>
                <a:schemeClr val="accent5">
                  <a:lumMod val="40000"/>
                  <a:lumOff val="60000"/>
                </a:schemeClr>
              </a:buClr>
              <a:buSzPct val="70000"/>
            </a:pPr>
            <a:r>
              <a:rPr lang="en-US" sz="7200" b="1" dirty="0">
                <a:solidFill>
                  <a:schemeClr val="bg2"/>
                </a:solidFill>
              </a:rPr>
              <a:t>http://</a:t>
            </a:r>
          </a:p>
        </p:txBody>
      </p:sp>
      <p:sp>
        <p:nvSpPr>
          <p:cNvPr id="5" name="Title 4">
            <a:extLst>
              <a:ext uri="{FF2B5EF4-FFF2-40B4-BE49-F238E27FC236}">
                <a16:creationId xmlns="" xmlns:a16="http://schemas.microsoft.com/office/drawing/2014/main" id="{35F99CB4-5D7E-4F38-A0BF-BBCC9A599C52}"/>
              </a:ext>
            </a:extLst>
          </p:cNvPr>
          <p:cNvSpPr>
            <a:spLocks noGrp="1"/>
          </p:cNvSpPr>
          <p:nvPr>
            <p:ph type="title" sz="quarter" idx="10"/>
          </p:nvPr>
        </p:nvSpPr>
        <p:spPr>
          <a:xfrm>
            <a:off x="1113372" y="4839619"/>
            <a:ext cx="9965257" cy="929381"/>
          </a:xfrm>
        </p:spPr>
        <p:txBody>
          <a:bodyPr/>
          <a:lstStyle/>
          <a:p>
            <a:r>
              <a:rPr lang="en-US" dirty="0"/>
              <a:t>HTTP Protocol – Basics</a:t>
            </a:r>
          </a:p>
        </p:txBody>
      </p:sp>
    </p:spTree>
    <p:extLst>
      <p:ext uri="{BB962C8B-B14F-4D97-AF65-F5344CB8AC3E}">
        <p14:creationId xmlns:p14="http://schemas.microsoft.com/office/powerpoint/2010/main" val="294332994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 xmlns:a16="http://schemas.microsoft.com/office/drawing/2014/main" id="{623C31D9-F3FB-4D99-A60B-3C59DDA29FFD}"/>
              </a:ext>
            </a:extLst>
          </p:cNvPr>
          <p:cNvSpPr>
            <a:spLocks noGrp="1"/>
          </p:cNvSpPr>
          <p:nvPr>
            <p:ph type="body" sz="quarter" idx="10"/>
          </p:nvPr>
        </p:nvSpPr>
        <p:spPr>
          <a:xfrm>
            <a:off x="190402" y="1196125"/>
            <a:ext cx="11800598" cy="5561125"/>
          </a:xfrm>
        </p:spPr>
        <p:txBody>
          <a:bodyPr/>
          <a:lstStyle/>
          <a:p>
            <a:pPr>
              <a:buClr>
                <a:schemeClr val="tx1"/>
              </a:buClr>
            </a:pPr>
            <a:r>
              <a:rPr lang="en-US" b="1" dirty="0">
                <a:solidFill>
                  <a:schemeClr val="bg1"/>
                </a:solidFill>
              </a:rPr>
              <a:t>HTTP</a:t>
            </a:r>
            <a:r>
              <a:rPr lang="en-US" dirty="0"/>
              <a:t> (</a:t>
            </a:r>
            <a:r>
              <a:rPr lang="en-US" b="1" dirty="0">
                <a:solidFill>
                  <a:schemeClr val="bg1"/>
                </a:solidFill>
              </a:rPr>
              <a:t>H</a:t>
            </a:r>
            <a:r>
              <a:rPr lang="en-US" dirty="0"/>
              <a:t>yperText </a:t>
            </a:r>
            <a:r>
              <a:rPr lang="en-US" b="1" dirty="0">
                <a:solidFill>
                  <a:schemeClr val="bg1"/>
                </a:solidFill>
              </a:rPr>
              <a:t>T</a:t>
            </a:r>
            <a:r>
              <a:rPr lang="en-US" dirty="0"/>
              <a:t>ransfer </a:t>
            </a:r>
            <a:r>
              <a:rPr lang="en-US" b="1" dirty="0">
                <a:solidFill>
                  <a:schemeClr val="bg1"/>
                </a:solidFill>
              </a:rPr>
              <a:t>P</a:t>
            </a:r>
            <a:r>
              <a:rPr lang="en-US" dirty="0"/>
              <a:t>rotocol)</a:t>
            </a:r>
          </a:p>
          <a:p>
            <a:pPr lvl="1">
              <a:lnSpc>
                <a:spcPct val="100000"/>
              </a:lnSpc>
              <a:buClr>
                <a:schemeClr val="tx1"/>
              </a:buClr>
            </a:pPr>
            <a:r>
              <a:rPr lang="en-US" dirty="0"/>
              <a:t>Text-based client-server protocol for the Internet</a:t>
            </a:r>
          </a:p>
          <a:p>
            <a:pPr lvl="1">
              <a:lnSpc>
                <a:spcPct val="100000"/>
              </a:lnSpc>
              <a:buClr>
                <a:schemeClr val="tx1"/>
              </a:buClr>
            </a:pPr>
            <a:r>
              <a:rPr lang="en-US" dirty="0"/>
              <a:t>For transferring Web resources (HTML files, images, styles, etc.)</a:t>
            </a:r>
          </a:p>
          <a:p>
            <a:pPr lvl="1">
              <a:lnSpc>
                <a:spcPct val="100000"/>
              </a:lnSpc>
              <a:buClr>
                <a:schemeClr val="tx1"/>
              </a:buClr>
            </a:pPr>
            <a:r>
              <a:rPr lang="en-US" dirty="0"/>
              <a:t>Request-response based, relies on URLs (like </a:t>
            </a:r>
            <a:r>
              <a:rPr lang="en-US" dirty="0">
                <a:hlinkClick r:id="rId3"/>
              </a:rPr>
              <a:t>https://softuni.org</a:t>
            </a:r>
            <a:r>
              <a:rPr lang="en-US" dirty="0"/>
              <a:t>)</a:t>
            </a:r>
          </a:p>
          <a:p>
            <a:pPr lvl="1">
              <a:lnSpc>
                <a:spcPct val="100000"/>
              </a:lnSpc>
              <a:buClr>
                <a:schemeClr val="tx1"/>
              </a:buClr>
            </a:pPr>
            <a:r>
              <a:rPr lang="en-US" dirty="0"/>
              <a:t>Stateless</a:t>
            </a:r>
          </a:p>
        </p:txBody>
      </p:sp>
      <p:sp>
        <p:nvSpPr>
          <p:cNvPr id="4" name="Title 3">
            <a:extLst>
              <a:ext uri="{FF2B5EF4-FFF2-40B4-BE49-F238E27FC236}">
                <a16:creationId xmlns="" xmlns:a16="http://schemas.microsoft.com/office/drawing/2014/main" id="{EADAE456-1D8F-4FF1-A274-AF45ABB118F6}"/>
              </a:ext>
            </a:extLst>
          </p:cNvPr>
          <p:cNvSpPr>
            <a:spLocks noGrp="1"/>
          </p:cNvSpPr>
          <p:nvPr>
            <p:ph type="title"/>
          </p:nvPr>
        </p:nvSpPr>
        <p:spPr/>
        <p:txBody>
          <a:bodyPr>
            <a:normAutofit/>
          </a:bodyPr>
          <a:lstStyle/>
          <a:p>
            <a:r>
              <a:rPr lang="en-US" dirty="0"/>
              <a:t>HTTP Basics</a:t>
            </a:r>
          </a:p>
        </p:txBody>
      </p:sp>
      <p:sp>
        <p:nvSpPr>
          <p:cNvPr id="6" name="Freeform 7">
            <a:extLst>
              <a:ext uri="{FF2B5EF4-FFF2-40B4-BE49-F238E27FC236}">
                <a16:creationId xmlns="" xmlns:a16="http://schemas.microsoft.com/office/drawing/2014/main" id="{81E988A0-CA38-45DA-B5B7-1DFD6748EC9C}"/>
              </a:ext>
            </a:extLst>
          </p:cNvPr>
          <p:cNvSpPr>
            <a:spLocks/>
          </p:cNvSpPr>
          <p:nvPr/>
        </p:nvSpPr>
        <p:spPr bwMode="auto">
          <a:xfrm>
            <a:off x="3073282" y="4207174"/>
            <a:ext cx="4159269" cy="774700"/>
          </a:xfrm>
          <a:custGeom>
            <a:avLst/>
            <a:gdLst/>
            <a:ahLst/>
            <a:cxnLst>
              <a:cxn ang="0">
                <a:pos x="0" y="488"/>
              </a:cxn>
              <a:cxn ang="0">
                <a:pos x="1089" y="4"/>
              </a:cxn>
              <a:cxn ang="0">
                <a:pos x="2250" y="464"/>
              </a:cxn>
            </a:cxnLst>
            <a:rect l="0" t="0" r="r" b="b"/>
            <a:pathLst>
              <a:path w="2250" h="488">
                <a:moveTo>
                  <a:pt x="0" y="488"/>
                </a:moveTo>
                <a:cubicBezTo>
                  <a:pt x="357" y="248"/>
                  <a:pt x="714" y="8"/>
                  <a:pt x="1089" y="4"/>
                </a:cubicBezTo>
                <a:cubicBezTo>
                  <a:pt x="1464" y="0"/>
                  <a:pt x="1857" y="232"/>
                  <a:pt x="2250" y="464"/>
                </a:cubicBezTo>
              </a:path>
            </a:pathLst>
          </a:custGeom>
          <a:noFill/>
          <a:ln w="38100" cap="flat" cmpd="sng">
            <a:solidFill>
              <a:schemeClr val="tx1">
                <a:alpha val="80000"/>
              </a:schemeClr>
            </a:solidFill>
            <a:prstDash val="solid"/>
            <a:round/>
            <a:headEnd/>
            <a:tailEnd type="arrow" w="med" len="med"/>
          </a:ln>
          <a:effectLst/>
        </p:spPr>
        <p:txBody>
          <a:bodyPr wrap="none" anchor="ctr"/>
          <a:lstStyle/>
          <a:p>
            <a:endParaRPr lang="en-US" dirty="0"/>
          </a:p>
        </p:txBody>
      </p:sp>
      <p:sp>
        <p:nvSpPr>
          <p:cNvPr id="7" name="Freeform 8">
            <a:extLst>
              <a:ext uri="{FF2B5EF4-FFF2-40B4-BE49-F238E27FC236}">
                <a16:creationId xmlns="" xmlns:a16="http://schemas.microsoft.com/office/drawing/2014/main" id="{001C14A4-2596-4B9D-BD61-5022F985459F}"/>
              </a:ext>
            </a:extLst>
          </p:cNvPr>
          <p:cNvSpPr>
            <a:spLocks/>
          </p:cNvSpPr>
          <p:nvPr/>
        </p:nvSpPr>
        <p:spPr bwMode="auto">
          <a:xfrm flipH="1" flipV="1">
            <a:off x="3073281" y="5509370"/>
            <a:ext cx="4159269" cy="774700"/>
          </a:xfrm>
          <a:custGeom>
            <a:avLst/>
            <a:gdLst/>
            <a:ahLst/>
            <a:cxnLst>
              <a:cxn ang="0">
                <a:pos x="0" y="488"/>
              </a:cxn>
              <a:cxn ang="0">
                <a:pos x="1089" y="4"/>
              </a:cxn>
              <a:cxn ang="0">
                <a:pos x="2250" y="464"/>
              </a:cxn>
            </a:cxnLst>
            <a:rect l="0" t="0" r="r" b="b"/>
            <a:pathLst>
              <a:path w="2250" h="488">
                <a:moveTo>
                  <a:pt x="0" y="488"/>
                </a:moveTo>
                <a:cubicBezTo>
                  <a:pt x="357" y="248"/>
                  <a:pt x="714" y="8"/>
                  <a:pt x="1089" y="4"/>
                </a:cubicBezTo>
                <a:cubicBezTo>
                  <a:pt x="1464" y="0"/>
                  <a:pt x="1857" y="232"/>
                  <a:pt x="2250" y="464"/>
                </a:cubicBezTo>
              </a:path>
            </a:pathLst>
          </a:custGeom>
          <a:noFill/>
          <a:ln w="38100" cap="flat" cmpd="sng">
            <a:solidFill>
              <a:schemeClr val="tx1">
                <a:alpha val="80000"/>
              </a:schemeClr>
            </a:solidFill>
            <a:prstDash val="solid"/>
            <a:round/>
            <a:headEnd/>
            <a:tailEnd type="arrow" w="med" len="med"/>
          </a:ln>
          <a:effectLst/>
        </p:spPr>
        <p:txBody>
          <a:bodyPr wrap="none" anchor="ctr"/>
          <a:lstStyle/>
          <a:p>
            <a:endParaRPr lang="en-US" dirty="0"/>
          </a:p>
        </p:txBody>
      </p:sp>
      <p:sp>
        <p:nvSpPr>
          <p:cNvPr id="8" name="Text Box 9">
            <a:extLst>
              <a:ext uri="{FF2B5EF4-FFF2-40B4-BE49-F238E27FC236}">
                <a16:creationId xmlns="" xmlns:a16="http://schemas.microsoft.com/office/drawing/2014/main" id="{46810B75-B123-4216-A9D4-75BB004B0827}"/>
              </a:ext>
            </a:extLst>
          </p:cNvPr>
          <p:cNvSpPr txBox="1">
            <a:spLocks noChangeArrowheads="1"/>
          </p:cNvSpPr>
          <p:nvPr/>
        </p:nvSpPr>
        <p:spPr bwMode="auto">
          <a:xfrm>
            <a:off x="4031735" y="4495770"/>
            <a:ext cx="2178289" cy="523220"/>
          </a:xfrm>
          <a:prstGeom prst="rect">
            <a:avLst/>
          </a:prstGeom>
          <a:noFill/>
          <a:ln w="9525" algn="ctr">
            <a:noFill/>
            <a:miter lim="800000"/>
            <a:headEnd/>
            <a:tailEnd/>
          </a:ln>
          <a:effectLst/>
        </p:spPr>
        <p:txBody>
          <a:bodyPr wrap="none">
            <a:spAutoFit/>
          </a:bodyPr>
          <a:lstStyle/>
          <a:p>
            <a:r>
              <a:rPr lang="en-GB" sz="2800" b="1" dirty="0">
                <a:solidFill>
                  <a:schemeClr val="bg1"/>
                </a:solidFill>
                <a:cs typeface="Consolas" panose="020B0609020204030204" pitchFamily="49" charset="0"/>
              </a:rPr>
              <a:t>HTTP request</a:t>
            </a:r>
          </a:p>
        </p:txBody>
      </p:sp>
      <p:sp>
        <p:nvSpPr>
          <p:cNvPr id="9" name="Text Box 10">
            <a:extLst>
              <a:ext uri="{FF2B5EF4-FFF2-40B4-BE49-F238E27FC236}">
                <a16:creationId xmlns="" xmlns:a16="http://schemas.microsoft.com/office/drawing/2014/main" id="{7614FEA3-E78E-42C4-AFBC-246695396BF8}"/>
              </a:ext>
            </a:extLst>
          </p:cNvPr>
          <p:cNvSpPr txBox="1">
            <a:spLocks noChangeArrowheads="1"/>
          </p:cNvSpPr>
          <p:nvPr/>
        </p:nvSpPr>
        <p:spPr bwMode="auto">
          <a:xfrm>
            <a:off x="3998821" y="5423990"/>
            <a:ext cx="2392322" cy="523220"/>
          </a:xfrm>
          <a:prstGeom prst="rect">
            <a:avLst/>
          </a:prstGeom>
          <a:noFill/>
          <a:ln w="9525" algn="ctr">
            <a:noFill/>
            <a:miter lim="800000"/>
            <a:headEnd/>
            <a:tailEnd/>
          </a:ln>
          <a:effectLst/>
        </p:spPr>
        <p:txBody>
          <a:bodyPr wrap="none">
            <a:spAutoFit/>
          </a:bodyPr>
          <a:lstStyle/>
          <a:p>
            <a:pPr algn="ctr" eaLnBrk="1" hangingPunct="1">
              <a:lnSpc>
                <a:spcPct val="100000"/>
              </a:lnSpc>
            </a:pPr>
            <a:r>
              <a:rPr lang="en-US" sz="2800" b="1" dirty="0">
                <a:solidFill>
                  <a:schemeClr val="bg1"/>
                </a:solidFill>
                <a:cs typeface="Consolas" pitchFamily="49" charset="0"/>
              </a:rPr>
              <a:t>HTTP response</a:t>
            </a:r>
          </a:p>
        </p:txBody>
      </p:sp>
      <p:grpSp>
        <p:nvGrpSpPr>
          <p:cNvPr id="24" name="Group 23"/>
          <p:cNvGrpSpPr/>
          <p:nvPr/>
        </p:nvGrpSpPr>
        <p:grpSpPr>
          <a:xfrm>
            <a:off x="1003281" y="4416340"/>
            <a:ext cx="1895628" cy="2244842"/>
            <a:chOff x="1616315" y="4232158"/>
            <a:chExt cx="1895628" cy="2244842"/>
          </a:xfrm>
        </p:grpSpPr>
        <p:sp>
          <p:nvSpPr>
            <p:cNvPr id="15" name="TextBox 14">
              <a:extLst>
                <a:ext uri="{FF2B5EF4-FFF2-40B4-BE49-F238E27FC236}">
                  <a16:creationId xmlns="" xmlns:a16="http://schemas.microsoft.com/office/drawing/2014/main" id="{AB508205-FE42-4897-B841-3D583EACFB04}"/>
                </a:ext>
              </a:extLst>
            </p:cNvPr>
            <p:cNvSpPr txBox="1"/>
            <p:nvPr/>
          </p:nvSpPr>
          <p:spPr>
            <a:xfrm>
              <a:off x="1737087" y="6015335"/>
              <a:ext cx="1637529" cy="461665"/>
            </a:xfrm>
            <a:prstGeom prst="rect">
              <a:avLst/>
            </a:prstGeom>
            <a:noFill/>
          </p:spPr>
          <p:txBody>
            <a:bodyPr wrap="square" rtlCol="0">
              <a:spAutoFit/>
            </a:bodyPr>
            <a:lstStyle/>
            <a:p>
              <a:pPr algn="ctr"/>
              <a:r>
                <a:rPr lang="en-GB" sz="2400" dirty="0"/>
                <a:t>Web Client</a:t>
              </a:r>
            </a:p>
          </p:txBody>
        </p:sp>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16315" y="4232158"/>
              <a:ext cx="1895628" cy="1895628"/>
            </a:xfrm>
            <a:prstGeom prst="rect">
              <a:avLst/>
            </a:prstGeom>
          </p:spPr>
        </p:pic>
      </p:grpSp>
      <p:grpSp>
        <p:nvGrpSpPr>
          <p:cNvPr id="25" name="Group 24"/>
          <p:cNvGrpSpPr/>
          <p:nvPr/>
        </p:nvGrpSpPr>
        <p:grpSpPr>
          <a:xfrm>
            <a:off x="7316683" y="4149000"/>
            <a:ext cx="1974317" cy="2479182"/>
            <a:chOff x="8089229" y="3964818"/>
            <a:chExt cx="1974317" cy="2479182"/>
          </a:xfrm>
        </p:grpSpPr>
        <p:sp>
          <p:nvSpPr>
            <p:cNvPr id="11" name="TextBox 10">
              <a:extLst>
                <a:ext uri="{FF2B5EF4-FFF2-40B4-BE49-F238E27FC236}">
                  <a16:creationId xmlns="" xmlns:a16="http://schemas.microsoft.com/office/drawing/2014/main" id="{F0664819-8BC1-4B19-AFDA-3BDBE0121D55}"/>
                </a:ext>
              </a:extLst>
            </p:cNvPr>
            <p:cNvSpPr txBox="1"/>
            <p:nvPr/>
          </p:nvSpPr>
          <p:spPr>
            <a:xfrm>
              <a:off x="8219128" y="5982335"/>
              <a:ext cx="1657263" cy="461665"/>
            </a:xfrm>
            <a:prstGeom prst="rect">
              <a:avLst/>
            </a:prstGeom>
            <a:noFill/>
          </p:spPr>
          <p:txBody>
            <a:bodyPr wrap="square" rtlCol="0">
              <a:spAutoFit/>
            </a:bodyPr>
            <a:lstStyle/>
            <a:p>
              <a:r>
                <a:rPr lang="en-GB" sz="2400" dirty="0"/>
                <a:t>Web Server</a:t>
              </a:r>
            </a:p>
          </p:txBody>
        </p:sp>
        <p:pic>
          <p:nvPicPr>
            <p:cNvPr id="23" name="Picture 2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89229" y="3964818"/>
              <a:ext cx="1974317" cy="1974317"/>
            </a:xfrm>
            <a:prstGeom prst="rect">
              <a:avLst/>
            </a:prstGeom>
          </p:spPr>
        </p:pic>
      </p:grpSp>
      <p:sp>
        <p:nvSpPr>
          <p:cNvPr id="16" name="Slide Number">
            <a:extLst>
              <a:ext uri="{FF2B5EF4-FFF2-40B4-BE49-F238E27FC236}">
                <a16:creationId xmlns="" xmlns:a16="http://schemas.microsoft.com/office/drawing/2014/main" id="{A3C3CC19-5814-49C5-9672-0A128C8927A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5</a:t>
            </a:fld>
            <a:endParaRPr lang="en-US" noProof="0" dirty="0"/>
          </a:p>
        </p:txBody>
      </p:sp>
    </p:spTree>
    <p:extLst>
      <p:ext uri="{BB962C8B-B14F-4D97-AF65-F5344CB8AC3E}">
        <p14:creationId xmlns:p14="http://schemas.microsoft.com/office/powerpoint/2010/main" val="142709353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par>
                          <p:cTn id="11" fill="hold">
                            <p:stCondLst>
                              <p:cond delay="0"/>
                            </p:stCondLst>
                            <p:childTnLst>
                              <p:par>
                                <p:cTn id="12" presetID="10" presetClass="entr" presetSubtype="0" fill="hold" nodeType="afterEffect">
                                  <p:stCondLst>
                                    <p:cond delay="500"/>
                                  </p:stCondLst>
                                  <p:childTnLst>
                                    <p:set>
                                      <p:cBhvr>
                                        <p:cTn id="13" dur="1" fill="hold">
                                          <p:stCondLst>
                                            <p:cond delay="0"/>
                                          </p:stCondLst>
                                        </p:cTn>
                                        <p:tgtEl>
                                          <p:spTgt spid="24"/>
                                        </p:tgtEl>
                                        <p:attrNameLst>
                                          <p:attrName>style.visibility</p:attrName>
                                        </p:attrNameLst>
                                      </p:cBhvr>
                                      <p:to>
                                        <p:strVal val="visible"/>
                                      </p:to>
                                    </p:set>
                                    <p:animEffect transition="in" filter="fade">
                                      <p:cBhvr>
                                        <p:cTn id="14" dur="500"/>
                                        <p:tgtEl>
                                          <p:spTgt spid="24"/>
                                        </p:tgtEl>
                                      </p:cBhvr>
                                    </p:animEffect>
                                  </p:childTnLst>
                                </p:cTn>
                              </p:par>
                            </p:childTnLst>
                          </p:cTn>
                        </p:par>
                        <p:par>
                          <p:cTn id="15" fill="hold">
                            <p:stCondLst>
                              <p:cond delay="1000"/>
                            </p:stCondLst>
                            <p:childTnLst>
                              <p:par>
                                <p:cTn id="16" presetID="10" presetClass="entr" presetSubtype="0" fill="hold" nodeType="afterEffect">
                                  <p:stCondLst>
                                    <p:cond delay="50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500"/>
                                        <p:tgtEl>
                                          <p:spTgt spid="25"/>
                                        </p:tgtEl>
                                      </p:cBhvr>
                                    </p:animEffect>
                                  </p:childTnLst>
                                </p:cTn>
                              </p:par>
                            </p:childTnLst>
                          </p:cTn>
                        </p:par>
                        <p:par>
                          <p:cTn id="19" fill="hold">
                            <p:stCondLst>
                              <p:cond delay="2000"/>
                            </p:stCondLst>
                            <p:childTnLst>
                              <p:par>
                                <p:cTn id="20" presetID="22" presetClass="entr" presetSubtype="8" fill="hold" grpId="0"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par>
                          <p:cTn id="23" fill="hold">
                            <p:stCondLst>
                              <p:cond delay="2500"/>
                            </p:stCondLst>
                            <p:childTnLst>
                              <p:par>
                                <p:cTn id="24" presetID="22" presetClass="entr" presetSubtype="8"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left)">
                                      <p:cBhvr>
                                        <p:cTn id="26" dur="500"/>
                                        <p:tgtEl>
                                          <p:spTgt spid="8"/>
                                        </p:tgtEl>
                                      </p:cBhvr>
                                    </p:animEffect>
                                  </p:childTnLst>
                                </p:cTn>
                              </p:par>
                            </p:childTnLst>
                          </p:cTn>
                        </p:par>
                        <p:par>
                          <p:cTn id="27" fill="hold">
                            <p:stCondLst>
                              <p:cond delay="3000"/>
                            </p:stCondLst>
                            <p:childTnLst>
                              <p:par>
                                <p:cTn id="28" presetID="22" presetClass="entr" presetSubtype="2" fill="hold" grpId="0" nodeType="after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right)">
                                      <p:cBhvr>
                                        <p:cTn id="30" dur="500"/>
                                        <p:tgtEl>
                                          <p:spTgt spid="7"/>
                                        </p:tgtEl>
                                      </p:cBhvr>
                                    </p:animEffect>
                                  </p:childTnLst>
                                </p:cTn>
                              </p:par>
                            </p:childTnLst>
                          </p:cTn>
                        </p:par>
                        <p:par>
                          <p:cTn id="31" fill="hold">
                            <p:stCondLst>
                              <p:cond delay="3500"/>
                            </p:stCondLst>
                            <p:childTnLst>
                              <p:par>
                                <p:cTn id="32" presetID="22" presetClass="entr" presetSubtype="2" fill="hold" grpId="0" nodeType="after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right)">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FCB0C2CD-460C-49E5-879A-0CF719250DD3}"/>
              </a:ext>
            </a:extLst>
          </p:cNvPr>
          <p:cNvSpPr>
            <a:spLocks noGrp="1"/>
          </p:cNvSpPr>
          <p:nvPr>
            <p:ph type="sldNum" sz="quarter" idx="5"/>
          </p:nvPr>
        </p:nvSpPr>
        <p:spPr/>
        <p:txBody>
          <a:bodyPr/>
          <a:lstStyle/>
          <a:p>
            <a:fld id="{2BF067CD-8E6B-4360-9AA8-C5DF2A48A6D1}" type="slidenum">
              <a:rPr lang="en-US" noProof="0" smtClean="0"/>
              <a:pPr/>
              <a:t>6</a:t>
            </a:fld>
            <a:endParaRPr lang="en-US" noProof="0" dirty="0"/>
          </a:p>
        </p:txBody>
      </p:sp>
      <p:sp>
        <p:nvSpPr>
          <p:cNvPr id="3" name="Text Placeholder 2">
            <a:extLst>
              <a:ext uri="{FF2B5EF4-FFF2-40B4-BE49-F238E27FC236}">
                <a16:creationId xmlns="" xmlns:a16="http://schemas.microsoft.com/office/drawing/2014/main" id="{40A010F7-F2CD-4840-8583-1AD06BD56DF9}"/>
              </a:ext>
            </a:extLst>
          </p:cNvPr>
          <p:cNvSpPr>
            <a:spLocks noGrp="1"/>
          </p:cNvSpPr>
          <p:nvPr>
            <p:ph type="body" sz="quarter" idx="10"/>
          </p:nvPr>
        </p:nvSpPr>
        <p:spPr>
          <a:xfrm>
            <a:off x="190402" y="1196125"/>
            <a:ext cx="7660598" cy="5528766"/>
          </a:xfrm>
        </p:spPr>
        <p:txBody>
          <a:bodyPr>
            <a:normAutofit/>
          </a:bodyPr>
          <a:lstStyle/>
          <a:p>
            <a:pPr>
              <a:buClr>
                <a:schemeClr val="tx1"/>
              </a:buClr>
            </a:pPr>
            <a:r>
              <a:rPr lang="en-US" b="1" dirty="0">
                <a:solidFill>
                  <a:schemeClr val="bg1"/>
                </a:solidFill>
              </a:rPr>
              <a:t>Front-end</a:t>
            </a:r>
            <a:r>
              <a:rPr lang="en-US" dirty="0"/>
              <a:t> and </a:t>
            </a:r>
            <a:r>
              <a:rPr lang="en-US" b="1" dirty="0">
                <a:solidFill>
                  <a:schemeClr val="bg1"/>
                </a:solidFill>
              </a:rPr>
              <a:t>back-end</a:t>
            </a:r>
            <a:r>
              <a:rPr lang="en-US" dirty="0"/>
              <a:t> separates the modern apps into </a:t>
            </a:r>
            <a:r>
              <a:rPr lang="en-US" b="1" dirty="0">
                <a:solidFill>
                  <a:schemeClr val="bg1"/>
                </a:solidFill>
              </a:rPr>
              <a:t>client-side</a:t>
            </a:r>
            <a:r>
              <a:rPr lang="en-US" dirty="0"/>
              <a:t> (UI) and </a:t>
            </a:r>
            <a:r>
              <a:rPr lang="en-US" b="1" dirty="0">
                <a:solidFill>
                  <a:schemeClr val="bg1"/>
                </a:solidFill>
              </a:rPr>
              <a:t>server-side</a:t>
            </a:r>
            <a:r>
              <a:rPr lang="en-US" dirty="0"/>
              <a:t> (data) components</a:t>
            </a:r>
          </a:p>
          <a:p>
            <a:pPr>
              <a:buClr>
                <a:schemeClr val="tx1"/>
              </a:buClr>
            </a:pPr>
            <a:r>
              <a:rPr lang="en-US" b="1" dirty="0">
                <a:solidFill>
                  <a:schemeClr val="bg1"/>
                </a:solidFill>
              </a:rPr>
              <a:t>Front-end</a:t>
            </a:r>
            <a:r>
              <a:rPr lang="en-US" dirty="0"/>
              <a:t> == client-side components (presentation layer), e.g. React app</a:t>
            </a:r>
          </a:p>
          <a:p>
            <a:pPr lvl="1">
              <a:lnSpc>
                <a:spcPct val="100000"/>
              </a:lnSpc>
              <a:spcBef>
                <a:spcPts val="300"/>
              </a:spcBef>
              <a:buClr>
                <a:schemeClr val="tx1"/>
              </a:buClr>
            </a:pPr>
            <a:r>
              <a:rPr lang="en-US" dirty="0"/>
              <a:t>Implement the </a:t>
            </a:r>
            <a:r>
              <a:rPr lang="en-US" b="1" dirty="0">
                <a:solidFill>
                  <a:schemeClr val="bg1"/>
                </a:solidFill>
              </a:rPr>
              <a:t>user interface</a:t>
            </a:r>
            <a:r>
              <a:rPr lang="en-US" dirty="0">
                <a:solidFill>
                  <a:schemeClr val="bg1"/>
                </a:solidFill>
              </a:rPr>
              <a:t> </a:t>
            </a:r>
            <a:r>
              <a:rPr lang="en-US" dirty="0"/>
              <a:t>(UI)</a:t>
            </a:r>
          </a:p>
          <a:p>
            <a:pPr>
              <a:buClr>
                <a:schemeClr val="tx1"/>
              </a:buClr>
            </a:pPr>
            <a:r>
              <a:rPr lang="en-US" b="1" dirty="0">
                <a:solidFill>
                  <a:schemeClr val="bg1"/>
                </a:solidFill>
              </a:rPr>
              <a:t>Back-end</a:t>
            </a:r>
            <a:r>
              <a:rPr lang="en-US" b="1" dirty="0"/>
              <a:t> </a:t>
            </a:r>
            <a:r>
              <a:rPr lang="en-US" dirty="0"/>
              <a:t>== server-side components (business logic APIs), e.g. ASP.NET Core</a:t>
            </a:r>
          </a:p>
          <a:p>
            <a:pPr lvl="1">
              <a:lnSpc>
                <a:spcPct val="100000"/>
              </a:lnSpc>
              <a:spcBef>
                <a:spcPts val="300"/>
              </a:spcBef>
              <a:buClr>
                <a:schemeClr val="tx1"/>
              </a:buClr>
            </a:pPr>
            <a:r>
              <a:rPr lang="en-US" dirty="0"/>
              <a:t>Provide </a:t>
            </a:r>
            <a:r>
              <a:rPr lang="en-US" b="1" dirty="0">
                <a:solidFill>
                  <a:schemeClr val="bg1"/>
                </a:solidFill>
              </a:rPr>
              <a:t>data storage and processing</a:t>
            </a:r>
            <a:endParaRPr lang="en-US" dirty="0">
              <a:solidFill>
                <a:schemeClr val="bg1"/>
              </a:solidFill>
            </a:endParaRPr>
          </a:p>
        </p:txBody>
      </p:sp>
      <p:sp>
        <p:nvSpPr>
          <p:cNvPr id="4" name="Title 3">
            <a:extLst>
              <a:ext uri="{FF2B5EF4-FFF2-40B4-BE49-F238E27FC236}">
                <a16:creationId xmlns="" xmlns:a16="http://schemas.microsoft.com/office/drawing/2014/main" id="{FAFD19E3-94C5-40FF-A56C-F91E162B0275}"/>
              </a:ext>
            </a:extLst>
          </p:cNvPr>
          <p:cNvSpPr>
            <a:spLocks noGrp="1"/>
          </p:cNvSpPr>
          <p:nvPr>
            <p:ph type="title"/>
          </p:nvPr>
        </p:nvSpPr>
        <p:spPr/>
        <p:txBody>
          <a:bodyPr>
            <a:normAutofit/>
          </a:bodyPr>
          <a:lstStyle/>
          <a:p>
            <a:r>
              <a:rPr lang="en-US" dirty="0"/>
              <a:t>Front-End and Back-End</a:t>
            </a:r>
          </a:p>
        </p:txBody>
      </p:sp>
      <p:pic>
        <p:nvPicPr>
          <p:cNvPr id="5" name="Picture 4">
            <a:extLst>
              <a:ext uri="{FF2B5EF4-FFF2-40B4-BE49-F238E27FC236}">
                <a16:creationId xmlns="" xmlns:a16="http://schemas.microsoft.com/office/drawing/2014/main" id="{1BAD0A7E-C4F3-47E2-AA97-3D6A15C46305}"/>
              </a:ext>
            </a:extLst>
          </p:cNvPr>
          <p:cNvPicPr>
            <a:picLocks noChangeAspect="1"/>
          </p:cNvPicPr>
          <p:nvPr/>
        </p:nvPicPr>
        <p:blipFill>
          <a:blip r:embed="rId3"/>
          <a:stretch>
            <a:fillRect/>
          </a:stretch>
        </p:blipFill>
        <p:spPr>
          <a:xfrm>
            <a:off x="7790496" y="1539000"/>
            <a:ext cx="3962743" cy="1630821"/>
          </a:xfrm>
          <a:prstGeom prst="rect">
            <a:avLst/>
          </a:prstGeom>
        </p:spPr>
      </p:pic>
      <p:sp>
        <p:nvSpPr>
          <p:cNvPr id="7" name="Rectangle 6">
            <a:extLst>
              <a:ext uri="{FF2B5EF4-FFF2-40B4-BE49-F238E27FC236}">
                <a16:creationId xmlns="" xmlns:a16="http://schemas.microsoft.com/office/drawing/2014/main" id="{125910A2-BB52-4F64-B171-CA1311B08626}"/>
              </a:ext>
            </a:extLst>
          </p:cNvPr>
          <p:cNvSpPr/>
          <p:nvPr/>
        </p:nvSpPr>
        <p:spPr>
          <a:xfrm>
            <a:off x="7586100" y="3382542"/>
            <a:ext cx="4639800" cy="1190454"/>
          </a:xfrm>
          <a:prstGeom prst="rect">
            <a:avLst/>
          </a:prstGeom>
        </p:spPr>
        <p:txBody>
          <a:bodyPr wrap="square">
            <a:spAutoFit/>
          </a:bodyPr>
          <a:lstStyle/>
          <a:p>
            <a:pPr marL="360363" lvl="0" indent="-360363" defTabSz="1218438">
              <a:lnSpc>
                <a:spcPct val="105000"/>
              </a:lnSpc>
              <a:spcBef>
                <a:spcPts val="600"/>
              </a:spcBef>
              <a:spcAft>
                <a:spcPts val="600"/>
              </a:spcAft>
              <a:buClr>
                <a:schemeClr val="tx1"/>
              </a:buClr>
              <a:buFont typeface="Wingdings" panose="05000000000000000000" pitchFamily="2" charset="2"/>
              <a:buChar char="§"/>
            </a:pPr>
            <a:r>
              <a:rPr lang="en-US" sz="3398" b="1" dirty="0">
                <a:solidFill>
                  <a:schemeClr val="bg1"/>
                </a:solidFill>
              </a:rPr>
              <a:t>HTTP</a:t>
            </a:r>
            <a:r>
              <a:rPr lang="en-US" sz="3398" b="1" dirty="0">
                <a:solidFill>
                  <a:srgbClr val="234465"/>
                </a:solidFill>
              </a:rPr>
              <a:t> </a:t>
            </a:r>
            <a:r>
              <a:rPr lang="en-US" sz="3398" dirty="0">
                <a:solidFill>
                  <a:srgbClr val="234465"/>
                </a:solidFill>
              </a:rPr>
              <a:t>connects front-end with back-end</a:t>
            </a:r>
            <a:endParaRPr lang="en-US" sz="3198" dirty="0">
              <a:solidFill>
                <a:srgbClr val="234465"/>
              </a:solidFill>
            </a:endParaRPr>
          </a:p>
        </p:txBody>
      </p:sp>
    </p:spTree>
    <p:extLst>
      <p:ext uri="{BB962C8B-B14F-4D97-AF65-F5344CB8AC3E}">
        <p14:creationId xmlns:p14="http://schemas.microsoft.com/office/powerpoint/2010/main" val="283163513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9D7A8660-AF90-4A66-A262-3B5C76C8C885}"/>
              </a:ext>
            </a:extLst>
          </p:cNvPr>
          <p:cNvSpPr>
            <a:spLocks noGrp="1"/>
          </p:cNvSpPr>
          <p:nvPr>
            <p:ph type="title"/>
          </p:nvPr>
        </p:nvSpPr>
        <p:spPr/>
        <p:txBody>
          <a:bodyPr>
            <a:normAutofit/>
          </a:bodyPr>
          <a:lstStyle/>
          <a:p>
            <a:r>
              <a:rPr lang="en-US" dirty="0"/>
              <a:t>The Client-Server Model in Web Apps</a:t>
            </a:r>
          </a:p>
        </p:txBody>
      </p:sp>
      <p:cxnSp>
        <p:nvCxnSpPr>
          <p:cNvPr id="5" name="Straight Arrow Connector 4">
            <a:extLst>
              <a:ext uri="{FF2B5EF4-FFF2-40B4-BE49-F238E27FC236}">
                <a16:creationId xmlns="" xmlns:a16="http://schemas.microsoft.com/office/drawing/2014/main" id="{1E7A71A5-2C09-4E96-8E2E-CDD8F512FF3F}"/>
              </a:ext>
            </a:extLst>
          </p:cNvPr>
          <p:cNvCxnSpPr>
            <a:cxnSpLocks/>
          </p:cNvCxnSpPr>
          <p:nvPr/>
        </p:nvCxnSpPr>
        <p:spPr>
          <a:xfrm flipH="1">
            <a:off x="3197079" y="2893050"/>
            <a:ext cx="1676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 xmlns:a16="http://schemas.microsoft.com/office/drawing/2014/main" id="{90156020-AE93-4E97-AFE7-B025154D8A90}"/>
              </a:ext>
            </a:extLst>
          </p:cNvPr>
          <p:cNvSpPr txBox="1"/>
          <p:nvPr/>
        </p:nvSpPr>
        <p:spPr>
          <a:xfrm>
            <a:off x="3389154" y="1953503"/>
            <a:ext cx="1484325" cy="523220"/>
          </a:xfrm>
          <a:prstGeom prst="rect">
            <a:avLst/>
          </a:prstGeom>
          <a:noFill/>
        </p:spPr>
        <p:txBody>
          <a:bodyPr wrap="square" rtlCol="0">
            <a:spAutoFit/>
          </a:bodyPr>
          <a:lstStyle/>
          <a:p>
            <a:r>
              <a:rPr lang="en-US" sz="2800" dirty="0"/>
              <a:t>Request</a:t>
            </a:r>
          </a:p>
        </p:txBody>
      </p:sp>
      <p:sp>
        <p:nvSpPr>
          <p:cNvPr id="7" name="TextBox 6">
            <a:extLst>
              <a:ext uri="{FF2B5EF4-FFF2-40B4-BE49-F238E27FC236}">
                <a16:creationId xmlns="" xmlns:a16="http://schemas.microsoft.com/office/drawing/2014/main" id="{47261659-DBC4-4560-887C-2BEE748C5A60}"/>
              </a:ext>
            </a:extLst>
          </p:cNvPr>
          <p:cNvSpPr txBox="1"/>
          <p:nvPr/>
        </p:nvSpPr>
        <p:spPr>
          <a:xfrm>
            <a:off x="3313899" y="2980182"/>
            <a:ext cx="1637513" cy="523220"/>
          </a:xfrm>
          <a:prstGeom prst="rect">
            <a:avLst/>
          </a:prstGeom>
          <a:noFill/>
        </p:spPr>
        <p:txBody>
          <a:bodyPr wrap="square" rtlCol="0">
            <a:spAutoFit/>
          </a:bodyPr>
          <a:lstStyle/>
          <a:p>
            <a:r>
              <a:rPr lang="en-US" sz="2800" dirty="0"/>
              <a:t>Response</a:t>
            </a:r>
          </a:p>
        </p:txBody>
      </p:sp>
      <p:cxnSp>
        <p:nvCxnSpPr>
          <p:cNvPr id="8" name="Straight Arrow Connector 7">
            <a:extLst>
              <a:ext uri="{FF2B5EF4-FFF2-40B4-BE49-F238E27FC236}">
                <a16:creationId xmlns="" xmlns:a16="http://schemas.microsoft.com/office/drawing/2014/main" id="{CAB58C66-9793-4B10-9E05-C9D1BE6FD257}"/>
              </a:ext>
            </a:extLst>
          </p:cNvPr>
          <p:cNvCxnSpPr>
            <a:cxnSpLocks/>
          </p:cNvCxnSpPr>
          <p:nvPr/>
        </p:nvCxnSpPr>
        <p:spPr>
          <a:xfrm>
            <a:off x="3197079" y="2553492"/>
            <a:ext cx="1676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 xmlns:a16="http://schemas.microsoft.com/office/drawing/2014/main" id="{4724EFF5-67D4-4FD7-92DF-F9445445F2E3}"/>
              </a:ext>
            </a:extLst>
          </p:cNvPr>
          <p:cNvSpPr txBox="1"/>
          <p:nvPr/>
        </p:nvSpPr>
        <p:spPr>
          <a:xfrm>
            <a:off x="5103812" y="1154164"/>
            <a:ext cx="1905000" cy="523220"/>
          </a:xfrm>
          <a:prstGeom prst="rect">
            <a:avLst/>
          </a:prstGeom>
          <a:noFill/>
        </p:spPr>
        <p:txBody>
          <a:bodyPr wrap="square" rtlCol="0">
            <a:spAutoFit/>
          </a:bodyPr>
          <a:lstStyle/>
          <a:p>
            <a:r>
              <a:rPr lang="en-US" sz="2800" dirty="0"/>
              <a:t>Web Server</a:t>
            </a:r>
          </a:p>
        </p:txBody>
      </p:sp>
      <p:sp>
        <p:nvSpPr>
          <p:cNvPr id="15" name="TextBox 14">
            <a:extLst>
              <a:ext uri="{FF2B5EF4-FFF2-40B4-BE49-F238E27FC236}">
                <a16:creationId xmlns="" xmlns:a16="http://schemas.microsoft.com/office/drawing/2014/main" id="{31AD1122-BB54-40B7-A534-BC24BA415955}"/>
              </a:ext>
            </a:extLst>
          </p:cNvPr>
          <p:cNvSpPr txBox="1"/>
          <p:nvPr/>
        </p:nvSpPr>
        <p:spPr>
          <a:xfrm>
            <a:off x="741000" y="1195780"/>
            <a:ext cx="1905000" cy="523220"/>
          </a:xfrm>
          <a:prstGeom prst="rect">
            <a:avLst/>
          </a:prstGeom>
          <a:noFill/>
        </p:spPr>
        <p:txBody>
          <a:bodyPr wrap="square" rtlCol="0">
            <a:spAutoFit/>
          </a:bodyPr>
          <a:lstStyle/>
          <a:p>
            <a:pPr algn="ctr"/>
            <a:r>
              <a:rPr lang="en-US" sz="2800" dirty="0"/>
              <a:t>Web Client</a:t>
            </a:r>
          </a:p>
        </p:txBody>
      </p:sp>
      <p:pic>
        <p:nvPicPr>
          <p:cNvPr id="18" name="Picture 17">
            <a:extLst>
              <a:ext uri="{FF2B5EF4-FFF2-40B4-BE49-F238E27FC236}">
                <a16:creationId xmlns="" xmlns:a16="http://schemas.microsoft.com/office/drawing/2014/main" id="{2A192624-D244-4829-AC4E-2BEBE28F847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5894" y="3738963"/>
            <a:ext cx="716501" cy="716501"/>
          </a:xfrm>
          <a:prstGeom prst="rect">
            <a:avLst/>
          </a:prstGeom>
        </p:spPr>
      </p:pic>
      <p:pic>
        <p:nvPicPr>
          <p:cNvPr id="19" name="Picture 18">
            <a:extLst>
              <a:ext uri="{FF2B5EF4-FFF2-40B4-BE49-F238E27FC236}">
                <a16:creationId xmlns="" xmlns:a16="http://schemas.microsoft.com/office/drawing/2014/main" id="{4F8E14B7-18A2-4064-B01F-3F3E9627761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4408" y="3696414"/>
            <a:ext cx="771119" cy="771119"/>
          </a:xfrm>
          <a:prstGeom prst="rect">
            <a:avLst/>
          </a:prstGeom>
        </p:spPr>
      </p:pic>
      <p:sp>
        <p:nvSpPr>
          <p:cNvPr id="21" name="TextBox 20">
            <a:extLst>
              <a:ext uri="{FF2B5EF4-FFF2-40B4-BE49-F238E27FC236}">
                <a16:creationId xmlns="" xmlns:a16="http://schemas.microsoft.com/office/drawing/2014/main" id="{66696292-7CA3-4E11-8DED-4EA83A1F1173}"/>
              </a:ext>
            </a:extLst>
          </p:cNvPr>
          <p:cNvSpPr txBox="1"/>
          <p:nvPr/>
        </p:nvSpPr>
        <p:spPr>
          <a:xfrm>
            <a:off x="7986000" y="1195780"/>
            <a:ext cx="2348316" cy="523220"/>
          </a:xfrm>
          <a:prstGeom prst="rect">
            <a:avLst/>
          </a:prstGeom>
          <a:noFill/>
        </p:spPr>
        <p:txBody>
          <a:bodyPr wrap="square" rtlCol="0">
            <a:spAutoFit/>
          </a:bodyPr>
          <a:lstStyle/>
          <a:p>
            <a:pPr algn="ctr"/>
            <a:r>
              <a:rPr lang="en-US" sz="2800" dirty="0"/>
              <a:t>Backend</a:t>
            </a:r>
          </a:p>
        </p:txBody>
      </p:sp>
      <p:cxnSp>
        <p:nvCxnSpPr>
          <p:cNvPr id="22" name="Straight Arrow Connector 21">
            <a:extLst>
              <a:ext uri="{FF2B5EF4-FFF2-40B4-BE49-F238E27FC236}">
                <a16:creationId xmlns="" xmlns:a16="http://schemas.microsoft.com/office/drawing/2014/main" id="{4387D789-2F9C-42F6-939C-1828BEC729B4}"/>
              </a:ext>
            </a:extLst>
          </p:cNvPr>
          <p:cNvCxnSpPr/>
          <p:nvPr/>
        </p:nvCxnSpPr>
        <p:spPr>
          <a:xfrm>
            <a:off x="7257448" y="2551913"/>
            <a:ext cx="854053" cy="0"/>
          </a:xfrm>
          <a:prstGeom prst="straightConnector1">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8" name="Picture 2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6455" y="1673704"/>
            <a:ext cx="1895628" cy="1895628"/>
          </a:xfrm>
          <a:prstGeom prst="rect">
            <a:avLst/>
          </a:prstGeom>
        </p:spPr>
      </p:pic>
      <p:grpSp>
        <p:nvGrpSpPr>
          <p:cNvPr id="17" name="Group 16">
            <a:extLst>
              <a:ext uri="{FF2B5EF4-FFF2-40B4-BE49-F238E27FC236}">
                <a16:creationId xmlns="" xmlns:a16="http://schemas.microsoft.com/office/drawing/2014/main" id="{C948D6A4-EB3A-44D1-A8AB-1F424BBB9EFD}"/>
              </a:ext>
            </a:extLst>
          </p:cNvPr>
          <p:cNvGrpSpPr/>
          <p:nvPr/>
        </p:nvGrpSpPr>
        <p:grpSpPr>
          <a:xfrm>
            <a:off x="5955087" y="3448650"/>
            <a:ext cx="2729038" cy="3164297"/>
            <a:chOff x="5955087" y="3448650"/>
            <a:chExt cx="2729038" cy="3164297"/>
          </a:xfrm>
        </p:grpSpPr>
        <p:grpSp>
          <p:nvGrpSpPr>
            <p:cNvPr id="11" name="Group 10">
              <a:extLst>
                <a:ext uri="{FF2B5EF4-FFF2-40B4-BE49-F238E27FC236}">
                  <a16:creationId xmlns="" xmlns:a16="http://schemas.microsoft.com/office/drawing/2014/main" id="{B8F50934-EBF1-4330-AFC1-A64C7E89B36C}"/>
                </a:ext>
              </a:extLst>
            </p:cNvPr>
            <p:cNvGrpSpPr/>
            <p:nvPr/>
          </p:nvGrpSpPr>
          <p:grpSpPr>
            <a:xfrm>
              <a:off x="5955087" y="4393269"/>
              <a:ext cx="2729038" cy="2219678"/>
              <a:chOff x="4451000" y="4330968"/>
              <a:chExt cx="2729038" cy="2219678"/>
            </a:xfrm>
          </p:grpSpPr>
          <p:sp>
            <p:nvSpPr>
              <p:cNvPr id="12" name="TextBox 11">
                <a:extLst>
                  <a:ext uri="{FF2B5EF4-FFF2-40B4-BE49-F238E27FC236}">
                    <a16:creationId xmlns="" xmlns:a16="http://schemas.microsoft.com/office/drawing/2014/main" id="{FF871782-6504-4325-A45A-5D0D52D6B9F8}"/>
                  </a:ext>
                </a:extLst>
              </p:cNvPr>
              <p:cNvSpPr txBox="1"/>
              <p:nvPr/>
            </p:nvSpPr>
            <p:spPr>
              <a:xfrm>
                <a:off x="4603345" y="4330968"/>
                <a:ext cx="2424348" cy="523220"/>
              </a:xfrm>
              <a:prstGeom prst="rect">
                <a:avLst/>
              </a:prstGeom>
              <a:noFill/>
            </p:spPr>
            <p:txBody>
              <a:bodyPr wrap="square" rtlCol="0">
                <a:spAutoFit/>
              </a:bodyPr>
              <a:lstStyle/>
              <a:p>
                <a:r>
                  <a:rPr lang="en-US" sz="2800" dirty="0"/>
                  <a:t>Web Resources</a:t>
                </a:r>
              </a:p>
            </p:txBody>
          </p:sp>
          <p:sp>
            <p:nvSpPr>
              <p:cNvPr id="14" name="TextBox 13">
                <a:extLst>
                  <a:ext uri="{FF2B5EF4-FFF2-40B4-BE49-F238E27FC236}">
                    <a16:creationId xmlns="" xmlns:a16="http://schemas.microsoft.com/office/drawing/2014/main" id="{A1AC8FEE-BA46-4A29-B526-C05AA7C477D0}"/>
                  </a:ext>
                </a:extLst>
              </p:cNvPr>
              <p:cNvSpPr txBox="1"/>
              <p:nvPr/>
            </p:nvSpPr>
            <p:spPr>
              <a:xfrm>
                <a:off x="4451000" y="6027426"/>
                <a:ext cx="2729038" cy="523220"/>
              </a:xfrm>
              <a:prstGeom prst="rect">
                <a:avLst/>
              </a:prstGeom>
              <a:noFill/>
            </p:spPr>
            <p:txBody>
              <a:bodyPr wrap="square" rtlCol="0">
                <a:spAutoFit/>
              </a:bodyPr>
              <a:lstStyle/>
              <a:p>
                <a:r>
                  <a:rPr lang="en-US" sz="2800" dirty="0"/>
                  <a:t>HTML, PDF, JPG…</a:t>
                </a:r>
                <a:endParaRPr lang="en-US" sz="2800" dirty="0">
                  <a:solidFill>
                    <a:srgbClr val="92D050"/>
                  </a:solidFill>
                </a:endParaRPr>
              </a:p>
            </p:txBody>
          </p:sp>
        </p:grpSp>
        <p:cxnSp>
          <p:nvCxnSpPr>
            <p:cNvPr id="27" name="Straight Arrow Connector 26">
              <a:extLst>
                <a:ext uri="{FF2B5EF4-FFF2-40B4-BE49-F238E27FC236}">
                  <a16:creationId xmlns="" xmlns:a16="http://schemas.microsoft.com/office/drawing/2014/main" id="{E59EBC18-C235-4B36-BA29-44978AE405D8}"/>
                </a:ext>
              </a:extLst>
            </p:cNvPr>
            <p:cNvCxnSpPr>
              <a:cxnSpLocks/>
            </p:cNvCxnSpPr>
            <p:nvPr/>
          </p:nvCxnSpPr>
          <p:spPr>
            <a:xfrm flipV="1">
              <a:off x="7753669" y="3448650"/>
              <a:ext cx="626714" cy="904141"/>
            </a:xfrm>
            <a:prstGeom prst="straightConnector1">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0" name="Picture 2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782598" y="4937604"/>
              <a:ext cx="1118250" cy="1118250"/>
            </a:xfrm>
            <a:prstGeom prst="rect">
              <a:avLst/>
            </a:prstGeom>
          </p:spPr>
        </p:pic>
      </p:grpSp>
      <p:pic>
        <p:nvPicPr>
          <p:cNvPr id="33" name="Picture 3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146499" y="1701942"/>
            <a:ext cx="1974317" cy="1974317"/>
          </a:xfrm>
          <a:prstGeom prst="rect">
            <a:avLst/>
          </a:prstGeom>
        </p:spPr>
      </p:pic>
      <p:sp>
        <p:nvSpPr>
          <p:cNvPr id="25" name="Slide Number">
            <a:extLst>
              <a:ext uri="{FF2B5EF4-FFF2-40B4-BE49-F238E27FC236}">
                <a16:creationId xmlns="" xmlns:a16="http://schemas.microsoft.com/office/drawing/2014/main" id="{5832CC1B-3A20-4FA8-B2BD-CF8B76D49F3F}"/>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7</a:t>
            </a:fld>
            <a:endParaRPr lang="en-US" noProof="0" dirty="0"/>
          </a:p>
        </p:txBody>
      </p:sp>
      <p:grpSp>
        <p:nvGrpSpPr>
          <p:cNvPr id="16" name="Group 15">
            <a:extLst>
              <a:ext uri="{FF2B5EF4-FFF2-40B4-BE49-F238E27FC236}">
                <a16:creationId xmlns="" xmlns:a16="http://schemas.microsoft.com/office/drawing/2014/main" id="{C3DD588A-E695-4177-A350-E4261A6D1749}"/>
              </a:ext>
            </a:extLst>
          </p:cNvPr>
          <p:cNvGrpSpPr/>
          <p:nvPr/>
        </p:nvGrpSpPr>
        <p:grpSpPr>
          <a:xfrm>
            <a:off x="9715674" y="3448650"/>
            <a:ext cx="1755000" cy="3175350"/>
            <a:chOff x="9715674" y="3448650"/>
            <a:chExt cx="1755000" cy="3175350"/>
          </a:xfrm>
        </p:grpSpPr>
        <p:cxnSp>
          <p:nvCxnSpPr>
            <p:cNvPr id="23" name="Straight Arrow Connector 22">
              <a:extLst>
                <a:ext uri="{FF2B5EF4-FFF2-40B4-BE49-F238E27FC236}">
                  <a16:creationId xmlns="" xmlns:a16="http://schemas.microsoft.com/office/drawing/2014/main" id="{BCB70390-8BA8-4B5B-B107-CAFB9487EC2E}"/>
                </a:ext>
              </a:extLst>
            </p:cNvPr>
            <p:cNvCxnSpPr>
              <a:cxnSpLocks/>
            </p:cNvCxnSpPr>
            <p:nvPr/>
          </p:nvCxnSpPr>
          <p:spPr>
            <a:xfrm flipH="1" flipV="1">
              <a:off x="9893096" y="3448650"/>
              <a:ext cx="567904" cy="881296"/>
            </a:xfrm>
            <a:prstGeom prst="straightConnector1">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 xmlns:a16="http://schemas.microsoft.com/office/drawing/2014/main" id="{8D7FA996-4A73-4149-A6D3-E6D8D78C9E3F}"/>
                </a:ext>
              </a:extLst>
            </p:cNvPr>
            <p:cNvGrpSpPr/>
            <p:nvPr/>
          </p:nvGrpSpPr>
          <p:grpSpPr>
            <a:xfrm>
              <a:off x="9715674" y="4393269"/>
              <a:ext cx="1755000" cy="2230731"/>
              <a:chOff x="9715674" y="4393269"/>
              <a:chExt cx="1755000" cy="2230731"/>
            </a:xfrm>
          </p:grpSpPr>
          <p:pic>
            <p:nvPicPr>
              <p:cNvPr id="31" name="Picture 3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715674" y="4869000"/>
                <a:ext cx="1755000" cy="1755000"/>
              </a:xfrm>
              <a:prstGeom prst="rect">
                <a:avLst/>
              </a:prstGeom>
            </p:spPr>
          </p:pic>
          <p:sp>
            <p:nvSpPr>
              <p:cNvPr id="29" name="TextBox 28">
                <a:extLst>
                  <a:ext uri="{FF2B5EF4-FFF2-40B4-BE49-F238E27FC236}">
                    <a16:creationId xmlns="" xmlns:a16="http://schemas.microsoft.com/office/drawing/2014/main" id="{94EFF9AC-63CB-4709-AE74-10C2AB778F62}"/>
                  </a:ext>
                </a:extLst>
              </p:cNvPr>
              <p:cNvSpPr txBox="1"/>
              <p:nvPr/>
            </p:nvSpPr>
            <p:spPr>
              <a:xfrm>
                <a:off x="9765243" y="4393269"/>
                <a:ext cx="1655863" cy="523220"/>
              </a:xfrm>
              <a:prstGeom prst="rect">
                <a:avLst/>
              </a:prstGeom>
              <a:noFill/>
            </p:spPr>
            <p:txBody>
              <a:bodyPr wrap="square" rtlCol="0">
                <a:spAutoFit/>
              </a:bodyPr>
              <a:lstStyle/>
              <a:p>
                <a:pPr algn="ctr"/>
                <a:r>
                  <a:rPr lang="en-US" sz="2800" dirty="0"/>
                  <a:t>Database</a:t>
                </a:r>
              </a:p>
            </p:txBody>
          </p:sp>
        </p:grpSp>
      </p:grpSp>
      <p:pic>
        <p:nvPicPr>
          <p:cNvPr id="9" name="Picture 8">
            <a:extLst>
              <a:ext uri="{FF2B5EF4-FFF2-40B4-BE49-F238E27FC236}">
                <a16:creationId xmlns="" xmlns:a16="http://schemas.microsoft.com/office/drawing/2014/main" id="{53EAE730-A298-438A-8C5E-A19DB4C8F3C3}"/>
              </a:ext>
            </a:extLst>
          </p:cNvPr>
          <p:cNvPicPr>
            <a:picLocks noChangeAspect="1"/>
          </p:cNvPicPr>
          <p:nvPr/>
        </p:nvPicPr>
        <p:blipFill>
          <a:blip r:embed="rId9"/>
          <a:stretch>
            <a:fillRect/>
          </a:stretch>
        </p:blipFill>
        <p:spPr>
          <a:xfrm>
            <a:off x="8293385" y="1829855"/>
            <a:ext cx="1733547" cy="1466139"/>
          </a:xfrm>
          <a:prstGeom prst="rect">
            <a:avLst/>
          </a:prstGeom>
        </p:spPr>
      </p:pic>
      <p:pic>
        <p:nvPicPr>
          <p:cNvPr id="13" name="Picture 2" descr="Safari Icons - Download 140 Free Safari icons here">
            <a:extLst>
              <a:ext uri="{FF2B5EF4-FFF2-40B4-BE49-F238E27FC236}">
                <a16:creationId xmlns="" xmlns:a16="http://schemas.microsoft.com/office/drawing/2014/main" id="{1A2C393F-68D6-4610-8F1C-7A2A7340D689}"/>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322842" y="3681174"/>
            <a:ext cx="771119" cy="7711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698632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25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250"/>
                                        <p:tgtEl>
                                          <p:spTgt spid="2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500"/>
                                        <p:tgtEl>
                                          <p:spTgt spid="21"/>
                                        </p:tgtEl>
                                      </p:cBhvr>
                                    </p:animEffect>
                                  </p:childTnLst>
                                </p:cTn>
                              </p:par>
                              <p:par>
                                <p:cTn id="19" presetID="10"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fade">
                                      <p:cBhvr>
                                        <p:cTn id="26" dur="500"/>
                                        <p:tgtEl>
                                          <p:spTgt spid="17"/>
                                        </p:tgtEl>
                                      </p:cBhvr>
                                    </p:animEffect>
                                  </p:childTnLst>
                                </p:cTn>
                              </p:par>
                            </p:childTnLst>
                          </p:cTn>
                        </p:par>
                        <p:par>
                          <p:cTn id="27" fill="hold">
                            <p:stCondLst>
                              <p:cond delay="500"/>
                            </p:stCondLst>
                            <p:childTnLst>
                              <p:par>
                                <p:cTn id="28" presetID="10" presetClass="entr" presetSubtype="0" fill="hold" nodeType="afterEffect">
                                  <p:stCondLst>
                                    <p:cond delay="300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500"/>
                                        <p:tgtEl>
                                          <p:spTgt spid="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Network Layers and HTTP</a:t>
            </a:r>
            <a:endParaRPr lang="bg-BG" dirty="0"/>
          </a:p>
        </p:txBody>
      </p:sp>
      <p:sp>
        <p:nvSpPr>
          <p:cNvPr id="15" name="Callout: Line 14"/>
          <p:cNvSpPr/>
          <p:nvPr/>
        </p:nvSpPr>
        <p:spPr>
          <a:xfrm>
            <a:off x="1219200" y="4228478"/>
            <a:ext cx="1752600" cy="390355"/>
          </a:xfrm>
          <a:prstGeom prst="borderCallout1">
            <a:avLst>
              <a:gd name="adj1" fmla="val 3749"/>
              <a:gd name="adj2" fmla="val 100054"/>
              <a:gd name="adj3" fmla="val -31647"/>
              <a:gd name="adj4" fmla="val 110735"/>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HTTP</a:t>
            </a:r>
            <a:endParaRPr lang="bg-BG" b="1" dirty="0">
              <a:solidFill>
                <a:schemeClr val="bg2"/>
              </a:solidFill>
              <a:effectLst>
                <a:outerShdw blurRad="38100" dist="38100" dir="2700000" algn="tl">
                  <a:srgbClr val="000000">
                    <a:alpha val="43137"/>
                  </a:srgbClr>
                </a:outerShdw>
              </a:effectLst>
            </a:endParaRPr>
          </a:p>
        </p:txBody>
      </p:sp>
      <p:sp>
        <p:nvSpPr>
          <p:cNvPr id="17" name="Callout: Line 16"/>
          <p:cNvSpPr/>
          <p:nvPr/>
        </p:nvSpPr>
        <p:spPr>
          <a:xfrm>
            <a:off x="1562100" y="4686065"/>
            <a:ext cx="1752600" cy="390355"/>
          </a:xfrm>
          <a:prstGeom prst="borderCallout1">
            <a:avLst>
              <a:gd name="adj1" fmla="val 3749"/>
              <a:gd name="adj2" fmla="val 100054"/>
              <a:gd name="adj3" fmla="val -104147"/>
              <a:gd name="adj4" fmla="val 127496"/>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TCP</a:t>
            </a:r>
            <a:endParaRPr lang="bg-BG" b="1" dirty="0">
              <a:solidFill>
                <a:schemeClr val="bg2"/>
              </a:solidFill>
              <a:effectLst>
                <a:outerShdw blurRad="38100" dist="38100" dir="2700000" algn="tl">
                  <a:srgbClr val="000000">
                    <a:alpha val="43137"/>
                  </a:srgbClr>
                </a:outerShdw>
              </a:effectLst>
            </a:endParaRPr>
          </a:p>
        </p:txBody>
      </p:sp>
      <p:sp>
        <p:nvSpPr>
          <p:cNvPr id="18" name="Callout: Line 17"/>
          <p:cNvSpPr/>
          <p:nvPr/>
        </p:nvSpPr>
        <p:spPr>
          <a:xfrm>
            <a:off x="1888382" y="5124106"/>
            <a:ext cx="1752600" cy="380230"/>
          </a:xfrm>
          <a:prstGeom prst="borderCallout1">
            <a:avLst>
              <a:gd name="adj1" fmla="val 3749"/>
              <a:gd name="adj2" fmla="val 100054"/>
              <a:gd name="adj3" fmla="val -158146"/>
              <a:gd name="adj4" fmla="val 142323"/>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IP</a:t>
            </a:r>
            <a:endParaRPr lang="bg-BG" b="1" dirty="0">
              <a:solidFill>
                <a:schemeClr val="bg2"/>
              </a:solidFill>
              <a:effectLst>
                <a:outerShdw blurRad="38100" dist="38100" dir="2700000" algn="tl">
                  <a:srgbClr val="000000">
                    <a:alpha val="43137"/>
                  </a:srgbClr>
                </a:outerShdw>
              </a:effectLst>
            </a:endParaRPr>
          </a:p>
        </p:txBody>
      </p:sp>
      <p:sp>
        <p:nvSpPr>
          <p:cNvPr id="19" name="Callout: Line 18"/>
          <p:cNvSpPr/>
          <p:nvPr/>
        </p:nvSpPr>
        <p:spPr>
          <a:xfrm>
            <a:off x="2286000" y="5571568"/>
            <a:ext cx="1752600" cy="368633"/>
          </a:xfrm>
          <a:prstGeom prst="borderCallout1">
            <a:avLst>
              <a:gd name="adj1" fmla="val 3749"/>
              <a:gd name="adj2" fmla="val 100054"/>
              <a:gd name="adj3" fmla="val -219659"/>
              <a:gd name="adj4" fmla="val 151072"/>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Ethernet</a:t>
            </a:r>
            <a:endParaRPr lang="bg-BG" b="1" dirty="0">
              <a:solidFill>
                <a:schemeClr val="bg2"/>
              </a:solidFill>
              <a:effectLst>
                <a:outerShdw blurRad="38100" dist="38100" dir="2700000" algn="tl">
                  <a:srgbClr val="000000">
                    <a:alpha val="43137"/>
                  </a:srgbClr>
                </a:outerShdw>
              </a:effectLst>
            </a:endParaRPr>
          </a:p>
        </p:txBody>
      </p:sp>
      <p:sp>
        <p:nvSpPr>
          <p:cNvPr id="24" name="Callout: Line 23"/>
          <p:cNvSpPr/>
          <p:nvPr/>
        </p:nvSpPr>
        <p:spPr>
          <a:xfrm flipH="1">
            <a:off x="9067800" y="4168368"/>
            <a:ext cx="1752600" cy="390355"/>
          </a:xfrm>
          <a:prstGeom prst="borderCallout1">
            <a:avLst>
              <a:gd name="adj1" fmla="val 3749"/>
              <a:gd name="adj2" fmla="val 100054"/>
              <a:gd name="adj3" fmla="val -12524"/>
              <a:gd name="adj4" fmla="val 111267"/>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HTTP</a:t>
            </a:r>
            <a:endParaRPr lang="bg-BG" b="1" dirty="0">
              <a:solidFill>
                <a:schemeClr val="bg2"/>
              </a:solidFill>
              <a:effectLst>
                <a:outerShdw blurRad="38100" dist="38100" dir="2700000" algn="tl">
                  <a:srgbClr val="000000">
                    <a:alpha val="43137"/>
                  </a:srgbClr>
                </a:outerShdw>
              </a:effectLst>
            </a:endParaRPr>
          </a:p>
        </p:txBody>
      </p:sp>
      <p:sp>
        <p:nvSpPr>
          <p:cNvPr id="25" name="Callout: Line 24"/>
          <p:cNvSpPr/>
          <p:nvPr/>
        </p:nvSpPr>
        <p:spPr>
          <a:xfrm flipH="1">
            <a:off x="8763000" y="4656702"/>
            <a:ext cx="1752600" cy="419718"/>
          </a:xfrm>
          <a:prstGeom prst="borderCallout1">
            <a:avLst>
              <a:gd name="adj1" fmla="val 3749"/>
              <a:gd name="adj2" fmla="val 100054"/>
              <a:gd name="adj3" fmla="val -91094"/>
              <a:gd name="adj4" fmla="val 128028"/>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TCP</a:t>
            </a:r>
            <a:endParaRPr lang="bg-BG" b="1" dirty="0">
              <a:solidFill>
                <a:schemeClr val="bg2"/>
              </a:solidFill>
              <a:effectLst>
                <a:outerShdw blurRad="38100" dist="38100" dir="2700000" algn="tl">
                  <a:srgbClr val="000000">
                    <a:alpha val="43137"/>
                  </a:srgbClr>
                </a:outerShdw>
              </a:effectLst>
            </a:endParaRPr>
          </a:p>
        </p:txBody>
      </p:sp>
      <p:sp>
        <p:nvSpPr>
          <p:cNvPr id="26" name="Callout: Line 25"/>
          <p:cNvSpPr/>
          <p:nvPr/>
        </p:nvSpPr>
        <p:spPr>
          <a:xfrm flipH="1">
            <a:off x="8458200" y="5138787"/>
            <a:ext cx="1752600" cy="350867"/>
          </a:xfrm>
          <a:prstGeom prst="borderCallout1">
            <a:avLst>
              <a:gd name="adj1" fmla="val 3749"/>
              <a:gd name="adj2" fmla="val 100054"/>
              <a:gd name="adj3" fmla="val -179204"/>
              <a:gd name="adj4" fmla="val 146582"/>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IP</a:t>
            </a:r>
            <a:endParaRPr lang="bg-BG" b="1" dirty="0">
              <a:solidFill>
                <a:schemeClr val="bg2"/>
              </a:solidFill>
              <a:effectLst>
                <a:outerShdw blurRad="38100" dist="38100" dir="2700000" algn="tl">
                  <a:srgbClr val="000000">
                    <a:alpha val="43137"/>
                  </a:srgbClr>
                </a:outerShdw>
              </a:effectLst>
            </a:endParaRPr>
          </a:p>
        </p:txBody>
      </p:sp>
      <p:sp>
        <p:nvSpPr>
          <p:cNvPr id="27" name="Callout: Line 26"/>
          <p:cNvSpPr/>
          <p:nvPr/>
        </p:nvSpPr>
        <p:spPr>
          <a:xfrm flipH="1">
            <a:off x="8001000" y="5571569"/>
            <a:ext cx="1752600" cy="368632"/>
          </a:xfrm>
          <a:prstGeom prst="borderCallout1">
            <a:avLst>
              <a:gd name="adj1" fmla="val 3749"/>
              <a:gd name="adj2" fmla="val 100054"/>
              <a:gd name="adj3" fmla="val -212065"/>
              <a:gd name="adj4" fmla="val 150540"/>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Ethernet</a:t>
            </a:r>
            <a:endParaRPr lang="bg-BG" b="1" dirty="0">
              <a:solidFill>
                <a:schemeClr val="bg2"/>
              </a:solidFill>
              <a:effectLst>
                <a:outerShdw blurRad="38100" dist="38100" dir="2700000" algn="tl">
                  <a:srgbClr val="000000">
                    <a:alpha val="43137"/>
                  </a:srgbClr>
                </a:outerShdw>
              </a:effectLst>
            </a:endParaRPr>
          </a:p>
        </p:txBody>
      </p:sp>
      <p:sp>
        <p:nvSpPr>
          <p:cNvPr id="16" name="Flowchart: Alternate Process 15"/>
          <p:cNvSpPr/>
          <p:nvPr/>
        </p:nvSpPr>
        <p:spPr>
          <a:xfrm>
            <a:off x="4876800" y="5504336"/>
            <a:ext cx="2286000" cy="896464"/>
          </a:xfrm>
          <a:prstGeom prst="flowChartAlternateProcess">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Media (wires / </a:t>
            </a:r>
            <a:br>
              <a:rPr lang="en-US" b="1" dirty="0">
                <a:solidFill>
                  <a:schemeClr val="bg2"/>
                </a:solidFill>
                <a:effectLst>
                  <a:outerShdw blurRad="38100" dist="38100" dir="2700000" algn="tl">
                    <a:srgbClr val="000000">
                      <a:alpha val="43137"/>
                    </a:srgbClr>
                  </a:outerShdw>
                </a:effectLst>
              </a:rPr>
            </a:br>
            <a:r>
              <a:rPr lang="en-US" b="1" dirty="0">
                <a:solidFill>
                  <a:schemeClr val="bg2"/>
                </a:solidFill>
                <a:effectLst>
                  <a:outerShdw blurRad="38100" dist="38100" dir="2700000" algn="tl">
                    <a:srgbClr val="000000">
                      <a:alpha val="43137"/>
                    </a:srgbClr>
                  </a:outerShdw>
                </a:effectLst>
              </a:rPr>
              <a:t>air / fiber)</a:t>
            </a:r>
            <a:endParaRPr lang="bg-BG" b="1" dirty="0">
              <a:solidFill>
                <a:schemeClr val="bg2"/>
              </a:solidFill>
              <a:effectLst>
                <a:outerShdw blurRad="38100" dist="38100" dir="2700000" algn="tl">
                  <a:srgbClr val="000000">
                    <a:alpha val="43137"/>
                  </a:srgbClr>
                </a:outerShdw>
              </a:effectLst>
            </a:endParaRPr>
          </a:p>
        </p:txBody>
      </p:sp>
      <p:sp>
        <p:nvSpPr>
          <p:cNvPr id="29" name="Arc 12"/>
          <p:cNvSpPr/>
          <p:nvPr/>
        </p:nvSpPr>
        <p:spPr>
          <a:xfrm rot="5400000">
            <a:off x="4293632" y="607052"/>
            <a:ext cx="3223736" cy="5715000"/>
          </a:xfrm>
          <a:custGeom>
            <a:avLst/>
            <a:gdLst>
              <a:gd name="connsiteX0" fmla="*/ 1942454 w 3505200"/>
              <a:gd name="connsiteY0" fmla="*/ 17368 h 5902912"/>
              <a:gd name="connsiteX1" fmla="*/ 3505132 w 3505200"/>
              <a:gd name="connsiteY1" fmla="*/ 2977445 h 5902912"/>
              <a:gd name="connsiteX2" fmla="*/ 1855643 w 3505200"/>
              <a:gd name="connsiteY2" fmla="*/ 5897806 h 5902912"/>
              <a:gd name="connsiteX3" fmla="*/ 1752600 w 3505200"/>
              <a:gd name="connsiteY3" fmla="*/ 2951456 h 5902912"/>
              <a:gd name="connsiteX4" fmla="*/ 1942454 w 3505200"/>
              <a:gd name="connsiteY4" fmla="*/ 17368 h 5902912"/>
              <a:gd name="connsiteX0" fmla="*/ 1942454 w 3505200"/>
              <a:gd name="connsiteY0" fmla="*/ 17368 h 5902912"/>
              <a:gd name="connsiteX1" fmla="*/ 3505132 w 3505200"/>
              <a:gd name="connsiteY1" fmla="*/ 2977445 h 5902912"/>
              <a:gd name="connsiteX2" fmla="*/ 1855643 w 3505200"/>
              <a:gd name="connsiteY2" fmla="*/ 5897806 h 5902912"/>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882085 w 2882154"/>
              <a:gd name="connsiteY1" fmla="*/ 2960077 h 5880438"/>
              <a:gd name="connsiteX2" fmla="*/ 1232596 w 2882154"/>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882085 w 2882154"/>
              <a:gd name="connsiteY1" fmla="*/ 2960077 h 5880438"/>
              <a:gd name="connsiteX2" fmla="*/ 1232596 w 2882154"/>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053746 w 2882154"/>
              <a:gd name="connsiteY1" fmla="*/ 2960077 h 5880438"/>
              <a:gd name="connsiteX2" fmla="*/ 1232596 w 2882154"/>
              <a:gd name="connsiteY2" fmla="*/ 5880438 h 5880438"/>
              <a:gd name="connsiteX0" fmla="*/ 1319407 w 3140318"/>
              <a:gd name="connsiteY0" fmla="*/ 0 h 5880438"/>
              <a:gd name="connsiteX1" fmla="*/ 2882085 w 3140318"/>
              <a:gd name="connsiteY1" fmla="*/ 2960077 h 5880438"/>
              <a:gd name="connsiteX2" fmla="*/ 1232596 w 3140318"/>
              <a:gd name="connsiteY2" fmla="*/ 5880438 h 5880438"/>
              <a:gd name="connsiteX3" fmla="*/ 0 w 3140318"/>
              <a:gd name="connsiteY3" fmla="*/ 2998634 h 5880438"/>
              <a:gd name="connsiteX4" fmla="*/ 1319407 w 3140318"/>
              <a:gd name="connsiteY4" fmla="*/ 0 h 5880438"/>
              <a:gd name="connsiteX0" fmla="*/ 1319407 w 3140318"/>
              <a:gd name="connsiteY0" fmla="*/ 0 h 5880438"/>
              <a:gd name="connsiteX1" fmla="*/ 3140268 w 3140318"/>
              <a:gd name="connsiteY1" fmla="*/ 2970834 h 5880438"/>
              <a:gd name="connsiteX2" fmla="*/ 1232596 w 3140318"/>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677689 w 2882154"/>
              <a:gd name="connsiteY1" fmla="*/ 2841742 h 5880438"/>
              <a:gd name="connsiteX2" fmla="*/ 1232596 w 2882154"/>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677689 w 2882154"/>
              <a:gd name="connsiteY1" fmla="*/ 2841742 h 5880438"/>
              <a:gd name="connsiteX2" fmla="*/ 1232596 w 2882154"/>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677689 w 2882154"/>
              <a:gd name="connsiteY1" fmla="*/ 2841742 h 5880438"/>
              <a:gd name="connsiteX2" fmla="*/ 1232596 w 2882154"/>
              <a:gd name="connsiteY2" fmla="*/ 5880438 h 5880438"/>
            </a:gdLst>
            <a:ahLst/>
            <a:cxnLst>
              <a:cxn ang="0">
                <a:pos x="connsiteX0" y="connsiteY0"/>
              </a:cxn>
              <a:cxn ang="0">
                <a:pos x="connsiteX1" y="connsiteY1"/>
              </a:cxn>
              <a:cxn ang="0">
                <a:pos x="connsiteX2" y="connsiteY2"/>
              </a:cxn>
            </a:cxnLst>
            <a:rect l="l" t="t" r="r" b="b"/>
            <a:pathLst>
              <a:path w="2882154" h="5880438" stroke="0" extrusionOk="0">
                <a:moveTo>
                  <a:pt x="1319407" y="0"/>
                </a:moveTo>
                <a:cubicBezTo>
                  <a:pt x="2214466" y="164250"/>
                  <a:pt x="2890014" y="1443895"/>
                  <a:pt x="2882085" y="2960077"/>
                </a:cubicBezTo>
                <a:cubicBezTo>
                  <a:pt x="2873967" y="4512640"/>
                  <a:pt x="2152962" y="5789152"/>
                  <a:pt x="1232596" y="5880438"/>
                </a:cubicBezTo>
                <a:cubicBezTo>
                  <a:pt x="821731" y="4919837"/>
                  <a:pt x="1024051" y="4561663"/>
                  <a:pt x="0" y="2998634"/>
                </a:cubicBezTo>
                <a:cubicBezTo>
                  <a:pt x="63285" y="2020605"/>
                  <a:pt x="1256122" y="978029"/>
                  <a:pt x="1319407" y="0"/>
                </a:cubicBezTo>
                <a:close/>
              </a:path>
              <a:path w="2882154" h="5880438" fill="none">
                <a:moveTo>
                  <a:pt x="1319407" y="0"/>
                </a:moveTo>
                <a:cubicBezTo>
                  <a:pt x="2214466" y="164250"/>
                  <a:pt x="1308640" y="13127"/>
                  <a:pt x="2677689" y="2841742"/>
                </a:cubicBezTo>
                <a:cubicBezTo>
                  <a:pt x="1238804" y="5878860"/>
                  <a:pt x="2152962" y="5789152"/>
                  <a:pt x="1232596" y="5880438"/>
                </a:cubicBezTo>
              </a:path>
            </a:pathLst>
          </a:custGeom>
          <a:ln w="28575">
            <a:solidFill>
              <a:schemeClr val="tx1"/>
            </a:solidFill>
            <a:headEnd type="oval" w="lg" len="lg"/>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dirty="0"/>
          </a:p>
        </p:txBody>
      </p:sp>
      <p:sp>
        <p:nvSpPr>
          <p:cNvPr id="30" name="Flowchart: Alternate Process 29"/>
          <p:cNvSpPr/>
          <p:nvPr/>
        </p:nvSpPr>
        <p:spPr>
          <a:xfrm>
            <a:off x="3664223" y="1942446"/>
            <a:ext cx="2133600" cy="790131"/>
          </a:xfrm>
          <a:prstGeom prst="flowChartAlternateProcess">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sz="2400" b="1" dirty="0">
                <a:solidFill>
                  <a:schemeClr val="bg2"/>
                </a:solidFill>
                <a:effectLst>
                  <a:outerShdw blurRad="38100" dist="38100" dir="2700000" algn="tl">
                    <a:srgbClr val="000000">
                      <a:alpha val="43137"/>
                    </a:srgbClr>
                  </a:outerShdw>
                </a:effectLst>
              </a:rPr>
              <a:t>HTTP request</a:t>
            </a:r>
            <a:endParaRPr lang="bg-BG" sz="2400" b="1" dirty="0">
              <a:solidFill>
                <a:schemeClr val="bg2"/>
              </a:solidFill>
              <a:effectLst>
                <a:outerShdw blurRad="38100" dist="38100" dir="2700000" algn="tl">
                  <a:srgbClr val="000000">
                    <a:alpha val="43137"/>
                  </a:srgbClr>
                </a:outerShdw>
              </a:effectLst>
            </a:endParaRPr>
          </a:p>
        </p:txBody>
      </p:sp>
      <p:sp>
        <p:nvSpPr>
          <p:cNvPr id="31" name="Flowchart: Alternate Process 30"/>
          <p:cNvSpPr/>
          <p:nvPr/>
        </p:nvSpPr>
        <p:spPr>
          <a:xfrm>
            <a:off x="6118800" y="1942445"/>
            <a:ext cx="2362200" cy="790131"/>
          </a:xfrm>
          <a:prstGeom prst="flowChartAlternateProcess">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sz="2400" b="1" dirty="0">
                <a:solidFill>
                  <a:schemeClr val="bg2"/>
                </a:solidFill>
                <a:effectLst>
                  <a:outerShdw blurRad="38100" dist="38100" dir="2700000" algn="tl">
                    <a:srgbClr val="000000">
                      <a:alpha val="43137"/>
                    </a:srgbClr>
                  </a:outerShdw>
                </a:effectLst>
              </a:rPr>
              <a:t>HTTP response</a:t>
            </a:r>
            <a:endParaRPr lang="bg-BG" sz="2400" b="1" dirty="0">
              <a:solidFill>
                <a:schemeClr val="bg2"/>
              </a:solidFill>
              <a:effectLst>
                <a:outerShdw blurRad="38100" dist="38100" dir="2700000" algn="tl">
                  <a:srgbClr val="000000">
                    <a:alpha val="43137"/>
                  </a:srgbClr>
                </a:outerShdw>
              </a:effectLst>
            </a:endParaRPr>
          </a:p>
        </p:txBody>
      </p:sp>
      <p:sp>
        <p:nvSpPr>
          <p:cNvPr id="21" name="Arc 12">
            <a:extLst>
              <a:ext uri="{FF2B5EF4-FFF2-40B4-BE49-F238E27FC236}">
                <a16:creationId xmlns="" xmlns:a16="http://schemas.microsoft.com/office/drawing/2014/main" id="{DF1494D5-2B12-45E1-925F-6F3E4B791C60}"/>
              </a:ext>
            </a:extLst>
          </p:cNvPr>
          <p:cNvSpPr/>
          <p:nvPr/>
        </p:nvSpPr>
        <p:spPr>
          <a:xfrm rot="5400000">
            <a:off x="3811699" y="93437"/>
            <a:ext cx="4187602" cy="6934200"/>
          </a:xfrm>
          <a:custGeom>
            <a:avLst/>
            <a:gdLst>
              <a:gd name="connsiteX0" fmla="*/ 1942454 w 3505200"/>
              <a:gd name="connsiteY0" fmla="*/ 17368 h 5902912"/>
              <a:gd name="connsiteX1" fmla="*/ 3505132 w 3505200"/>
              <a:gd name="connsiteY1" fmla="*/ 2977445 h 5902912"/>
              <a:gd name="connsiteX2" fmla="*/ 1855643 w 3505200"/>
              <a:gd name="connsiteY2" fmla="*/ 5897806 h 5902912"/>
              <a:gd name="connsiteX3" fmla="*/ 1752600 w 3505200"/>
              <a:gd name="connsiteY3" fmla="*/ 2951456 h 5902912"/>
              <a:gd name="connsiteX4" fmla="*/ 1942454 w 3505200"/>
              <a:gd name="connsiteY4" fmla="*/ 17368 h 5902912"/>
              <a:gd name="connsiteX0" fmla="*/ 1942454 w 3505200"/>
              <a:gd name="connsiteY0" fmla="*/ 17368 h 5902912"/>
              <a:gd name="connsiteX1" fmla="*/ 3505132 w 3505200"/>
              <a:gd name="connsiteY1" fmla="*/ 2977445 h 5902912"/>
              <a:gd name="connsiteX2" fmla="*/ 1855643 w 3505200"/>
              <a:gd name="connsiteY2" fmla="*/ 5897806 h 5902912"/>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882085 w 2882154"/>
              <a:gd name="connsiteY1" fmla="*/ 2960077 h 5880438"/>
              <a:gd name="connsiteX2" fmla="*/ 1232596 w 2882154"/>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882085 w 2882154"/>
              <a:gd name="connsiteY1" fmla="*/ 2960077 h 5880438"/>
              <a:gd name="connsiteX2" fmla="*/ 1232596 w 2882154"/>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053746 w 2882154"/>
              <a:gd name="connsiteY1" fmla="*/ 2960077 h 5880438"/>
              <a:gd name="connsiteX2" fmla="*/ 1232596 w 2882154"/>
              <a:gd name="connsiteY2" fmla="*/ 5880438 h 5880438"/>
              <a:gd name="connsiteX0" fmla="*/ 1319407 w 3140318"/>
              <a:gd name="connsiteY0" fmla="*/ 0 h 5880438"/>
              <a:gd name="connsiteX1" fmla="*/ 2882085 w 3140318"/>
              <a:gd name="connsiteY1" fmla="*/ 2960077 h 5880438"/>
              <a:gd name="connsiteX2" fmla="*/ 1232596 w 3140318"/>
              <a:gd name="connsiteY2" fmla="*/ 5880438 h 5880438"/>
              <a:gd name="connsiteX3" fmla="*/ 0 w 3140318"/>
              <a:gd name="connsiteY3" fmla="*/ 2998634 h 5880438"/>
              <a:gd name="connsiteX4" fmla="*/ 1319407 w 3140318"/>
              <a:gd name="connsiteY4" fmla="*/ 0 h 5880438"/>
              <a:gd name="connsiteX0" fmla="*/ 1319407 w 3140318"/>
              <a:gd name="connsiteY0" fmla="*/ 0 h 5880438"/>
              <a:gd name="connsiteX1" fmla="*/ 3140268 w 3140318"/>
              <a:gd name="connsiteY1" fmla="*/ 2970834 h 5880438"/>
              <a:gd name="connsiteX2" fmla="*/ 1232596 w 3140318"/>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677689 w 2882154"/>
              <a:gd name="connsiteY1" fmla="*/ 2841742 h 5880438"/>
              <a:gd name="connsiteX2" fmla="*/ 1232596 w 2882154"/>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677689 w 2882154"/>
              <a:gd name="connsiteY1" fmla="*/ 2841742 h 5880438"/>
              <a:gd name="connsiteX2" fmla="*/ 1232596 w 2882154"/>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677689 w 2882154"/>
              <a:gd name="connsiteY1" fmla="*/ 2841742 h 5880438"/>
              <a:gd name="connsiteX2" fmla="*/ 1232596 w 2882154"/>
              <a:gd name="connsiteY2" fmla="*/ 5880438 h 5880438"/>
            </a:gdLst>
            <a:ahLst/>
            <a:cxnLst>
              <a:cxn ang="0">
                <a:pos x="connsiteX0" y="connsiteY0"/>
              </a:cxn>
              <a:cxn ang="0">
                <a:pos x="connsiteX1" y="connsiteY1"/>
              </a:cxn>
              <a:cxn ang="0">
                <a:pos x="connsiteX2" y="connsiteY2"/>
              </a:cxn>
            </a:cxnLst>
            <a:rect l="l" t="t" r="r" b="b"/>
            <a:pathLst>
              <a:path w="2882154" h="5880438" stroke="0" extrusionOk="0">
                <a:moveTo>
                  <a:pt x="1319407" y="0"/>
                </a:moveTo>
                <a:cubicBezTo>
                  <a:pt x="2214466" y="164250"/>
                  <a:pt x="2890014" y="1443895"/>
                  <a:pt x="2882085" y="2960077"/>
                </a:cubicBezTo>
                <a:cubicBezTo>
                  <a:pt x="2873967" y="4512640"/>
                  <a:pt x="2152962" y="5789152"/>
                  <a:pt x="1232596" y="5880438"/>
                </a:cubicBezTo>
                <a:cubicBezTo>
                  <a:pt x="821731" y="4919837"/>
                  <a:pt x="1024051" y="4561663"/>
                  <a:pt x="0" y="2998634"/>
                </a:cubicBezTo>
                <a:cubicBezTo>
                  <a:pt x="63285" y="2020605"/>
                  <a:pt x="1256122" y="978029"/>
                  <a:pt x="1319407" y="0"/>
                </a:cubicBezTo>
                <a:close/>
              </a:path>
              <a:path w="2882154" h="5880438" fill="none">
                <a:moveTo>
                  <a:pt x="1319407" y="0"/>
                </a:moveTo>
                <a:cubicBezTo>
                  <a:pt x="2214466" y="164250"/>
                  <a:pt x="1308640" y="13127"/>
                  <a:pt x="2677689" y="2841742"/>
                </a:cubicBezTo>
                <a:cubicBezTo>
                  <a:pt x="1238804" y="5878860"/>
                  <a:pt x="2152962" y="5789152"/>
                  <a:pt x="1232596" y="5880438"/>
                </a:cubicBezTo>
              </a:path>
            </a:pathLst>
          </a:custGeom>
          <a:ln w="28575">
            <a:solidFill>
              <a:schemeClr val="tx1"/>
            </a:solidFill>
            <a:headEnd type="stealth" w="lg" len="lg"/>
            <a:tailEnd type="oval"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dirty="0"/>
          </a:p>
        </p:txBody>
      </p:sp>
      <p:cxnSp>
        <p:nvCxnSpPr>
          <p:cNvPr id="22" name="Straight Arrow Connector 21">
            <a:extLst>
              <a:ext uri="{FF2B5EF4-FFF2-40B4-BE49-F238E27FC236}">
                <a16:creationId xmlns="" xmlns:a16="http://schemas.microsoft.com/office/drawing/2014/main" id="{CC23DA46-234D-4762-818D-59A6E8C93E1B}"/>
              </a:ext>
            </a:extLst>
          </p:cNvPr>
          <p:cNvCxnSpPr/>
          <p:nvPr/>
        </p:nvCxnSpPr>
        <p:spPr>
          <a:xfrm>
            <a:off x="3886200" y="1762208"/>
            <a:ext cx="1752600" cy="0"/>
          </a:xfrm>
          <a:prstGeom prst="straightConnector1">
            <a:avLst/>
          </a:prstGeom>
          <a:ln w="28575">
            <a:solidFill>
              <a:schemeClr val="tx1"/>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 xmlns:a16="http://schemas.microsoft.com/office/drawing/2014/main" id="{E4AF4EF3-29D6-4AB9-B3FA-41D01C4D9923}"/>
              </a:ext>
            </a:extLst>
          </p:cNvPr>
          <p:cNvCxnSpPr/>
          <p:nvPr/>
        </p:nvCxnSpPr>
        <p:spPr>
          <a:xfrm flipH="1">
            <a:off x="6347400" y="1762208"/>
            <a:ext cx="1828800" cy="0"/>
          </a:xfrm>
          <a:prstGeom prst="straightConnector1">
            <a:avLst/>
          </a:prstGeom>
          <a:ln w="28575">
            <a:solidFill>
              <a:schemeClr val="tx1"/>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pic>
        <p:nvPicPr>
          <p:cNvPr id="28" name="Pictur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0586" y="1274766"/>
            <a:ext cx="1895628" cy="1895628"/>
          </a:xfrm>
          <a:prstGeom prst="rect">
            <a:avLst/>
          </a:prstGeom>
        </p:spPr>
      </p:pic>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86800" y="1332200"/>
            <a:ext cx="1780759" cy="1780759"/>
          </a:xfrm>
          <a:prstGeom prst="rect">
            <a:avLst/>
          </a:prstGeom>
        </p:spPr>
      </p:pic>
      <p:sp>
        <p:nvSpPr>
          <p:cNvPr id="33" name="Slide Number">
            <a:extLst>
              <a:ext uri="{FF2B5EF4-FFF2-40B4-BE49-F238E27FC236}">
                <a16:creationId xmlns="" xmlns:a16="http://schemas.microsoft.com/office/drawing/2014/main" id="{AB88FC69-A7FF-4857-98CD-925C03D9A2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8</a:t>
            </a:fld>
            <a:endParaRPr lang="en-US" noProof="0" dirty="0"/>
          </a:p>
        </p:txBody>
      </p:sp>
      <p:grpSp>
        <p:nvGrpSpPr>
          <p:cNvPr id="5" name="Group 4">
            <a:extLst>
              <a:ext uri="{FF2B5EF4-FFF2-40B4-BE49-F238E27FC236}">
                <a16:creationId xmlns="" xmlns:a16="http://schemas.microsoft.com/office/drawing/2014/main" id="{DC06B5BD-421C-4145-A536-B8F3BB14A242}"/>
              </a:ext>
            </a:extLst>
          </p:cNvPr>
          <p:cNvGrpSpPr/>
          <p:nvPr/>
        </p:nvGrpSpPr>
        <p:grpSpPr>
          <a:xfrm>
            <a:off x="3162300" y="1580587"/>
            <a:ext cx="5726529" cy="2067171"/>
            <a:chOff x="3162300" y="1580587"/>
            <a:chExt cx="5726529" cy="2067171"/>
          </a:xfrm>
        </p:grpSpPr>
        <p:sp>
          <p:nvSpPr>
            <p:cNvPr id="3" name="Arc 2">
              <a:extLst>
                <a:ext uri="{FF2B5EF4-FFF2-40B4-BE49-F238E27FC236}">
                  <a16:creationId xmlns="" xmlns:a16="http://schemas.microsoft.com/office/drawing/2014/main" id="{36A0AB33-7452-4F6B-BA1B-9CF204D10FBD}"/>
                </a:ext>
              </a:extLst>
            </p:cNvPr>
            <p:cNvSpPr/>
            <p:nvPr/>
          </p:nvSpPr>
          <p:spPr>
            <a:xfrm>
              <a:off x="3162300" y="1580587"/>
              <a:ext cx="5726529" cy="2067171"/>
            </a:xfrm>
            <a:prstGeom prst="arc">
              <a:avLst>
                <a:gd name="adj1" fmla="val 599989"/>
                <a:gd name="adj2" fmla="val 10429416"/>
              </a:avLst>
            </a:prstGeom>
            <a:ln w="28575">
              <a:solidFill>
                <a:schemeClr val="tx1"/>
              </a:solidFill>
              <a:headEnd type="stealth" w="lg" len="lg"/>
              <a:tailEnd type="oval"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a:extLst>
                <a:ext uri="{FF2B5EF4-FFF2-40B4-BE49-F238E27FC236}">
                  <a16:creationId xmlns="" xmlns:a16="http://schemas.microsoft.com/office/drawing/2014/main" id="{F5CC09B0-222B-4886-A6D0-9C2FA5BFF216}"/>
                </a:ext>
              </a:extLst>
            </p:cNvPr>
            <p:cNvSpPr txBox="1"/>
            <p:nvPr/>
          </p:nvSpPr>
          <p:spPr>
            <a:xfrm>
              <a:off x="5585309" y="2979000"/>
              <a:ext cx="879115" cy="668361"/>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US" sz="2800" b="1" dirty="0"/>
                <a:t>URL</a:t>
              </a:r>
            </a:p>
          </p:txBody>
        </p:sp>
      </p:grpSp>
    </p:spTree>
    <p:extLst>
      <p:ext uri="{BB962C8B-B14F-4D97-AF65-F5344CB8AC3E}">
        <p14:creationId xmlns:p14="http://schemas.microsoft.com/office/powerpoint/2010/main" val="3853717778"/>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500"/>
                                        <p:tgtEl>
                                          <p:spTgt spid="1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500"/>
                                        <p:tgtEl>
                                          <p:spTgt spid="16"/>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fade">
                                      <p:cBhvr>
                                        <p:cTn id="43" dur="500"/>
                                        <p:tgtEl>
                                          <p:spTgt spid="27"/>
                                        </p:tgtEl>
                                      </p:cBhvr>
                                    </p:animEffect>
                                  </p:childTnLst>
                                </p:cTn>
                              </p:par>
                            </p:childTnLst>
                          </p:cTn>
                        </p:par>
                        <p:par>
                          <p:cTn id="44" fill="hold">
                            <p:stCondLst>
                              <p:cond delay="500"/>
                            </p:stCondLst>
                            <p:childTnLst>
                              <p:par>
                                <p:cTn id="45" presetID="10" presetClass="entr" presetSubtype="0" fill="hold" grpId="0" nodeType="afterEffect">
                                  <p:stCondLst>
                                    <p:cond delay="1000"/>
                                  </p:stCondLst>
                                  <p:childTnLst>
                                    <p:set>
                                      <p:cBhvr>
                                        <p:cTn id="46" dur="1" fill="hold">
                                          <p:stCondLst>
                                            <p:cond delay="0"/>
                                          </p:stCondLst>
                                        </p:cTn>
                                        <p:tgtEl>
                                          <p:spTgt spid="26"/>
                                        </p:tgtEl>
                                        <p:attrNameLst>
                                          <p:attrName>style.visibility</p:attrName>
                                        </p:attrNameLst>
                                      </p:cBhvr>
                                      <p:to>
                                        <p:strVal val="visible"/>
                                      </p:to>
                                    </p:set>
                                    <p:animEffect transition="in" filter="fade">
                                      <p:cBhvr>
                                        <p:cTn id="47" dur="500"/>
                                        <p:tgtEl>
                                          <p:spTgt spid="26"/>
                                        </p:tgtEl>
                                      </p:cBhvr>
                                    </p:animEffect>
                                  </p:childTnLst>
                                </p:cTn>
                              </p:par>
                            </p:childTnLst>
                          </p:cTn>
                        </p:par>
                        <p:par>
                          <p:cTn id="48" fill="hold">
                            <p:stCondLst>
                              <p:cond delay="2000"/>
                            </p:stCondLst>
                            <p:childTnLst>
                              <p:par>
                                <p:cTn id="49" presetID="10" presetClass="entr" presetSubtype="0" fill="hold" grpId="0" nodeType="afterEffect">
                                  <p:stCondLst>
                                    <p:cond delay="1000"/>
                                  </p:stCondLst>
                                  <p:childTnLst>
                                    <p:set>
                                      <p:cBhvr>
                                        <p:cTn id="50" dur="1" fill="hold">
                                          <p:stCondLst>
                                            <p:cond delay="0"/>
                                          </p:stCondLst>
                                        </p:cTn>
                                        <p:tgtEl>
                                          <p:spTgt spid="25"/>
                                        </p:tgtEl>
                                        <p:attrNameLst>
                                          <p:attrName>style.visibility</p:attrName>
                                        </p:attrNameLst>
                                      </p:cBhvr>
                                      <p:to>
                                        <p:strVal val="visible"/>
                                      </p:to>
                                    </p:set>
                                    <p:animEffect transition="in" filter="fade">
                                      <p:cBhvr>
                                        <p:cTn id="51" dur="500"/>
                                        <p:tgtEl>
                                          <p:spTgt spid="25"/>
                                        </p:tgtEl>
                                      </p:cBhvr>
                                    </p:animEffect>
                                  </p:childTnLst>
                                </p:cTn>
                              </p:par>
                            </p:childTnLst>
                          </p:cTn>
                        </p:par>
                        <p:par>
                          <p:cTn id="52" fill="hold">
                            <p:stCondLst>
                              <p:cond delay="3500"/>
                            </p:stCondLst>
                            <p:childTnLst>
                              <p:par>
                                <p:cTn id="53" presetID="10" presetClass="entr" presetSubtype="0" fill="hold" grpId="0" nodeType="afterEffect">
                                  <p:stCondLst>
                                    <p:cond delay="1000"/>
                                  </p:stCondLst>
                                  <p:childTnLst>
                                    <p:set>
                                      <p:cBhvr>
                                        <p:cTn id="54" dur="1" fill="hold">
                                          <p:stCondLst>
                                            <p:cond delay="0"/>
                                          </p:stCondLst>
                                        </p:cTn>
                                        <p:tgtEl>
                                          <p:spTgt spid="24"/>
                                        </p:tgtEl>
                                        <p:attrNameLst>
                                          <p:attrName>style.visibility</p:attrName>
                                        </p:attrNameLst>
                                      </p:cBhvr>
                                      <p:to>
                                        <p:strVal val="visible"/>
                                      </p:to>
                                    </p:set>
                                    <p:animEffect transition="in" filter="fade">
                                      <p:cBhvr>
                                        <p:cTn id="55" dur="500"/>
                                        <p:tgtEl>
                                          <p:spTgt spid="24"/>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xit" presetSubtype="0" fill="hold" grpId="1" nodeType="clickEffect">
                                  <p:stCondLst>
                                    <p:cond delay="0"/>
                                  </p:stCondLst>
                                  <p:childTnLst>
                                    <p:animEffect transition="out" filter="fade">
                                      <p:cBhvr>
                                        <p:cTn id="59" dur="500"/>
                                        <p:tgtEl>
                                          <p:spTgt spid="30"/>
                                        </p:tgtEl>
                                      </p:cBhvr>
                                    </p:animEffect>
                                    <p:set>
                                      <p:cBhvr>
                                        <p:cTn id="60" dur="1" fill="hold">
                                          <p:stCondLst>
                                            <p:cond delay="499"/>
                                          </p:stCondLst>
                                        </p:cTn>
                                        <p:tgtEl>
                                          <p:spTgt spid="30"/>
                                        </p:tgtEl>
                                        <p:attrNameLst>
                                          <p:attrName>style.visibility</p:attrName>
                                        </p:attrNameLst>
                                      </p:cBhvr>
                                      <p:to>
                                        <p:strVal val="hidden"/>
                                      </p:to>
                                    </p:set>
                                  </p:childTnLst>
                                </p:cTn>
                              </p:par>
                              <p:par>
                                <p:cTn id="61" presetID="10" presetClass="exit" presetSubtype="0" fill="hold" nodeType="withEffect">
                                  <p:stCondLst>
                                    <p:cond delay="0"/>
                                  </p:stCondLst>
                                  <p:childTnLst>
                                    <p:animEffect transition="out" filter="fade">
                                      <p:cBhvr>
                                        <p:cTn id="62" dur="500"/>
                                        <p:tgtEl>
                                          <p:spTgt spid="22"/>
                                        </p:tgtEl>
                                      </p:cBhvr>
                                    </p:animEffect>
                                    <p:set>
                                      <p:cBhvr>
                                        <p:cTn id="63" dur="1" fill="hold">
                                          <p:stCondLst>
                                            <p:cond delay="499"/>
                                          </p:stCondLst>
                                        </p:cTn>
                                        <p:tgtEl>
                                          <p:spTgt spid="22"/>
                                        </p:tgtEl>
                                        <p:attrNameLst>
                                          <p:attrName>style.visibility</p:attrName>
                                        </p:attrNameLst>
                                      </p:cBhvr>
                                      <p:to>
                                        <p:strVal val="hidden"/>
                                      </p:to>
                                    </p:set>
                                  </p:childTnLst>
                                </p:cTn>
                              </p:par>
                              <p:par>
                                <p:cTn id="64" presetID="10" presetClass="entr" presetSubtype="0" fill="hold" grpId="0" nodeType="withEffect">
                                  <p:stCondLst>
                                    <p:cond delay="0"/>
                                  </p:stCondLst>
                                  <p:childTnLst>
                                    <p:set>
                                      <p:cBhvr>
                                        <p:cTn id="65" dur="1" fill="hold">
                                          <p:stCondLst>
                                            <p:cond delay="0"/>
                                          </p:stCondLst>
                                        </p:cTn>
                                        <p:tgtEl>
                                          <p:spTgt spid="31"/>
                                        </p:tgtEl>
                                        <p:attrNameLst>
                                          <p:attrName>style.visibility</p:attrName>
                                        </p:attrNameLst>
                                      </p:cBhvr>
                                      <p:to>
                                        <p:strVal val="visible"/>
                                      </p:to>
                                    </p:set>
                                    <p:animEffect transition="in" filter="fade">
                                      <p:cBhvr>
                                        <p:cTn id="66" dur="500"/>
                                        <p:tgtEl>
                                          <p:spTgt spid="31"/>
                                        </p:tgtEl>
                                      </p:cBhvr>
                                    </p:animEffect>
                                  </p:childTnLst>
                                </p:cTn>
                              </p:par>
                              <p:par>
                                <p:cTn id="67" presetID="10" presetClass="entr" presetSubtype="0" fill="hold" nodeType="with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fade">
                                      <p:cBhvr>
                                        <p:cTn id="69" dur="500"/>
                                        <p:tgtEl>
                                          <p:spTgt spid="23"/>
                                        </p:tgtEl>
                                      </p:cBhvr>
                                    </p:animEffect>
                                  </p:childTnLst>
                                </p:cTn>
                              </p:par>
                            </p:childTnLst>
                          </p:cTn>
                        </p:par>
                        <p:par>
                          <p:cTn id="70" fill="hold">
                            <p:stCondLst>
                              <p:cond delay="500"/>
                            </p:stCondLst>
                            <p:childTnLst>
                              <p:par>
                                <p:cTn id="71" presetID="10" presetClass="entr" presetSubtype="0" fill="hold" grpId="0" nodeType="afterEffect">
                                  <p:stCondLst>
                                    <p:cond delay="0"/>
                                  </p:stCondLst>
                                  <p:childTnLst>
                                    <p:set>
                                      <p:cBhvr>
                                        <p:cTn id="72" dur="1" fill="hold">
                                          <p:stCondLst>
                                            <p:cond delay="0"/>
                                          </p:stCondLst>
                                        </p:cTn>
                                        <p:tgtEl>
                                          <p:spTgt spid="29"/>
                                        </p:tgtEl>
                                        <p:attrNameLst>
                                          <p:attrName>style.visibility</p:attrName>
                                        </p:attrNameLst>
                                      </p:cBhvr>
                                      <p:to>
                                        <p:strVal val="visible"/>
                                      </p:to>
                                    </p:set>
                                    <p:animEffect transition="in" filter="fade">
                                      <p:cBhvr>
                                        <p:cTn id="73" dur="500"/>
                                        <p:tgtEl>
                                          <p:spTgt spid="29"/>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xit" presetSubtype="0" fill="hold" grpId="1" nodeType="clickEffect">
                                  <p:stCondLst>
                                    <p:cond delay="0"/>
                                  </p:stCondLst>
                                  <p:childTnLst>
                                    <p:animEffect transition="out" filter="fade">
                                      <p:cBhvr>
                                        <p:cTn id="77" dur="500"/>
                                        <p:tgtEl>
                                          <p:spTgt spid="31"/>
                                        </p:tgtEl>
                                      </p:cBhvr>
                                    </p:animEffect>
                                    <p:set>
                                      <p:cBhvr>
                                        <p:cTn id="78" dur="1" fill="hold">
                                          <p:stCondLst>
                                            <p:cond delay="499"/>
                                          </p:stCondLst>
                                        </p:cTn>
                                        <p:tgtEl>
                                          <p:spTgt spid="31"/>
                                        </p:tgtEl>
                                        <p:attrNameLst>
                                          <p:attrName>style.visibility</p:attrName>
                                        </p:attrNameLst>
                                      </p:cBhvr>
                                      <p:to>
                                        <p:strVal val="hidden"/>
                                      </p:to>
                                    </p:set>
                                  </p:childTnLst>
                                </p:cTn>
                              </p:par>
                              <p:par>
                                <p:cTn id="79" presetID="10" presetClass="exit" presetSubtype="0" fill="hold" nodeType="withEffect">
                                  <p:stCondLst>
                                    <p:cond delay="0"/>
                                  </p:stCondLst>
                                  <p:childTnLst>
                                    <p:animEffect transition="out" filter="fade">
                                      <p:cBhvr>
                                        <p:cTn id="80" dur="500"/>
                                        <p:tgtEl>
                                          <p:spTgt spid="23"/>
                                        </p:tgtEl>
                                      </p:cBhvr>
                                    </p:animEffect>
                                    <p:set>
                                      <p:cBhvr>
                                        <p:cTn id="81" dur="1" fill="hold">
                                          <p:stCondLst>
                                            <p:cond delay="499"/>
                                          </p:stCondLst>
                                        </p:cTn>
                                        <p:tgtEl>
                                          <p:spTgt spid="23"/>
                                        </p:tgtEl>
                                        <p:attrNameLst>
                                          <p:attrName>style.visibility</p:attrName>
                                        </p:attrNameLst>
                                      </p:cBhvr>
                                      <p:to>
                                        <p:strVal val="hidden"/>
                                      </p:to>
                                    </p:set>
                                  </p:childTnLst>
                                </p:cTn>
                              </p:par>
                            </p:childTnLst>
                          </p:cTn>
                        </p:par>
                        <p:par>
                          <p:cTn id="82" fill="hold">
                            <p:stCondLst>
                              <p:cond delay="500"/>
                            </p:stCondLst>
                            <p:childTnLst>
                              <p:par>
                                <p:cTn id="83" presetID="10" presetClass="entr" presetSubtype="0" fill="hold" nodeType="afterEffect">
                                  <p:stCondLst>
                                    <p:cond delay="0"/>
                                  </p:stCondLst>
                                  <p:childTnLst>
                                    <p:set>
                                      <p:cBhvr>
                                        <p:cTn id="84" dur="1" fill="hold">
                                          <p:stCondLst>
                                            <p:cond delay="0"/>
                                          </p:stCondLst>
                                        </p:cTn>
                                        <p:tgtEl>
                                          <p:spTgt spid="5"/>
                                        </p:tgtEl>
                                        <p:attrNameLst>
                                          <p:attrName>style.visibility</p:attrName>
                                        </p:attrNameLst>
                                      </p:cBhvr>
                                      <p:to>
                                        <p:strVal val="visible"/>
                                      </p:to>
                                    </p:set>
                                    <p:animEffect transition="in" filter="fade">
                                      <p:cBhvr>
                                        <p:cTn id="8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18" grpId="0" animBg="1"/>
      <p:bldP spid="19" grpId="0" animBg="1"/>
      <p:bldP spid="24" grpId="0" animBg="1"/>
      <p:bldP spid="25" grpId="0" animBg="1"/>
      <p:bldP spid="26" grpId="0" animBg="1"/>
      <p:bldP spid="27" grpId="0" animBg="1"/>
      <p:bldP spid="16" grpId="0" animBg="1"/>
      <p:bldP spid="29" grpId="0" animBg="1"/>
      <p:bldP spid="30" grpId="0" animBg="1"/>
      <p:bldP spid="30" grpId="1" animBg="1"/>
      <p:bldP spid="31" grpId="0" animBg="1"/>
      <p:bldP spid="31" grpId="1" animBg="1"/>
      <p:bldP spid="2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Tools PNG Image">
            <a:extLst>
              <a:ext uri="{FF2B5EF4-FFF2-40B4-BE49-F238E27FC236}">
                <a16:creationId xmlns="" xmlns:a16="http://schemas.microsoft.com/office/drawing/2014/main" id="{17F46D18-B39B-4A03-8856-8C1CDBFACD0F}"/>
              </a:ext>
            </a:extLst>
          </p:cNvPr>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4646893" y="1199187"/>
            <a:ext cx="2898213" cy="2898213"/>
          </a:xfrm>
          <a:prstGeom prst="rect">
            <a:avLst/>
          </a:prstGeom>
          <a:noFill/>
        </p:spPr>
      </p:pic>
      <p:sp>
        <p:nvSpPr>
          <p:cNvPr id="5" name="Title 4">
            <a:extLst>
              <a:ext uri="{FF2B5EF4-FFF2-40B4-BE49-F238E27FC236}">
                <a16:creationId xmlns="" xmlns:a16="http://schemas.microsoft.com/office/drawing/2014/main" id="{E62279F7-7DC5-428C-872C-9004BFF0F0CD}"/>
              </a:ext>
            </a:extLst>
          </p:cNvPr>
          <p:cNvSpPr>
            <a:spLocks noGrp="1"/>
          </p:cNvSpPr>
          <p:nvPr>
            <p:ph type="title" sz="quarter" idx="10"/>
          </p:nvPr>
        </p:nvSpPr>
        <p:spPr>
          <a:xfrm>
            <a:off x="1113371" y="4740268"/>
            <a:ext cx="9965258" cy="929381"/>
          </a:xfrm>
        </p:spPr>
        <p:txBody>
          <a:bodyPr/>
          <a:lstStyle/>
          <a:p>
            <a:r>
              <a:rPr lang="en-US" dirty="0"/>
              <a:t>HTTP Dev Tools</a:t>
            </a:r>
          </a:p>
        </p:txBody>
      </p:sp>
    </p:spTree>
    <p:extLst>
      <p:ext uri="{BB962C8B-B14F-4D97-AF65-F5344CB8AC3E}">
        <p14:creationId xmlns:p14="http://schemas.microsoft.com/office/powerpoint/2010/main" val="30621724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theme/theme1.xml><?xml version="1.0" encoding="utf-8"?>
<a:theme xmlns:a="http://schemas.openxmlformats.org/drawingml/2006/main" name="SoftUni">
  <a:themeElements>
    <a:clrScheme name="SoftUni">
      <a:dk1>
        <a:srgbClr val="234465"/>
      </a:dk1>
      <a:lt1>
        <a:srgbClr val="FFA0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13085</TotalTime>
  <Words>11105</Words>
  <Application>Microsoft Office PowerPoint</Application>
  <PresentationFormat>Widescreen</PresentationFormat>
  <Paragraphs>984</Paragraphs>
  <Slides>39</Slides>
  <Notes>37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맑은 고딕</vt:lpstr>
      <vt:lpstr>Arial</vt:lpstr>
      <vt:lpstr>Calibri</vt:lpstr>
      <vt:lpstr>Consolas</vt:lpstr>
      <vt:lpstr>Wingdings</vt:lpstr>
      <vt:lpstr>Wingdings 2</vt:lpstr>
      <vt:lpstr>SoftUni</vt:lpstr>
      <vt:lpstr>HTTP Basics</vt:lpstr>
      <vt:lpstr>Table of Contents</vt:lpstr>
      <vt:lpstr>Have a Question?</vt:lpstr>
      <vt:lpstr>HTTP Protocol – Basics</vt:lpstr>
      <vt:lpstr>HTTP Basics</vt:lpstr>
      <vt:lpstr>Front-End and Back-End</vt:lpstr>
      <vt:lpstr>The Client-Server Model in Web Apps</vt:lpstr>
      <vt:lpstr>Network Layers and HTTP</vt:lpstr>
      <vt:lpstr>HTTP Dev Tools</vt:lpstr>
      <vt:lpstr>HTTP Developer Tools: Network Inspector</vt:lpstr>
      <vt:lpstr>HTTP Developer Tools: HTTP Client Tools</vt:lpstr>
      <vt:lpstr>HTML Forms</vt:lpstr>
      <vt:lpstr>HTML Forms: Action</vt:lpstr>
      <vt:lpstr>HTML Forms: Method GET</vt:lpstr>
      <vt:lpstr>HTML Forms: Method POST</vt:lpstr>
      <vt:lpstr>URL Encoded Form Data – Example</vt:lpstr>
      <vt:lpstr>HTTP Request</vt:lpstr>
      <vt:lpstr>HTTP Request Methods</vt:lpstr>
      <vt:lpstr>HTTP GET Request – Example</vt:lpstr>
      <vt:lpstr>HTTP GET – Example with Postman</vt:lpstr>
      <vt:lpstr>HTTP POST Request – Example</vt:lpstr>
      <vt:lpstr>HTTP POST – Example with Postman</vt:lpstr>
      <vt:lpstr>HTTP Response</vt:lpstr>
      <vt:lpstr>HTTP Response – Example</vt:lpstr>
      <vt:lpstr>HTTP Response Status Codes</vt:lpstr>
      <vt:lpstr>Content-Type and Disposition</vt:lpstr>
      <vt:lpstr>HTTP Conversation: Example</vt:lpstr>
      <vt:lpstr>URL</vt:lpstr>
      <vt:lpstr>Uniform Resource Locator (URL)</vt:lpstr>
      <vt:lpstr>Query String</vt:lpstr>
      <vt:lpstr>URL Encoding</vt:lpstr>
      <vt:lpstr>URL Encoding – Examples</vt:lpstr>
      <vt:lpstr>Valid and Invalid URLs – Examples</vt:lpstr>
      <vt:lpstr>Summary</vt:lpstr>
      <vt:lpstr>PowerPoint Presentation</vt:lpstr>
      <vt:lpstr>SoftUni Diamond Partners</vt:lpstr>
      <vt:lpstr>Educational Partners</vt:lpstr>
      <vt:lpstr>Trainings @ Software University (SoftUni)</vt:lpstr>
      <vt:lpstr>License</vt:lpstr>
    </vt:vector>
  </TitlesOfParts>
  <Company>SoftUni – https://softuni.org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 Basics</dc:title>
  <dc:subject>Technology Fundamentals – Practical Training Course @ SoftUni</dc:subject>
  <dc:creator>Software University</dc:creator>
  <cp:keywords>Programming Fundamentals; Software University; SoftUni; programming; coding; software development; education; training; course; common</cp:keywords>
  <dc:description>© SoftUni – https://softuni.org_x000d_
© Software University – https://softuni.bg_x000d_
_x000d_
Copyrighted document. Unauthorized copy, reproduction or use is not permitted.</dc:description>
  <cp:lastModifiedBy>Microsoft account</cp:lastModifiedBy>
  <cp:revision>404</cp:revision>
  <dcterms:created xsi:type="dcterms:W3CDTF">2018-05-23T13:08:44Z</dcterms:created>
  <dcterms:modified xsi:type="dcterms:W3CDTF">2023-04-18T17:38:49Z</dcterms:modified>
  <cp:category>programming;computer programming;software development;web development</cp:category>
</cp:coreProperties>
</file>