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1" r:id="rId33"/>
    <p:sldId id="627" r:id="rId34"/>
    <p:sldId id="628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D938148-7AD1-46C7-AC3D-BDEA74FBD7D9}">
          <p14:sldIdLst>
            <p14:sldId id="256"/>
            <p14:sldId id="297"/>
            <p14:sldId id="258"/>
          </p14:sldIdLst>
        </p14:section>
        <p14:section name="Regular Expressions" id="{4ECBF43B-CCF1-4CC9-9AF2-915382D8D258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Quantifiers &amp; Grouping" id="{69FF997D-E21A-46ED-B6C6-5B7EEFA9FDFB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Backreference" id="{77E0D9A5-D2E8-4005-ACAB-51DDBBF8A566}">
          <p14:sldIdLst>
            <p14:sldId id="271"/>
            <p14:sldId id="272"/>
          </p14:sldIdLst>
        </p14:section>
        <p14:section name="Regular Expressions in JavaScript" id="{609E4478-3921-4558-9C01-2C3222D5AE7E}">
          <p14:sldIdLst>
            <p14:sldId id="273"/>
            <p14:sldId id="274"/>
            <p14:sldId id="275"/>
            <p14:sldId id="276"/>
            <p14:sldId id="277"/>
            <p14:sldId id="278"/>
            <p14:sldId id="300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ummary" id="{99A79D78-812A-4637-8CE4-C3DC37C21EB8}">
          <p14:sldIdLst>
            <p14:sldId id="285"/>
            <p14:sldId id="291"/>
            <p14:sldId id="627"/>
            <p14:sldId id="628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941" y="72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09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600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6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57006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176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9800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8552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2588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23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0519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663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235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915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52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65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1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6.jpe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9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0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2.jpeg"/><Relationship Id="rId23" Type="http://schemas.openxmlformats.org/officeDocument/2006/relationships/image" Target="../media/image36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4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9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  <a:spcAft>
                <a:spcPts val="0"/>
              </a:spcAft>
            </a:pPr>
            <a:r>
              <a:rPr lang="en-US" dirty="0"/>
              <a:t>Regular Expressions Language Syntax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 (</a:t>
            </a:r>
            <a:r>
              <a:rPr lang="en-US" dirty="0" err="1"/>
              <a:t>RegExp</a:t>
            </a:r>
            <a:r>
              <a:rPr lang="en-US" dirty="0"/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457200" y="3214496"/>
            <a:ext cx="32766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6630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Grouping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Quantifiers</a:t>
            </a:r>
          </a:p>
        </p:txBody>
      </p:sp>
    </p:spTree>
    <p:extLst>
      <p:ext uri="{BB962C8B-B14F-4D97-AF65-F5344CB8AC3E}">
        <p14:creationId xmlns:p14="http://schemas.microsoft.com/office/powerpoint/2010/main" val="36079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zero or more times</a:t>
            </a:r>
          </a:p>
          <a:p>
            <a:endParaRPr lang="en-US" noProof="1">
              <a:latin typeface="+mj-lt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noProof="1">
                <a:cs typeface="Consolas" panose="020B0609020204030204" pitchFamily="49" charset="0"/>
              </a:rPr>
              <a:t>–</a:t>
            </a:r>
            <a:r>
              <a:rPr lang="en-US" noProof="1">
                <a:latin typeface="+mj-lt"/>
                <a:cs typeface="Consolas" panose="020B0609020204030204" pitchFamily="49" charset="0"/>
              </a:rPr>
              <a:t> matches the previous element one or more times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noProof="1">
                <a:cs typeface="Consolas" panose="020B0609020204030204" pitchFamily="49" charset="0"/>
              </a:rPr>
              <a:t> – matches the previous element zero or one time</a:t>
            </a:r>
          </a:p>
          <a:p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{3}</a:t>
            </a:r>
            <a:r>
              <a:rPr lang="en-US" noProof="1">
                <a:cs typeface="Consolas" panose="020B0609020204030204" pitchFamily="49" charset="0"/>
              </a:rPr>
              <a:t> – matches the previous element exactly 3 times</a:t>
            </a:r>
          </a:p>
          <a:p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233" y="1870727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1" y="1870727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0168" y="193407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41" y="3270736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800" b="1" noProof="1">
                <a:latin typeface="Consolas" panose="020B0609020204030204" pitchFamily="49" charset="0"/>
              </a:rPr>
              <a:t>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3270469"/>
            <a:ext cx="159011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0168" y="3331010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4712891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800" b="1" noProof="1">
                <a:latin typeface="Consolas" panose="020B0609020204030204" pitchFamily="49" charset="0"/>
              </a:rPr>
              <a:t>59885976002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62" y="4678618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3200" y="4776234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233" y="6022023"/>
            <a:ext cx="3657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800" b="1" noProof="1">
                <a:latin typeface="Consolas" panose="020B0609020204030204" pitchFamily="49" charset="0"/>
              </a:rPr>
              <a:t>885976002 a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22023"/>
            <a:ext cx="1600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6638" y="6085366"/>
            <a:ext cx="458788" cy="39653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822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(subexpression)</a:t>
            </a:r>
            <a:r>
              <a:rPr lang="en-US" sz="3200" noProof="1">
                <a:latin typeface="+mj-lt"/>
                <a:cs typeface="Consolas" panose="020B0609020204030204" pitchFamily="49" charset="0"/>
              </a:rPr>
              <a:t> – captures the matched subexpression as numbered group</a:t>
            </a:r>
          </a:p>
          <a:p>
            <a:pPr>
              <a:buClr>
                <a:schemeClr val="tx1"/>
              </a:buClr>
            </a:pPr>
            <a:endParaRPr lang="en-US" sz="3200" noProof="1"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(?:subexpression)</a:t>
            </a:r>
            <a:r>
              <a:rPr lang="en-US" sz="3200" noProof="1">
                <a:cs typeface="Consolas" panose="020B0609020204030204" pitchFamily="49" charset="0"/>
              </a:rPr>
              <a:t> – defines a non-capturing group</a:t>
            </a:r>
          </a:p>
          <a:p>
            <a:pPr>
              <a:buClr>
                <a:schemeClr val="tx1"/>
              </a:buClr>
            </a:pPr>
            <a:endParaRPr lang="en-US" sz="3200" noProof="1"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(?&lt;name&gt;subexpression)</a:t>
            </a:r>
            <a:r>
              <a:rPr lang="en-US" sz="3200" noProof="1">
                <a:cs typeface="Consolas" panose="020B0609020204030204" pitchFamily="49" charset="0"/>
              </a:rPr>
              <a:t> – defines a named capturing group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Constructs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0" y="2392978"/>
            <a:ext cx="41284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90681" y="2413108"/>
            <a:ext cx="241511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838200" y="3847633"/>
            <a:ext cx="4724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^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800" b="1" noProof="1">
                <a:latin typeface="Consolas" panose="020B0609020204030204" pitchFamily="49" charset="0"/>
              </a:rPr>
              <a:t>,\s*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800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39074" y="3832540"/>
            <a:ext cx="195573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800" b="1" noProof="1"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71960" y="5257801"/>
            <a:ext cx="614916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939262" y="5473243"/>
            <a:ext cx="233777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800" b="1" noProof="1">
                <a:latin typeface="Consolas" panose="020B0609020204030204" pitchFamily="49" charset="0"/>
              </a:rPr>
              <a:t>-</a:t>
            </a:r>
            <a:r>
              <a:rPr lang="en-US" sz="2800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281081" y="2494882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731089" y="3938199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260443" y="5559786"/>
            <a:ext cx="439497" cy="3501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178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Write a regular expression in </a:t>
            </a:r>
            <a:r>
              <a:rPr lang="en-US" sz="3600" b="1" dirty="0">
                <a:solidFill>
                  <a:schemeClr val="bg1"/>
                </a:solidFill>
                <a:hlinkClick r:id="rId2"/>
              </a:rPr>
              <a:t>www.regex101.com</a:t>
            </a:r>
            <a:r>
              <a:rPr lang="en-US" dirty="0"/>
              <a:t> that</a:t>
            </a:r>
            <a:br>
              <a:rPr lang="en-US" dirty="0"/>
            </a:br>
            <a:r>
              <a:rPr lang="en-US" dirty="0"/>
              <a:t> extracts all word char sequences from given text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All Words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599" y="3428466"/>
            <a:ext cx="4648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401" y="3428465"/>
            <a:ext cx="509498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618" y="3783896"/>
            <a:ext cx="381001" cy="3048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89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regular expression that extracts </a:t>
            </a:r>
            <a:r>
              <a:rPr lang="en-US" b="1" dirty="0">
                <a:solidFill>
                  <a:schemeClr val="bg1"/>
                </a:solidFill>
              </a:rPr>
              <a:t>dates</a:t>
            </a:r>
            <a:r>
              <a:rPr lang="en-US" dirty="0"/>
              <a:t> from text</a:t>
            </a:r>
          </a:p>
          <a:p>
            <a:pPr lvl="1"/>
            <a:r>
              <a:rPr lang="en-US" dirty="0"/>
              <a:t>Valid date format: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dd-MMM-yyyy</a:t>
            </a:r>
          </a:p>
          <a:p>
            <a:pPr lvl="1"/>
            <a:r>
              <a:rPr lang="en-US" dirty="0"/>
              <a:t>Examples: </a:t>
            </a:r>
            <a:r>
              <a:rPr lang="en-US" b="1" dirty="0">
                <a:solidFill>
                  <a:schemeClr val="bg1"/>
                </a:solidFill>
              </a:rPr>
              <a:t>12-Jun-1999</a:t>
            </a:r>
            <a:r>
              <a:rPr lang="en-US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3-Nov-1999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Dates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17903" y="3352800"/>
            <a:ext cx="7477612" cy="14380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 am born 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My father is born on the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</p:spTree>
    <p:extLst>
      <p:ext uri="{BB962C8B-B14F-4D97-AF65-F5344CB8AC3E}">
        <p14:creationId xmlns:p14="http://schemas.microsoft.com/office/powerpoint/2010/main" val="196436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Write a regular expression that performs simple </a:t>
            </a:r>
            <a:r>
              <a:rPr lang="en-US" sz="3200" b="1" dirty="0">
                <a:solidFill>
                  <a:schemeClr val="bg1"/>
                </a:solidFill>
              </a:rPr>
              <a:t>email validation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email consists of: </a:t>
            </a:r>
            <a:r>
              <a:rPr lang="en-US" sz="3000" b="1" dirty="0">
                <a:solidFill>
                  <a:schemeClr val="bg1"/>
                </a:solidFill>
              </a:rPr>
              <a:t>username @ domain name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Usernames </a:t>
            </a:r>
            <a:r>
              <a:rPr lang="en-US" sz="3000" dirty="0"/>
              <a:t>are </a:t>
            </a:r>
            <a:r>
              <a:rPr lang="en-US" sz="3000" b="1" dirty="0">
                <a:solidFill>
                  <a:schemeClr val="bg1"/>
                </a:solidFill>
              </a:rPr>
              <a:t>alphanumeric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consist of</a:t>
            </a:r>
            <a:r>
              <a:rPr lang="en-US" sz="3000" b="1" dirty="0">
                <a:solidFill>
                  <a:schemeClr val="bg1"/>
                </a:solidFill>
              </a:rPr>
              <a:t> two strings</a:t>
            </a:r>
            <a:r>
              <a:rPr lang="en-US" sz="3000" dirty="0"/>
              <a:t>, separated by a </a:t>
            </a:r>
            <a:r>
              <a:rPr lang="en-US" sz="3000" b="1" dirty="0">
                <a:solidFill>
                  <a:schemeClr val="bg1"/>
                </a:solidFill>
              </a:rPr>
              <a:t>period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Domain names </a:t>
            </a:r>
            <a:r>
              <a:rPr lang="en-US" sz="3000" dirty="0"/>
              <a:t>may contain only </a:t>
            </a:r>
            <a:r>
              <a:rPr lang="en-US" sz="3000" b="1" dirty="0">
                <a:solidFill>
                  <a:schemeClr val="bg1"/>
                </a:solidFill>
              </a:rPr>
              <a:t>English letters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	</a:t>
            </a:r>
            <a:r>
              <a:rPr lang="en-US" dirty="0"/>
              <a:t>Valid:</a:t>
            </a:r>
          </a:p>
          <a:p>
            <a:pPr marL="1827657" lvl="3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bg-BG" dirty="0"/>
              <a:t>     </a:t>
            </a:r>
            <a:r>
              <a:rPr lang="en-US" dirty="0"/>
              <a:t>Invalid: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Email Validation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10282" y="4460849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3810282" y="5246827"/>
            <a:ext cx="46482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</p:spTree>
    <p:extLst>
      <p:ext uri="{BB962C8B-B14F-4D97-AF65-F5344CB8AC3E}">
        <p14:creationId xmlns:p14="http://schemas.microsoft.com/office/powerpoint/2010/main" val="42135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3665" y="16764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Numbered Capturing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Backreferences</a:t>
            </a:r>
          </a:p>
        </p:txBody>
      </p:sp>
    </p:spTree>
    <p:extLst>
      <p:ext uri="{BB962C8B-B14F-4D97-AF65-F5344CB8AC3E}">
        <p14:creationId xmlns:p14="http://schemas.microsoft.com/office/powerpoint/2010/main" val="16077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\number</a:t>
            </a:r>
            <a:r>
              <a:rPr lang="en-US" noProof="1">
                <a:cs typeface="Consolas" panose="020B0609020204030204" pitchFamily="49" charset="0"/>
              </a:rPr>
              <a:t> – matches the value of a numbered capture group</a:t>
            </a:r>
            <a:endParaRPr lang="en-US" noProof="1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Backreferences Match Previous Groups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8404" y="1980660"/>
            <a:ext cx="444939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800" b="1" noProof="1">
                <a:latin typeface="Consolas" pitchFamily="49" charset="0"/>
              </a:rPr>
              <a:t>[^&gt;]*&gt;.*?&lt;\/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04" y="2979525"/>
            <a:ext cx="8564196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&gt;Regular Expressions&lt;/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&gt; are cool!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&gt;I am a paragraph&lt;/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p</a:t>
            </a:r>
            <a:r>
              <a:rPr lang="en-US" sz="2800" b="1" noProof="1">
                <a:latin typeface="Consolas" pitchFamily="49" charset="0"/>
              </a:rPr>
              <a:t>&gt; … some text after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Hello, 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&gt;I am a&lt;code&gt;DIV&lt;/code&gt;&lt;/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div</a:t>
            </a:r>
            <a:r>
              <a:rPr lang="en-US" sz="2800" b="1" noProof="1">
                <a:latin typeface="Consolas" pitchFamily="49" charset="0"/>
              </a:rPr>
              <a:t>&gt;!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&gt;Hello, I am Span&lt;/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span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&lt;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 href="https://softuni.bg/"&gt;SoftUni&lt;/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2790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524000"/>
            <a:ext cx="4419600" cy="23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 in JS</a:t>
            </a:r>
          </a:p>
        </p:txBody>
      </p:sp>
    </p:spTree>
    <p:extLst>
      <p:ext uri="{BB962C8B-B14F-4D97-AF65-F5344CB8AC3E}">
        <p14:creationId xmlns:p14="http://schemas.microsoft.com/office/powerpoint/2010/main" val="45812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90600" y="3276601"/>
            <a:ext cx="9753600" cy="32947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compilation when the script is loaded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regLiteral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[A-Za-z]+</a:t>
            </a:r>
            <a:r>
              <a:rPr lang="en-US" dirty="0">
                <a:solidFill>
                  <a:schemeClr val="bg1"/>
                </a:solidFill>
              </a:rPr>
              <a:t>/g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Provides runtime compilation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Used when the pattern is from another source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err="1">
                <a:solidFill>
                  <a:schemeClr val="tx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>
                <a:solidFill>
                  <a:schemeClr val="tx1"/>
                </a:solidFill>
              </a:rPr>
              <a:t>('[A-Za-z]+', '</a:t>
            </a:r>
            <a:r>
              <a:rPr lang="en-US" dirty="0">
                <a:solidFill>
                  <a:schemeClr val="bg1"/>
                </a:solidFill>
              </a:rPr>
              <a:t>g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In JS you construct a regular expression in one of two ways: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Regular Expression Literal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000" dirty="0"/>
              <a:t>The constructor function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endParaRPr lang="en-US" sz="3000" dirty="0"/>
          </a:p>
          <a:p>
            <a:pPr marL="1066236" lvl="1" indent="-45720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in JS</a:t>
            </a:r>
          </a:p>
        </p:txBody>
      </p:sp>
    </p:spTree>
    <p:extLst>
      <p:ext uri="{BB962C8B-B14F-4D97-AF65-F5344CB8AC3E}">
        <p14:creationId xmlns:p14="http://schemas.microsoft.com/office/powerpoint/2010/main" val="986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Regular Expressions Syntax</a:t>
            </a:r>
          </a:p>
          <a:p>
            <a:pPr lvl="1"/>
            <a:r>
              <a:rPr lang="en-GB" dirty="0"/>
              <a:t>Definition and Pattern</a:t>
            </a:r>
          </a:p>
          <a:p>
            <a:pPr lvl="1"/>
            <a:r>
              <a:rPr lang="en-GB" dirty="0"/>
              <a:t>Predefined Character Classes</a:t>
            </a:r>
            <a:endParaRPr lang="bg-BG" dirty="0"/>
          </a:p>
          <a:p>
            <a:pPr marL="514350" indent="-514350"/>
            <a:r>
              <a:rPr lang="en-US" dirty="0"/>
              <a:t>Quantifiers and Grouping</a:t>
            </a:r>
            <a:endParaRPr lang="en-GB" dirty="0"/>
          </a:p>
          <a:p>
            <a:pPr marL="514350" indent="-514350"/>
            <a:r>
              <a:rPr lang="en-GB" dirty="0" err="1"/>
              <a:t>Backreference</a:t>
            </a:r>
            <a:r>
              <a:rPr lang="en-US" dirty="0"/>
              <a:t>s</a:t>
            </a:r>
          </a:p>
          <a:p>
            <a:pPr marL="514350" indent="-514350"/>
            <a:r>
              <a:rPr lang="en-US" dirty="0"/>
              <a:t>Regular Expressions in JavaScript</a:t>
            </a:r>
            <a:endParaRPr lang="en-GB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47801" y="2667001"/>
            <a:ext cx="8950249" cy="2754894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text = 'Today is 2015-05-11';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regexp</a:t>
            </a:r>
            <a:r>
              <a:rPr lang="en-US" sz="2400" dirty="0"/>
              <a:t> = /\d{4}-\d{2}-\d{2}/g;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let </a:t>
            </a:r>
            <a:r>
              <a:rPr lang="en-US" sz="2400" dirty="0" err="1"/>
              <a:t>containsValidDate</a:t>
            </a:r>
            <a:r>
              <a:rPr lang="en-US" sz="2400" dirty="0"/>
              <a:t> = </a:t>
            </a:r>
            <a:r>
              <a:rPr lang="en-US" sz="2400" dirty="0" err="1"/>
              <a:t>regexp.</a:t>
            </a:r>
            <a:r>
              <a:rPr lang="en-US" sz="2400" dirty="0" err="1">
                <a:solidFill>
                  <a:schemeClr val="bg1"/>
                </a:solidFill>
              </a:rPr>
              <a:t>test</a:t>
            </a:r>
            <a:r>
              <a:rPr lang="en-US" sz="2400" dirty="0"/>
              <a:t>(text);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console.log(</a:t>
            </a:r>
            <a:r>
              <a:rPr lang="en-US" sz="2400" dirty="0" err="1"/>
              <a:t>containsValidDate</a:t>
            </a:r>
            <a:r>
              <a:rPr lang="en-US" sz="2400" dirty="0"/>
              <a:t>); </a:t>
            </a:r>
            <a:r>
              <a:rPr lang="en-US" sz="24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test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(string)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 Determines whether there is a match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String by Pattern</a:t>
            </a:r>
          </a:p>
        </p:txBody>
      </p:sp>
    </p:spTree>
    <p:extLst>
      <p:ext uri="{BB962C8B-B14F-4D97-AF65-F5344CB8AC3E}">
        <p14:creationId xmlns:p14="http://schemas.microsoft.com/office/powerpoint/2010/main" val="423849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90600" y="2652815"/>
            <a:ext cx="8077200" cy="37245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matches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match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matches.length</a:t>
            </a:r>
            <a:r>
              <a:rPr lang="en-US" dirty="0"/>
              <a:t>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console.log(matches[0]);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console.log(matches[1]); </a:t>
            </a:r>
            <a:r>
              <a:rPr lang="en-US" i="1" dirty="0">
                <a:solidFill>
                  <a:schemeClr val="accent2"/>
                </a:solidFill>
              </a:rPr>
              <a:t>// Mark: 456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match(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all matches (strings)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Matches</a:t>
            </a:r>
          </a:p>
        </p:txBody>
      </p:sp>
    </p:spTree>
    <p:extLst>
      <p:ext uri="{BB962C8B-B14F-4D97-AF65-F5344CB8AC3E}">
        <p14:creationId xmlns:p14="http://schemas.microsoft.com/office/powerpoint/2010/main" val="68078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19201" y="2645091"/>
            <a:ext cx="7543800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/([A-Z][a-z]+): (\d+)/g;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firstMatch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secondMatch</a:t>
            </a:r>
            <a:r>
              <a:rPr lang="en-US" dirty="0"/>
              <a:t> = </a:t>
            </a:r>
            <a:r>
              <a:rPr lang="en-US" dirty="0" err="1"/>
              <a:t>regexp.exec</a:t>
            </a:r>
            <a:r>
              <a:rPr lang="en-US" dirty="0"/>
              <a:t>(text);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[0]) </a:t>
            </a:r>
            <a:r>
              <a:rPr lang="en-US" i="1" dirty="0">
                <a:solidFill>
                  <a:schemeClr val="accent2"/>
                </a:solidFill>
              </a:rPr>
              <a:t>// Peter: 123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[1]);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</a:t>
            </a:r>
            <a:r>
              <a:rPr lang="en-US" dirty="0" err="1"/>
              <a:t>firstMatch</a:t>
            </a:r>
            <a:r>
              <a:rPr lang="en-US" dirty="0"/>
              <a:t>[2]); </a:t>
            </a:r>
            <a:r>
              <a:rPr lang="en-US" i="1" dirty="0">
                <a:solidFill>
                  <a:schemeClr val="accent2"/>
                </a:solidFill>
              </a:rPr>
              <a:t>// 123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041" y="1196126"/>
            <a:ext cx="11808021" cy="550991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exec(string,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text)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Works with a pointer &amp; returns the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Exec() Method</a:t>
            </a:r>
          </a:p>
        </p:txBody>
      </p:sp>
    </p:spTree>
    <p:extLst>
      <p:ext uri="{BB962C8B-B14F-4D97-AF65-F5344CB8AC3E}">
        <p14:creationId xmlns:p14="http://schemas.microsoft.com/office/powerpoint/2010/main" val="17726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048000"/>
            <a:ext cx="9677400" cy="27533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'Peter: 123 Mark: 456';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replacement = '999';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/\d{3}/g;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replace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, replacement);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 Peter: 999 Mark: 999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replace(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stringReplacement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 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sz="3200" noProof="1">
                <a:cs typeface="Consolas" panose="020B0609020204030204" pitchFamily="49" charset="0"/>
              </a:rPr>
              <a:t>Replaces all strings that 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match the pattern</a:t>
            </a:r>
            <a:r>
              <a:rPr lang="en-US" sz="3200" noProof="1">
                <a:cs typeface="Consolas" panose="020B0609020204030204" pitchFamily="49" charset="0"/>
              </a:rPr>
              <a:t> with the provided </a:t>
            </a:r>
            <a:br>
              <a:rPr lang="en-US" sz="3200" noProof="1">
                <a:cs typeface="Consolas" panose="020B0609020204030204" pitchFamily="49" charset="0"/>
              </a:rPr>
            </a:br>
            <a:r>
              <a:rPr lang="en-US" sz="3200" noProof="1">
                <a:cs typeface="Consolas" panose="020B0609020204030204" pitchFamily="49" charset="0"/>
              </a:rPr>
              <a:t>replacement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1771" y="3294000"/>
            <a:ext cx="11779250" cy="266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 = /t(e)(</a:t>
            </a:r>
            <a:r>
              <a:rPr lang="en-US" dirty="0" err="1"/>
              <a:t>st</a:t>
            </a:r>
            <a:r>
              <a:rPr lang="en-US" dirty="0"/>
              <a:t>(\d?))/g;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</a:t>
            </a:r>
            <a:r>
              <a:rPr lang="en-US" dirty="0" err="1">
                <a:solidFill>
                  <a:schemeClr val="bg1"/>
                </a:solidFill>
              </a:rPr>
              <a:t>str</a:t>
            </a:r>
            <a:r>
              <a:rPr lang="en-US" dirty="0"/>
              <a:t> = 'test1test2';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const array = [...</a:t>
            </a:r>
            <a:r>
              <a:rPr lang="en-US" dirty="0" err="1">
                <a:solidFill>
                  <a:schemeClr val="bg1"/>
                </a:solidFill>
              </a:rPr>
              <a:t>str.matchAll</a:t>
            </a:r>
            <a:r>
              <a:rPr lang="en-US" dirty="0"/>
              <a:t>(</a:t>
            </a:r>
            <a:r>
              <a:rPr lang="en-US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)];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console.log(array[0]);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2"/>
                </a:solidFill>
              </a:rPr>
              <a:t>// ['test1', 'e', 'st1', '1', index: 0, input:'test1test2', length: 4]</a:t>
            </a:r>
            <a:endParaRPr lang="en-US" sz="2300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matchAll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iterator of all results matching a string against a </a:t>
            </a:r>
            <a:r>
              <a:rPr lang="en-US" b="1" dirty="0">
                <a:solidFill>
                  <a:schemeClr val="bg1"/>
                </a:solidFill>
              </a:rPr>
              <a:t>regular expression</a:t>
            </a:r>
            <a:r>
              <a:rPr lang="en-US" dirty="0"/>
              <a:t>, including </a:t>
            </a:r>
            <a:r>
              <a:rPr lang="en-US" b="1" dirty="0">
                <a:solidFill>
                  <a:schemeClr val="bg1"/>
                </a:solidFill>
              </a:rPr>
              <a:t>capturing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MatchAll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3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66800" y="3352801"/>
            <a:ext cx="8144140" cy="22123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text = '</a:t>
            </a:r>
            <a:r>
              <a:rPr lang="en-US" sz="2400" dirty="0"/>
              <a:t>1   2 3      4</a:t>
            </a:r>
            <a:r>
              <a:rPr lang="en-US" dirty="0"/>
              <a:t>';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</a:t>
            </a:r>
            <a:r>
              <a:rPr lang="en-US" dirty="0" err="1"/>
              <a:t>regexp</a:t>
            </a:r>
            <a:r>
              <a:rPr lang="en-US" dirty="0"/>
              <a:t> = /\s+/g;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let result = </a:t>
            </a:r>
            <a:r>
              <a:rPr lang="en-US" dirty="0" err="1"/>
              <a:t>text.</a:t>
            </a:r>
            <a:r>
              <a:rPr lang="en-US" dirty="0" err="1">
                <a:solidFill>
                  <a:schemeClr val="bg1"/>
                </a:solidFill>
              </a:rPr>
              <a:t>split</a:t>
            </a:r>
            <a:r>
              <a:rPr lang="en-US" dirty="0"/>
              <a:t>(</a:t>
            </a:r>
            <a:r>
              <a:rPr lang="en-US" dirty="0" err="1"/>
              <a:t>regexp</a:t>
            </a:r>
            <a:r>
              <a:rPr lang="en-US" dirty="0"/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console.log(result) </a:t>
            </a:r>
            <a:r>
              <a:rPr lang="en-US" i="1" dirty="0">
                <a:solidFill>
                  <a:schemeClr val="accent2"/>
                </a:solidFill>
              </a:rPr>
              <a:t>// ['1', '2', '3', '4'];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regexp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Splits the text by the pattern</a:t>
            </a:r>
          </a:p>
          <a:p>
            <a:pPr marL="1066236" lvl="1" indent="-457200">
              <a:buFont typeface="Wingdings" panose="05000000000000000000" pitchFamily="2" charset="2"/>
              <a:buChar char="§"/>
            </a:pPr>
            <a:r>
              <a:rPr lang="en-US" dirty="0"/>
              <a:t>Returns an array of strings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with </a:t>
            </a:r>
            <a:r>
              <a:rPr lang="en-US" dirty="0" err="1"/>
              <a:t>RegExp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677" y="807603"/>
            <a:ext cx="3656648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0040" y="394227"/>
            <a:ext cx="3123387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5417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are given a list of names</a:t>
            </a:r>
          </a:p>
          <a:p>
            <a:pPr lvl="1"/>
            <a:r>
              <a:rPr lang="en-US" noProof="1"/>
              <a:t>Match</a:t>
            </a:r>
            <a:r>
              <a:rPr lang="en-US" dirty="0"/>
              <a:t> all full names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Match Full Name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2743200"/>
            <a:ext cx="108966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dirty="0">
                <a:latin typeface="Consolas" pitchFamily="49" charset="0"/>
              </a:rPr>
              <a:t>Ivan Ivanov, Ivan ivanov, ivan Ivanov, IVan Ivanov, Test </a:t>
            </a:r>
            <a:r>
              <a:rPr lang="en-US" sz="2600" b="1" noProof="1">
                <a:latin typeface="Consolas" pitchFamily="49" charset="0"/>
              </a:rPr>
              <a:t>Testov</a:t>
            </a:r>
            <a:r>
              <a:rPr lang="en-US" sz="2600" b="1" dirty="0">
                <a:latin typeface="Consolas" pitchFamily="49" charset="0"/>
              </a:rPr>
              <a:t>, Ivan	Ivanov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132" y="3910954"/>
            <a:ext cx="653736" cy="51595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50120" y="4690385"/>
            <a:ext cx="4631880" cy="4924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Ivan Ivanov Test Testov</a:t>
            </a:r>
          </a:p>
        </p:txBody>
      </p:sp>
    </p:spTree>
    <p:extLst>
      <p:ext uri="{BB962C8B-B14F-4D97-AF65-F5344CB8AC3E}">
        <p14:creationId xmlns:p14="http://schemas.microsoft.com/office/powerpoint/2010/main" val="46865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3B236-88AE-44A4-8D99-AC467FC0DB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36000" y="1494000"/>
            <a:ext cx="11260598" cy="475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function solve(input) 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pattern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/\b[A-Z][a-z]+[ ][A-Z][a-z]+\b/g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validNames = [];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let validName = null;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while((validName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pattern.exec</a:t>
            </a:r>
            <a:r>
              <a:rPr lang="en-US" sz="2800" b="1" noProof="1">
                <a:latin typeface="Consolas" pitchFamily="49" charset="0"/>
              </a:rPr>
              <a:t>(input)) !== null){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}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  console.log(validNames.join(' '));</a:t>
            </a:r>
          </a:p>
          <a:p>
            <a:pPr marL="0" indent="0"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57572-052C-4479-BEF8-A4F17634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 Full Name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945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00" dirty="0"/>
              <a:t>Match a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phone</a:t>
            </a:r>
            <a:r>
              <a:rPr lang="en-US" sz="3500" b="1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number</a:t>
            </a:r>
            <a:r>
              <a:rPr lang="en-US" sz="3500" dirty="0"/>
              <a:t> from </a:t>
            </a:r>
            <a:r>
              <a:rPr lang="en-US" sz="3500" b="1" dirty="0">
                <a:solidFill>
                  <a:schemeClr val="bg1"/>
                </a:solidFill>
              </a:rPr>
              <a:t>Sofia</a:t>
            </a:r>
            <a:r>
              <a:rPr lang="en-US" sz="3500" dirty="0"/>
              <a:t>. After you find all </a:t>
            </a:r>
            <a:r>
              <a:rPr lang="en-US" sz="3500" b="1" dirty="0">
                <a:solidFill>
                  <a:schemeClr val="bg1"/>
                </a:solidFill>
              </a:rPr>
              <a:t>valid</a:t>
            </a:r>
            <a:r>
              <a:rPr lang="en-US" sz="3500" b="1" dirty="0"/>
              <a:t> </a:t>
            </a:r>
            <a:br>
              <a:rPr lang="en-US" sz="3500" b="1" dirty="0"/>
            </a:br>
            <a:r>
              <a:rPr lang="en-US" sz="3500" b="1" dirty="0">
                <a:solidFill>
                  <a:schemeClr val="bg1"/>
                </a:solidFill>
              </a:rPr>
              <a:t>phones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print</a:t>
            </a:r>
            <a:r>
              <a:rPr lang="en-US" sz="3500" dirty="0"/>
              <a:t> them on the console, separated by </a:t>
            </a:r>
            <a:r>
              <a:rPr lang="en-US" sz="3500" b="1" dirty="0">
                <a:solidFill>
                  <a:schemeClr val="bg1"/>
                </a:solidFill>
              </a:rPr>
              <a:t>", "</a:t>
            </a:r>
          </a:p>
          <a:p>
            <a:r>
              <a:rPr lang="en-US" sz="3500" dirty="0"/>
              <a:t>A valid number has the following characteristics:</a:t>
            </a:r>
            <a:endParaRPr lang="bg-BG" sz="3500" dirty="0"/>
          </a:p>
          <a:p>
            <a:pPr lvl="1"/>
            <a:r>
              <a:rPr lang="en-US" sz="3200" dirty="0"/>
              <a:t>Starts with "</a:t>
            </a:r>
            <a:r>
              <a:rPr lang="en-US" sz="3200" b="1" dirty="0">
                <a:solidFill>
                  <a:schemeClr val="bg1"/>
                </a:solidFill>
              </a:rPr>
              <a:t>+359</a:t>
            </a:r>
            <a:r>
              <a:rPr lang="en-US" sz="3200" dirty="0"/>
              <a:t>"</a:t>
            </a:r>
            <a:endParaRPr lang="bg-BG" sz="3200" dirty="0"/>
          </a:p>
          <a:p>
            <a:pPr lvl="1"/>
            <a:r>
              <a:rPr lang="en-US" sz="3200" dirty="0"/>
              <a:t>Followed by the area code (always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en-US" sz="3200" dirty="0"/>
              <a:t>Followed by the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en-US" sz="3200" dirty="0"/>
              <a:t> itself, which consists of </a:t>
            </a:r>
            <a:r>
              <a:rPr lang="en-US" sz="3200" b="1" dirty="0">
                <a:solidFill>
                  <a:schemeClr val="bg1"/>
                </a:solidFill>
              </a:rPr>
              <a:t>7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(separated into </a:t>
            </a:r>
            <a:r>
              <a:rPr lang="en-US" sz="3200" b="1" dirty="0">
                <a:solidFill>
                  <a:schemeClr val="bg1"/>
                </a:solidFill>
              </a:rPr>
              <a:t>two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groups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of </a:t>
            </a:r>
            <a:r>
              <a:rPr lang="en-US" sz="3200" b="1" dirty="0">
                <a:solidFill>
                  <a:schemeClr val="bg1"/>
                </a:solidFill>
              </a:rPr>
              <a:t>3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4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digits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respectively)</a:t>
            </a:r>
            <a:endParaRPr lang="bg-BG" sz="3200" dirty="0"/>
          </a:p>
          <a:p>
            <a:pPr lvl="1"/>
            <a:r>
              <a:rPr lang="en-US" sz="3200" dirty="0"/>
              <a:t>The different </a:t>
            </a:r>
            <a:r>
              <a:rPr lang="en-US" sz="3200" b="1" dirty="0">
                <a:solidFill>
                  <a:schemeClr val="bg1"/>
                </a:solidFill>
              </a:rPr>
              <a:t>parts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separated</a:t>
            </a:r>
            <a:r>
              <a:rPr lang="en-US" sz="3200" dirty="0"/>
              <a:t> by either a </a:t>
            </a:r>
            <a:r>
              <a:rPr lang="en-US" sz="3200" b="1" dirty="0">
                <a:solidFill>
                  <a:schemeClr val="bg1"/>
                </a:solidFill>
              </a:rPr>
              <a:t>space</a:t>
            </a:r>
            <a:r>
              <a:rPr lang="en-US" sz="3200" dirty="0"/>
              <a:t> or a </a:t>
            </a:r>
            <a:r>
              <a:rPr lang="en-US" sz="3200" b="1" dirty="0">
                <a:solidFill>
                  <a:schemeClr val="bg1"/>
                </a:solidFill>
              </a:rPr>
              <a:t>hyphen</a:t>
            </a:r>
            <a:r>
              <a:rPr lang="en-US" sz="3200" dirty="0"/>
              <a:t> ('</a:t>
            </a:r>
            <a:r>
              <a:rPr lang="en-US" sz="3200" b="1" dirty="0"/>
              <a:t>-</a:t>
            </a:r>
            <a:r>
              <a:rPr lang="en-US" sz="3200" dirty="0"/>
              <a:t>')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 Phone Number</a:t>
            </a:r>
          </a:p>
        </p:txBody>
      </p:sp>
    </p:spTree>
    <p:extLst>
      <p:ext uri="{BB962C8B-B14F-4D97-AF65-F5344CB8AC3E}">
        <p14:creationId xmlns:p14="http://schemas.microsoft.com/office/powerpoint/2010/main" val="764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23252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5D2809-5BDC-45A1-8585-E8F1FA89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432" y="1899000"/>
            <a:ext cx="11125598" cy="353787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/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function </a:t>
            </a:r>
            <a:r>
              <a:rPr lang="en-US" sz="2400" b="1" dirty="0" err="1">
                <a:latin typeface="Consolas" pitchFamily="49" charset="0"/>
              </a:rPr>
              <a:t>regExPhones</a:t>
            </a:r>
            <a:r>
              <a:rPr lang="en-US" sz="2400" b="1" dirty="0">
                <a:latin typeface="Consolas" pitchFamily="49" charset="0"/>
              </a:rPr>
              <a:t>(input)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validNames = [];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let pattern =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/(?&lt;!\d)[+]359([ -])2\1\d{3}\1\d{4}\b/g</a:t>
            </a:r>
            <a:r>
              <a:rPr lang="en-US" sz="2400" b="1" dirty="0">
                <a:latin typeface="Consolas" pitchFamily="49" charset="0"/>
              </a:rPr>
              <a:t>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while ((validName = pattern.exec(input)) !== null) {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  validNames.push(validName[0]);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}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  console.log(</a:t>
            </a:r>
            <a:r>
              <a:rPr lang="en-US" sz="2400" b="1" dirty="0" err="1">
                <a:latin typeface="Consolas" pitchFamily="49" charset="0"/>
              </a:rPr>
              <a:t>validNames.join</a:t>
            </a:r>
            <a:r>
              <a:rPr lang="en-US" sz="2400" b="1" dirty="0">
                <a:latin typeface="Consolas" pitchFamily="49" charset="0"/>
              </a:rPr>
              <a:t>(', '));</a:t>
            </a:r>
          </a:p>
          <a:p>
            <a:pPr marL="0"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2400" b="1" dirty="0">
                <a:latin typeface="Consolas" pitchFamily="49" charset="0"/>
              </a:rPr>
              <a:t>}</a:t>
            </a:r>
            <a:endParaRPr lang="bg-BG" sz="2400" b="1" dirty="0">
              <a:latin typeface="Consolas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83BA08-0729-431F-8143-494A6AC0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</a:t>
            </a:r>
            <a:r>
              <a:rPr lang="en-US" dirty="0"/>
              <a:t>Match Phone Number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9187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156701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Regular expressions </a:t>
            </a:r>
            <a:r>
              <a:rPr lang="en-GB" sz="3400" dirty="0">
                <a:solidFill>
                  <a:schemeClr val="bg2"/>
                </a:solidFill>
              </a:rPr>
              <a:t>describe </a:t>
            </a:r>
            <a:r>
              <a:rPr lang="en-GB" sz="3400" b="1" dirty="0">
                <a:solidFill>
                  <a:schemeClr val="bg1"/>
                </a:solidFill>
              </a:rPr>
              <a:t>patterns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dirty="0">
                <a:solidFill>
                  <a:schemeClr val="bg2"/>
                </a:solidFill>
              </a:rPr>
              <a:t>for searching through text.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Define </a:t>
            </a:r>
            <a:r>
              <a:rPr lang="en-GB" sz="3400" b="1" dirty="0">
                <a:solidFill>
                  <a:schemeClr val="bg1"/>
                </a:solidFill>
              </a:rPr>
              <a:t>special characters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operators</a:t>
            </a:r>
            <a:r>
              <a:rPr lang="en-GB" sz="3400" dirty="0">
                <a:solidFill>
                  <a:schemeClr val="bg2"/>
                </a:solidFill>
              </a:rPr>
              <a:t> and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constructs</a:t>
            </a:r>
            <a:r>
              <a:rPr lang="en-GB" sz="3400" dirty="0">
                <a:solidFill>
                  <a:schemeClr val="bg2"/>
                </a:solidFill>
              </a:rPr>
              <a:t> for building complex pattern.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400" dirty="0">
                <a:solidFill>
                  <a:schemeClr val="bg2"/>
                </a:solidFill>
              </a:rPr>
              <a:t>Can utilize </a:t>
            </a:r>
            <a:r>
              <a:rPr lang="en-GB" sz="3400" b="1" dirty="0">
                <a:solidFill>
                  <a:schemeClr val="bg1"/>
                </a:solidFill>
              </a:rPr>
              <a:t>character classes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r>
              <a:rPr lang="en-GB" sz="3400" b="1" dirty="0">
                <a:solidFill>
                  <a:schemeClr val="bg1"/>
                </a:solidFill>
              </a:rPr>
              <a:t>groups</a:t>
            </a:r>
            <a:r>
              <a:rPr lang="en-GB" sz="3400" dirty="0">
                <a:solidFill>
                  <a:schemeClr val="bg2"/>
                </a:solidFill>
              </a:rPr>
              <a:t>, </a:t>
            </a:r>
            <a:br>
              <a:rPr lang="en-GB" sz="3400" dirty="0">
                <a:solidFill>
                  <a:schemeClr val="bg2"/>
                </a:solidFill>
              </a:rPr>
            </a:br>
            <a:r>
              <a:rPr lang="en-GB" sz="3400" b="1" dirty="0">
                <a:solidFill>
                  <a:schemeClr val="bg1"/>
                </a:solidFill>
              </a:rPr>
              <a:t>quantifiers</a:t>
            </a:r>
            <a:r>
              <a:rPr lang="en-GB" sz="3400" dirty="0">
                <a:solidFill>
                  <a:schemeClr val="bg2"/>
                </a:solidFill>
              </a:rPr>
              <a:t> and more.</a:t>
            </a:r>
          </a:p>
        </p:txBody>
      </p:sp>
    </p:spTree>
    <p:extLst>
      <p:ext uri="{BB962C8B-B14F-4D97-AF65-F5344CB8AC3E}">
        <p14:creationId xmlns:p14="http://schemas.microsoft.com/office/powerpoint/2010/main" val="40273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 and 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849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Regular expressions (</a:t>
            </a:r>
            <a:r>
              <a:rPr lang="en-US" sz="3200" dirty="0" err="1"/>
              <a:t>RegExp</a:t>
            </a:r>
            <a:r>
              <a:rPr lang="en-US" sz="3200" dirty="0"/>
              <a:t>)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Match text by pattern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Patterns are defined by special syntax, e.g.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[0-9]+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non-empty sequence of digits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[A-Z][a-z]*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matches a capital + small letters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dirty="0"/>
              <a:t>Play with </a:t>
            </a:r>
            <a:r>
              <a:rPr lang="en-US" sz="3200" dirty="0" err="1"/>
              <a:t>regexp</a:t>
            </a:r>
            <a:r>
              <a:rPr lang="en-US" sz="3200" dirty="0"/>
              <a:t> live at: </a:t>
            </a:r>
            <a:r>
              <a:rPr lang="en-US" sz="3200" dirty="0">
                <a:hlinkClick r:id="rId2"/>
              </a:rPr>
              <a:t>regexr.com</a:t>
            </a:r>
            <a:r>
              <a:rPr lang="en-US" sz="3200" dirty="0"/>
              <a:t>, </a:t>
            </a:r>
            <a:r>
              <a:rPr lang="en-US" sz="3200" dirty="0">
                <a:hlinkClick r:id="rId3"/>
              </a:rPr>
              <a:t>regex101.com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Are Regular Expressions?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11850" y="838200"/>
            <a:ext cx="7568302" cy="362901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www.regex101.com</a:t>
            </a:r>
          </a:p>
        </p:txBody>
      </p:sp>
    </p:spTree>
    <p:extLst>
      <p:ext uri="{BB962C8B-B14F-4D97-AF65-F5344CB8AC3E}">
        <p14:creationId xmlns:p14="http://schemas.microsoft.com/office/powerpoint/2010/main" val="23996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expressions (</a:t>
            </a:r>
            <a:r>
              <a:rPr lang="en-US" sz="3400" b="1" dirty="0" err="1">
                <a:solidFill>
                  <a:schemeClr val="bg1"/>
                </a:solidFill>
              </a:rPr>
              <a:t>RegExp</a:t>
            </a:r>
            <a:r>
              <a:rPr lang="en-US" dirty="0"/>
              <a:t>) describe a search pattern</a:t>
            </a:r>
          </a:p>
          <a:p>
            <a:r>
              <a:rPr lang="en-US" dirty="0"/>
              <a:t>Used to find / extract / replace / split data from text by </a:t>
            </a:r>
            <a:r>
              <a:rPr lang="en-US" b="1" dirty="0">
                <a:solidFill>
                  <a:schemeClr val="bg1"/>
                </a:solidFill>
              </a:rPr>
              <a:t>pattern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Regular Expression Pattern </a:t>
            </a:r>
            <a:r>
              <a:rPr lang="en-US" dirty="0"/>
              <a:t>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1350" y="2720565"/>
            <a:ext cx="57531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200" b="1" noProof="1">
                <a:latin typeface="Consolas" panose="020B0609020204030204" pitchFamily="49" charset="0"/>
              </a:rPr>
              <a:t> </a:t>
            </a:r>
            <a:r>
              <a:rPr lang="pl-PL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2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556" y="3627888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556" y="4494533"/>
            <a:ext cx="2779712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2772" y="5292029"/>
            <a:ext cx="459025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Contact: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</p:spTree>
    <p:extLst>
      <p:ext uri="{BB962C8B-B14F-4D97-AF65-F5344CB8AC3E}">
        <p14:creationId xmlns:p14="http://schemas.microsoft.com/office/powerpoint/2010/main" val="1093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[nvj]+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matches any character that is either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[^abc]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– matches any character that is </a:t>
            </a:r>
            <a:r>
              <a:rPr lang="en-US" b="1" noProof="1">
                <a:solidFill>
                  <a:schemeClr val="bg1"/>
                </a:solidFill>
              </a:rPr>
              <a:t>not</a:t>
            </a:r>
            <a:r>
              <a:rPr lang="en-US" noProof="1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noProof="1"/>
              <a:t>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endParaRPr lang="bg-BG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0-9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3200" noProof="1">
                <a:solidFill>
                  <a:schemeClr val="bg1"/>
                </a:solidFill>
              </a:rPr>
              <a:t> </a:t>
            </a:r>
            <a:r>
              <a:rPr lang="en-US" noProof="1"/>
              <a:t>– </a:t>
            </a:r>
            <a:r>
              <a:rPr lang="en-US" sz="3200" noProof="1"/>
              <a:t>character range: m</a:t>
            </a:r>
            <a:r>
              <a:rPr lang="en-US" noProof="1"/>
              <a:t>atches any digit from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noProof="1"/>
              <a:t> to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Classes: Ranges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1986240"/>
            <a:ext cx="32766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ode.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800" b="1" noProof="1">
                <a:latin typeface="Consolas" pitchFamily="49" charset="0"/>
              </a:rPr>
              <a:t>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800" b="1" noProof="1">
                <a:latin typeface="Consolas" pitchFamily="49" charset="0"/>
              </a:rPr>
              <a:t>0.12.2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8200" y="3606226"/>
            <a:ext cx="170021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800" b="1" noProof="1">
                <a:latin typeface="Consolas" pitchFamily="49" charset="0"/>
              </a:rPr>
              <a:t>a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5225628"/>
            <a:ext cx="426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John is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800" b="1" noProof="1">
                <a:latin typeface="Consolas" pitchFamily="49" charset="0"/>
              </a:rPr>
              <a:t> years old.</a:t>
            </a:r>
          </a:p>
        </p:txBody>
      </p:sp>
    </p:spTree>
    <p:extLst>
      <p:ext uri="{BB962C8B-B14F-4D97-AF65-F5344CB8AC3E}">
        <p14:creationId xmlns:p14="http://schemas.microsoft.com/office/powerpoint/2010/main" val="27470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word character </a:t>
            </a:r>
            <a:r>
              <a:rPr lang="en-GB" dirty="0"/>
              <a:t>(a-z, A-Z, 0-9, _)</a:t>
            </a:r>
          </a:p>
          <a:p>
            <a:r>
              <a:rPr lang="en-GB" dirty="0"/>
              <a:t>\W – matches any </a:t>
            </a:r>
            <a:r>
              <a:rPr lang="en-GB" b="1" dirty="0">
                <a:solidFill>
                  <a:schemeClr val="bg1"/>
                </a:solidFill>
              </a:rPr>
              <a:t>non-word character </a:t>
            </a:r>
            <a:r>
              <a:rPr lang="en-GB" dirty="0"/>
              <a:t>(the opposite of \w)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white-space</a:t>
            </a:r>
            <a:r>
              <a:rPr lang="en-GB" dirty="0"/>
              <a:t> character</a:t>
            </a:r>
          </a:p>
          <a:p>
            <a:r>
              <a:rPr lang="en-GB" dirty="0"/>
              <a:t>\S – matches any </a:t>
            </a:r>
            <a:r>
              <a:rPr lang="en-GB" b="1" dirty="0">
                <a:solidFill>
                  <a:schemeClr val="bg1"/>
                </a:solidFill>
              </a:rPr>
              <a:t>non-white-space </a:t>
            </a:r>
            <a:r>
              <a:rPr lang="en-GB" dirty="0"/>
              <a:t> character (opposite of \s)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decimal digit </a:t>
            </a:r>
            <a:r>
              <a:rPr lang="en-GB" dirty="0"/>
              <a:t>(0-9)</a:t>
            </a:r>
          </a:p>
          <a:p>
            <a:r>
              <a:rPr lang="en-GB" dirty="0"/>
              <a:t>\D – matches any </a:t>
            </a:r>
            <a:r>
              <a:rPr lang="en-GB" b="1" dirty="0">
                <a:solidFill>
                  <a:schemeClr val="bg1"/>
                </a:solidFill>
              </a:rPr>
              <a:t>non-decimal character </a:t>
            </a:r>
            <a:r>
              <a:rPr lang="en-GB" dirty="0"/>
              <a:t>(the opposite of \d)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Predefined Classes</a:t>
            </a:r>
          </a:p>
        </p:txBody>
      </p:sp>
    </p:spTree>
    <p:extLst>
      <p:ext uri="{BB962C8B-B14F-4D97-AF65-F5344CB8AC3E}">
        <p14:creationId xmlns:p14="http://schemas.microsoft.com/office/powerpoint/2010/main" val="33055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3988</TotalTime>
  <Words>1883</Words>
  <Application>Microsoft Office PowerPoint</Application>
  <PresentationFormat>Широк екран</PresentationFormat>
  <Paragraphs>281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2_SoftUni</vt:lpstr>
      <vt:lpstr>Regular Expressions (RegExp)</vt:lpstr>
      <vt:lpstr>Table of Contents</vt:lpstr>
      <vt:lpstr>Have a Question?</vt:lpstr>
      <vt:lpstr>Regular Expressions</vt:lpstr>
      <vt:lpstr>What Are Regular Expressions?</vt:lpstr>
      <vt:lpstr>www.regex101.com</vt:lpstr>
      <vt:lpstr>Regular Expression Pattern – Example</vt:lpstr>
      <vt:lpstr>Character Classes: Ranges</vt:lpstr>
      <vt:lpstr>Predefined Classes</vt:lpstr>
      <vt:lpstr>Quantifiers</vt:lpstr>
      <vt:lpstr>Quantifiers</vt:lpstr>
      <vt:lpstr>Grouping Constructs</vt:lpstr>
      <vt:lpstr>Problem: Match All Words</vt:lpstr>
      <vt:lpstr>Problem: Match Dates</vt:lpstr>
      <vt:lpstr>Problem: Email Validation</vt:lpstr>
      <vt:lpstr>Backreferences</vt:lpstr>
      <vt:lpstr>Backreferences Match Previous Groups</vt:lpstr>
      <vt:lpstr>Regular Expressions in JS</vt:lpstr>
      <vt:lpstr>RegExp in JS</vt:lpstr>
      <vt:lpstr>Validating String by Pattern</vt:lpstr>
      <vt:lpstr>Checking for Matches</vt:lpstr>
      <vt:lpstr>Using the Exec() Method</vt:lpstr>
      <vt:lpstr>Replacing with RegExp</vt:lpstr>
      <vt:lpstr>MatchAll</vt:lpstr>
      <vt:lpstr>Splitting with RegExp</vt:lpstr>
      <vt:lpstr>Live Exercises</vt:lpstr>
      <vt:lpstr>Problem: Match Full Name</vt:lpstr>
      <vt:lpstr>Solution: Match Full Name</vt:lpstr>
      <vt:lpstr>Problem: Match Phone Number</vt:lpstr>
      <vt:lpstr>Solution: Match Phone Number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Regular Expressions JS</dc:title>
  <dc:subject>Regular Expressions JS</dc:subject>
  <dc:creator>Software University</dc:creator>
  <cp:keywords>programming; coding; regular expressions; regex; text processing; match; matches; software university; softuni; lecture; pattern; groups; validation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47</cp:revision>
  <dcterms:created xsi:type="dcterms:W3CDTF">2018-05-23T13:08:44Z</dcterms:created>
  <dcterms:modified xsi:type="dcterms:W3CDTF">2022-12-19T13:42:49Z</dcterms:modified>
  <cp:category>programming;computer programming;software development;web development</cp:category>
</cp:coreProperties>
</file>