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2" r:id="rId3"/>
    <p:sldId id="258" r:id="rId4"/>
    <p:sldId id="259" r:id="rId5"/>
    <p:sldId id="260" r:id="rId6"/>
    <p:sldId id="261" r:id="rId7"/>
    <p:sldId id="303" r:id="rId8"/>
    <p:sldId id="263" r:id="rId9"/>
    <p:sldId id="534" r:id="rId10"/>
    <p:sldId id="264" r:id="rId11"/>
    <p:sldId id="265" r:id="rId12"/>
    <p:sldId id="266" r:id="rId13"/>
    <p:sldId id="267" r:id="rId14"/>
    <p:sldId id="286" r:id="rId15"/>
    <p:sldId id="287" r:id="rId16"/>
    <p:sldId id="535" r:id="rId17"/>
    <p:sldId id="53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8" r:id="rId35"/>
    <p:sldId id="289" r:id="rId36"/>
    <p:sldId id="290" r:id="rId37"/>
    <p:sldId id="291" r:id="rId38"/>
    <p:sldId id="292" r:id="rId39"/>
    <p:sldId id="293" r:id="rId40"/>
    <p:sldId id="299" r:id="rId41"/>
    <p:sldId id="627" r:id="rId42"/>
    <p:sldId id="628" r:id="rId43"/>
    <p:sldId id="301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302"/>
            <p14:sldId id="258"/>
          </p14:sldIdLst>
        </p14:section>
        <p14:section name="What is Data Type?" id="{06CBEF51-CD52-4C30-B388-265A4632DE44}">
          <p14:sldIdLst>
            <p14:sldId id="259"/>
            <p14:sldId id="260"/>
            <p14:sldId id="261"/>
            <p14:sldId id="303"/>
          </p14:sldIdLst>
        </p14:section>
        <p14:section name="Declaring Vriables" id="{E9A06F4C-8471-434B-AB2C-BBB3400BBDBC}">
          <p14:sldIdLst>
            <p14:sldId id="263"/>
            <p14:sldId id="534"/>
            <p14:sldId id="264"/>
            <p14:sldId id="265"/>
            <p14:sldId id="266"/>
            <p14:sldId id="267"/>
          </p14:sldIdLst>
        </p14:section>
        <p14:section name="Typeof Operator" id="{537E0914-9C4B-492C-863C-A0E6DA14D904}">
          <p14:sldIdLst>
            <p14:sldId id="286"/>
            <p14:sldId id="287"/>
            <p14:sldId id="535"/>
            <p14:sldId id="536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627"/>
            <p14:sldId id="62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566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21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40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140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5750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198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8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37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41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9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41" r:id="rId11"/>
    <p:sldLayoutId id="2147483718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block scope</a:t>
            </a:r>
            <a:r>
              <a:rPr lang="en-US" sz="3200" dirty="0"/>
              <a:t> – when declared inside a block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200" dirty="0"/>
              <a:t> can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be </a:t>
            </a:r>
            <a:br>
              <a:rPr lang="en-US" sz="3200" dirty="0"/>
            </a:br>
            <a:r>
              <a:rPr lang="en-US" sz="3200" dirty="0"/>
              <a:t>accessed from outside the </a:t>
            </a:r>
            <a:br>
              <a:rPr lang="en-US" sz="3200" dirty="0"/>
            </a:br>
            <a:r>
              <a:rPr lang="en-US" sz="3200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/>
              <a:t> – use </a:t>
            </a:r>
            <a:r>
              <a:rPr lang="en-US" sz="3200" b="1" dirty="0">
                <a:solidFill>
                  <a:schemeClr val="bg1"/>
                </a:solidFill>
              </a:rPr>
              <a:t>function scope</a:t>
            </a:r>
            <a:r>
              <a:rPr lang="en-US" sz="3200" dirty="0"/>
              <a:t> –can be accessed anywhere in the function, including outside the initial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Global Scope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 Scope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 Scope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Checking for a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Typeof Operator</a:t>
            </a:r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5"/>
            <a:ext cx="9929724" cy="10730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data</a:t>
            </a:r>
            <a:r>
              <a:rPr lang="en-US" sz="3200" dirty="0"/>
              <a:t> stored in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061000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330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0899355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one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endParaRPr lang="en-US" b="1" dirty="0"/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en-US" dirty="0"/>
              <a:t>of the parameter</a:t>
            </a:r>
          </a:p>
          <a:p>
            <a:r>
              <a:rPr lang="en-US" dirty="0"/>
              <a:t>If the parameter type is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, print its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Otherwise, print a special message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Echo Type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716" y="4352781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'Hello, JavaScript!'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552566" y="4440613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1B3513-59E0-4CAC-BA03-C2025EEF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4183504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string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Hello, JavaScript!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AD72A-FA1D-4C22-B715-1E266513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6" y="5538059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undefined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FAB472-E6EF-499B-8633-F86BFBEADAB7}"/>
              </a:ext>
            </a:extLst>
          </p:cNvPr>
          <p:cNvSpPr/>
          <p:nvPr/>
        </p:nvSpPr>
        <p:spPr>
          <a:xfrm>
            <a:off x="4552566" y="5625891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D41F1-CA2D-4DBD-AD22-91E62F12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5" y="5368782"/>
            <a:ext cx="630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undefined</a:t>
            </a:r>
          </a:p>
          <a:p>
            <a:pPr defTabSz="1219170" latinLnBrk="1"/>
            <a:r>
              <a:rPr lang="en-US" sz="2200" b="1" dirty="0">
                <a:latin typeface="Consolas" panose="020B0609020204030204" pitchFamily="49" charset="0"/>
              </a:rPr>
              <a:t>Parameter is not suitable for printing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Type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11000" y="1629000"/>
            <a:ext cx="10170000" cy="41884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echo</a:t>
            </a:r>
            <a:r>
              <a:rPr lang="en-US" sz="2200" dirty="0">
                <a:solidFill>
                  <a:schemeClr val="tx1"/>
                </a:solidFill>
              </a:rPr>
              <a:t>(param)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const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bg1"/>
                </a:solidFill>
              </a:rPr>
              <a:t>typeof</a:t>
            </a:r>
            <a:r>
              <a:rPr lang="en-US" sz="2200" dirty="0">
                <a:solidFill>
                  <a:schemeClr val="tx1"/>
                </a:solidFill>
              </a:rPr>
              <a:t> param;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if (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'string' || </a:t>
            </a:r>
            <a:r>
              <a:rPr lang="en-US" sz="2200" dirty="0" err="1">
                <a:solidFill>
                  <a:schemeClr val="bg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 == 'number')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</a:t>
            </a:r>
            <a:r>
              <a:rPr lang="en-US" sz="2200" dirty="0" err="1">
                <a:solidFill>
                  <a:schemeClr val="tx1"/>
                </a:solidFill>
              </a:rPr>
              <a:t>dataType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    console.log('Parameter is not suitable for printing');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49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What is a data type?</a:t>
            </a:r>
          </a:p>
          <a:p>
            <a:pPr marL="514350" indent="-514350"/>
            <a:r>
              <a:rPr lang="en-US" dirty="0"/>
              <a:t>Let vs. </a:t>
            </a:r>
            <a:r>
              <a:rPr lang="en-US" dirty="0" err="1"/>
              <a:t>Var</a:t>
            </a:r>
            <a:endParaRPr lang="en-US" dirty="0"/>
          </a:p>
          <a:p>
            <a:pPr marL="514350" indent="-514350"/>
            <a:r>
              <a:rPr lang="en-US" dirty="0"/>
              <a:t>Strings</a:t>
            </a:r>
          </a:p>
          <a:p>
            <a:pPr marL="514350" indent="-514350"/>
            <a:r>
              <a:rPr lang="en-US" dirty="0"/>
              <a:t>Numbers</a:t>
            </a:r>
          </a:p>
          <a:p>
            <a:pPr marL="514350" indent="-514350"/>
            <a:r>
              <a:rPr lang="en-US" dirty="0"/>
              <a:t>Booleans</a:t>
            </a:r>
          </a:p>
          <a:p>
            <a:pPr marL="514350" indent="-514350"/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514350" indent="-514350"/>
            <a:r>
              <a:rPr lang="en-US" dirty="0"/>
              <a:t>Undefined and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</a:t>
            </a:r>
            <a:r>
              <a:rPr lang="en-US" sz="2200" dirty="0">
                <a:solidFill>
                  <a:schemeClr val="bg1"/>
                </a:solidFill>
              </a:rPr>
              <a:t>solve</a:t>
            </a:r>
            <a:r>
              <a:rPr lang="en-US" sz="2200" dirty="0">
                <a:solidFill>
                  <a:schemeClr val="tx1"/>
                </a:solidFill>
              </a:rPr>
              <a:t>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9191" y="3281465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52825" y="5670958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Float, Double – All in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JavaScript has a </a:t>
            </a:r>
            <a:r>
              <a:rPr lang="en-US" sz="3200" b="1" dirty="0">
                <a:solidFill>
                  <a:schemeClr val="bg1"/>
                </a:solidFill>
              </a:rPr>
              <a:t>universal</a:t>
            </a:r>
            <a:r>
              <a:rPr lang="en-US" sz="3200" dirty="0"/>
              <a:t> numeric type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sz="3200" dirty="0"/>
          </a:p>
          <a:p>
            <a:pPr lvl="1"/>
            <a:r>
              <a:rPr lang="en-US" sz="3000" dirty="0"/>
              <a:t>Used for both </a:t>
            </a:r>
            <a:r>
              <a:rPr lang="en-US" sz="3000" b="1" dirty="0">
                <a:solidFill>
                  <a:schemeClr val="bg1"/>
                </a:solidFill>
              </a:rPr>
              <a:t>integer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floating-point</a:t>
            </a:r>
            <a:r>
              <a:rPr lang="en-US" sz="3000" dirty="0"/>
              <a:t> values</a:t>
            </a:r>
          </a:p>
          <a:p>
            <a:r>
              <a:rPr lang="en-US" sz="3200" dirty="0"/>
              <a:t>The type has three </a:t>
            </a:r>
            <a:r>
              <a:rPr lang="en-US" sz="3200" b="1" dirty="0">
                <a:solidFill>
                  <a:schemeClr val="bg1"/>
                </a:solidFill>
              </a:rPr>
              <a:t>symbolic</a:t>
            </a:r>
            <a:r>
              <a:rPr lang="en-US" sz="3200" dirty="0"/>
              <a:t>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3879000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418666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364366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610608"/>
            <a:ext cx="755291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 dirty="0">
                <a:solidFill>
                  <a:schemeClr val="tx1"/>
                </a:solidFill>
              </a:rPr>
              <a:t>   ? sum + ' - Integer' </a:t>
            </a:r>
          </a:p>
          <a:p>
            <a:r>
              <a:rPr lang="pt-BR" dirty="0">
                <a:solidFill>
                  <a:schemeClr val="tx1"/>
                </a:solidFill>
              </a:rPr>
              <a:t>  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811484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Conditions, </a:t>
            </a:r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3800"/>
              </a:spcBef>
            </a:pPr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586726" y="2169000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239000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515081" y="4464000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831446"/>
            <a:ext cx="74403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Boolean(undefined);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Boolean(-0);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Boolean('');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Boolean(false);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Boolean(null);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nsolas" pitchFamily="49" charset="0"/>
              </a:rPr>
              <a:t>Boolean(10 / 'p');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whose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Undefined and Null</a:t>
            </a:r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exist.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block scope,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has function scope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5BBE-B4AF-4CC1-ABFA-87139BE49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179000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type</a:t>
            </a:r>
            <a:r>
              <a:rPr lang="bg-BG" sz="3200" b="1" dirty="0"/>
              <a:t> </a:t>
            </a:r>
            <a:r>
              <a:rPr lang="en-US" sz="3200" dirty="0"/>
              <a:t>is a classification that specifies what type of</a:t>
            </a:r>
            <a:br>
              <a:rPr lang="en-US" sz="3200" dirty="0"/>
            </a:br>
            <a:r>
              <a:rPr lang="en-US" sz="3200" dirty="0"/>
              <a:t>operations can be applied to it and the way values of</a:t>
            </a:r>
            <a:br>
              <a:rPr lang="en-US" sz="3200" dirty="0"/>
            </a:br>
            <a:r>
              <a:rPr lang="en-US" sz="3200" dirty="0"/>
              <a:t>that type are stored</a:t>
            </a:r>
            <a:endParaRPr lang="bg-BG" sz="3200" dirty="0"/>
          </a:p>
          <a:p>
            <a:pPr eaLnBrk="0" latinLnBrk="0" hangingPunct="0">
              <a:lnSpc>
                <a:spcPct val="100000"/>
              </a:lnSpc>
            </a:pPr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 </a:t>
            </a:r>
            <a:r>
              <a:rPr lang="en-US" sz="3000" dirty="0"/>
              <a:t>(including Functions and Arrays)</a:t>
            </a:r>
          </a:p>
          <a:p>
            <a:pPr marL="609036" lvl="1" indent="0" eaLnBrk="0" latinLnBrk="0" hangingPunct="0">
              <a:lnSpc>
                <a:spcPct val="100000"/>
              </a:lnSpc>
              <a:buNone/>
            </a:pPr>
            <a:endParaRPr lang="en-US" sz="3000" dirty="0"/>
          </a:p>
          <a:p>
            <a:pPr lvl="1" eaLnBrk="0" latinLnBrk="0" hangingPunct="0">
              <a:lnSpc>
                <a:spcPct val="14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                 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b="1" dirty="0">
                <a:solidFill>
                  <a:schemeClr val="bg1"/>
                </a:solidFill>
              </a:rPr>
              <a:t>re-assigned</a:t>
            </a:r>
            <a:r>
              <a:rPr lang="en-US" dirty="0"/>
              <a:t>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Boolean</a:t>
            </a:r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Local vs. Global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Variable Declaration and Scope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AB55B-4E29-4EAF-BBA4-B6EE792C66F1}"/>
              </a:ext>
            </a:extLst>
          </p:cNvPr>
          <p:cNvGrpSpPr/>
          <p:nvPr/>
        </p:nvGrpSpPr>
        <p:grpSpPr>
          <a:xfrm>
            <a:off x="4989750" y="1479205"/>
            <a:ext cx="2212500" cy="2354795"/>
            <a:chOff x="5016000" y="1494000"/>
            <a:chExt cx="2212500" cy="235479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F57180-E73C-44DE-A7FE-E1173AF2BC2C}"/>
                </a:ext>
              </a:extLst>
            </p:cNvPr>
            <p:cNvSpPr/>
            <p:nvPr/>
          </p:nvSpPr>
          <p:spPr bwMode="auto">
            <a:xfrm>
              <a:off x="5016000" y="1494000"/>
              <a:ext cx="2212500" cy="235479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B4252-17D8-4075-B587-93EEFEC74E2D}"/>
                </a:ext>
              </a:extLst>
            </p:cNvPr>
            <p:cNvSpPr/>
            <p:nvPr/>
          </p:nvSpPr>
          <p:spPr bwMode="auto">
            <a:xfrm>
              <a:off x="5511000" y="2034000"/>
              <a:ext cx="1575000" cy="162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6B0F66-3380-47D2-A8EB-31F835F094D7}"/>
                </a:ext>
              </a:extLst>
            </p:cNvPr>
            <p:cNvGrpSpPr/>
            <p:nvPr/>
          </p:nvGrpSpPr>
          <p:grpSpPr>
            <a:xfrm>
              <a:off x="5781000" y="2439000"/>
              <a:ext cx="990000" cy="990000"/>
              <a:chOff x="5646000" y="2214000"/>
              <a:chExt cx="1215000" cy="1215000"/>
            </a:xfrm>
            <a:noFill/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CCA62F0-FE88-4E8F-8CFC-52BFA78691A6}"/>
                  </a:ext>
                </a:extLst>
              </p:cNvPr>
              <p:cNvSpPr/>
              <p:nvPr/>
            </p:nvSpPr>
            <p:spPr bwMode="auto">
              <a:xfrm>
                <a:off x="5646000" y="2214000"/>
                <a:ext cx="1215000" cy="1215000"/>
              </a:xfrm>
              <a:prstGeom prst="ellipse">
                <a:avLst/>
              </a:prstGeom>
              <a:grpFill/>
              <a:ln w="571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B2C78B4-D8F8-4021-95DF-FE94A3CFB13B}"/>
                  </a:ext>
                </a:extLst>
              </p:cNvPr>
              <p:cNvGrpSpPr/>
              <p:nvPr/>
            </p:nvGrpSpPr>
            <p:grpSpPr>
              <a:xfrm>
                <a:off x="6051000" y="2619000"/>
                <a:ext cx="405000" cy="405000"/>
                <a:chOff x="5646000" y="2214000"/>
                <a:chExt cx="1215000" cy="1215000"/>
              </a:xfrm>
              <a:grpFill/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9347312B-5F80-4AA0-BF4D-E1D06DD48FF3}"/>
                    </a:ext>
                  </a:extLst>
                </p:cNvPr>
                <p:cNvCxnSpPr>
                  <a:stCxn id="6" idx="0"/>
                  <a:endCxn id="6" idx="4"/>
                </p:cNvCxnSpPr>
                <p:nvPr/>
              </p:nvCxnSpPr>
              <p:spPr>
                <a:xfrm>
                  <a:off x="6253500" y="2214000"/>
                  <a:ext cx="0" cy="121500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18009EA-10E4-4359-BF23-2B1F6996E4CE}"/>
                    </a:ext>
                  </a:extLst>
                </p:cNvPr>
                <p:cNvCxnSpPr>
                  <a:cxnSpLocks/>
                  <a:stCxn id="6" idx="6"/>
                  <a:endCxn id="6" idx="2"/>
                </p:cNvCxnSpPr>
                <p:nvPr/>
              </p:nvCxnSpPr>
              <p:spPr>
                <a:xfrm flipH="1">
                  <a:off x="5646000" y="2821500"/>
                  <a:ext cx="1215000" cy="0"/>
                </a:xfrm>
                <a:prstGeom prst="line">
                  <a:avLst/>
                </a:prstGeom>
                <a:grpFill/>
                <a:ln w="571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variables are declared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in the next slide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4390</TotalTime>
  <Words>2415</Words>
  <Application>Microsoft Office PowerPoint</Application>
  <PresentationFormat>Широк екран</PresentationFormat>
  <Paragraphs>376</Paragraphs>
  <Slides>44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2_SoftUni</vt:lpstr>
      <vt:lpstr>Data Types and Variables</vt:lpstr>
      <vt:lpstr>Table of Contents</vt:lpstr>
      <vt:lpstr>Have a Question?</vt:lpstr>
      <vt:lpstr>What is Data Type?</vt:lpstr>
      <vt:lpstr>What is a Data Type?</vt:lpstr>
      <vt:lpstr>Examples</vt:lpstr>
      <vt:lpstr>Dynamic Typing</vt:lpstr>
      <vt:lpstr>Variable Declaration and Scope</vt:lpstr>
      <vt:lpstr>Legacy Variable Declaration</vt:lpstr>
      <vt:lpstr>Variable Declaration</vt:lpstr>
      <vt:lpstr>Variables Scope </vt:lpstr>
      <vt:lpstr>Variables Scope (2) </vt:lpstr>
      <vt:lpstr>Naming Variables</vt:lpstr>
      <vt:lpstr>Typeof Operator</vt:lpstr>
      <vt:lpstr>Definition and Examples</vt:lpstr>
      <vt:lpstr>Problem: Echo Type</vt:lpstr>
      <vt:lpstr>Solution: Echo Type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76</cp:revision>
  <dcterms:created xsi:type="dcterms:W3CDTF">2018-05-23T13:08:44Z</dcterms:created>
  <dcterms:modified xsi:type="dcterms:W3CDTF">2022-12-19T13:39:53Z</dcterms:modified>
  <cp:category>programming;computer programming;software development;web development</cp:category>
</cp:coreProperties>
</file>