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  <p:sldId id="303" r:id="rId14"/>
    <p:sldId id="268" r:id="rId15"/>
    <p:sldId id="269" r:id="rId16"/>
    <p:sldId id="270" r:id="rId17"/>
    <p:sldId id="271" r:id="rId18"/>
    <p:sldId id="298" r:id="rId19"/>
    <p:sldId id="299" r:id="rId20"/>
    <p:sldId id="300" r:id="rId21"/>
    <p:sldId id="304" r:id="rId22"/>
    <p:sldId id="314" r:id="rId23"/>
    <p:sldId id="315" r:id="rId24"/>
    <p:sldId id="276" r:id="rId25"/>
    <p:sldId id="277" r:id="rId26"/>
    <p:sldId id="305" r:id="rId27"/>
    <p:sldId id="306" r:id="rId28"/>
    <p:sldId id="272" r:id="rId29"/>
    <p:sldId id="273" r:id="rId30"/>
    <p:sldId id="283" r:id="rId31"/>
    <p:sldId id="284" r:id="rId32"/>
    <p:sldId id="285" r:id="rId33"/>
    <p:sldId id="286" r:id="rId34"/>
    <p:sldId id="309" r:id="rId35"/>
    <p:sldId id="274" r:id="rId36"/>
    <p:sldId id="275" r:id="rId37"/>
    <p:sldId id="288" r:id="rId38"/>
    <p:sldId id="294" r:id="rId39"/>
    <p:sldId id="627" r:id="rId40"/>
    <p:sldId id="628" r:id="rId41"/>
    <p:sldId id="296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  <p14:sldId id="314"/>
            <p14:sldId id="315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627"/>
            <p14:sldId id="628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оряна Димитрова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5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58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2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8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970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22355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187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72451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20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54919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1792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61932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5624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07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9" r:id="rId7"/>
    <p:sldLayoutId id="2147483720" r:id="rId8"/>
    <p:sldLayoutId id="2147483721" r:id="rId9"/>
    <p:sldLayoutId id="2147483723" r:id="rId10"/>
    <p:sldLayoutId id="2147483724" r:id="rId11"/>
    <p:sldLayoutId id="2147483725" r:id="rId12"/>
    <p:sldLayoutId id="2147483726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9.jpe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42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33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30.png"/><Relationship Id="rId15" Type="http://schemas.openxmlformats.org/officeDocument/2006/relationships/image" Target="../media/image35.jpeg"/><Relationship Id="rId23" Type="http://schemas.openxmlformats.org/officeDocument/2006/relationships/image" Target="../media/image39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Functions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The 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3204000"/>
            <a:ext cx="99822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printHeader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  </a:t>
            </a:r>
            <a:r>
              <a:rPr lang="bg-BG" sz="2600" b="1" noProof="1">
                <a:latin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Format Grade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6914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Format Grade</a:t>
            </a: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1989000"/>
            <a:ext cx="9020268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425399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000" y="1944000"/>
            <a:ext cx="7413379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pPr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let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1056000" y="1899000"/>
            <a:ext cx="1008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Number.isInteger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)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&gt;= 0 &amp;&amp; 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</a:t>
            </a:r>
            <a:r>
              <a:rPr lang="en-US" sz="20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1056000" y="5184000"/>
            <a:ext cx="1008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 takes a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and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returns the string repeated </a:t>
            </a:r>
            <a:r>
              <a:rPr lang="en-US" b="1" dirty="0">
                <a:solidFill>
                  <a:schemeClr val="bg1"/>
                </a:solidFill>
              </a:rPr>
              <a:t>n times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accent1"/>
                </a:solidFill>
              </a:rPr>
              <a:t>Return</a:t>
            </a:r>
            <a:r>
              <a:rPr lang="en-US" dirty="0"/>
              <a:t> the result as a string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Repeat String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F10B25-F01F-4B05-9BA9-FDAFA6364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3307"/>
              </p:ext>
            </p:extLst>
          </p:nvPr>
        </p:nvGraphicFramePr>
        <p:xfrm>
          <a:off x="3261000" y="3879000"/>
          <a:ext cx="5670000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706554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963446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",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abcabc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"String",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StringString</a:t>
                      </a:r>
                      <a:endParaRPr lang="en-US" sz="28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Repeat String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3F66D77-AEE9-4BB9-A291-EF1A4DB28535}"/>
              </a:ext>
            </a:extLst>
          </p:cNvPr>
          <p:cNvSpPr txBox="1">
            <a:spLocks/>
          </p:cNvSpPr>
          <p:nvPr/>
        </p:nvSpPr>
        <p:spPr>
          <a:xfrm>
            <a:off x="2113500" y="2304000"/>
            <a:ext cx="7965000" cy="3172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rgbClr val="234465"/>
                </a:solidFill>
                <a:effectLst/>
              </a:rPr>
              <a:t>function repeat(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str, n</a:t>
            </a:r>
            <a:r>
              <a:rPr lang="en-US" sz="24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let result = '';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for (let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= 0;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 &lt; </a:t>
            </a:r>
            <a:r>
              <a:rPr lang="en-US" sz="2400" dirty="0">
                <a:solidFill>
                  <a:schemeClr val="bg1"/>
                </a:solidFill>
                <a:effectLst/>
              </a:rPr>
              <a:t>n</a:t>
            </a:r>
            <a:r>
              <a:rPr lang="en-US" sz="2400" dirty="0">
                <a:solidFill>
                  <a:srgbClr val="234465"/>
                </a:solidFill>
                <a:effectLst/>
              </a:rPr>
              <a:t>; </a:t>
            </a:r>
            <a:r>
              <a:rPr lang="en-US" sz="2400" dirty="0" err="1">
                <a:solidFill>
                  <a:srgbClr val="234465"/>
                </a:solidFill>
                <a:effectLst/>
              </a:rPr>
              <a:t>i</a:t>
            </a:r>
            <a:r>
              <a:rPr lang="en-US" sz="2400" dirty="0">
                <a:solidFill>
                  <a:srgbClr val="234465"/>
                </a:solidFill>
                <a:effectLst/>
              </a:rPr>
              <a:t>++) {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  result += </a:t>
            </a:r>
            <a:r>
              <a:rPr lang="en-US" sz="2400" dirty="0">
                <a:solidFill>
                  <a:schemeClr val="bg1"/>
                </a:solidFill>
                <a:effectLst/>
              </a:rPr>
              <a:t>str</a:t>
            </a:r>
            <a:r>
              <a:rPr lang="en-US" sz="24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}</a:t>
            </a:r>
          </a:p>
          <a:p>
            <a:endParaRPr lang="en-US" sz="2400" dirty="0">
              <a:solidFill>
                <a:srgbClr val="234465"/>
              </a:solidFill>
              <a:effectLst/>
            </a:endParaRP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  </a:t>
            </a:r>
            <a:r>
              <a:rPr lang="en-US" sz="24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4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4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930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- 1 -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"Student does not qualify"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Special </a:t>
            </a:r>
            <a:r>
              <a:rPr lang="en-GB" b="1" dirty="0">
                <a:solidFill>
                  <a:schemeClr val="bg1"/>
                </a:solidFill>
              </a:rPr>
              <a:t>shorthand syntax </a:t>
            </a:r>
            <a:r>
              <a:rPr lang="en-GB" dirty="0"/>
              <a:t>for declaration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r>
              <a:rPr lang="en-GB" dirty="0"/>
              <a:t>Useful in </a:t>
            </a:r>
            <a:r>
              <a:rPr lang="en-GB" b="1" dirty="0">
                <a:solidFill>
                  <a:schemeClr val="bg1"/>
                </a:solidFill>
              </a:rPr>
              <a:t>functional programming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8824" y="3256827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824" y="4322844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895" y="5488835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359040" y="4322844"/>
            <a:ext cx="3316960" cy="1066800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27928" y="335716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 names:</a:t>
            </a:r>
          </a:p>
          <a:p>
            <a:pPr lvl="1"/>
            <a:r>
              <a:rPr lang="en-US" sz="3000" dirty="0">
                <a:latin typeface="+mj-lt"/>
              </a:rPr>
              <a:t>Preferred form: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 or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000" dirty="0">
                <a:latin typeface="+mj-lt"/>
              </a:rPr>
              <a:t>] + [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000" dirty="0">
                <a:latin typeface="+mj-lt"/>
              </a:rPr>
              <a:t>]</a:t>
            </a:r>
          </a:p>
          <a:p>
            <a:pPr lvl="1"/>
            <a:r>
              <a:rPr lang="en-US" sz="3000" dirty="0">
                <a:latin typeface="+mj-lt"/>
              </a:rPr>
              <a:t>Should be in </a:t>
            </a:r>
            <a:r>
              <a:rPr lang="en-US" sz="30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000" dirty="0">
                <a:latin typeface="+mj-lt"/>
              </a:rPr>
              <a:t>Should be </a:t>
            </a:r>
            <a:r>
              <a:rPr lang="en-US" sz="30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0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000" dirty="0">
                <a:latin typeface="+mj-lt"/>
              </a:rPr>
              <a:t>Unit of measure should be obvious</a:t>
            </a:r>
            <a:endParaRPr lang="en-US" sz="30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0" y="37440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000" dirty="0"/>
              <a:t>A name should </a:t>
            </a:r>
            <a:r>
              <a:rPr lang="en-US" sz="3000" b="1" dirty="0">
                <a:solidFill>
                  <a:schemeClr val="bg1"/>
                </a:solidFill>
              </a:rPr>
              <a:t>describe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that task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in a clear and </a:t>
            </a:r>
            <a:br>
              <a:rPr lang="en-US" sz="3000" dirty="0"/>
            </a:br>
            <a:r>
              <a:rPr lang="en-US" sz="30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Split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them</a:t>
            </a:r>
            <a:r>
              <a:rPr lang="en-US" sz="3000" dirty="0">
                <a:solidFill>
                  <a:srgbClr val="FFA000"/>
                </a:solidFill>
              </a:rPr>
              <a:t> </a:t>
            </a:r>
            <a:r>
              <a:rPr lang="en-US" sz="3000" dirty="0"/>
              <a:t>into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400" dirty="0"/>
              <a:t>Make sure to use correct </a:t>
            </a:r>
            <a:r>
              <a:rPr lang="en-US" sz="3400" b="1" dirty="0">
                <a:solidFill>
                  <a:schemeClr val="bg1"/>
                </a:solidFill>
              </a:rPr>
              <a:t>indentation</a:t>
            </a:r>
            <a:endParaRPr lang="en-US" sz="3400" dirty="0"/>
          </a:p>
          <a:p>
            <a:pPr>
              <a:spcBef>
                <a:spcPts val="17400"/>
              </a:spcBef>
            </a:pPr>
            <a:r>
              <a:rPr lang="en-US" sz="3400" dirty="0"/>
              <a:t>Leave a </a:t>
            </a:r>
            <a:r>
              <a:rPr lang="en-US" sz="3400" b="1" dirty="0">
                <a:solidFill>
                  <a:schemeClr val="bg1"/>
                </a:solidFill>
              </a:rPr>
              <a:t>blank line </a:t>
            </a:r>
            <a:r>
              <a:rPr lang="en-US" sz="3400" dirty="0"/>
              <a:t>between </a:t>
            </a:r>
            <a:r>
              <a:rPr lang="en-US" sz="3400" b="1" dirty="0">
                <a:solidFill>
                  <a:schemeClr val="bg1"/>
                </a:solidFill>
              </a:rPr>
              <a:t>functions</a:t>
            </a:r>
            <a:r>
              <a:rPr lang="en-US" sz="3400" dirty="0"/>
              <a:t> and after </a:t>
            </a:r>
            <a:r>
              <a:rPr lang="en-US" sz="34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400" dirty="0"/>
              <a:t>Always use </a:t>
            </a:r>
            <a:r>
              <a:rPr lang="en-US" sz="3400" b="1" dirty="0">
                <a:solidFill>
                  <a:schemeClr val="bg1"/>
                </a:solidFill>
              </a:rPr>
              <a:t>curly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brackets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dirty="0"/>
              <a:t>for </a:t>
            </a:r>
            <a:r>
              <a:rPr lang="en-US" sz="3400" b="1" dirty="0">
                <a:solidFill>
                  <a:schemeClr val="bg1"/>
                </a:solidFill>
              </a:rPr>
              <a:t>conditional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loop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Avoid long lines </a:t>
            </a:r>
            <a:r>
              <a:rPr lang="en-GB" sz="3400" dirty="0"/>
              <a:t>and </a:t>
            </a:r>
            <a:r>
              <a:rPr lang="en-GB" sz="3400" b="1" dirty="0">
                <a:solidFill>
                  <a:schemeClr val="bg1"/>
                </a:solidFill>
              </a:rPr>
              <a:t>complex expressions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50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solve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multiply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7503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 </a:t>
            </a:r>
            <a:r>
              <a:rPr lang="en-GB" b="1" dirty="0">
                <a:solidFill>
                  <a:schemeClr val="bg1"/>
                </a:solidFill>
              </a:rPr>
              <a:t>named</a:t>
            </a:r>
            <a:r>
              <a:rPr lang="en-GB" dirty="0"/>
              <a:t>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791000" y="4278620"/>
            <a:ext cx="2491351" cy="549846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01000" y="4278620"/>
            <a:ext cx="2386477" cy="549846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  <a:endParaRPr lang="en-US" sz="3000" dirty="0"/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  <a:endParaRPr lang="en-US" sz="3000" b="1" dirty="0">
              <a:solidFill>
                <a:schemeClr val="bg1"/>
              </a:solidFill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  <a:endParaRPr lang="en-US" sz="3000" dirty="0"/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0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43746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329000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53847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function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600" b="1" noProof="1">
                <a:latin typeface="Consolas" pitchFamily="49" charset="0"/>
              </a:rPr>
              <a:t>(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6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latin typeface="Consolas" pitchFamily="49" charset="0"/>
              </a:rPr>
              <a:t>}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71000" y="2821841"/>
            <a:ext cx="1890000" cy="639340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397440" y="2821841"/>
            <a:ext cx="2157030" cy="639340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6835139" y="4101405"/>
            <a:ext cx="1915861" cy="587595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4793</TotalTime>
  <Words>2103</Words>
  <Application>Microsoft Office PowerPoint</Application>
  <PresentationFormat>Широк екран</PresentationFormat>
  <Paragraphs>412</Paragraphs>
  <Slides>42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9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Format Grade</vt:lpstr>
      <vt:lpstr>Solution: Format Grade</vt:lpstr>
      <vt:lpstr>Problem : Math Power</vt:lpstr>
      <vt:lpstr>Solution: Math Power</vt:lpstr>
      <vt:lpstr>Презентация на PowerPoint</vt:lpstr>
      <vt:lpstr>The Return Statement</vt:lpstr>
      <vt:lpstr>Using the Return Values</vt:lpstr>
      <vt:lpstr>Returning Values: Examples</vt:lpstr>
      <vt:lpstr>Problem : Repeat String</vt:lpstr>
      <vt:lpstr>Solution: Repeat String</vt:lpstr>
      <vt:lpstr>Nested Functions</vt:lpstr>
      <vt:lpstr>Nested Functions: Example</vt:lpstr>
      <vt:lpstr>Problem: Print Certificate</vt:lpstr>
      <vt:lpstr>Solution: Print Certificate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Boryana Dimitrova</cp:lastModifiedBy>
  <cp:revision>82</cp:revision>
  <dcterms:created xsi:type="dcterms:W3CDTF">2018-05-23T13:08:44Z</dcterms:created>
  <dcterms:modified xsi:type="dcterms:W3CDTF">2022-12-19T13:40:22Z</dcterms:modified>
  <cp:category>programming;computer programming;software development;web development</cp:category>
</cp:coreProperties>
</file>