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3" d="100"/>
          <a:sy n="103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6:55:59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7:18:08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5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lenarsaitov/cianparser?ysclid=lhrqb7xtpf8203261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Users/ilya/Library/Group%20Containers/UBF8T346G9.ms/WebArchiveCopyPasteTempFiles/com.microsoft.Word/ro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E6E40-6668-7EAD-5F00-59EF18C7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Эконометрическое моделирование стоимости квартир в г. Реутов</a:t>
            </a:r>
            <a:r>
              <a:rPr lang="ru-RU" sz="5300" dirty="0">
                <a:effectLst/>
              </a:rPr>
              <a:t> </a:t>
            </a:r>
            <a:endParaRPr lang="ru-RU" sz="53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F97CE"/>
          </a:solidFill>
          <a:ln w="38100" cap="rnd">
            <a:solidFill>
              <a:srgbClr val="8F97C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E26D-B3A8-E5D6-060C-B0F82AA8D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5" r="28169" b="2"/>
          <a:stretch/>
        </p:blipFill>
        <p:spPr>
          <a:xfrm>
            <a:off x="338" y="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A8BAF-5AD2-48B3-9CCC-C09498242E0D}"/>
              </a:ext>
            </a:extLst>
          </p:cNvPr>
          <p:cNvSpPr txBox="1"/>
          <p:nvPr/>
        </p:nvSpPr>
        <p:spPr>
          <a:xfrm>
            <a:off x="5412862" y="4894481"/>
            <a:ext cx="6388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 </a:t>
            </a:r>
          </a:p>
          <a:p>
            <a:pPr algn="r"/>
            <a:r>
              <a:rPr lang="ru-RU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2 курса очной формы обучения</a:t>
            </a:r>
          </a:p>
          <a:p>
            <a:pPr algn="r"/>
            <a:r>
              <a:rPr lang="ru-RU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ПМ21-3</a:t>
            </a:r>
            <a:endParaRPr lang="ru-RU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Меньшиков Илья Владимирович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3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FF63B-E445-BA3D-BE49-A797BABF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источники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8B0DC-944A-DE1D-1849-7640B6B3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com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lenarsaitov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cianparser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?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ysclid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lhrqb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7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xtpf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820326163</a:t>
            </a:r>
            <a:r>
              <a:rPr lang="ru-RU" sz="1800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репозиторий предоставляет инструменты и возможности для получения данных с сайта.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один из ведущих онлайн-порталов по поиску и аренде недвижимости в России.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Учебник "Эконометрика" И. И. Елисеева, 2012 г.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6BB1DE-C4DC-4B93-A805-4FB75BB0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09" y="3379573"/>
            <a:ext cx="4345507" cy="34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4B576-C284-F0CD-B866-ED128A08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26718"/>
            <a:ext cx="10930128" cy="92007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Постановка задачи</a:t>
            </a:r>
            <a:r>
              <a:rPr lang="ru-RU" sz="4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и данные</a:t>
            </a:r>
            <a:endParaRPr lang="ru-RU" sz="42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F97CE"/>
          </a:solidFill>
          <a:ln w="38100" cap="rnd">
            <a:solidFill>
              <a:srgbClr val="8F97C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FE5B9-6B6A-D575-8D5F-CBE586BF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53" y="2302436"/>
            <a:ext cx="8255054" cy="422011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Зависимая переменная: </a:t>
            </a:r>
            <a:r>
              <a:rPr lang="ru-RU" sz="1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оценка стоимости квартиры.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преобразований остались следующие факторы: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комнат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постройки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площадь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Жилая площадь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Площадь кухни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Этаж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этажей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0000"/>
              </a:lnSpc>
            </a:pPr>
            <a:r>
              <a:rPr lang="ru-RU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 объявления (0 - агентство недвижимости, риелтор, 1 - владелец)</a:t>
            </a:r>
            <a:endParaRPr lang="ru-RU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Город">
            <a:extLst>
              <a:ext uri="{FF2B5EF4-FFF2-40B4-BE49-F238E27FC236}">
                <a16:creationId xmlns:a16="http://schemas.microsoft.com/office/drawing/2014/main" id="{FA464077-8526-C355-18D7-7B30D4BAD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5228" y="2679574"/>
            <a:ext cx="3366982" cy="3366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4A989F-C9EE-0947-F548-13DD24FDB08E}"/>
              </a:ext>
            </a:extLst>
          </p:cNvPr>
          <p:cNvSpPr txBox="1"/>
          <p:nvPr/>
        </p:nvSpPr>
        <p:spPr>
          <a:xfrm>
            <a:off x="1112849" y="1245180"/>
            <a:ext cx="9559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Разработать модель, которая позволит прогнозировать цены на квартиры в г. Реутов в зависимости от факторов, влияющих на эту стоимость.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анные были получены с сайта по продаже недвижимости cian.ru.</a:t>
            </a:r>
            <a:r>
              <a:rPr lang="ru-RU" sz="1800" dirty="0">
                <a:effectLst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60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5C19B-E8E4-178E-2C77-C169AF11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38" y="334087"/>
            <a:ext cx="10515600" cy="1325563"/>
          </a:xfrm>
        </p:spPr>
        <p:txBody>
          <a:bodyPr>
            <a:noAutofit/>
          </a:bodyPr>
          <a:lstStyle/>
          <a:p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Матрица парных коэффициентов корреляции</a:t>
            </a:r>
            <a:r>
              <a:rPr lang="ru-RU" sz="4200" b="1" dirty="0">
                <a:effectLst/>
              </a:rPr>
              <a:t> </a:t>
            </a:r>
            <a:endParaRPr lang="ru-RU" sz="4200" b="1" dirty="0"/>
          </a:p>
        </p:txBody>
      </p:sp>
      <p:pic>
        <p:nvPicPr>
          <p:cNvPr id="4" name="Объект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FA9A5F6-8C23-0721-D388-1459EEED2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470" y="2974627"/>
            <a:ext cx="8867773" cy="2223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9D840-B6B3-0347-617D-A0DC709587A3}"/>
              </a:ext>
            </a:extLst>
          </p:cNvPr>
          <p:cNvSpPr txBox="1"/>
          <p:nvPr/>
        </p:nvSpPr>
        <p:spPr>
          <a:xfrm>
            <a:off x="513712" y="2131012"/>
            <a:ext cx="6098058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Y - Цена	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1 - Автор объявления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2 - Этаж	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3 - Всего этажей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4 - Число комнат	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5 - Общая площадь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6 - Год постройки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7 - Жилая площадь	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8 - Площадь кухни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5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F870-B7F7-AA0C-149D-5C3A47C6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4" y="-407295"/>
            <a:ext cx="10273902" cy="171907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4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начимость коэффициентов корреляции</a:t>
            </a:r>
            <a:r>
              <a:rPr lang="ru-RU" sz="4200" b="1" dirty="0">
                <a:effectLst/>
              </a:rPr>
              <a:t> </a:t>
            </a:r>
            <a:endParaRPr lang="ru-RU" sz="4200" b="1" dirty="0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F97CE"/>
          </a:solidFill>
          <a:ln w="38100" cap="rnd">
            <a:solidFill>
              <a:srgbClr val="8F97C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DC1D2-C949-EC48-DC58-9F511290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45" y="2623554"/>
            <a:ext cx="4356719" cy="38699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1,96347</a:t>
            </a:r>
            <a:endParaRPr lang="ru-RU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ru-RU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t-расч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&gt; </a:t>
            </a:r>
            <a:r>
              <a:rPr lang="ru-RU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t-табл</a:t>
            </a:r>
            <a:endParaRPr lang="ru-RU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Факторы 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X4, Х5, Х7, Х8 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признаются статистически значимыми, что свидетельствуют о наличии устойчивой линейной связи. 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5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9008A64-D0A0-E291-2821-77FC2BA0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27" y="2542032"/>
            <a:ext cx="6077846" cy="33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A590E-ED47-596F-75C0-E083F9D7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7" y="77100"/>
            <a:ext cx="11876903" cy="1325563"/>
          </a:xfrm>
        </p:spPr>
        <p:txBody>
          <a:bodyPr>
            <a:noAutofit/>
          </a:bodyPr>
          <a:lstStyle/>
          <a:p>
            <a:r>
              <a:rPr lang="ru-RU" sz="4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модели на мультиколлиниарность</a:t>
            </a:r>
            <a:endParaRPr lang="ru-RU" sz="42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651CB4-9E5E-92B8-13DC-AC8ACF1D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1" y="1884526"/>
            <a:ext cx="11658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Связи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X3 и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X6, X4 и X5, X4 и X7, X5 и X7, X5 и X8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тесная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указывает на интеркорреляцию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обоснованности включения этих переменных в модель использую правило из учебника И. И. Елисеевой</a:t>
            </a:r>
            <a:r>
              <a:rPr lang="ru-RU" alt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1" descr="Изображение выглядит как текст, рукописный текст, Шриф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6B18056-73FF-0712-8323-2AA859ECB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r="51112"/>
          <a:stretch/>
        </p:blipFill>
        <p:spPr bwMode="auto">
          <a:xfrm>
            <a:off x="260465" y="3054526"/>
            <a:ext cx="2362201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B6BCFB9-6B3A-3B63-8C14-7299559C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66" y="3365493"/>
            <a:ext cx="89677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Из-за наличия сильной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карреляции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факторами, не выполнения правила, а также результата V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теста исключаю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4,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lang="ru-RU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35ADED3-54EA-A8CF-365A-4358E38F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627" y="4467152"/>
            <a:ext cx="1975908" cy="202014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C9CBABF-3A04-2421-D865-A6CED84B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75" y="4531854"/>
            <a:ext cx="9646458" cy="18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97497-ADBE-3083-2132-1AD16B2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3" y="365125"/>
            <a:ext cx="11503959" cy="1325563"/>
          </a:xfrm>
        </p:spPr>
        <p:txBody>
          <a:bodyPr>
            <a:noAutofit/>
          </a:bodyPr>
          <a:lstStyle/>
          <a:p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Расчет параметров регрессионного уравнения</a:t>
            </a:r>
            <a:r>
              <a:rPr lang="ru-RU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4200" dirty="0"/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DFA5F0E-9508-8CBA-DD2A-B5A0CDF2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256"/>
          <a:stretch/>
        </p:blipFill>
        <p:spPr>
          <a:xfrm>
            <a:off x="218631" y="4554876"/>
            <a:ext cx="4716361" cy="145975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71831EA-8562-72B9-5563-E2505CAAC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66" y="4618676"/>
            <a:ext cx="6956016" cy="1211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AEE381-4EAB-9B5B-D81E-4EB356767CB4}"/>
              </a:ext>
            </a:extLst>
          </p:cNvPr>
          <p:cNvSpPr txBox="1"/>
          <p:nvPr/>
        </p:nvSpPr>
        <p:spPr>
          <a:xfrm>
            <a:off x="358346" y="1978717"/>
            <a:ext cx="11183774" cy="162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0,2628 &gt; 0.05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-набл &lt; </a:t>
            </a:r>
            <a:r>
              <a:rPr lang="ru-RU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t-табл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(1,12 &lt; 1,96).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актор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значимым и его можно исключить.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-набл &gt; </a:t>
            </a:r>
            <a:r>
              <a:rPr lang="ru-RU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F-табл</a:t>
            </a:r>
            <a:r>
              <a:rPr lang="ru-RU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1173,205 &gt;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2,61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расхождение между вычисленными дисперсиями существенна и носит неслучайный характер. </a:t>
            </a:r>
          </a:p>
          <a:p>
            <a:pPr indent="450215" algn="just">
              <a:lnSpc>
                <a:spcPct val="150000"/>
              </a:lnSpc>
            </a:pP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23837-D44B-796C-4CAF-8C45A37FE423}"/>
              </a:ext>
            </a:extLst>
          </p:cNvPr>
          <p:cNvSpPr txBox="1"/>
          <p:nvPr/>
        </p:nvSpPr>
        <p:spPr>
          <a:xfrm>
            <a:off x="1232700" y="3600769"/>
            <a:ext cx="9966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292347,04 + 28884,68*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+ 177414,61*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+ 84360,29*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ru-RU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90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4A2C0-C128-E650-5418-6E3A445B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9" y="365125"/>
            <a:ext cx="11335870" cy="1325563"/>
          </a:xfrm>
        </p:spPr>
        <p:txBody>
          <a:bodyPr>
            <a:noAutofit/>
          </a:bodyPr>
          <a:lstStyle/>
          <a:p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Проверка условий для получения «хороших» оценок МНК</a:t>
            </a:r>
            <a:r>
              <a:rPr lang="ru-RU" sz="4200" dirty="0">
                <a:effectLst/>
              </a:rPr>
              <a:t> 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0E3E5-808C-6713-A3A5-64B6090F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2093313"/>
            <a:ext cx="11533094" cy="4899157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на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гетероскедастичность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использовал тест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Голдфелда-Квандта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присутствует гомоскедастичность.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H1: присутствует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гетероскедастичность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-набл = 2,390638381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-набл = 6,219502607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-набл = 4,59190165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1,245800072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ru-RU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-набл | для всех факторов &gt; </a:t>
            </a:r>
            <a:r>
              <a:rPr lang="en-US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</a:t>
            </a:r>
            <a:r>
              <a:rPr lang="ru-RU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улевая гипотеза отвергается, 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гетероскедастичность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Среднее абсолютное отклонение между предсказанными и фактическими значениями составляет 11,03482718.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A098D1-4F2E-C08D-9B0E-71D2B0C2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5" y="3231589"/>
            <a:ext cx="21082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9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2C354-2B81-73E2-17D5-570FFFE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Экономический смысл коэффициентов регрессии</a:t>
            </a:r>
            <a:r>
              <a:rPr lang="ru-RU" sz="4200" dirty="0">
                <a:effectLst/>
              </a:rPr>
              <a:t> 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201E0-BB04-3149-34C1-D994C2BC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43" y="2048503"/>
            <a:ext cx="5074508" cy="4563491"/>
          </a:xfrm>
        </p:spPr>
        <p:txBody>
          <a:bodyPr>
            <a:normAutofit fontScale="62500" lnSpcReduction="2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регрессии </a:t>
            </a:r>
            <a:r>
              <a:rPr lang="ru-RU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</a:t>
            </a:r>
            <a:r>
              <a:rPr lang="ru-RU" sz="2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показывает, что при увеличении этажа стоимость квартиры увеличивается на </a:t>
            </a:r>
            <a:r>
              <a:rPr lang="ru-RU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28884,68 </a:t>
            </a:r>
            <a:endParaRPr lang="ru-RU" sz="2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регрессии </a:t>
            </a:r>
            <a:r>
              <a:rPr lang="en-US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2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показывает, что при увеличении общей площади квартиры на 1кв. м ее стоимость увеличивается на </a:t>
            </a:r>
            <a:r>
              <a:rPr lang="ru-RU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177414,61 </a:t>
            </a:r>
            <a:endParaRPr lang="ru-RU" sz="2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регрессии </a:t>
            </a:r>
            <a:r>
              <a:rPr lang="ru-RU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X8</a:t>
            </a:r>
            <a:r>
              <a:rPr lang="ru-RU" sz="2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показывает, что при увеличении площади кухни на 1кв. м. стоимость квартиры увеличивается на </a:t>
            </a:r>
            <a:r>
              <a:rPr lang="ru-RU" sz="2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84360,29</a:t>
            </a:r>
            <a:endParaRPr lang="ru-RU" sz="2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ECE1A3-CE46-BFF9-4103-CB00FA3E64C1}"/>
              </a:ext>
            </a:extLst>
          </p:cNvPr>
          <p:cNvSpPr txBox="1">
            <a:spLocks/>
          </p:cNvSpPr>
          <p:nvPr/>
        </p:nvSpPr>
        <p:spPr>
          <a:xfrm>
            <a:off x="5877818" y="1966455"/>
            <a:ext cx="538330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общей площади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(X5)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0,8689. При увеличении общей площади на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1%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стоимость квартиры увеличивается на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0,8689%.</a:t>
            </a:r>
            <a:endParaRPr lang="ru-RU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этажа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(X2): 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0,2375. То есть, при увеличении значения этажа на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1%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стоимость квартиры возрастает на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0,2375%.</a:t>
            </a:r>
            <a:endParaRPr lang="ru-RU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площади кухни (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X8): 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0,08219. При увеличении площади кухни на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1%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стоимость квартиры увеличивается на </a:t>
            </a:r>
            <a:r>
              <a:rPr lang="ru-RU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0,08219%.</a:t>
            </a:r>
            <a:endParaRPr lang="ru-RU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94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7E3E-5958-E03A-DDC6-C2D6FEE0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5" y="525763"/>
            <a:ext cx="10515600" cy="1325563"/>
          </a:xfrm>
        </p:spPr>
        <p:txBody>
          <a:bodyPr>
            <a:normAutofit/>
          </a:bodyPr>
          <a:lstStyle/>
          <a:p>
            <a:r>
              <a:rPr lang="ru-RU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Выводы</a:t>
            </a:r>
            <a:r>
              <a:rPr lang="ru-RU" sz="4200" dirty="0">
                <a:effectLst/>
              </a:rPr>
              <a:t> 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7C926-7134-38B5-CDAA-739C3836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95" y="1954098"/>
            <a:ext cx="10515600" cy="4251960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проведенной работы была построена модель для прогнозирования цен на квартиры в г. Реутов. Были определены значимые факторы, которые влияют на цену квартиры, и решена проблема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мультиколлиниарности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была произведена проверка на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гетероскедастичность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выбранных факторов было построено регрессионное уравнение, которое может использоваться для прогнозирования цены квартиры.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 проведен анализ адекватности уравнения и проверен экономический смысл его коэффициентов.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6EC967-B9E4-4E5A-85A3-3AAB8E76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57" y="4539564"/>
            <a:ext cx="2901778" cy="217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491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689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The Hand Bold</vt:lpstr>
      <vt:lpstr>The Serif Hand Black</vt:lpstr>
      <vt:lpstr>Times New Roman</vt:lpstr>
      <vt:lpstr>SketchyVTI</vt:lpstr>
      <vt:lpstr>Эконометрическое моделирование стоимости квартир в г. Реутов </vt:lpstr>
      <vt:lpstr>Постановка задачи и данные</vt:lpstr>
      <vt:lpstr>Матрица парных коэффициентов корреляции </vt:lpstr>
      <vt:lpstr>Значимость коэффициентов корреляции </vt:lpstr>
      <vt:lpstr>Проверка модели на мультиколлиниарность</vt:lpstr>
      <vt:lpstr>Расчет параметров регрессионного уравнения </vt:lpstr>
      <vt:lpstr>Проверка условий для получения «хороших» оценок МНК </vt:lpstr>
      <vt:lpstr>Экономический смысл коэффициентов регрессии </vt:lpstr>
      <vt:lpstr>Выводы </vt:lpstr>
      <vt:lpstr>Используемые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Эконометрическое моделирование стоимости квартир в г. Реутов</dc:title>
  <dc:creator>Меньшиков Илья Владимирович</dc:creator>
  <cp:lastModifiedBy>Анастасия</cp:lastModifiedBy>
  <cp:revision>8</cp:revision>
  <dcterms:created xsi:type="dcterms:W3CDTF">2023-05-21T16:46:13Z</dcterms:created>
  <dcterms:modified xsi:type="dcterms:W3CDTF">2023-05-21T19:09:51Z</dcterms:modified>
</cp:coreProperties>
</file>