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40" autoAdjust="0"/>
    <p:restoredTop sz="94660"/>
  </p:normalViewPr>
  <p:slideViewPr>
    <p:cSldViewPr snapToGrid="0">
      <p:cViewPr varScale="1">
        <p:scale>
          <a:sx n="125" d="100"/>
          <a:sy n="125" d="100"/>
        </p:scale>
        <p:origin x="12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9B9C-7494-485A-B542-AE378E07CA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FI"/>
          </a:p>
        </p:txBody>
      </p:sp>
      <p:sp>
        <p:nvSpPr>
          <p:cNvPr id="3" name="Subtitle 2">
            <a:extLst>
              <a:ext uri="{FF2B5EF4-FFF2-40B4-BE49-F238E27FC236}">
                <a16:creationId xmlns:a16="http://schemas.microsoft.com/office/drawing/2014/main" id="{ABC0F282-6C68-44FC-BCFB-160C2A86B3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FI"/>
          </a:p>
        </p:txBody>
      </p:sp>
      <p:sp>
        <p:nvSpPr>
          <p:cNvPr id="4" name="Date Placeholder 3">
            <a:extLst>
              <a:ext uri="{FF2B5EF4-FFF2-40B4-BE49-F238E27FC236}">
                <a16:creationId xmlns:a16="http://schemas.microsoft.com/office/drawing/2014/main" id="{E127EA1D-E1FE-4F05-BCD2-2CBF90008A67}"/>
              </a:ext>
            </a:extLst>
          </p:cNvPr>
          <p:cNvSpPr>
            <a:spLocks noGrp="1"/>
          </p:cNvSpPr>
          <p:nvPr>
            <p:ph type="dt" sz="half" idx="10"/>
          </p:nvPr>
        </p:nvSpPr>
        <p:spPr/>
        <p:txBody>
          <a:bodyPr/>
          <a:lstStyle/>
          <a:p>
            <a:fld id="{FE8E1C6F-B18E-4D88-B532-8A499C6B05A8}" type="datetimeFigureOut">
              <a:rPr lang="en-FI" smtClean="0"/>
              <a:t>24/10/2020</a:t>
            </a:fld>
            <a:endParaRPr lang="en-FI"/>
          </a:p>
        </p:txBody>
      </p:sp>
      <p:sp>
        <p:nvSpPr>
          <p:cNvPr id="5" name="Footer Placeholder 4">
            <a:extLst>
              <a:ext uri="{FF2B5EF4-FFF2-40B4-BE49-F238E27FC236}">
                <a16:creationId xmlns:a16="http://schemas.microsoft.com/office/drawing/2014/main" id="{A6BEB48A-C45C-4911-AD0A-89C7A8769EC5}"/>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5EB45160-1AB3-4AEE-8088-155B25584E2A}"/>
              </a:ext>
            </a:extLst>
          </p:cNvPr>
          <p:cNvSpPr>
            <a:spLocks noGrp="1"/>
          </p:cNvSpPr>
          <p:nvPr>
            <p:ph type="sldNum" sz="quarter" idx="12"/>
          </p:nvPr>
        </p:nvSpPr>
        <p:spPr/>
        <p:txBody>
          <a:bodyPr/>
          <a:lstStyle/>
          <a:p>
            <a:fld id="{89498C6C-862E-4C59-A2B1-C9E2501704CD}" type="slidenum">
              <a:rPr lang="en-FI" smtClean="0"/>
              <a:t>‹#›</a:t>
            </a:fld>
            <a:endParaRPr lang="en-FI"/>
          </a:p>
        </p:txBody>
      </p:sp>
    </p:spTree>
    <p:extLst>
      <p:ext uri="{BB962C8B-B14F-4D97-AF65-F5344CB8AC3E}">
        <p14:creationId xmlns:p14="http://schemas.microsoft.com/office/powerpoint/2010/main" val="3299398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D05C-0B75-4A0A-89FB-4DF9D05847F8}"/>
              </a:ext>
            </a:extLst>
          </p:cNvPr>
          <p:cNvSpPr>
            <a:spLocks noGrp="1"/>
          </p:cNvSpPr>
          <p:nvPr>
            <p:ph type="title"/>
          </p:nvPr>
        </p:nvSpPr>
        <p:spPr/>
        <p:txBody>
          <a:bodyPr/>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D11C0AC6-01F0-4BB0-AE04-BE0E3BB5FB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99F91B33-BE63-41BB-9BE0-6DDBF2DF58C4}"/>
              </a:ext>
            </a:extLst>
          </p:cNvPr>
          <p:cNvSpPr>
            <a:spLocks noGrp="1"/>
          </p:cNvSpPr>
          <p:nvPr>
            <p:ph type="dt" sz="half" idx="10"/>
          </p:nvPr>
        </p:nvSpPr>
        <p:spPr/>
        <p:txBody>
          <a:bodyPr/>
          <a:lstStyle/>
          <a:p>
            <a:fld id="{FE8E1C6F-B18E-4D88-B532-8A499C6B05A8}" type="datetimeFigureOut">
              <a:rPr lang="en-FI" smtClean="0"/>
              <a:t>24/10/2020</a:t>
            </a:fld>
            <a:endParaRPr lang="en-FI"/>
          </a:p>
        </p:txBody>
      </p:sp>
      <p:sp>
        <p:nvSpPr>
          <p:cNvPr id="5" name="Footer Placeholder 4">
            <a:extLst>
              <a:ext uri="{FF2B5EF4-FFF2-40B4-BE49-F238E27FC236}">
                <a16:creationId xmlns:a16="http://schemas.microsoft.com/office/drawing/2014/main" id="{E9F5EF4A-65EB-44E0-A978-EFC91EE3BF05}"/>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904F8DB3-8B08-4AAC-B2C2-8E9C38283675}"/>
              </a:ext>
            </a:extLst>
          </p:cNvPr>
          <p:cNvSpPr>
            <a:spLocks noGrp="1"/>
          </p:cNvSpPr>
          <p:nvPr>
            <p:ph type="sldNum" sz="quarter" idx="12"/>
          </p:nvPr>
        </p:nvSpPr>
        <p:spPr/>
        <p:txBody>
          <a:bodyPr/>
          <a:lstStyle/>
          <a:p>
            <a:fld id="{89498C6C-862E-4C59-A2B1-C9E2501704CD}" type="slidenum">
              <a:rPr lang="en-FI" smtClean="0"/>
              <a:t>‹#›</a:t>
            </a:fld>
            <a:endParaRPr lang="en-FI"/>
          </a:p>
        </p:txBody>
      </p:sp>
    </p:spTree>
    <p:extLst>
      <p:ext uri="{BB962C8B-B14F-4D97-AF65-F5344CB8AC3E}">
        <p14:creationId xmlns:p14="http://schemas.microsoft.com/office/powerpoint/2010/main" val="411479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FF15F8-5D21-4860-896C-D1535CB441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754DAE12-7860-4F43-99E1-383B9B139D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576921C4-EFCF-45F2-870E-1C42B9A9FC6A}"/>
              </a:ext>
            </a:extLst>
          </p:cNvPr>
          <p:cNvSpPr>
            <a:spLocks noGrp="1"/>
          </p:cNvSpPr>
          <p:nvPr>
            <p:ph type="dt" sz="half" idx="10"/>
          </p:nvPr>
        </p:nvSpPr>
        <p:spPr/>
        <p:txBody>
          <a:bodyPr/>
          <a:lstStyle/>
          <a:p>
            <a:fld id="{FE8E1C6F-B18E-4D88-B532-8A499C6B05A8}" type="datetimeFigureOut">
              <a:rPr lang="en-FI" smtClean="0"/>
              <a:t>24/10/2020</a:t>
            </a:fld>
            <a:endParaRPr lang="en-FI"/>
          </a:p>
        </p:txBody>
      </p:sp>
      <p:sp>
        <p:nvSpPr>
          <p:cNvPr id="5" name="Footer Placeholder 4">
            <a:extLst>
              <a:ext uri="{FF2B5EF4-FFF2-40B4-BE49-F238E27FC236}">
                <a16:creationId xmlns:a16="http://schemas.microsoft.com/office/drawing/2014/main" id="{74169B13-0BB0-487F-86D0-080BF21EABE3}"/>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9391D31F-AD43-4F64-A9BA-903F0318F05F}"/>
              </a:ext>
            </a:extLst>
          </p:cNvPr>
          <p:cNvSpPr>
            <a:spLocks noGrp="1"/>
          </p:cNvSpPr>
          <p:nvPr>
            <p:ph type="sldNum" sz="quarter" idx="12"/>
          </p:nvPr>
        </p:nvSpPr>
        <p:spPr/>
        <p:txBody>
          <a:bodyPr/>
          <a:lstStyle/>
          <a:p>
            <a:fld id="{89498C6C-862E-4C59-A2B1-C9E2501704CD}" type="slidenum">
              <a:rPr lang="en-FI" smtClean="0"/>
              <a:t>‹#›</a:t>
            </a:fld>
            <a:endParaRPr lang="en-FI"/>
          </a:p>
        </p:txBody>
      </p:sp>
    </p:spTree>
    <p:extLst>
      <p:ext uri="{BB962C8B-B14F-4D97-AF65-F5344CB8AC3E}">
        <p14:creationId xmlns:p14="http://schemas.microsoft.com/office/powerpoint/2010/main" val="64716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2B4-39C0-459B-AEAD-F877FFF252EF}"/>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4488B025-EF27-4C2D-ACF6-18AF7DAFC5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FD63980E-615E-43E5-AF20-C3B2E268C080}"/>
              </a:ext>
            </a:extLst>
          </p:cNvPr>
          <p:cNvSpPr>
            <a:spLocks noGrp="1"/>
          </p:cNvSpPr>
          <p:nvPr>
            <p:ph type="dt" sz="half" idx="10"/>
          </p:nvPr>
        </p:nvSpPr>
        <p:spPr/>
        <p:txBody>
          <a:bodyPr/>
          <a:lstStyle/>
          <a:p>
            <a:fld id="{FE8E1C6F-B18E-4D88-B532-8A499C6B05A8}" type="datetimeFigureOut">
              <a:rPr lang="en-FI" smtClean="0"/>
              <a:t>24/10/2020</a:t>
            </a:fld>
            <a:endParaRPr lang="en-FI"/>
          </a:p>
        </p:txBody>
      </p:sp>
      <p:sp>
        <p:nvSpPr>
          <p:cNvPr id="5" name="Footer Placeholder 4">
            <a:extLst>
              <a:ext uri="{FF2B5EF4-FFF2-40B4-BE49-F238E27FC236}">
                <a16:creationId xmlns:a16="http://schemas.microsoft.com/office/drawing/2014/main" id="{7E62A2FA-4E85-4E2C-9D35-D6940CD5A3EA}"/>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EE9BF584-0ADE-4A04-987B-5A35D9D390E4}"/>
              </a:ext>
            </a:extLst>
          </p:cNvPr>
          <p:cNvSpPr>
            <a:spLocks noGrp="1"/>
          </p:cNvSpPr>
          <p:nvPr>
            <p:ph type="sldNum" sz="quarter" idx="12"/>
          </p:nvPr>
        </p:nvSpPr>
        <p:spPr/>
        <p:txBody>
          <a:bodyPr/>
          <a:lstStyle/>
          <a:p>
            <a:fld id="{89498C6C-862E-4C59-A2B1-C9E2501704CD}" type="slidenum">
              <a:rPr lang="en-FI" smtClean="0"/>
              <a:t>‹#›</a:t>
            </a:fld>
            <a:endParaRPr lang="en-FI"/>
          </a:p>
        </p:txBody>
      </p:sp>
    </p:spTree>
    <p:extLst>
      <p:ext uri="{BB962C8B-B14F-4D97-AF65-F5344CB8AC3E}">
        <p14:creationId xmlns:p14="http://schemas.microsoft.com/office/powerpoint/2010/main" val="3785200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F9DA-9356-4397-9E64-D3A4A32820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FI"/>
          </a:p>
        </p:txBody>
      </p:sp>
      <p:sp>
        <p:nvSpPr>
          <p:cNvPr id="3" name="Text Placeholder 2">
            <a:extLst>
              <a:ext uri="{FF2B5EF4-FFF2-40B4-BE49-F238E27FC236}">
                <a16:creationId xmlns:a16="http://schemas.microsoft.com/office/drawing/2014/main" id="{6E260129-C3ED-4187-81A8-9C9292D8CD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052F84-A55E-4CEA-914D-205194B01476}"/>
              </a:ext>
            </a:extLst>
          </p:cNvPr>
          <p:cNvSpPr>
            <a:spLocks noGrp="1"/>
          </p:cNvSpPr>
          <p:nvPr>
            <p:ph type="dt" sz="half" idx="10"/>
          </p:nvPr>
        </p:nvSpPr>
        <p:spPr/>
        <p:txBody>
          <a:bodyPr/>
          <a:lstStyle/>
          <a:p>
            <a:fld id="{FE8E1C6F-B18E-4D88-B532-8A499C6B05A8}" type="datetimeFigureOut">
              <a:rPr lang="en-FI" smtClean="0"/>
              <a:t>24/10/2020</a:t>
            </a:fld>
            <a:endParaRPr lang="en-FI"/>
          </a:p>
        </p:txBody>
      </p:sp>
      <p:sp>
        <p:nvSpPr>
          <p:cNvPr id="5" name="Footer Placeholder 4">
            <a:extLst>
              <a:ext uri="{FF2B5EF4-FFF2-40B4-BE49-F238E27FC236}">
                <a16:creationId xmlns:a16="http://schemas.microsoft.com/office/drawing/2014/main" id="{393D49CF-4E28-4270-8A71-727E145DE191}"/>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EE80672C-9DC8-4EB2-90B8-8543BEBB9607}"/>
              </a:ext>
            </a:extLst>
          </p:cNvPr>
          <p:cNvSpPr>
            <a:spLocks noGrp="1"/>
          </p:cNvSpPr>
          <p:nvPr>
            <p:ph type="sldNum" sz="quarter" idx="12"/>
          </p:nvPr>
        </p:nvSpPr>
        <p:spPr/>
        <p:txBody>
          <a:bodyPr/>
          <a:lstStyle/>
          <a:p>
            <a:fld id="{89498C6C-862E-4C59-A2B1-C9E2501704CD}" type="slidenum">
              <a:rPr lang="en-FI" smtClean="0"/>
              <a:t>‹#›</a:t>
            </a:fld>
            <a:endParaRPr lang="en-FI"/>
          </a:p>
        </p:txBody>
      </p:sp>
    </p:spTree>
    <p:extLst>
      <p:ext uri="{BB962C8B-B14F-4D97-AF65-F5344CB8AC3E}">
        <p14:creationId xmlns:p14="http://schemas.microsoft.com/office/powerpoint/2010/main" val="412906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331D-C38C-4339-9950-754E131CBB13}"/>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97245FFD-0729-4366-BEAB-58D2D03E1B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Content Placeholder 3">
            <a:extLst>
              <a:ext uri="{FF2B5EF4-FFF2-40B4-BE49-F238E27FC236}">
                <a16:creationId xmlns:a16="http://schemas.microsoft.com/office/drawing/2014/main" id="{46B061C4-A8D9-4024-9F5C-0543BF5F48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Date Placeholder 4">
            <a:extLst>
              <a:ext uri="{FF2B5EF4-FFF2-40B4-BE49-F238E27FC236}">
                <a16:creationId xmlns:a16="http://schemas.microsoft.com/office/drawing/2014/main" id="{7059C57D-F552-4D17-B424-92AA5A05F74F}"/>
              </a:ext>
            </a:extLst>
          </p:cNvPr>
          <p:cNvSpPr>
            <a:spLocks noGrp="1"/>
          </p:cNvSpPr>
          <p:nvPr>
            <p:ph type="dt" sz="half" idx="10"/>
          </p:nvPr>
        </p:nvSpPr>
        <p:spPr/>
        <p:txBody>
          <a:bodyPr/>
          <a:lstStyle/>
          <a:p>
            <a:fld id="{FE8E1C6F-B18E-4D88-B532-8A499C6B05A8}" type="datetimeFigureOut">
              <a:rPr lang="en-FI" smtClean="0"/>
              <a:t>24/10/2020</a:t>
            </a:fld>
            <a:endParaRPr lang="en-FI"/>
          </a:p>
        </p:txBody>
      </p:sp>
      <p:sp>
        <p:nvSpPr>
          <p:cNvPr id="6" name="Footer Placeholder 5">
            <a:extLst>
              <a:ext uri="{FF2B5EF4-FFF2-40B4-BE49-F238E27FC236}">
                <a16:creationId xmlns:a16="http://schemas.microsoft.com/office/drawing/2014/main" id="{AB2B2620-4B0A-49C2-B399-3732A6EED4B6}"/>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2870C5AE-9A59-407C-A9FC-6C37B41AF555}"/>
              </a:ext>
            </a:extLst>
          </p:cNvPr>
          <p:cNvSpPr>
            <a:spLocks noGrp="1"/>
          </p:cNvSpPr>
          <p:nvPr>
            <p:ph type="sldNum" sz="quarter" idx="12"/>
          </p:nvPr>
        </p:nvSpPr>
        <p:spPr/>
        <p:txBody>
          <a:bodyPr/>
          <a:lstStyle/>
          <a:p>
            <a:fld id="{89498C6C-862E-4C59-A2B1-C9E2501704CD}" type="slidenum">
              <a:rPr lang="en-FI" smtClean="0"/>
              <a:t>‹#›</a:t>
            </a:fld>
            <a:endParaRPr lang="en-FI"/>
          </a:p>
        </p:txBody>
      </p:sp>
    </p:spTree>
    <p:extLst>
      <p:ext uri="{BB962C8B-B14F-4D97-AF65-F5344CB8AC3E}">
        <p14:creationId xmlns:p14="http://schemas.microsoft.com/office/powerpoint/2010/main" val="91147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1218-6529-4D8C-B202-486B346C7A10}"/>
              </a:ext>
            </a:extLst>
          </p:cNvPr>
          <p:cNvSpPr>
            <a:spLocks noGrp="1"/>
          </p:cNvSpPr>
          <p:nvPr>
            <p:ph type="title"/>
          </p:nvPr>
        </p:nvSpPr>
        <p:spPr>
          <a:xfrm>
            <a:off x="839788" y="365125"/>
            <a:ext cx="10515600" cy="1325563"/>
          </a:xfrm>
        </p:spPr>
        <p:txBody>
          <a:bodyPr/>
          <a:lstStyle/>
          <a:p>
            <a:r>
              <a:rPr lang="en-US"/>
              <a:t>Click to edit Master title style</a:t>
            </a:r>
            <a:endParaRPr lang="en-FI"/>
          </a:p>
        </p:txBody>
      </p:sp>
      <p:sp>
        <p:nvSpPr>
          <p:cNvPr id="3" name="Text Placeholder 2">
            <a:extLst>
              <a:ext uri="{FF2B5EF4-FFF2-40B4-BE49-F238E27FC236}">
                <a16:creationId xmlns:a16="http://schemas.microsoft.com/office/drawing/2014/main" id="{6DC089F1-97FC-4456-A668-74F9DD4B96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7E9A6-0B49-4E7A-A0A5-8CBA49BA05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Text Placeholder 4">
            <a:extLst>
              <a:ext uri="{FF2B5EF4-FFF2-40B4-BE49-F238E27FC236}">
                <a16:creationId xmlns:a16="http://schemas.microsoft.com/office/drawing/2014/main" id="{A6B719A9-FEC5-4E95-A69D-BB98B76A8F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6FBF2F-765A-4BAF-85F1-D1484F62B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7" name="Date Placeholder 6">
            <a:extLst>
              <a:ext uri="{FF2B5EF4-FFF2-40B4-BE49-F238E27FC236}">
                <a16:creationId xmlns:a16="http://schemas.microsoft.com/office/drawing/2014/main" id="{886EF085-343B-40B3-B6D6-C3CBC923939A}"/>
              </a:ext>
            </a:extLst>
          </p:cNvPr>
          <p:cNvSpPr>
            <a:spLocks noGrp="1"/>
          </p:cNvSpPr>
          <p:nvPr>
            <p:ph type="dt" sz="half" idx="10"/>
          </p:nvPr>
        </p:nvSpPr>
        <p:spPr/>
        <p:txBody>
          <a:bodyPr/>
          <a:lstStyle/>
          <a:p>
            <a:fld id="{FE8E1C6F-B18E-4D88-B532-8A499C6B05A8}" type="datetimeFigureOut">
              <a:rPr lang="en-FI" smtClean="0"/>
              <a:t>24/10/2020</a:t>
            </a:fld>
            <a:endParaRPr lang="en-FI"/>
          </a:p>
        </p:txBody>
      </p:sp>
      <p:sp>
        <p:nvSpPr>
          <p:cNvPr id="8" name="Footer Placeholder 7">
            <a:extLst>
              <a:ext uri="{FF2B5EF4-FFF2-40B4-BE49-F238E27FC236}">
                <a16:creationId xmlns:a16="http://schemas.microsoft.com/office/drawing/2014/main" id="{7C932C4D-BD10-4229-A547-FC01A00FDEB1}"/>
              </a:ext>
            </a:extLst>
          </p:cNvPr>
          <p:cNvSpPr>
            <a:spLocks noGrp="1"/>
          </p:cNvSpPr>
          <p:nvPr>
            <p:ph type="ftr" sz="quarter" idx="11"/>
          </p:nvPr>
        </p:nvSpPr>
        <p:spPr/>
        <p:txBody>
          <a:bodyPr/>
          <a:lstStyle/>
          <a:p>
            <a:endParaRPr lang="en-FI"/>
          </a:p>
        </p:txBody>
      </p:sp>
      <p:sp>
        <p:nvSpPr>
          <p:cNvPr id="9" name="Slide Number Placeholder 8">
            <a:extLst>
              <a:ext uri="{FF2B5EF4-FFF2-40B4-BE49-F238E27FC236}">
                <a16:creationId xmlns:a16="http://schemas.microsoft.com/office/drawing/2014/main" id="{924897D3-65B5-45C0-8876-88E33A679133}"/>
              </a:ext>
            </a:extLst>
          </p:cNvPr>
          <p:cNvSpPr>
            <a:spLocks noGrp="1"/>
          </p:cNvSpPr>
          <p:nvPr>
            <p:ph type="sldNum" sz="quarter" idx="12"/>
          </p:nvPr>
        </p:nvSpPr>
        <p:spPr/>
        <p:txBody>
          <a:bodyPr/>
          <a:lstStyle/>
          <a:p>
            <a:fld id="{89498C6C-862E-4C59-A2B1-C9E2501704CD}" type="slidenum">
              <a:rPr lang="en-FI" smtClean="0"/>
              <a:t>‹#›</a:t>
            </a:fld>
            <a:endParaRPr lang="en-FI"/>
          </a:p>
        </p:txBody>
      </p:sp>
    </p:spTree>
    <p:extLst>
      <p:ext uri="{BB962C8B-B14F-4D97-AF65-F5344CB8AC3E}">
        <p14:creationId xmlns:p14="http://schemas.microsoft.com/office/powerpoint/2010/main" val="72951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18F5-4C1B-4958-91EC-4221174D854D}"/>
              </a:ext>
            </a:extLst>
          </p:cNvPr>
          <p:cNvSpPr>
            <a:spLocks noGrp="1"/>
          </p:cNvSpPr>
          <p:nvPr>
            <p:ph type="title"/>
          </p:nvPr>
        </p:nvSpPr>
        <p:spPr/>
        <p:txBody>
          <a:bodyPr/>
          <a:lstStyle/>
          <a:p>
            <a:r>
              <a:rPr lang="en-US"/>
              <a:t>Click to edit Master title style</a:t>
            </a:r>
            <a:endParaRPr lang="en-FI"/>
          </a:p>
        </p:txBody>
      </p:sp>
      <p:sp>
        <p:nvSpPr>
          <p:cNvPr id="3" name="Date Placeholder 2">
            <a:extLst>
              <a:ext uri="{FF2B5EF4-FFF2-40B4-BE49-F238E27FC236}">
                <a16:creationId xmlns:a16="http://schemas.microsoft.com/office/drawing/2014/main" id="{FBF9E821-2BA9-4745-A245-28279B14951E}"/>
              </a:ext>
            </a:extLst>
          </p:cNvPr>
          <p:cNvSpPr>
            <a:spLocks noGrp="1"/>
          </p:cNvSpPr>
          <p:nvPr>
            <p:ph type="dt" sz="half" idx="10"/>
          </p:nvPr>
        </p:nvSpPr>
        <p:spPr/>
        <p:txBody>
          <a:bodyPr/>
          <a:lstStyle/>
          <a:p>
            <a:fld id="{FE8E1C6F-B18E-4D88-B532-8A499C6B05A8}" type="datetimeFigureOut">
              <a:rPr lang="en-FI" smtClean="0"/>
              <a:t>24/10/2020</a:t>
            </a:fld>
            <a:endParaRPr lang="en-FI"/>
          </a:p>
        </p:txBody>
      </p:sp>
      <p:sp>
        <p:nvSpPr>
          <p:cNvPr id="4" name="Footer Placeholder 3">
            <a:extLst>
              <a:ext uri="{FF2B5EF4-FFF2-40B4-BE49-F238E27FC236}">
                <a16:creationId xmlns:a16="http://schemas.microsoft.com/office/drawing/2014/main" id="{A19B37FF-34E2-4E6D-864E-802B60CF4927}"/>
              </a:ext>
            </a:extLst>
          </p:cNvPr>
          <p:cNvSpPr>
            <a:spLocks noGrp="1"/>
          </p:cNvSpPr>
          <p:nvPr>
            <p:ph type="ftr" sz="quarter" idx="11"/>
          </p:nvPr>
        </p:nvSpPr>
        <p:spPr/>
        <p:txBody>
          <a:bodyPr/>
          <a:lstStyle/>
          <a:p>
            <a:endParaRPr lang="en-FI"/>
          </a:p>
        </p:txBody>
      </p:sp>
      <p:sp>
        <p:nvSpPr>
          <p:cNvPr id="5" name="Slide Number Placeholder 4">
            <a:extLst>
              <a:ext uri="{FF2B5EF4-FFF2-40B4-BE49-F238E27FC236}">
                <a16:creationId xmlns:a16="http://schemas.microsoft.com/office/drawing/2014/main" id="{F99C6584-8783-4605-BF7E-16E420991824}"/>
              </a:ext>
            </a:extLst>
          </p:cNvPr>
          <p:cNvSpPr>
            <a:spLocks noGrp="1"/>
          </p:cNvSpPr>
          <p:nvPr>
            <p:ph type="sldNum" sz="quarter" idx="12"/>
          </p:nvPr>
        </p:nvSpPr>
        <p:spPr/>
        <p:txBody>
          <a:bodyPr/>
          <a:lstStyle/>
          <a:p>
            <a:fld id="{89498C6C-862E-4C59-A2B1-C9E2501704CD}" type="slidenum">
              <a:rPr lang="en-FI" smtClean="0"/>
              <a:t>‹#›</a:t>
            </a:fld>
            <a:endParaRPr lang="en-FI"/>
          </a:p>
        </p:txBody>
      </p:sp>
    </p:spTree>
    <p:extLst>
      <p:ext uri="{BB962C8B-B14F-4D97-AF65-F5344CB8AC3E}">
        <p14:creationId xmlns:p14="http://schemas.microsoft.com/office/powerpoint/2010/main" val="10365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14D50C-CA8C-463B-AEA3-0988368F416E}"/>
              </a:ext>
            </a:extLst>
          </p:cNvPr>
          <p:cNvSpPr>
            <a:spLocks noGrp="1"/>
          </p:cNvSpPr>
          <p:nvPr>
            <p:ph type="dt" sz="half" idx="10"/>
          </p:nvPr>
        </p:nvSpPr>
        <p:spPr/>
        <p:txBody>
          <a:bodyPr/>
          <a:lstStyle/>
          <a:p>
            <a:fld id="{FE8E1C6F-B18E-4D88-B532-8A499C6B05A8}" type="datetimeFigureOut">
              <a:rPr lang="en-FI" smtClean="0"/>
              <a:t>24/10/2020</a:t>
            </a:fld>
            <a:endParaRPr lang="en-FI"/>
          </a:p>
        </p:txBody>
      </p:sp>
      <p:sp>
        <p:nvSpPr>
          <p:cNvPr id="3" name="Footer Placeholder 2">
            <a:extLst>
              <a:ext uri="{FF2B5EF4-FFF2-40B4-BE49-F238E27FC236}">
                <a16:creationId xmlns:a16="http://schemas.microsoft.com/office/drawing/2014/main" id="{EABC598F-CCD6-4CB3-BD1E-93E5F7C6EDE7}"/>
              </a:ext>
            </a:extLst>
          </p:cNvPr>
          <p:cNvSpPr>
            <a:spLocks noGrp="1"/>
          </p:cNvSpPr>
          <p:nvPr>
            <p:ph type="ftr" sz="quarter" idx="11"/>
          </p:nvPr>
        </p:nvSpPr>
        <p:spPr/>
        <p:txBody>
          <a:bodyPr/>
          <a:lstStyle/>
          <a:p>
            <a:endParaRPr lang="en-FI"/>
          </a:p>
        </p:txBody>
      </p:sp>
      <p:sp>
        <p:nvSpPr>
          <p:cNvPr id="4" name="Slide Number Placeholder 3">
            <a:extLst>
              <a:ext uri="{FF2B5EF4-FFF2-40B4-BE49-F238E27FC236}">
                <a16:creationId xmlns:a16="http://schemas.microsoft.com/office/drawing/2014/main" id="{4D9C890D-BEC3-47C5-9727-31066F94EA92}"/>
              </a:ext>
            </a:extLst>
          </p:cNvPr>
          <p:cNvSpPr>
            <a:spLocks noGrp="1"/>
          </p:cNvSpPr>
          <p:nvPr>
            <p:ph type="sldNum" sz="quarter" idx="12"/>
          </p:nvPr>
        </p:nvSpPr>
        <p:spPr/>
        <p:txBody>
          <a:bodyPr/>
          <a:lstStyle/>
          <a:p>
            <a:fld id="{89498C6C-862E-4C59-A2B1-C9E2501704CD}" type="slidenum">
              <a:rPr lang="en-FI" smtClean="0"/>
              <a:t>‹#›</a:t>
            </a:fld>
            <a:endParaRPr lang="en-FI"/>
          </a:p>
        </p:txBody>
      </p:sp>
    </p:spTree>
    <p:extLst>
      <p:ext uri="{BB962C8B-B14F-4D97-AF65-F5344CB8AC3E}">
        <p14:creationId xmlns:p14="http://schemas.microsoft.com/office/powerpoint/2010/main" val="290904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F371-71C0-4AAB-B800-8A60024BB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Content Placeholder 2">
            <a:extLst>
              <a:ext uri="{FF2B5EF4-FFF2-40B4-BE49-F238E27FC236}">
                <a16:creationId xmlns:a16="http://schemas.microsoft.com/office/drawing/2014/main" id="{5598591F-7AD1-4D19-BE0B-41B89FD7A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Text Placeholder 3">
            <a:extLst>
              <a:ext uri="{FF2B5EF4-FFF2-40B4-BE49-F238E27FC236}">
                <a16:creationId xmlns:a16="http://schemas.microsoft.com/office/drawing/2014/main" id="{F4D79AAC-4B90-4C0D-A3F9-9594D7EC3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DEA1A-BFEC-4E5A-9EBE-7EA4E27A6BDF}"/>
              </a:ext>
            </a:extLst>
          </p:cNvPr>
          <p:cNvSpPr>
            <a:spLocks noGrp="1"/>
          </p:cNvSpPr>
          <p:nvPr>
            <p:ph type="dt" sz="half" idx="10"/>
          </p:nvPr>
        </p:nvSpPr>
        <p:spPr/>
        <p:txBody>
          <a:bodyPr/>
          <a:lstStyle/>
          <a:p>
            <a:fld id="{FE8E1C6F-B18E-4D88-B532-8A499C6B05A8}" type="datetimeFigureOut">
              <a:rPr lang="en-FI" smtClean="0"/>
              <a:t>24/10/2020</a:t>
            </a:fld>
            <a:endParaRPr lang="en-FI"/>
          </a:p>
        </p:txBody>
      </p:sp>
      <p:sp>
        <p:nvSpPr>
          <p:cNvPr id="6" name="Footer Placeholder 5">
            <a:extLst>
              <a:ext uri="{FF2B5EF4-FFF2-40B4-BE49-F238E27FC236}">
                <a16:creationId xmlns:a16="http://schemas.microsoft.com/office/drawing/2014/main" id="{61295AC7-7D81-46E7-AEF6-94A898517289}"/>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A3E56901-58FC-45EC-B9BC-B26A5F58B89E}"/>
              </a:ext>
            </a:extLst>
          </p:cNvPr>
          <p:cNvSpPr>
            <a:spLocks noGrp="1"/>
          </p:cNvSpPr>
          <p:nvPr>
            <p:ph type="sldNum" sz="quarter" idx="12"/>
          </p:nvPr>
        </p:nvSpPr>
        <p:spPr/>
        <p:txBody>
          <a:bodyPr/>
          <a:lstStyle/>
          <a:p>
            <a:fld id="{89498C6C-862E-4C59-A2B1-C9E2501704CD}" type="slidenum">
              <a:rPr lang="en-FI" smtClean="0"/>
              <a:t>‹#›</a:t>
            </a:fld>
            <a:endParaRPr lang="en-FI"/>
          </a:p>
        </p:txBody>
      </p:sp>
    </p:spTree>
    <p:extLst>
      <p:ext uri="{BB962C8B-B14F-4D97-AF65-F5344CB8AC3E}">
        <p14:creationId xmlns:p14="http://schemas.microsoft.com/office/powerpoint/2010/main" val="89361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AF84-6EFD-4A48-9F1C-F1A735B35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Picture Placeholder 2">
            <a:extLst>
              <a:ext uri="{FF2B5EF4-FFF2-40B4-BE49-F238E27FC236}">
                <a16:creationId xmlns:a16="http://schemas.microsoft.com/office/drawing/2014/main" id="{40781096-CCEC-47B9-920F-3F082BB63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xt Placeholder 3">
            <a:extLst>
              <a:ext uri="{FF2B5EF4-FFF2-40B4-BE49-F238E27FC236}">
                <a16:creationId xmlns:a16="http://schemas.microsoft.com/office/drawing/2014/main" id="{D7C5598F-0190-43F0-84F3-233225367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46AB-0F80-4171-BE96-17FE5B5BC2D2}"/>
              </a:ext>
            </a:extLst>
          </p:cNvPr>
          <p:cNvSpPr>
            <a:spLocks noGrp="1"/>
          </p:cNvSpPr>
          <p:nvPr>
            <p:ph type="dt" sz="half" idx="10"/>
          </p:nvPr>
        </p:nvSpPr>
        <p:spPr/>
        <p:txBody>
          <a:bodyPr/>
          <a:lstStyle/>
          <a:p>
            <a:fld id="{FE8E1C6F-B18E-4D88-B532-8A499C6B05A8}" type="datetimeFigureOut">
              <a:rPr lang="en-FI" smtClean="0"/>
              <a:t>24/10/2020</a:t>
            </a:fld>
            <a:endParaRPr lang="en-FI"/>
          </a:p>
        </p:txBody>
      </p:sp>
      <p:sp>
        <p:nvSpPr>
          <p:cNvPr id="6" name="Footer Placeholder 5">
            <a:extLst>
              <a:ext uri="{FF2B5EF4-FFF2-40B4-BE49-F238E27FC236}">
                <a16:creationId xmlns:a16="http://schemas.microsoft.com/office/drawing/2014/main" id="{06C62FD8-6A57-4B64-92B6-3A940A3776A3}"/>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DCE15044-A37E-4228-A0F3-EACC537B91F5}"/>
              </a:ext>
            </a:extLst>
          </p:cNvPr>
          <p:cNvSpPr>
            <a:spLocks noGrp="1"/>
          </p:cNvSpPr>
          <p:nvPr>
            <p:ph type="sldNum" sz="quarter" idx="12"/>
          </p:nvPr>
        </p:nvSpPr>
        <p:spPr/>
        <p:txBody>
          <a:bodyPr/>
          <a:lstStyle/>
          <a:p>
            <a:fld id="{89498C6C-862E-4C59-A2B1-C9E2501704CD}" type="slidenum">
              <a:rPr lang="en-FI" smtClean="0"/>
              <a:t>‹#›</a:t>
            </a:fld>
            <a:endParaRPr lang="en-FI"/>
          </a:p>
        </p:txBody>
      </p:sp>
    </p:spTree>
    <p:extLst>
      <p:ext uri="{BB962C8B-B14F-4D97-AF65-F5344CB8AC3E}">
        <p14:creationId xmlns:p14="http://schemas.microsoft.com/office/powerpoint/2010/main" val="81743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170A27-FC3D-4399-9BA1-525EBF239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FI"/>
          </a:p>
        </p:txBody>
      </p:sp>
      <p:sp>
        <p:nvSpPr>
          <p:cNvPr id="3" name="Text Placeholder 2">
            <a:extLst>
              <a:ext uri="{FF2B5EF4-FFF2-40B4-BE49-F238E27FC236}">
                <a16:creationId xmlns:a16="http://schemas.microsoft.com/office/drawing/2014/main" id="{01106DD3-BBB1-45F3-9C7F-F521AB187B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DE4CA8E9-A197-42C1-ADF8-308161A6A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E1C6F-B18E-4D88-B532-8A499C6B05A8}" type="datetimeFigureOut">
              <a:rPr lang="en-FI" smtClean="0"/>
              <a:t>24/10/2020</a:t>
            </a:fld>
            <a:endParaRPr lang="en-FI"/>
          </a:p>
        </p:txBody>
      </p:sp>
      <p:sp>
        <p:nvSpPr>
          <p:cNvPr id="5" name="Footer Placeholder 4">
            <a:extLst>
              <a:ext uri="{FF2B5EF4-FFF2-40B4-BE49-F238E27FC236}">
                <a16:creationId xmlns:a16="http://schemas.microsoft.com/office/drawing/2014/main" id="{242E68D9-5D3F-4BA9-ABDC-0956701162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I"/>
          </a:p>
        </p:txBody>
      </p:sp>
      <p:sp>
        <p:nvSpPr>
          <p:cNvPr id="6" name="Slide Number Placeholder 5">
            <a:extLst>
              <a:ext uri="{FF2B5EF4-FFF2-40B4-BE49-F238E27FC236}">
                <a16:creationId xmlns:a16="http://schemas.microsoft.com/office/drawing/2014/main" id="{5FFC854D-6C53-4CCC-ABD4-A2064F0A23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98C6C-862E-4C59-A2B1-C9E2501704CD}" type="slidenum">
              <a:rPr lang="en-FI" smtClean="0"/>
              <a:t>‹#›</a:t>
            </a:fld>
            <a:endParaRPr lang="en-FI"/>
          </a:p>
        </p:txBody>
      </p:sp>
    </p:spTree>
    <p:extLst>
      <p:ext uri="{BB962C8B-B14F-4D97-AF65-F5344CB8AC3E}">
        <p14:creationId xmlns:p14="http://schemas.microsoft.com/office/powerpoint/2010/main" val="4046701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35A5-7C05-430D-ADB8-277219909B77}"/>
              </a:ext>
            </a:extLst>
          </p:cNvPr>
          <p:cNvSpPr>
            <a:spLocks noGrp="1"/>
          </p:cNvSpPr>
          <p:nvPr>
            <p:ph type="ctrTitle"/>
          </p:nvPr>
        </p:nvSpPr>
        <p:spPr/>
        <p:txBody>
          <a:bodyPr/>
          <a:lstStyle/>
          <a:p>
            <a:r>
              <a:rPr lang="en-US" dirty="0"/>
              <a:t>Mid-term recap demo</a:t>
            </a:r>
            <a:endParaRPr lang="en-FI" dirty="0"/>
          </a:p>
        </p:txBody>
      </p:sp>
      <p:sp>
        <p:nvSpPr>
          <p:cNvPr id="3" name="Subtitle 2">
            <a:extLst>
              <a:ext uri="{FF2B5EF4-FFF2-40B4-BE49-F238E27FC236}">
                <a16:creationId xmlns:a16="http://schemas.microsoft.com/office/drawing/2014/main" id="{223203DE-6E18-4B4A-BB92-8A8410874A87}"/>
              </a:ext>
            </a:extLst>
          </p:cNvPr>
          <p:cNvSpPr>
            <a:spLocks noGrp="1"/>
          </p:cNvSpPr>
          <p:nvPr>
            <p:ph type="subTitle" idx="1"/>
          </p:nvPr>
        </p:nvSpPr>
        <p:spPr/>
        <p:txBody>
          <a:bodyPr>
            <a:normAutofit/>
          </a:bodyPr>
          <a:lstStyle/>
          <a:p>
            <a:r>
              <a:rPr lang="en-US" sz="7200" dirty="0"/>
              <a:t>OSE</a:t>
            </a:r>
            <a:endParaRPr lang="en-FI" sz="7200" dirty="0"/>
          </a:p>
        </p:txBody>
      </p:sp>
    </p:spTree>
    <p:extLst>
      <p:ext uri="{BB962C8B-B14F-4D97-AF65-F5344CB8AC3E}">
        <p14:creationId xmlns:p14="http://schemas.microsoft.com/office/powerpoint/2010/main" val="157407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399D-2AED-40E9-8FED-01BC03C384D7}"/>
              </a:ext>
            </a:extLst>
          </p:cNvPr>
          <p:cNvSpPr>
            <a:spLocks noGrp="1"/>
          </p:cNvSpPr>
          <p:nvPr>
            <p:ph type="title"/>
          </p:nvPr>
        </p:nvSpPr>
        <p:spPr/>
        <p:txBody>
          <a:bodyPr/>
          <a:lstStyle/>
          <a:p>
            <a:r>
              <a:rPr lang="en-US" dirty="0"/>
              <a:t>Stage 3 – Find the maximum -feature</a:t>
            </a:r>
            <a:endParaRPr lang="en-FI" dirty="0"/>
          </a:p>
        </p:txBody>
      </p:sp>
      <p:sp>
        <p:nvSpPr>
          <p:cNvPr id="3" name="Content Placeholder 2">
            <a:extLst>
              <a:ext uri="{FF2B5EF4-FFF2-40B4-BE49-F238E27FC236}">
                <a16:creationId xmlns:a16="http://schemas.microsoft.com/office/drawing/2014/main" id="{66147E20-B7E0-49B5-8129-AC02834B7538}"/>
              </a:ext>
            </a:extLst>
          </p:cNvPr>
          <p:cNvSpPr>
            <a:spLocks noGrp="1"/>
          </p:cNvSpPr>
          <p:nvPr>
            <p:ph idx="1"/>
          </p:nvPr>
        </p:nvSpPr>
        <p:spPr>
          <a:xfrm>
            <a:off x="2698594" y="1825625"/>
            <a:ext cx="8655205" cy="4351338"/>
          </a:xfrm>
        </p:spPr>
        <p:txBody>
          <a:bodyPr>
            <a:normAutofit lnSpcReduction="10000"/>
          </a:bodyPr>
          <a:lstStyle/>
          <a:p>
            <a:pPr marL="0" indent="0">
              <a:buNone/>
            </a:pPr>
            <a:r>
              <a:rPr lang="en-US" dirty="0"/>
              <a:t>Learned topics</a:t>
            </a:r>
          </a:p>
          <a:p>
            <a:pPr lvl="2"/>
            <a:r>
              <a:rPr lang="en-US" dirty="0"/>
              <a:t>First proper algorithms, with conditions and loops</a:t>
            </a:r>
          </a:p>
          <a:p>
            <a:pPr lvl="2"/>
            <a:r>
              <a:rPr lang="en-US" dirty="0"/>
              <a:t>What before loop? What inside the loop? What only after the loop = after all the items.</a:t>
            </a:r>
          </a:p>
          <a:p>
            <a:pPr lvl="2"/>
            <a:r>
              <a:rPr lang="en-US" dirty="0"/>
              <a:t>Dividing the operation to smaller testable pieces, e.g. first finding maximum value, and only after that finding the winners, based on the max value.</a:t>
            </a:r>
          </a:p>
          <a:p>
            <a:pPr lvl="2"/>
            <a:r>
              <a:rPr lang="en-US" dirty="0"/>
              <a:t>Function that is passed an array reference as parameter value. That function may change the contents of the array. That is sometimes what we also want to happen. But not always. E.g. </a:t>
            </a:r>
            <a:r>
              <a:rPr lang="en-US" dirty="0" err="1"/>
              <a:t>findMax</a:t>
            </a:r>
            <a:r>
              <a:rPr lang="en-US" dirty="0"/>
              <a:t>(array) should not change the array at all. Thus array should not appear on the left side of an assignment, </a:t>
            </a:r>
            <a:r>
              <a:rPr lang="en-US" b="1" dirty="0"/>
              <a:t>nor</a:t>
            </a:r>
            <a:r>
              <a:rPr lang="en-US" dirty="0"/>
              <a:t> should we call any </a:t>
            </a:r>
            <a:r>
              <a:rPr lang="en-US" dirty="0" err="1"/>
              <a:t>array.push</a:t>
            </a:r>
            <a:r>
              <a:rPr lang="en-US" dirty="0"/>
              <a:t>( ) or </a:t>
            </a:r>
            <a:r>
              <a:rPr lang="en-US" dirty="0" err="1"/>
              <a:t>array.reverse</a:t>
            </a:r>
            <a:r>
              <a:rPr lang="en-US" dirty="0"/>
              <a:t>( ) or such.</a:t>
            </a:r>
          </a:p>
          <a:p>
            <a:pPr lvl="2"/>
            <a:r>
              <a:rPr lang="en-US" dirty="0"/>
              <a:t>((((On future courses you would learn how to make a separate copy of the array and only pass that, for safety. But this is beginners’ course.))))</a:t>
            </a:r>
          </a:p>
          <a:p>
            <a:pPr lvl="2"/>
            <a:endParaRPr lang="en-US" dirty="0"/>
          </a:p>
          <a:p>
            <a:pPr marL="0" indent="0">
              <a:buNone/>
            </a:pPr>
            <a:endParaRPr lang="en-FI" dirty="0"/>
          </a:p>
        </p:txBody>
      </p:sp>
    </p:spTree>
    <p:extLst>
      <p:ext uri="{BB962C8B-B14F-4D97-AF65-F5344CB8AC3E}">
        <p14:creationId xmlns:p14="http://schemas.microsoft.com/office/powerpoint/2010/main" val="178213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399D-2AED-40E9-8FED-01BC03C384D7}"/>
              </a:ext>
            </a:extLst>
          </p:cNvPr>
          <p:cNvSpPr>
            <a:spLocks noGrp="1"/>
          </p:cNvSpPr>
          <p:nvPr>
            <p:ph type="title"/>
          </p:nvPr>
        </p:nvSpPr>
        <p:spPr/>
        <p:txBody>
          <a:bodyPr/>
          <a:lstStyle/>
          <a:p>
            <a:r>
              <a:rPr lang="en-US" dirty="0"/>
              <a:t>Stage 4 to N – Continue adding new features!</a:t>
            </a:r>
            <a:endParaRPr lang="en-FI" dirty="0"/>
          </a:p>
        </p:txBody>
      </p:sp>
      <p:sp>
        <p:nvSpPr>
          <p:cNvPr id="3" name="Content Placeholder 2">
            <a:extLst>
              <a:ext uri="{FF2B5EF4-FFF2-40B4-BE49-F238E27FC236}">
                <a16:creationId xmlns:a16="http://schemas.microsoft.com/office/drawing/2014/main" id="{66147E20-B7E0-49B5-8129-AC02834B7538}"/>
              </a:ext>
            </a:extLst>
          </p:cNvPr>
          <p:cNvSpPr>
            <a:spLocks noGrp="1"/>
          </p:cNvSpPr>
          <p:nvPr>
            <p:ph idx="1"/>
          </p:nvPr>
        </p:nvSpPr>
        <p:spPr/>
        <p:txBody>
          <a:bodyPr>
            <a:normAutofit fontScale="85000" lnSpcReduction="20000"/>
          </a:bodyPr>
          <a:lstStyle/>
          <a:p>
            <a:r>
              <a:rPr lang="en-US" dirty="0"/>
              <a:t>Easy: “</a:t>
            </a:r>
            <a:r>
              <a:rPr lang="en-US" b="1" dirty="0"/>
              <a:t>Show statistics</a:t>
            </a:r>
            <a:r>
              <a:rPr lang="en-US" dirty="0"/>
              <a:t>”. Will calculate the average, max, min and show them on the output element.</a:t>
            </a:r>
          </a:p>
          <a:p>
            <a:r>
              <a:rPr lang="en-US" dirty="0"/>
              <a:t>A bit harder: “</a:t>
            </a:r>
            <a:r>
              <a:rPr lang="en-US" b="1" dirty="0"/>
              <a:t>Find player</a:t>
            </a:r>
            <a:r>
              <a:rPr lang="en-US" dirty="0"/>
              <a:t>”. Reads a name from a new input field, shows the name and score if player found, otherwise, just once, shows “Player Sam was not found”</a:t>
            </a:r>
          </a:p>
          <a:p>
            <a:r>
              <a:rPr lang="en-US" dirty="0"/>
              <a:t>A bit harder: “</a:t>
            </a:r>
            <a:r>
              <a:rPr lang="en-US" b="1" dirty="0"/>
              <a:t>Add more points</a:t>
            </a:r>
            <a:r>
              <a:rPr lang="en-US" dirty="0"/>
              <a:t>”. Reads a name from a new input field and points from another new input field. Then adds that many points to the correct player. Shows not found, if name not found.</a:t>
            </a:r>
          </a:p>
          <a:p>
            <a:r>
              <a:rPr lang="en-US" b="1" dirty="0">
                <a:solidFill>
                  <a:srgbClr val="C00000"/>
                </a:solidFill>
              </a:rPr>
              <a:t>Difficult</a:t>
            </a:r>
            <a:r>
              <a:rPr lang="en-US" dirty="0"/>
              <a:t>: “</a:t>
            </a:r>
            <a:r>
              <a:rPr lang="en-US" b="1" dirty="0"/>
              <a:t>Show statistics 2</a:t>
            </a:r>
            <a:r>
              <a:rPr lang="en-US" dirty="0"/>
              <a:t>”. Will find and show the mode = the points value that appears most times. If several values with same max amount of </a:t>
            </a:r>
            <a:r>
              <a:rPr lang="en-US" dirty="0" err="1"/>
              <a:t>occurances</a:t>
            </a:r>
            <a:r>
              <a:rPr lang="en-US" dirty="0"/>
              <a:t>, then show the first one. (In this one you’ll need to create two additional arrays, </a:t>
            </a:r>
            <a:r>
              <a:rPr lang="en-US" dirty="0" err="1"/>
              <a:t>e.g</a:t>
            </a:r>
            <a:r>
              <a:rPr lang="en-US" dirty="0"/>
              <a:t> </a:t>
            </a:r>
            <a:r>
              <a:rPr lang="en-US" i="1" dirty="0"/>
              <a:t>values</a:t>
            </a:r>
            <a:r>
              <a:rPr lang="en-US" dirty="0"/>
              <a:t>, for listing distinctive point values and </a:t>
            </a:r>
            <a:r>
              <a:rPr lang="en-US" i="1" dirty="0" err="1"/>
              <a:t>valueOccurences</a:t>
            </a:r>
            <a:r>
              <a:rPr lang="en-US" dirty="0"/>
              <a:t>, for listing how many times each score appears. Those two new arrays use their common index, but they may be shorter than </a:t>
            </a:r>
            <a:r>
              <a:rPr lang="en-US" dirty="0" err="1"/>
              <a:t>names&amp;points</a:t>
            </a:r>
            <a:r>
              <a:rPr lang="en-US" dirty="0"/>
              <a:t> arrays are.</a:t>
            </a:r>
          </a:p>
        </p:txBody>
      </p:sp>
    </p:spTree>
    <p:extLst>
      <p:ext uri="{BB962C8B-B14F-4D97-AF65-F5344CB8AC3E}">
        <p14:creationId xmlns:p14="http://schemas.microsoft.com/office/powerpoint/2010/main" val="226818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399D-2AED-40E9-8FED-01BC03C384D7}"/>
              </a:ext>
            </a:extLst>
          </p:cNvPr>
          <p:cNvSpPr>
            <a:spLocks noGrp="1"/>
          </p:cNvSpPr>
          <p:nvPr>
            <p:ph type="title"/>
          </p:nvPr>
        </p:nvSpPr>
        <p:spPr/>
        <p:txBody>
          <a:bodyPr/>
          <a:lstStyle/>
          <a:p>
            <a:r>
              <a:rPr lang="en-US" dirty="0"/>
              <a:t>Contents</a:t>
            </a:r>
            <a:endParaRPr lang="en-FI" dirty="0"/>
          </a:p>
        </p:txBody>
      </p:sp>
      <p:sp>
        <p:nvSpPr>
          <p:cNvPr id="3" name="Content Placeholder 2">
            <a:extLst>
              <a:ext uri="{FF2B5EF4-FFF2-40B4-BE49-F238E27FC236}">
                <a16:creationId xmlns:a16="http://schemas.microsoft.com/office/drawing/2014/main" id="{66147E20-B7E0-49B5-8129-AC02834B7538}"/>
              </a:ext>
            </a:extLst>
          </p:cNvPr>
          <p:cNvSpPr>
            <a:spLocks noGrp="1"/>
          </p:cNvSpPr>
          <p:nvPr>
            <p:ph idx="1"/>
          </p:nvPr>
        </p:nvSpPr>
        <p:spPr/>
        <p:txBody>
          <a:bodyPr/>
          <a:lstStyle/>
          <a:p>
            <a:r>
              <a:rPr lang="en-US" dirty="0"/>
              <a:t>Tool environment (based on the need at each stage)</a:t>
            </a:r>
          </a:p>
          <a:p>
            <a:r>
              <a:rPr lang="en-US" dirty="0"/>
              <a:t>JavaScript basics (variables, variable scopes, type conversions, if-else branching, loops, arrays, functions)</a:t>
            </a:r>
          </a:p>
          <a:p>
            <a:r>
              <a:rPr lang="en-US" dirty="0"/>
              <a:t>Basic algorithms (based on the needs)</a:t>
            </a:r>
          </a:p>
          <a:p>
            <a:r>
              <a:rPr lang="en-US" dirty="0"/>
              <a:t>Debugger</a:t>
            </a:r>
          </a:p>
          <a:p>
            <a:r>
              <a:rPr lang="en-US" dirty="0"/>
              <a:t>Validators</a:t>
            </a:r>
          </a:p>
          <a:p>
            <a:endParaRPr lang="en-FI" dirty="0"/>
          </a:p>
        </p:txBody>
      </p:sp>
    </p:spTree>
    <p:extLst>
      <p:ext uri="{BB962C8B-B14F-4D97-AF65-F5344CB8AC3E}">
        <p14:creationId xmlns:p14="http://schemas.microsoft.com/office/powerpoint/2010/main" val="352310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399D-2AED-40E9-8FED-01BC03C384D7}"/>
              </a:ext>
            </a:extLst>
          </p:cNvPr>
          <p:cNvSpPr>
            <a:spLocks noGrp="1"/>
          </p:cNvSpPr>
          <p:nvPr>
            <p:ph type="title"/>
          </p:nvPr>
        </p:nvSpPr>
        <p:spPr/>
        <p:txBody>
          <a:bodyPr/>
          <a:lstStyle/>
          <a:p>
            <a:r>
              <a:rPr lang="en-US" dirty="0"/>
              <a:t>Stage 0 – The initial html, </a:t>
            </a:r>
            <a:r>
              <a:rPr lang="en-US" dirty="0" err="1"/>
              <a:t>css</a:t>
            </a:r>
            <a:r>
              <a:rPr lang="en-US" dirty="0"/>
              <a:t>, and </a:t>
            </a:r>
            <a:r>
              <a:rPr lang="en-US" dirty="0" err="1"/>
              <a:t>js</a:t>
            </a:r>
            <a:r>
              <a:rPr lang="en-US" dirty="0"/>
              <a:t> files</a:t>
            </a:r>
            <a:endParaRPr lang="en-FI" dirty="0"/>
          </a:p>
        </p:txBody>
      </p:sp>
      <p:sp>
        <p:nvSpPr>
          <p:cNvPr id="3" name="Content Placeholder 2">
            <a:extLst>
              <a:ext uri="{FF2B5EF4-FFF2-40B4-BE49-F238E27FC236}">
                <a16:creationId xmlns:a16="http://schemas.microsoft.com/office/drawing/2014/main" id="{66147E20-B7E0-49B5-8129-AC02834B7538}"/>
              </a:ext>
            </a:extLst>
          </p:cNvPr>
          <p:cNvSpPr>
            <a:spLocks noGrp="1"/>
          </p:cNvSpPr>
          <p:nvPr>
            <p:ph idx="1"/>
          </p:nvPr>
        </p:nvSpPr>
        <p:spPr/>
        <p:txBody>
          <a:bodyPr/>
          <a:lstStyle/>
          <a:p>
            <a:r>
              <a:rPr lang="en-US" dirty="0"/>
              <a:t>Before starting to do anything, make sure to know where you are and what you have</a:t>
            </a:r>
          </a:p>
          <a:p>
            <a:r>
              <a:rPr lang="en-US" dirty="0"/>
              <a:t>Quick look at the files</a:t>
            </a:r>
          </a:p>
          <a:p>
            <a:r>
              <a:rPr lang="en-US" dirty="0"/>
              <a:t>Tool validation of the initial files</a:t>
            </a:r>
          </a:p>
          <a:p>
            <a:endParaRPr lang="en-FI" dirty="0"/>
          </a:p>
        </p:txBody>
      </p:sp>
    </p:spTree>
    <p:extLst>
      <p:ext uri="{BB962C8B-B14F-4D97-AF65-F5344CB8AC3E}">
        <p14:creationId xmlns:p14="http://schemas.microsoft.com/office/powerpoint/2010/main" val="236923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399D-2AED-40E9-8FED-01BC03C384D7}"/>
              </a:ext>
            </a:extLst>
          </p:cNvPr>
          <p:cNvSpPr>
            <a:spLocks noGrp="1"/>
          </p:cNvSpPr>
          <p:nvPr>
            <p:ph type="title"/>
          </p:nvPr>
        </p:nvSpPr>
        <p:spPr/>
        <p:txBody>
          <a:bodyPr/>
          <a:lstStyle/>
          <a:p>
            <a:r>
              <a:rPr lang="en-US" dirty="0"/>
              <a:t>Stage 0 – Validator tools</a:t>
            </a:r>
            <a:endParaRPr lang="en-FI" dirty="0"/>
          </a:p>
        </p:txBody>
      </p:sp>
      <p:sp>
        <p:nvSpPr>
          <p:cNvPr id="3" name="Content Placeholder 2">
            <a:extLst>
              <a:ext uri="{FF2B5EF4-FFF2-40B4-BE49-F238E27FC236}">
                <a16:creationId xmlns:a16="http://schemas.microsoft.com/office/drawing/2014/main" id="{66147E20-B7E0-49B5-8129-AC02834B7538}"/>
              </a:ext>
            </a:extLst>
          </p:cNvPr>
          <p:cNvSpPr>
            <a:spLocks noGrp="1"/>
          </p:cNvSpPr>
          <p:nvPr>
            <p:ph idx="1"/>
          </p:nvPr>
        </p:nvSpPr>
        <p:spPr>
          <a:xfrm>
            <a:off x="2698594" y="1825625"/>
            <a:ext cx="8655205" cy="4351338"/>
          </a:xfrm>
        </p:spPr>
        <p:txBody>
          <a:bodyPr>
            <a:normAutofit lnSpcReduction="10000"/>
          </a:bodyPr>
          <a:lstStyle/>
          <a:p>
            <a:pPr marL="0" indent="0">
              <a:buNone/>
            </a:pPr>
            <a:r>
              <a:rPr lang="en-US" dirty="0"/>
              <a:t>Learned topics</a:t>
            </a:r>
          </a:p>
          <a:p>
            <a:pPr lvl="2"/>
            <a:r>
              <a:rPr lang="en-US" dirty="0"/>
              <a:t>W3C HTML validator – Direct input only</a:t>
            </a:r>
          </a:p>
          <a:p>
            <a:pPr lvl="2"/>
            <a:r>
              <a:rPr lang="en-US" dirty="0"/>
              <a:t>W3C CSS validator – Direct input only</a:t>
            </a:r>
          </a:p>
          <a:p>
            <a:pPr lvl="2"/>
            <a:r>
              <a:rPr lang="en-US" dirty="0"/>
              <a:t>Jslint.com – Direct input</a:t>
            </a:r>
          </a:p>
          <a:p>
            <a:pPr marL="0" indent="0">
              <a:buNone/>
            </a:pPr>
            <a:endParaRPr lang="en-US" dirty="0"/>
          </a:p>
          <a:p>
            <a:pPr marL="0" indent="0">
              <a:buNone/>
            </a:pPr>
            <a:r>
              <a:rPr lang="en-US" dirty="0"/>
              <a:t>Look at Moodle, “Useful links” there you find the link to all of these with red color.</a:t>
            </a:r>
            <a:br>
              <a:rPr lang="en-US" dirty="0"/>
            </a:br>
            <a:br>
              <a:rPr lang="en-US" dirty="0"/>
            </a:br>
            <a:r>
              <a:rPr lang="en-US" sz="5400" dirty="0"/>
              <a:t>Especially learn to use the </a:t>
            </a:r>
            <a:r>
              <a:rPr lang="en-US" sz="5400" u="sng" dirty="0"/>
              <a:t>jslint.com</a:t>
            </a:r>
            <a:r>
              <a:rPr lang="en-US" sz="5400" dirty="0"/>
              <a:t> on this course! </a:t>
            </a:r>
            <a:endParaRPr lang="en-FI" dirty="0"/>
          </a:p>
        </p:txBody>
      </p:sp>
    </p:spTree>
    <p:extLst>
      <p:ext uri="{BB962C8B-B14F-4D97-AF65-F5344CB8AC3E}">
        <p14:creationId xmlns:p14="http://schemas.microsoft.com/office/powerpoint/2010/main" val="337607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399D-2AED-40E9-8FED-01BC03C384D7}"/>
              </a:ext>
            </a:extLst>
          </p:cNvPr>
          <p:cNvSpPr>
            <a:spLocks noGrp="1"/>
          </p:cNvSpPr>
          <p:nvPr>
            <p:ph type="title"/>
          </p:nvPr>
        </p:nvSpPr>
        <p:spPr/>
        <p:txBody>
          <a:bodyPr/>
          <a:lstStyle/>
          <a:p>
            <a:r>
              <a:rPr lang="en-US" dirty="0"/>
              <a:t>Stage 1 – Add a player -feature</a:t>
            </a:r>
            <a:endParaRPr lang="en-FI" dirty="0"/>
          </a:p>
        </p:txBody>
      </p:sp>
      <p:sp>
        <p:nvSpPr>
          <p:cNvPr id="3" name="Content Placeholder 2">
            <a:extLst>
              <a:ext uri="{FF2B5EF4-FFF2-40B4-BE49-F238E27FC236}">
                <a16:creationId xmlns:a16="http://schemas.microsoft.com/office/drawing/2014/main" id="{66147E20-B7E0-49B5-8129-AC02834B7538}"/>
              </a:ext>
            </a:extLst>
          </p:cNvPr>
          <p:cNvSpPr>
            <a:spLocks noGrp="1"/>
          </p:cNvSpPr>
          <p:nvPr>
            <p:ph idx="1"/>
          </p:nvPr>
        </p:nvSpPr>
        <p:spPr/>
        <p:txBody>
          <a:bodyPr/>
          <a:lstStyle/>
          <a:p>
            <a:r>
              <a:rPr lang="en-US" dirty="0"/>
              <a:t>Creating empty arrays for player names and points</a:t>
            </a:r>
          </a:p>
          <a:p>
            <a:r>
              <a:rPr lang="en-US" dirty="0"/>
              <a:t>Writing the Add a player –feature</a:t>
            </a:r>
          </a:p>
          <a:p>
            <a:r>
              <a:rPr lang="en-US" dirty="0"/>
              <a:t>Using the Debugger to verify that adding players works</a:t>
            </a:r>
          </a:p>
        </p:txBody>
      </p:sp>
    </p:spTree>
    <p:extLst>
      <p:ext uri="{BB962C8B-B14F-4D97-AF65-F5344CB8AC3E}">
        <p14:creationId xmlns:p14="http://schemas.microsoft.com/office/powerpoint/2010/main" val="1327087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399D-2AED-40E9-8FED-01BC03C384D7}"/>
              </a:ext>
            </a:extLst>
          </p:cNvPr>
          <p:cNvSpPr>
            <a:spLocks noGrp="1"/>
          </p:cNvSpPr>
          <p:nvPr>
            <p:ph type="title"/>
          </p:nvPr>
        </p:nvSpPr>
        <p:spPr/>
        <p:txBody>
          <a:bodyPr/>
          <a:lstStyle/>
          <a:p>
            <a:r>
              <a:rPr lang="en-US" dirty="0"/>
              <a:t>Stage 1 – Add a player -feature</a:t>
            </a:r>
            <a:endParaRPr lang="en-FI" dirty="0"/>
          </a:p>
        </p:txBody>
      </p:sp>
      <p:sp>
        <p:nvSpPr>
          <p:cNvPr id="3" name="Content Placeholder 2">
            <a:extLst>
              <a:ext uri="{FF2B5EF4-FFF2-40B4-BE49-F238E27FC236}">
                <a16:creationId xmlns:a16="http://schemas.microsoft.com/office/drawing/2014/main" id="{66147E20-B7E0-49B5-8129-AC02834B7538}"/>
              </a:ext>
            </a:extLst>
          </p:cNvPr>
          <p:cNvSpPr>
            <a:spLocks noGrp="1"/>
          </p:cNvSpPr>
          <p:nvPr>
            <p:ph idx="1"/>
          </p:nvPr>
        </p:nvSpPr>
        <p:spPr>
          <a:xfrm>
            <a:off x="2698594" y="1825625"/>
            <a:ext cx="8655205" cy="4351338"/>
          </a:xfrm>
        </p:spPr>
        <p:txBody>
          <a:bodyPr/>
          <a:lstStyle/>
          <a:p>
            <a:pPr marL="0" indent="0">
              <a:buNone/>
            </a:pPr>
            <a:r>
              <a:rPr lang="en-US" dirty="0"/>
              <a:t>Learned topics</a:t>
            </a:r>
          </a:p>
          <a:p>
            <a:pPr lvl="2"/>
            <a:r>
              <a:rPr lang="en-US" dirty="0"/>
              <a:t>Global scope, Function scope</a:t>
            </a:r>
          </a:p>
          <a:p>
            <a:pPr lvl="2"/>
            <a:r>
              <a:rPr lang="en-US" dirty="0"/>
              <a:t>JS Array creation (Should be called a List, like in other programming languages)</a:t>
            </a:r>
          </a:p>
          <a:p>
            <a:pPr lvl="2"/>
            <a:r>
              <a:rPr lang="en-US" dirty="0"/>
              <a:t>Event-handler, function definition, function call</a:t>
            </a:r>
          </a:p>
          <a:p>
            <a:pPr lvl="2"/>
            <a:r>
              <a:rPr lang="en-US" dirty="0"/>
              <a:t>Calling the JS function from web page button event</a:t>
            </a:r>
          </a:p>
          <a:p>
            <a:pPr lvl="2"/>
            <a:r>
              <a:rPr lang="en-US" dirty="0"/>
              <a:t>Accessing the web page DOM from JS</a:t>
            </a:r>
          </a:p>
          <a:p>
            <a:pPr lvl="2"/>
            <a:r>
              <a:rPr lang="en-US" dirty="0"/>
              <a:t>Type conversion (e.g. String to Number)</a:t>
            </a:r>
          </a:p>
          <a:p>
            <a:pPr lvl="2"/>
            <a:r>
              <a:rPr lang="en-US" dirty="0"/>
              <a:t>Debugger for watching what happens in the program memory</a:t>
            </a:r>
          </a:p>
          <a:p>
            <a:pPr marL="0" indent="0">
              <a:buNone/>
            </a:pPr>
            <a:endParaRPr lang="en-FI" dirty="0"/>
          </a:p>
        </p:txBody>
      </p:sp>
    </p:spTree>
    <p:extLst>
      <p:ext uri="{BB962C8B-B14F-4D97-AF65-F5344CB8AC3E}">
        <p14:creationId xmlns:p14="http://schemas.microsoft.com/office/powerpoint/2010/main" val="138739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399D-2AED-40E9-8FED-01BC03C384D7}"/>
              </a:ext>
            </a:extLst>
          </p:cNvPr>
          <p:cNvSpPr>
            <a:spLocks noGrp="1"/>
          </p:cNvSpPr>
          <p:nvPr>
            <p:ph type="title"/>
          </p:nvPr>
        </p:nvSpPr>
        <p:spPr/>
        <p:txBody>
          <a:bodyPr/>
          <a:lstStyle/>
          <a:p>
            <a:r>
              <a:rPr lang="en-US" dirty="0"/>
              <a:t>Stage 2 – Show all players -feature</a:t>
            </a:r>
            <a:endParaRPr lang="en-FI" dirty="0"/>
          </a:p>
        </p:txBody>
      </p:sp>
      <p:sp>
        <p:nvSpPr>
          <p:cNvPr id="3" name="Content Placeholder 2">
            <a:extLst>
              <a:ext uri="{FF2B5EF4-FFF2-40B4-BE49-F238E27FC236}">
                <a16:creationId xmlns:a16="http://schemas.microsoft.com/office/drawing/2014/main" id="{66147E20-B7E0-49B5-8129-AC02834B7538}"/>
              </a:ext>
            </a:extLst>
          </p:cNvPr>
          <p:cNvSpPr>
            <a:spLocks noGrp="1"/>
          </p:cNvSpPr>
          <p:nvPr>
            <p:ph idx="1"/>
          </p:nvPr>
        </p:nvSpPr>
        <p:spPr/>
        <p:txBody>
          <a:bodyPr/>
          <a:lstStyle/>
          <a:p>
            <a:r>
              <a:rPr lang="en-US" dirty="0"/>
              <a:t>Show the names and points on the 1) console and 2) web page, when button “Show players” is clicked, going through all the players (names and points)</a:t>
            </a:r>
          </a:p>
          <a:p>
            <a:r>
              <a:rPr lang="en-US" dirty="0"/>
              <a:t>Create also “Clear” button that should clear the output (But not empty the arrays!)</a:t>
            </a:r>
          </a:p>
          <a:p>
            <a:r>
              <a:rPr lang="en-US" dirty="0"/>
              <a:t>Make the (updated) player list to appear on the web page also after a new Player is added. Makes sense and saves user from clicking.</a:t>
            </a:r>
          </a:p>
          <a:p>
            <a:endParaRPr lang="en-US" dirty="0"/>
          </a:p>
        </p:txBody>
      </p:sp>
    </p:spTree>
    <p:extLst>
      <p:ext uri="{BB962C8B-B14F-4D97-AF65-F5344CB8AC3E}">
        <p14:creationId xmlns:p14="http://schemas.microsoft.com/office/powerpoint/2010/main" val="349252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399D-2AED-40E9-8FED-01BC03C384D7}"/>
              </a:ext>
            </a:extLst>
          </p:cNvPr>
          <p:cNvSpPr>
            <a:spLocks noGrp="1"/>
          </p:cNvSpPr>
          <p:nvPr>
            <p:ph type="title"/>
          </p:nvPr>
        </p:nvSpPr>
        <p:spPr/>
        <p:txBody>
          <a:bodyPr/>
          <a:lstStyle/>
          <a:p>
            <a:r>
              <a:rPr lang="en-US" dirty="0"/>
              <a:t>Stage 2 – Show all players -feature</a:t>
            </a:r>
            <a:endParaRPr lang="en-FI" dirty="0"/>
          </a:p>
        </p:txBody>
      </p:sp>
      <p:sp>
        <p:nvSpPr>
          <p:cNvPr id="3" name="Content Placeholder 2">
            <a:extLst>
              <a:ext uri="{FF2B5EF4-FFF2-40B4-BE49-F238E27FC236}">
                <a16:creationId xmlns:a16="http://schemas.microsoft.com/office/drawing/2014/main" id="{66147E20-B7E0-49B5-8129-AC02834B7538}"/>
              </a:ext>
            </a:extLst>
          </p:cNvPr>
          <p:cNvSpPr>
            <a:spLocks noGrp="1"/>
          </p:cNvSpPr>
          <p:nvPr>
            <p:ph idx="1"/>
          </p:nvPr>
        </p:nvSpPr>
        <p:spPr>
          <a:xfrm>
            <a:off x="2698594" y="1825625"/>
            <a:ext cx="8655205" cy="4351338"/>
          </a:xfrm>
        </p:spPr>
        <p:txBody>
          <a:bodyPr/>
          <a:lstStyle/>
          <a:p>
            <a:pPr marL="0" indent="0">
              <a:buNone/>
            </a:pPr>
            <a:r>
              <a:rPr lang="en-US" dirty="0"/>
              <a:t>Learned topics</a:t>
            </a:r>
          </a:p>
          <a:p>
            <a:pPr lvl="2"/>
            <a:r>
              <a:rPr lang="en-US" dirty="0"/>
              <a:t>Array indexing ( names[</a:t>
            </a:r>
            <a:r>
              <a:rPr lang="en-US" dirty="0" err="1"/>
              <a:t>i</a:t>
            </a:r>
            <a:r>
              <a:rPr lang="en-US" dirty="0"/>
              <a:t>]  )</a:t>
            </a:r>
          </a:p>
          <a:p>
            <a:pPr lvl="2"/>
            <a:r>
              <a:rPr lang="en-US" dirty="0"/>
              <a:t>for loop that goes through the arrays</a:t>
            </a:r>
          </a:p>
          <a:p>
            <a:pPr lvl="2"/>
            <a:r>
              <a:rPr lang="en-US" dirty="0"/>
              <a:t>Using same index </a:t>
            </a:r>
            <a:r>
              <a:rPr lang="en-US" dirty="0" err="1"/>
              <a:t>i</a:t>
            </a:r>
            <a:r>
              <a:rPr lang="en-US" dirty="0"/>
              <a:t> for both ‘synchronized’ arrays</a:t>
            </a:r>
          </a:p>
          <a:p>
            <a:pPr lvl="2"/>
            <a:r>
              <a:rPr lang="en-US" dirty="0"/>
              <a:t>Constructing the output text </a:t>
            </a:r>
            <a:r>
              <a:rPr lang="en-US" b="1" dirty="0"/>
              <a:t>item by item</a:t>
            </a:r>
            <a:r>
              <a:rPr lang="en-US" dirty="0"/>
              <a:t>, and only at the end writing it to the HTML page DOM, at once.</a:t>
            </a:r>
          </a:p>
          <a:p>
            <a:pPr lvl="2"/>
            <a:r>
              <a:rPr lang="en-US" dirty="0"/>
              <a:t>Calling the same function from two different places / events</a:t>
            </a:r>
          </a:p>
          <a:p>
            <a:pPr marL="0" indent="0">
              <a:buNone/>
            </a:pPr>
            <a:endParaRPr lang="en-FI" dirty="0"/>
          </a:p>
        </p:txBody>
      </p:sp>
    </p:spTree>
    <p:extLst>
      <p:ext uri="{BB962C8B-B14F-4D97-AF65-F5344CB8AC3E}">
        <p14:creationId xmlns:p14="http://schemas.microsoft.com/office/powerpoint/2010/main" val="357661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399D-2AED-40E9-8FED-01BC03C384D7}"/>
              </a:ext>
            </a:extLst>
          </p:cNvPr>
          <p:cNvSpPr>
            <a:spLocks noGrp="1"/>
          </p:cNvSpPr>
          <p:nvPr>
            <p:ph type="title"/>
          </p:nvPr>
        </p:nvSpPr>
        <p:spPr/>
        <p:txBody>
          <a:bodyPr/>
          <a:lstStyle/>
          <a:p>
            <a:r>
              <a:rPr lang="en-US" dirty="0"/>
              <a:t>Stage 3 – Find the maximum -feature</a:t>
            </a:r>
            <a:endParaRPr lang="en-FI" dirty="0"/>
          </a:p>
        </p:txBody>
      </p:sp>
      <p:sp>
        <p:nvSpPr>
          <p:cNvPr id="3" name="Content Placeholder 2">
            <a:extLst>
              <a:ext uri="{FF2B5EF4-FFF2-40B4-BE49-F238E27FC236}">
                <a16:creationId xmlns:a16="http://schemas.microsoft.com/office/drawing/2014/main" id="{66147E20-B7E0-49B5-8129-AC02834B7538}"/>
              </a:ext>
            </a:extLst>
          </p:cNvPr>
          <p:cNvSpPr>
            <a:spLocks noGrp="1"/>
          </p:cNvSpPr>
          <p:nvPr>
            <p:ph idx="1"/>
          </p:nvPr>
        </p:nvSpPr>
        <p:spPr/>
        <p:txBody>
          <a:bodyPr/>
          <a:lstStyle/>
          <a:p>
            <a:r>
              <a:rPr lang="en-US" dirty="0"/>
              <a:t>Add a button “Find Winner” that would find 1. what is the maximum score at the moment and 2. who is/are the players with that winning score.</a:t>
            </a:r>
          </a:p>
          <a:p>
            <a:r>
              <a:rPr lang="en-US" dirty="0"/>
              <a:t>Show the max score and winner(s) in the output element</a:t>
            </a:r>
          </a:p>
          <a:p>
            <a:pPr marL="0" indent="0">
              <a:buNone/>
            </a:pPr>
            <a:endParaRPr lang="en-US" dirty="0"/>
          </a:p>
          <a:p>
            <a:r>
              <a:rPr lang="en-US" dirty="0"/>
              <a:t>Hints</a:t>
            </a:r>
          </a:p>
          <a:p>
            <a:pPr lvl="2"/>
            <a:r>
              <a:rPr lang="en-US" dirty="0"/>
              <a:t>Consider: What you need to do / can do before the loop, just once</a:t>
            </a:r>
          </a:p>
          <a:p>
            <a:pPr lvl="2"/>
            <a:r>
              <a:rPr lang="en-US" dirty="0"/>
              <a:t>Consider: What you want to do per each item, one by one – inside the loop, repeating</a:t>
            </a:r>
          </a:p>
          <a:p>
            <a:pPr lvl="2"/>
            <a:r>
              <a:rPr lang="en-US" dirty="0"/>
              <a:t>Consider: What you cannot say/do after going through all items, just once</a:t>
            </a:r>
          </a:p>
          <a:p>
            <a:endParaRPr lang="en-US" dirty="0"/>
          </a:p>
        </p:txBody>
      </p:sp>
    </p:spTree>
    <p:extLst>
      <p:ext uri="{BB962C8B-B14F-4D97-AF65-F5344CB8AC3E}">
        <p14:creationId xmlns:p14="http://schemas.microsoft.com/office/powerpoint/2010/main" val="2889642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912</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Mid-term recap demo</vt:lpstr>
      <vt:lpstr>Contents</vt:lpstr>
      <vt:lpstr>Stage 0 – The initial html, css, and js files</vt:lpstr>
      <vt:lpstr>Stage 0 – Validator tools</vt:lpstr>
      <vt:lpstr>Stage 1 – Add a player -feature</vt:lpstr>
      <vt:lpstr>Stage 1 – Add a player -feature</vt:lpstr>
      <vt:lpstr>Stage 2 – Show all players -feature</vt:lpstr>
      <vt:lpstr>Stage 2 – Show all players -feature</vt:lpstr>
      <vt:lpstr>Stage 3 – Find the maximum -feature</vt:lpstr>
      <vt:lpstr>Stage 3 – Find the maximum -feature</vt:lpstr>
      <vt:lpstr>Stage 4 to N – Continue adding new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recap demo</dc:title>
  <dc:creator>Etunimi Sukunimi</dc:creator>
  <cp:lastModifiedBy>Etunimi Sukunimi</cp:lastModifiedBy>
  <cp:revision>33</cp:revision>
  <dcterms:created xsi:type="dcterms:W3CDTF">2020-10-23T19:41:37Z</dcterms:created>
  <dcterms:modified xsi:type="dcterms:W3CDTF">2020-10-24T16:09:05Z</dcterms:modified>
</cp:coreProperties>
</file>