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7" r:id="rId2"/>
    <p:sldId id="298" r:id="rId3"/>
    <p:sldId id="299" r:id="rId4"/>
    <p:sldId id="301" r:id="rId5"/>
    <p:sldId id="307" r:id="rId6"/>
    <p:sldId id="306" r:id="rId7"/>
    <p:sldId id="312" r:id="rId8"/>
    <p:sldId id="300" r:id="rId9"/>
    <p:sldId id="308" r:id="rId10"/>
    <p:sldId id="311" r:id="rId11"/>
    <p:sldId id="314" r:id="rId12"/>
    <p:sldId id="324" r:id="rId13"/>
    <p:sldId id="309" r:id="rId14"/>
    <p:sldId id="310" r:id="rId15"/>
    <p:sldId id="313" r:id="rId16"/>
    <p:sldId id="315" r:id="rId17"/>
    <p:sldId id="320" r:id="rId18"/>
    <p:sldId id="316" r:id="rId19"/>
    <p:sldId id="318" r:id="rId20"/>
    <p:sldId id="317" r:id="rId21"/>
    <p:sldId id="319" r:id="rId22"/>
    <p:sldId id="321" r:id="rId23"/>
    <p:sldId id="322" r:id="rId24"/>
    <p:sldId id="323" r:id="rId25"/>
    <p:sldId id="325" r:id="rId26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0B1"/>
    <a:srgbClr val="DCDCDC"/>
    <a:srgbClr val="8B8282"/>
    <a:srgbClr val="FFFFFF"/>
    <a:srgbClr val="7D7D7D"/>
    <a:srgbClr val="BC7579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80" y="376"/>
      </p:cViewPr>
      <p:guideLst>
        <p:guide orient="horz" pos="2159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2">
            <a:extLst>
              <a:ext uri="{FF2B5EF4-FFF2-40B4-BE49-F238E27FC236}">
                <a16:creationId xmlns:a16="http://schemas.microsoft.com/office/drawing/2014/main" id="{03EE2C45-A662-8B84-36A8-356CF781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860550"/>
            <a:ext cx="52927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9600" noProof="1">
                <a:solidFill>
                  <a:schemeClr val="bg1"/>
                </a:solidFill>
                <a:latin typeface="Elephant" panose="02020904090505020303" pitchFamily="18" charset="0"/>
              </a:rPr>
              <a:t>CODE.</a:t>
            </a:r>
          </a:p>
        </p:txBody>
      </p:sp>
      <p:sp>
        <p:nvSpPr>
          <p:cNvPr id="3075" name="文本框 3">
            <a:extLst>
              <a:ext uri="{FF2B5EF4-FFF2-40B4-BE49-F238E27FC236}">
                <a16:creationId xmlns:a16="http://schemas.microsoft.com/office/drawing/2014/main" id="{348100B9-FAFC-27EC-FB4F-B576547A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599" y="3177495"/>
            <a:ext cx="59057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Elephant" panose="02020904090505020303" pitchFamily="18" charset="0"/>
              </a:rPr>
              <a:t> SIXTH GROUP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05516C-1897-AD2D-93AB-4713B548E158}"/>
              </a:ext>
            </a:extLst>
          </p:cNvPr>
          <p:cNvSpPr txBox="1"/>
          <p:nvPr/>
        </p:nvSpPr>
        <p:spPr>
          <a:xfrm rot="5400000">
            <a:off x="9556115" y="2272030"/>
            <a:ext cx="439229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402EE9-D9BC-DF09-1292-D73F05CC6055}"/>
              </a:ext>
            </a:extLst>
          </p:cNvPr>
          <p:cNvSpPr txBox="1"/>
          <p:nvPr/>
        </p:nvSpPr>
        <p:spPr>
          <a:xfrm>
            <a:off x="3272880" y="4964339"/>
            <a:ext cx="7196455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Carriage Scheduling System</a:t>
            </a:r>
          </a:p>
          <a:p>
            <a:pPr eaLnBrk="1" hangingPunct="1">
              <a:defRPr/>
            </a:pP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小组组长</a:t>
            </a: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</a:t>
            </a: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饶思莹 </a:t>
            </a:r>
            <a:endParaRPr lang="en-US" altLang="zh-CN" noProof="1">
              <a:solidFill>
                <a:schemeClr val="bg1">
                  <a:alpha val="80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Elephant" panose="02020904090505020303" charset="0"/>
            </a:endParaRPr>
          </a:p>
          <a:p>
            <a:pPr eaLnBrk="1" hangingPunct="1">
              <a:defRPr/>
            </a:pP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小组分工 汇报及</a:t>
            </a: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PPT</a:t>
            </a: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制作 饶思莹 张静雯</a:t>
            </a:r>
            <a:endParaRPr lang="en-US" altLang="zh-CN" noProof="1">
              <a:solidFill>
                <a:schemeClr val="bg1">
                  <a:alpha val="80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Elephant" panose="02020904090505020303" charset="0"/>
            </a:endParaRPr>
          </a:p>
          <a:p>
            <a:pPr eaLnBrk="1" hangingPunct="1">
              <a:defRPr/>
            </a:pP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                </a:t>
            </a: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代码实现 杨源 李临宜 彭欣然 顾宜凌</a:t>
            </a:r>
            <a:endParaRPr lang="en-US" altLang="zh-CN" noProof="1">
              <a:solidFill>
                <a:schemeClr val="bg1">
                  <a:alpha val="80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Elephant" panose="02020904090505020303" charset="0"/>
            </a:endParaRPr>
          </a:p>
          <a:p>
            <a:pPr eaLnBrk="1" hangingPunct="1">
              <a:defRPr/>
            </a:pP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               </a:t>
            </a: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</a:t>
            </a: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PPT</a:t>
            </a: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制作与报告</a:t>
            </a:r>
            <a:r>
              <a:rPr lang="en-US" altLang="zh-CN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 </a:t>
            </a:r>
            <a:r>
              <a:rPr lang="zh-CN" altLang="en-US" noProof="1">
                <a:solidFill>
                  <a:schemeClr val="bg1">
                    <a:alpha val="8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Elephant" panose="02020904090505020303" charset="0"/>
              </a:rPr>
              <a:t>罗苗 林仪</a:t>
            </a:r>
            <a:endParaRPr lang="en-US" altLang="zh-CN" noProof="1">
              <a:solidFill>
                <a:schemeClr val="bg1">
                  <a:alpha val="80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Elephant" panose="020209040905050203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94CDC-A9C2-A162-F9EC-EE0A5A68D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8686954-6DE7-E29F-A65B-1103780DD57F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4D5221-78B2-6348-EA5A-F55C367F3086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B0E547-ADF4-78E6-E071-BEBEA06F0A76}"/>
              </a:ext>
            </a:extLst>
          </p:cNvPr>
          <p:cNvSpPr/>
          <p:nvPr/>
        </p:nvSpPr>
        <p:spPr>
          <a:xfrm>
            <a:off x="2054506" y="1805311"/>
            <a:ext cx="7708942" cy="3341113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9E949A-856D-BB34-A070-0D4F6F44E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06" y="1826093"/>
            <a:ext cx="7708942" cy="33203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4081389-9EFB-5BE2-5C65-D32B3A4C22BB}"/>
              </a:ext>
            </a:extLst>
          </p:cNvPr>
          <p:cNvSpPr/>
          <p:nvPr/>
        </p:nvSpPr>
        <p:spPr>
          <a:xfrm>
            <a:off x="9396108" y="4653160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266" name="文本框 3">
            <a:extLst>
              <a:ext uri="{FF2B5EF4-FFF2-40B4-BE49-F238E27FC236}">
                <a16:creationId xmlns:a16="http://schemas.microsoft.com/office/drawing/2014/main" id="{91763220-48F5-2593-220E-8EAB12AD5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08" y="620659"/>
            <a:ext cx="3008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代码实现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912A83-7FF1-E2A8-1435-1270BC3BE9E6}"/>
              </a:ext>
            </a:extLst>
          </p:cNvPr>
          <p:cNvSpPr txBox="1"/>
          <p:nvPr/>
        </p:nvSpPr>
        <p:spPr>
          <a:xfrm>
            <a:off x="9517130" y="5387084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</p:spTree>
    <p:extLst>
      <p:ext uri="{BB962C8B-B14F-4D97-AF65-F5344CB8AC3E}">
        <p14:creationId xmlns:p14="http://schemas.microsoft.com/office/powerpoint/2010/main" val="344545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A30F8-7500-B18D-4299-785699A66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2BB4210-0D36-0CA3-98BC-2D08D8D0075C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9B9424-E5D1-7989-F5C7-57A2BEBB6E81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0E06B4-3D8D-C012-BAFA-EAD7A76E2518}"/>
              </a:ext>
            </a:extLst>
          </p:cNvPr>
          <p:cNvSpPr/>
          <p:nvPr/>
        </p:nvSpPr>
        <p:spPr>
          <a:xfrm>
            <a:off x="2546166" y="1407077"/>
            <a:ext cx="5822332" cy="4283362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266" name="文本框 3">
            <a:extLst>
              <a:ext uri="{FF2B5EF4-FFF2-40B4-BE49-F238E27FC236}">
                <a16:creationId xmlns:a16="http://schemas.microsoft.com/office/drawing/2014/main" id="{12C12EAE-C31E-08DE-80A5-2D5E63C74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3" y="439221"/>
            <a:ext cx="3008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结果展示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32ED8D-8CD7-1020-A991-39AA8C722593}"/>
              </a:ext>
            </a:extLst>
          </p:cNvPr>
          <p:cNvSpPr/>
          <p:nvPr/>
        </p:nvSpPr>
        <p:spPr>
          <a:xfrm>
            <a:off x="7590143" y="5045887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314EF7-A175-F3E6-E30A-C809B7644C5D}"/>
              </a:ext>
            </a:extLst>
          </p:cNvPr>
          <p:cNvSpPr txBox="1"/>
          <p:nvPr/>
        </p:nvSpPr>
        <p:spPr>
          <a:xfrm>
            <a:off x="7808299" y="5796521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53832-F2F3-731C-DB49-26C4918C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6" y="1407077"/>
            <a:ext cx="5822332" cy="42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EE21C-A829-946E-5EA4-DDF1E1FC9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5E14B0-9DCD-CB01-7E3D-0440E10186EA}"/>
              </a:ext>
            </a:extLst>
          </p:cNvPr>
          <p:cNvSpPr/>
          <p:nvPr/>
        </p:nvSpPr>
        <p:spPr>
          <a:xfrm>
            <a:off x="8643351" y="4958110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0CAF30-E99D-0563-522B-70C940DE57A4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39C298-ECD0-1555-481D-E2D32692C5E9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580BC3-8A22-1EBF-DD6D-2BBD39599EAE}"/>
              </a:ext>
            </a:extLst>
          </p:cNvPr>
          <p:cNvSpPr/>
          <p:nvPr/>
        </p:nvSpPr>
        <p:spPr>
          <a:xfrm>
            <a:off x="1452043" y="1779995"/>
            <a:ext cx="5394382" cy="621051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266" name="文本框 3">
            <a:extLst>
              <a:ext uri="{FF2B5EF4-FFF2-40B4-BE49-F238E27FC236}">
                <a16:creationId xmlns:a16="http://schemas.microsoft.com/office/drawing/2014/main" id="{D2C2DE72-A60B-040D-B704-1015C6F13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3" y="439221"/>
            <a:ext cx="55992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栈调度结构框架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2C64A5-354C-16B7-5D6C-09C7130FD0EF}"/>
              </a:ext>
            </a:extLst>
          </p:cNvPr>
          <p:cNvSpPr txBox="1"/>
          <p:nvPr/>
        </p:nvSpPr>
        <p:spPr>
          <a:xfrm>
            <a:off x="8768462" y="5083697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AD762F-B2BB-BE1E-F7FA-84124BF730A8}"/>
              </a:ext>
            </a:extLst>
          </p:cNvPr>
          <p:cNvSpPr/>
          <p:nvPr/>
        </p:nvSpPr>
        <p:spPr>
          <a:xfrm>
            <a:off x="1458393" y="2701777"/>
            <a:ext cx="5394382" cy="643234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C52BCB-6059-0996-7F1F-429AF47FB3F4}"/>
              </a:ext>
            </a:extLst>
          </p:cNvPr>
          <p:cNvSpPr/>
          <p:nvPr/>
        </p:nvSpPr>
        <p:spPr>
          <a:xfrm>
            <a:off x="1464743" y="3621088"/>
            <a:ext cx="5381682" cy="61988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0AF9E9-785A-742C-D63B-A7FCE5202608}"/>
              </a:ext>
            </a:extLst>
          </p:cNvPr>
          <p:cNvSpPr/>
          <p:nvPr/>
        </p:nvSpPr>
        <p:spPr>
          <a:xfrm>
            <a:off x="1464743" y="4540399"/>
            <a:ext cx="5381682" cy="61988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0D26F6-0D81-D003-BCAC-C7B32C0F935C}"/>
              </a:ext>
            </a:extLst>
          </p:cNvPr>
          <p:cNvSpPr txBox="1"/>
          <p:nvPr/>
        </p:nvSpPr>
        <p:spPr>
          <a:xfrm>
            <a:off x="1525588" y="1913696"/>
            <a:ext cx="735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top()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取出辅轨道栈顶元素</a:t>
            </a: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No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比较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8701EF-41F4-D00B-F6B3-1CCBD9B61F06}"/>
              </a:ext>
            </a:extLst>
          </p:cNvPr>
          <p:cNvSpPr txBox="1"/>
          <p:nvPr/>
        </p:nvSpPr>
        <p:spPr>
          <a:xfrm>
            <a:off x="1452043" y="2833253"/>
            <a:ext cx="735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2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 err="1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Gethead</a:t>
            </a: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()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取出主轨道元素</a:t>
            </a: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No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比较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5D3CA1-1FB3-16DC-1B44-D295AA7953DC}"/>
              </a:ext>
            </a:extLst>
          </p:cNvPr>
          <p:cNvSpPr txBox="1"/>
          <p:nvPr/>
        </p:nvSpPr>
        <p:spPr>
          <a:xfrm>
            <a:off x="1525588" y="3783192"/>
            <a:ext cx="735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、如果</a:t>
            </a: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=No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元素移入辅轨道反之移入右侧轨道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8B4603-AB05-F880-5BED-F35AEBAFA435}"/>
              </a:ext>
            </a:extLst>
          </p:cNvPr>
          <p:cNvSpPr txBox="1"/>
          <p:nvPr/>
        </p:nvSpPr>
        <p:spPr>
          <a:xfrm>
            <a:off x="1525588" y="4673182"/>
            <a:ext cx="735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、判断右侧轨道的车厢数与总车厢数相等则成功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B0AE35-B9FA-011D-3B9E-C247AC8DD3B4}"/>
              </a:ext>
            </a:extLst>
          </p:cNvPr>
          <p:cNvSpPr txBox="1"/>
          <p:nvPr/>
        </p:nvSpPr>
        <p:spPr>
          <a:xfrm>
            <a:off x="7681069" y="1869610"/>
            <a:ext cx="479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outst</a:t>
            </a: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++; </a:t>
            </a:r>
            <a:r>
              <a:rPr lang="en-US" altLang="zh-CN" dirty="0" err="1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inqu</a:t>
            </a: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++;</a:t>
            </a:r>
            <a:endParaRPr lang="zh-CN" altLang="en-US" dirty="0">
              <a:solidFill>
                <a:srgbClr val="BDB0B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A4C564-FAE2-4D7C-6150-53155909B7AD}"/>
              </a:ext>
            </a:extLst>
          </p:cNvPr>
          <p:cNvSpPr txBox="1"/>
          <p:nvPr/>
        </p:nvSpPr>
        <p:spPr>
          <a:xfrm>
            <a:off x="7636700" y="2792070"/>
            <a:ext cx="479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outqu</a:t>
            </a: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++; </a:t>
            </a:r>
            <a:r>
              <a:rPr lang="en-US" altLang="zh-CN" dirty="0" err="1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inqu</a:t>
            </a: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++;</a:t>
            </a:r>
            <a:endParaRPr lang="zh-CN" altLang="en-US" dirty="0">
              <a:solidFill>
                <a:srgbClr val="BDB0B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4C9011-A92D-D578-409A-BD787389B99E}"/>
              </a:ext>
            </a:extLst>
          </p:cNvPr>
          <p:cNvSpPr txBox="1"/>
          <p:nvPr/>
        </p:nvSpPr>
        <p:spPr>
          <a:xfrm>
            <a:off x="7681069" y="3742009"/>
            <a:ext cx="479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outqu</a:t>
            </a: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++; </a:t>
            </a:r>
            <a:r>
              <a:rPr lang="en-US" altLang="zh-CN" dirty="0" err="1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inst</a:t>
            </a: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++;</a:t>
            </a:r>
            <a:endParaRPr lang="zh-CN" altLang="en-US" dirty="0">
              <a:solidFill>
                <a:srgbClr val="BDB0B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98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5C22A-2D53-6354-232D-A2C66C6B1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02A7C8-45B9-E9A2-564F-ABBA429C0796}"/>
              </a:ext>
            </a:extLst>
          </p:cNvPr>
          <p:cNvSpPr txBox="1"/>
          <p:nvPr/>
        </p:nvSpPr>
        <p:spPr>
          <a:xfrm>
            <a:off x="1343025" y="1916430"/>
            <a:ext cx="4944110" cy="1245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7500" noProof="1">
                <a:solidFill>
                  <a:srgbClr val="F8E7E8">
                    <a:alpha val="40000"/>
                  </a:srgbClr>
                </a:solidFill>
                <a:latin typeface="Elephant" panose="02020904090505020303" charset="0"/>
                <a:cs typeface="Elephant" panose="02020904090505020303" charset="0"/>
              </a:rPr>
              <a:t>PART 03</a:t>
            </a:r>
            <a:r>
              <a:rPr lang="en-US" altLang="zh-CN" sz="7500" noProof="1">
                <a:solidFill>
                  <a:srgbClr val="AD4A4E">
                    <a:alpha val="7000"/>
                  </a:srgbClr>
                </a:solidFill>
              </a:rPr>
              <a:t>.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6EB5CA9-6DCF-F73B-DAD6-0FF5C3C37CE0}"/>
              </a:ext>
            </a:extLst>
          </p:cNvPr>
          <p:cNvCxnSpPr/>
          <p:nvPr/>
        </p:nvCxnSpPr>
        <p:spPr>
          <a:xfrm>
            <a:off x="1558925" y="1773238"/>
            <a:ext cx="1441450" cy="0"/>
          </a:xfrm>
          <a:prstGeom prst="line">
            <a:avLst/>
          </a:prstGeom>
          <a:ln w="50800" cmpd="sng">
            <a:solidFill>
              <a:srgbClr val="F8E7E8">
                <a:alpha val="5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1351FD1-2C5C-8825-71A1-8A9DE351E712}"/>
              </a:ext>
            </a:extLst>
          </p:cNvPr>
          <p:cNvSpPr txBox="1"/>
          <p:nvPr/>
        </p:nvSpPr>
        <p:spPr>
          <a:xfrm>
            <a:off x="1559560" y="3068955"/>
            <a:ext cx="397129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noProof="1">
                <a:solidFill>
                  <a:srgbClr val="F8E7E8">
                    <a:alpha val="76000"/>
                  </a:srgbClr>
                </a:solidFill>
                <a:latin typeface="华文中宋" panose="02010600040101010101" charset="-122"/>
                <a:ea typeface="华文中宋" panose="02010600040101010101" charset="-122"/>
              </a:rPr>
              <a:t>相同情况下栈与队列的对比</a:t>
            </a:r>
          </a:p>
          <a:p>
            <a:pPr eaLnBrk="1" hangingPunct="1">
              <a:defRPr/>
            </a:pPr>
            <a:endParaRPr lang="zh-CN" altLang="en-US" sz="2400" noProof="1">
              <a:solidFill>
                <a:srgbClr val="F8E7E8">
                  <a:alpha val="76000"/>
                </a:srgbClr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eaLnBrk="1" hangingPunct="1">
              <a:defRPr/>
            </a:pPr>
            <a:endParaRPr lang="en-US" altLang="zh-CN" sz="2400" noProof="1">
              <a:solidFill>
                <a:srgbClr val="F8E7E8">
                  <a:alpha val="76000"/>
                </a:srgb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060DDD-9A58-9D16-E7DC-9E11EB67FCC4}"/>
              </a:ext>
            </a:extLst>
          </p:cNvPr>
          <p:cNvSpPr txBox="1"/>
          <p:nvPr/>
        </p:nvSpPr>
        <p:spPr>
          <a:xfrm>
            <a:off x="1423035" y="4509135"/>
            <a:ext cx="4784725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同一个输入利用</a:t>
            </a:r>
            <a:r>
              <a:rPr lang="en-US" altLang="zh-CN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if</a:t>
            </a: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实现对比</a:t>
            </a:r>
          </a:p>
        </p:txBody>
      </p:sp>
    </p:spTree>
    <p:extLst>
      <p:ext uri="{BB962C8B-B14F-4D97-AF65-F5344CB8AC3E}">
        <p14:creationId xmlns:p14="http://schemas.microsoft.com/office/powerpoint/2010/main" val="69412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B9AD8-A16A-73A8-AC37-17986D18F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B8410BF-B2FA-3141-09FA-F779C8363E90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9F1724-8122-753B-AA2F-7EF4581302F2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1790A4-1942-B91A-4B4C-0A5BB5628468}"/>
              </a:ext>
            </a:extLst>
          </p:cNvPr>
          <p:cNvSpPr/>
          <p:nvPr/>
        </p:nvSpPr>
        <p:spPr>
          <a:xfrm>
            <a:off x="1739946" y="1121423"/>
            <a:ext cx="8813957" cy="4819903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F3218B-CC0F-AD2C-31BB-60B116BF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46" y="1134795"/>
            <a:ext cx="8781258" cy="4819902"/>
          </a:xfrm>
          <a:prstGeom prst="rect">
            <a:avLst/>
          </a:prstGeom>
        </p:spPr>
      </p:pic>
      <p:sp>
        <p:nvSpPr>
          <p:cNvPr id="11266" name="文本框 3">
            <a:extLst>
              <a:ext uri="{FF2B5EF4-FFF2-40B4-BE49-F238E27FC236}">
                <a16:creationId xmlns:a16="http://schemas.microsoft.com/office/drawing/2014/main" id="{B54E52D0-AEB3-7093-56E3-99D1C39B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3" y="439221"/>
            <a:ext cx="3008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代码实现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A2964B-5B75-2151-536D-C8E9176854BC}"/>
              </a:ext>
            </a:extLst>
          </p:cNvPr>
          <p:cNvSpPr/>
          <p:nvPr/>
        </p:nvSpPr>
        <p:spPr>
          <a:xfrm>
            <a:off x="9772677" y="5475415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02A38-7754-DADF-D9E5-9E3A874F1D39}"/>
              </a:ext>
            </a:extLst>
          </p:cNvPr>
          <p:cNvSpPr txBox="1"/>
          <p:nvPr/>
        </p:nvSpPr>
        <p:spPr>
          <a:xfrm>
            <a:off x="9956968" y="6217738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</p:spTree>
    <p:extLst>
      <p:ext uri="{BB962C8B-B14F-4D97-AF65-F5344CB8AC3E}">
        <p14:creationId xmlns:p14="http://schemas.microsoft.com/office/powerpoint/2010/main" val="48816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0AD7F-B768-87A1-BABF-E920A8DA0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D695A22-F249-E7B0-C389-FC0F6D0186AE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D26DDB-047F-EE58-3AAF-2D8E81E6319F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AA165E-E6EF-7300-7828-B0AF0BDA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27" y="1314155"/>
            <a:ext cx="6420746" cy="42296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DFEC953-CB6D-9E67-20D7-3CAA30B14A12}"/>
              </a:ext>
            </a:extLst>
          </p:cNvPr>
          <p:cNvSpPr/>
          <p:nvPr/>
        </p:nvSpPr>
        <p:spPr>
          <a:xfrm>
            <a:off x="2885627" y="1314156"/>
            <a:ext cx="6420746" cy="4229690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266" name="文本框 3">
            <a:extLst>
              <a:ext uri="{FF2B5EF4-FFF2-40B4-BE49-F238E27FC236}">
                <a16:creationId xmlns:a16="http://schemas.microsoft.com/office/drawing/2014/main" id="{DB7A406B-4A56-4E50-CDA9-DBD458C13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3" y="439221"/>
            <a:ext cx="3008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结果展示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8B150C-FE91-C003-88D8-D6469CBDCB14}"/>
              </a:ext>
            </a:extLst>
          </p:cNvPr>
          <p:cNvSpPr/>
          <p:nvPr/>
        </p:nvSpPr>
        <p:spPr>
          <a:xfrm>
            <a:off x="8308480" y="4944042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0E0614-42DC-412C-B8FC-DAB0E0BC04A4}"/>
              </a:ext>
            </a:extLst>
          </p:cNvPr>
          <p:cNvSpPr txBox="1"/>
          <p:nvPr/>
        </p:nvSpPr>
        <p:spPr>
          <a:xfrm>
            <a:off x="8504345" y="5664742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</p:spTree>
    <p:extLst>
      <p:ext uri="{BB962C8B-B14F-4D97-AF65-F5344CB8AC3E}">
        <p14:creationId xmlns:p14="http://schemas.microsoft.com/office/powerpoint/2010/main" val="409887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F5350-B4C1-A82A-5B51-F3F05B192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4A1FA5-41D2-D21B-BD0F-76AEFA019EB7}"/>
              </a:ext>
            </a:extLst>
          </p:cNvPr>
          <p:cNvSpPr txBox="1"/>
          <p:nvPr/>
        </p:nvSpPr>
        <p:spPr>
          <a:xfrm>
            <a:off x="1343025" y="1916430"/>
            <a:ext cx="4944110" cy="1245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7500" noProof="1">
                <a:solidFill>
                  <a:srgbClr val="F8E7E8">
                    <a:alpha val="40000"/>
                  </a:srgbClr>
                </a:solidFill>
                <a:latin typeface="Elephant" panose="02020904090505020303" charset="0"/>
                <a:cs typeface="Elephant" panose="02020904090505020303" charset="0"/>
              </a:rPr>
              <a:t>PART 04</a:t>
            </a:r>
            <a:r>
              <a:rPr lang="en-US" altLang="zh-CN" sz="7500" noProof="1">
                <a:solidFill>
                  <a:srgbClr val="AD4A4E">
                    <a:alpha val="7000"/>
                  </a:srgbClr>
                </a:solidFill>
              </a:rPr>
              <a:t>.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5CB937-7494-8C4A-02B2-DDF319442122}"/>
              </a:ext>
            </a:extLst>
          </p:cNvPr>
          <p:cNvCxnSpPr/>
          <p:nvPr/>
        </p:nvCxnSpPr>
        <p:spPr>
          <a:xfrm>
            <a:off x="1558925" y="1773238"/>
            <a:ext cx="1441450" cy="0"/>
          </a:xfrm>
          <a:prstGeom prst="line">
            <a:avLst/>
          </a:prstGeom>
          <a:ln w="50800" cmpd="sng">
            <a:solidFill>
              <a:srgbClr val="F8E7E8">
                <a:alpha val="5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6D9B18C-B0D0-DA90-D443-4993DA9F1A42}"/>
              </a:ext>
            </a:extLst>
          </p:cNvPr>
          <p:cNvSpPr txBox="1"/>
          <p:nvPr/>
        </p:nvSpPr>
        <p:spPr>
          <a:xfrm>
            <a:off x="1559560" y="3068955"/>
            <a:ext cx="397129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noProof="1">
                <a:solidFill>
                  <a:srgbClr val="F8E7E8">
                    <a:alpha val="76000"/>
                  </a:srgbClr>
                </a:solidFill>
                <a:latin typeface="华文中宋" panose="02010600040101010101" charset="-122"/>
                <a:ea typeface="华文中宋" panose="02010600040101010101" charset="-122"/>
              </a:rPr>
              <a:t>菜单实现</a:t>
            </a:r>
          </a:p>
          <a:p>
            <a:pPr eaLnBrk="1" hangingPunct="1">
              <a:defRPr/>
            </a:pPr>
            <a:endParaRPr lang="en-US" altLang="zh-CN" sz="2400" noProof="1">
              <a:solidFill>
                <a:srgbClr val="F8E7E8">
                  <a:alpha val="76000"/>
                </a:srgb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D44957-28E6-8A84-4560-21E694D23FF4}"/>
              </a:ext>
            </a:extLst>
          </p:cNvPr>
          <p:cNvSpPr txBox="1"/>
          <p:nvPr/>
        </p:nvSpPr>
        <p:spPr>
          <a:xfrm>
            <a:off x="1423035" y="4509135"/>
            <a:ext cx="4784725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利用了</a:t>
            </a:r>
            <a:r>
              <a:rPr lang="en-US" altLang="zh-CN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SFML</a:t>
            </a: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图形库</a:t>
            </a:r>
          </a:p>
        </p:txBody>
      </p:sp>
    </p:spTree>
    <p:extLst>
      <p:ext uri="{BB962C8B-B14F-4D97-AF65-F5344CB8AC3E}">
        <p14:creationId xmlns:p14="http://schemas.microsoft.com/office/powerpoint/2010/main" val="211832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D98D0-74A2-A18C-E201-A6F99036D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4B1F41-FF6F-FA7F-5FEE-6696D7E2ABDE}"/>
              </a:ext>
            </a:extLst>
          </p:cNvPr>
          <p:cNvSpPr/>
          <p:nvPr/>
        </p:nvSpPr>
        <p:spPr>
          <a:xfrm>
            <a:off x="8643351" y="4958110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8C9BB9-89DD-B112-D2FE-722F159E5E86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F2DE64-32F9-0C86-B7EB-F4D1F7725B48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32D22B-227C-F103-E56F-7AED35F48910}"/>
              </a:ext>
            </a:extLst>
          </p:cNvPr>
          <p:cNvSpPr/>
          <p:nvPr/>
        </p:nvSpPr>
        <p:spPr>
          <a:xfrm>
            <a:off x="1452043" y="1779995"/>
            <a:ext cx="4707457" cy="643233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266" name="文本框 3">
            <a:extLst>
              <a:ext uri="{FF2B5EF4-FFF2-40B4-BE49-F238E27FC236}">
                <a16:creationId xmlns:a16="http://schemas.microsoft.com/office/drawing/2014/main" id="{354D32BA-AC48-7332-ED6A-357FE005D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3" y="439221"/>
            <a:ext cx="55992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菜单总体结构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9EE54-15A9-28BB-E7A3-9252B3BA4F6C}"/>
              </a:ext>
            </a:extLst>
          </p:cNvPr>
          <p:cNvSpPr txBox="1"/>
          <p:nvPr/>
        </p:nvSpPr>
        <p:spPr>
          <a:xfrm>
            <a:off x="8768462" y="5083697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EB3724-C565-C2AA-5D82-2CDB0DB29845}"/>
              </a:ext>
            </a:extLst>
          </p:cNvPr>
          <p:cNvSpPr/>
          <p:nvPr/>
        </p:nvSpPr>
        <p:spPr>
          <a:xfrm>
            <a:off x="1458393" y="2701777"/>
            <a:ext cx="4707457" cy="643234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CDE04D-08FF-7DEF-A65B-101BA23C551C}"/>
              </a:ext>
            </a:extLst>
          </p:cNvPr>
          <p:cNvSpPr/>
          <p:nvPr/>
        </p:nvSpPr>
        <p:spPr>
          <a:xfrm>
            <a:off x="1464743" y="3621088"/>
            <a:ext cx="4707457" cy="643234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07B5B4-37CA-E13E-B142-57EBD88C5ADA}"/>
              </a:ext>
            </a:extLst>
          </p:cNvPr>
          <p:cNvSpPr/>
          <p:nvPr/>
        </p:nvSpPr>
        <p:spPr>
          <a:xfrm>
            <a:off x="1464743" y="4540399"/>
            <a:ext cx="4707457" cy="643234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C210E9-907C-0E38-6A0D-EDF43A359B31}"/>
              </a:ext>
            </a:extLst>
          </p:cNvPr>
          <p:cNvSpPr txBox="1"/>
          <p:nvPr/>
        </p:nvSpPr>
        <p:spPr>
          <a:xfrm>
            <a:off x="1525588" y="1913696"/>
            <a:ext cx="735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、窗口和文本框创建构造基本框架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3BF9BB-8F72-C752-761D-A767EC2DF2B9}"/>
              </a:ext>
            </a:extLst>
          </p:cNvPr>
          <p:cNvSpPr txBox="1"/>
          <p:nvPr/>
        </p:nvSpPr>
        <p:spPr>
          <a:xfrm>
            <a:off x="1525588" y="2857715"/>
            <a:ext cx="735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、检测和处理事件</a:t>
            </a:r>
            <a:r>
              <a:rPr lang="en-US" altLang="zh-CN" dirty="0" err="1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pollEvent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dirty="0" err="1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eventType</a:t>
            </a:r>
            <a:endParaRPr lang="zh-CN" altLang="en-US" dirty="0">
              <a:solidFill>
                <a:srgbClr val="BDB0B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74128B-40D1-B0C3-4219-1D2D9D322A57}"/>
              </a:ext>
            </a:extLst>
          </p:cNvPr>
          <p:cNvSpPr txBox="1"/>
          <p:nvPr/>
        </p:nvSpPr>
        <p:spPr>
          <a:xfrm>
            <a:off x="1525588" y="3783192"/>
            <a:ext cx="735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、菜单界面切换以及逻辑调度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584C4C-46D3-DFBB-EC1F-4AA7C6EC3291}"/>
              </a:ext>
            </a:extLst>
          </p:cNvPr>
          <p:cNvSpPr txBox="1"/>
          <p:nvPr/>
        </p:nvSpPr>
        <p:spPr>
          <a:xfrm>
            <a:off x="1525588" y="4673182"/>
            <a:ext cx="735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、窗口和文本框（利用字符串流输出）绘制</a:t>
            </a:r>
          </a:p>
        </p:txBody>
      </p:sp>
    </p:spTree>
    <p:extLst>
      <p:ext uri="{BB962C8B-B14F-4D97-AF65-F5344CB8AC3E}">
        <p14:creationId xmlns:p14="http://schemas.microsoft.com/office/powerpoint/2010/main" val="124106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BEB63-C4D7-6F0F-082E-7546C9B2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52E89B4-A530-4FE9-BB88-34AAB220AFE2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2079A3-C97E-6C41-14B2-DA641B069A24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799F44-DE6B-CC24-5F34-3F2845FE8058}"/>
              </a:ext>
            </a:extLst>
          </p:cNvPr>
          <p:cNvSpPr/>
          <p:nvPr/>
        </p:nvSpPr>
        <p:spPr>
          <a:xfrm>
            <a:off x="1706042" y="1272957"/>
            <a:ext cx="7642542" cy="4819903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0C37DC-06FD-7587-DA1E-29AFDB1E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46" y="1272957"/>
            <a:ext cx="7638637" cy="4798035"/>
          </a:xfrm>
          <a:prstGeom prst="rect">
            <a:avLst/>
          </a:prstGeom>
        </p:spPr>
      </p:pic>
      <p:sp>
        <p:nvSpPr>
          <p:cNvPr id="11266" name="文本框 3">
            <a:extLst>
              <a:ext uri="{FF2B5EF4-FFF2-40B4-BE49-F238E27FC236}">
                <a16:creationId xmlns:a16="http://schemas.microsoft.com/office/drawing/2014/main" id="{EC47100B-8BA0-9404-1334-0858583A3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3" y="439221"/>
            <a:ext cx="55992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创建窗口和文本框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40B850-4BA6-7979-B4D4-C511FFA29F99}"/>
              </a:ext>
            </a:extLst>
          </p:cNvPr>
          <p:cNvSpPr/>
          <p:nvPr/>
        </p:nvSpPr>
        <p:spPr>
          <a:xfrm>
            <a:off x="8584697" y="5488903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0D1A5D-F5A9-3933-83AD-9C54D0F880DF}"/>
              </a:ext>
            </a:extLst>
          </p:cNvPr>
          <p:cNvSpPr txBox="1"/>
          <p:nvPr/>
        </p:nvSpPr>
        <p:spPr>
          <a:xfrm>
            <a:off x="8816861" y="6217957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</p:spTree>
    <p:extLst>
      <p:ext uri="{BB962C8B-B14F-4D97-AF65-F5344CB8AC3E}">
        <p14:creationId xmlns:p14="http://schemas.microsoft.com/office/powerpoint/2010/main" val="2316783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E3168-06BC-6744-EE65-D72341D05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A8C288C-9475-B107-F5A2-709AD981CBE8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9F332-ED96-79ED-569F-8097C19793B5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266" name="文本框 3">
            <a:extLst>
              <a:ext uri="{FF2B5EF4-FFF2-40B4-BE49-F238E27FC236}">
                <a16:creationId xmlns:a16="http://schemas.microsoft.com/office/drawing/2014/main" id="{BD63CBA8-1A7D-8CDB-FE26-5316586B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3" y="439221"/>
            <a:ext cx="55992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处理事件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CFCE24-0562-ED4B-BD6A-65D474392EA0}"/>
              </a:ext>
            </a:extLst>
          </p:cNvPr>
          <p:cNvSpPr/>
          <p:nvPr/>
        </p:nvSpPr>
        <p:spPr>
          <a:xfrm>
            <a:off x="8584697" y="5270501"/>
            <a:ext cx="1729143" cy="838199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626AD8-5776-D6EA-8FC3-BB008CDA08BA}"/>
              </a:ext>
            </a:extLst>
          </p:cNvPr>
          <p:cNvSpPr txBox="1"/>
          <p:nvPr/>
        </p:nvSpPr>
        <p:spPr>
          <a:xfrm>
            <a:off x="8683511" y="5867627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EB2D42-0ABB-AC0D-03DA-EA9950E82958}"/>
              </a:ext>
            </a:extLst>
          </p:cNvPr>
          <p:cNvSpPr/>
          <p:nvPr/>
        </p:nvSpPr>
        <p:spPr>
          <a:xfrm>
            <a:off x="1878159" y="1463218"/>
            <a:ext cx="7595422" cy="4103688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226256-FD8C-ACA4-556D-1D395774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60" y="1463217"/>
            <a:ext cx="7595422" cy="41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3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C1F2CD1-38FF-5EAE-AC91-9CAA57C14231}"/>
              </a:ext>
            </a:extLst>
          </p:cNvPr>
          <p:cNvSpPr/>
          <p:nvPr/>
        </p:nvSpPr>
        <p:spPr>
          <a:xfrm>
            <a:off x="-168275" y="0"/>
            <a:ext cx="1216977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099" name="标题 1">
            <a:extLst>
              <a:ext uri="{FF2B5EF4-FFF2-40B4-BE49-F238E27FC236}">
                <a16:creationId xmlns:a16="http://schemas.microsoft.com/office/drawing/2014/main" id="{135BD315-7623-1D3B-6C61-B7343469F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9888" y="2133600"/>
            <a:ext cx="676751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7000" dirty="0">
                <a:solidFill>
                  <a:schemeClr val="tx1"/>
                </a:solidFill>
                <a:latin typeface="Elephant" panose="02020904090505020303" pitchFamily="18" charset="0"/>
              </a:rPr>
              <a:t>Table of Content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C0D2C9-0560-8A6B-F248-EFB95F14B9EE}"/>
              </a:ext>
            </a:extLst>
          </p:cNvPr>
          <p:cNvSpPr/>
          <p:nvPr/>
        </p:nvSpPr>
        <p:spPr>
          <a:xfrm>
            <a:off x="12001500" y="0"/>
            <a:ext cx="2159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A51719C-1EDD-45E2-DBDF-892CF8CD8E7A}"/>
              </a:ext>
            </a:extLst>
          </p:cNvPr>
          <p:cNvSpPr/>
          <p:nvPr/>
        </p:nvSpPr>
        <p:spPr>
          <a:xfrm>
            <a:off x="1484313" y="1484313"/>
            <a:ext cx="481013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4102" name="文本框 12">
            <a:extLst>
              <a:ext uri="{FF2B5EF4-FFF2-40B4-BE49-F238E27FC236}">
                <a16:creationId xmlns:a16="http://schemas.microsoft.com/office/drawing/2014/main" id="{89140F72-E1D9-E767-8E62-BF3C25EA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435100"/>
            <a:ext cx="3268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手动输入序列以及随机生成序列</a:t>
            </a:r>
          </a:p>
        </p:txBody>
      </p:sp>
      <p:sp>
        <p:nvSpPr>
          <p:cNvPr id="4103" name="文本框 13">
            <a:extLst>
              <a:ext uri="{FF2B5EF4-FFF2-40B4-BE49-F238E27FC236}">
                <a16:creationId xmlns:a16="http://schemas.microsoft.com/office/drawing/2014/main" id="{7107638F-FA00-D93E-E8D8-0273E5DE2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2292350"/>
            <a:ext cx="3233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总入栈出栈次数及辅轨道最大长度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04" name="文本框 14">
            <a:extLst>
              <a:ext uri="{FF2B5EF4-FFF2-40B4-BE49-F238E27FC236}">
                <a16:creationId xmlns:a16="http://schemas.microsoft.com/office/drawing/2014/main" id="{C7BCF6FD-E949-20E1-E88A-690AD3805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3165475"/>
            <a:ext cx="32972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相同情况下栈与队列的对比</a:t>
            </a:r>
          </a:p>
        </p:txBody>
      </p:sp>
      <p:sp>
        <p:nvSpPr>
          <p:cNvPr id="4105" name="文本框 16">
            <a:extLst>
              <a:ext uri="{FF2B5EF4-FFF2-40B4-BE49-F238E27FC236}">
                <a16:creationId xmlns:a16="http://schemas.microsoft.com/office/drawing/2014/main" id="{AD8E5B03-E3CD-B2DC-06D7-4BC56967A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022725"/>
            <a:ext cx="32337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菜单实现</a:t>
            </a:r>
          </a:p>
        </p:txBody>
      </p:sp>
      <p:sp>
        <p:nvSpPr>
          <p:cNvPr id="4107" name="文本框 18">
            <a:extLst>
              <a:ext uri="{FF2B5EF4-FFF2-40B4-BE49-F238E27FC236}">
                <a16:creationId xmlns:a16="http://schemas.microsoft.com/office/drawing/2014/main" id="{BD859C91-DBED-3FED-088F-14FEDEA5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063778"/>
            <a:ext cx="22410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400" dirty="0" err="1"/>
              <a:t>random_shuffle</a:t>
            </a:r>
            <a:r>
              <a:rPr lang="en-US" altLang="zh-CN" sz="1400" dirty="0"/>
              <a:t>()</a:t>
            </a:r>
            <a:r>
              <a:rPr lang="zh-CN" altLang="en-US" sz="1400" dirty="0"/>
              <a:t>打乱顺序</a:t>
            </a:r>
          </a:p>
        </p:txBody>
      </p:sp>
      <p:sp>
        <p:nvSpPr>
          <p:cNvPr id="4108" name="文本框 19">
            <a:extLst>
              <a:ext uri="{FF2B5EF4-FFF2-40B4-BE49-F238E27FC236}">
                <a16:creationId xmlns:a16="http://schemas.microsoft.com/office/drawing/2014/main" id="{85FDE300-532F-BA1B-D591-1F11236C6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915444"/>
            <a:ext cx="20526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定义</a:t>
            </a:r>
            <a:r>
              <a:rPr lang="en-US" altLang="zh-CN" sz="1400" dirty="0"/>
              <a:t>int</a:t>
            </a:r>
            <a:r>
              <a:rPr lang="zh-CN" altLang="en-US" sz="1400" dirty="0"/>
              <a:t>型变量</a:t>
            </a:r>
          </a:p>
        </p:txBody>
      </p:sp>
      <p:sp>
        <p:nvSpPr>
          <p:cNvPr id="4109" name="文本框 20">
            <a:extLst>
              <a:ext uri="{FF2B5EF4-FFF2-40B4-BE49-F238E27FC236}">
                <a16:creationId xmlns:a16="http://schemas.microsoft.com/office/drawing/2014/main" id="{FE96CA84-6606-8811-D8F9-71EA0F687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3559175"/>
            <a:ext cx="2492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同一个输入利用</a:t>
            </a:r>
            <a:r>
              <a:rPr lang="en-US" altLang="zh-CN" sz="1400" dirty="0"/>
              <a:t>switch</a:t>
            </a:r>
            <a:r>
              <a:rPr lang="zh-CN" altLang="en-US" sz="1400" dirty="0"/>
              <a:t>函数实现对比</a:t>
            </a:r>
          </a:p>
        </p:txBody>
      </p:sp>
      <p:sp>
        <p:nvSpPr>
          <p:cNvPr id="4110" name="文本框 21">
            <a:extLst>
              <a:ext uri="{FF2B5EF4-FFF2-40B4-BE49-F238E27FC236}">
                <a16:creationId xmlns:a16="http://schemas.microsoft.com/office/drawing/2014/main" id="{A01C6B07-56E3-AFF4-8733-EAE7FFEF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4397375"/>
            <a:ext cx="2492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利用了</a:t>
            </a:r>
            <a:r>
              <a:rPr lang="en-US" altLang="zh-CN" sz="1400" dirty="0"/>
              <a:t>SFML</a:t>
            </a:r>
            <a:r>
              <a:rPr lang="zh-CN" altLang="en-US" sz="1400" dirty="0"/>
              <a:t>图形库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8B28E30-6EF6-C143-749A-6EEB5EAEDF10}"/>
              </a:ext>
            </a:extLst>
          </p:cNvPr>
          <p:cNvSpPr/>
          <p:nvPr/>
        </p:nvSpPr>
        <p:spPr>
          <a:xfrm>
            <a:off x="1484313" y="2420938"/>
            <a:ext cx="481013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FFF432B-AAED-3D73-B260-CFD4611D957F}"/>
              </a:ext>
            </a:extLst>
          </p:cNvPr>
          <p:cNvSpPr/>
          <p:nvPr/>
        </p:nvSpPr>
        <p:spPr>
          <a:xfrm>
            <a:off x="1484313" y="3295650"/>
            <a:ext cx="481013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E1B01E-F337-7209-B770-0190E86AA8A1}"/>
              </a:ext>
            </a:extLst>
          </p:cNvPr>
          <p:cNvSpPr/>
          <p:nvPr/>
        </p:nvSpPr>
        <p:spPr>
          <a:xfrm>
            <a:off x="1484313" y="4149725"/>
            <a:ext cx="481013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853B2-4546-11AA-49FB-546E60DB3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9832802-6135-9AAE-9F89-EC9CEEE0062A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735709-A295-5F16-AF0E-B3E87D06F453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9DFB74-039B-527B-99A6-8736169DA689}"/>
              </a:ext>
            </a:extLst>
          </p:cNvPr>
          <p:cNvSpPr/>
          <p:nvPr/>
        </p:nvSpPr>
        <p:spPr>
          <a:xfrm>
            <a:off x="2880793" y="620237"/>
            <a:ext cx="5539789" cy="2906651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266" name="文本框 3">
            <a:extLst>
              <a:ext uri="{FF2B5EF4-FFF2-40B4-BE49-F238E27FC236}">
                <a16:creationId xmlns:a16="http://schemas.microsoft.com/office/drawing/2014/main" id="{3F353BC4-455C-FAFA-D573-B595AE3BE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3" y="439221"/>
            <a:ext cx="55992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事件与类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5A94C5-CBF3-D179-9E8F-6A00DA658279}"/>
              </a:ext>
            </a:extLst>
          </p:cNvPr>
          <p:cNvSpPr/>
          <p:nvPr/>
        </p:nvSpPr>
        <p:spPr>
          <a:xfrm>
            <a:off x="8643351" y="5606705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BBF11-1944-A728-331E-C007BDB454C1}"/>
              </a:ext>
            </a:extLst>
          </p:cNvPr>
          <p:cNvSpPr txBox="1"/>
          <p:nvPr/>
        </p:nvSpPr>
        <p:spPr>
          <a:xfrm>
            <a:off x="8764775" y="6310118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73425C-582E-1B20-F150-59884D246B13}"/>
              </a:ext>
            </a:extLst>
          </p:cNvPr>
          <p:cNvSpPr/>
          <p:nvPr/>
        </p:nvSpPr>
        <p:spPr>
          <a:xfrm>
            <a:off x="1819506" y="3817931"/>
            <a:ext cx="7854647" cy="2419831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7B313E-2CD4-C18B-E94E-4B2943A3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06" y="3835322"/>
            <a:ext cx="7854647" cy="24024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25378E-2881-C13D-FCD4-E02A8C55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793" y="639975"/>
            <a:ext cx="5539788" cy="28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1004F-5BD5-5EA7-87EB-2AC1DCC4E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9521C69-F3A1-5F71-DC1F-8E4F83BB7CBE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335028-15B2-3478-D447-199E6B7A4214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DA1CCC-E896-C527-19FF-8E004595C4CB}"/>
              </a:ext>
            </a:extLst>
          </p:cNvPr>
          <p:cNvSpPr/>
          <p:nvPr/>
        </p:nvSpPr>
        <p:spPr>
          <a:xfrm>
            <a:off x="2067156" y="1123962"/>
            <a:ext cx="7259063" cy="910453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266" name="文本框 3">
            <a:extLst>
              <a:ext uri="{FF2B5EF4-FFF2-40B4-BE49-F238E27FC236}">
                <a16:creationId xmlns:a16="http://schemas.microsoft.com/office/drawing/2014/main" id="{F6DAFFF2-1FD0-4A9F-4CFE-707AB3D92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3" y="439221"/>
            <a:ext cx="55992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菜单切换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2441BB-D618-FFD5-F903-A8D9B7B008EE}"/>
              </a:ext>
            </a:extLst>
          </p:cNvPr>
          <p:cNvSpPr/>
          <p:nvPr/>
        </p:nvSpPr>
        <p:spPr>
          <a:xfrm>
            <a:off x="8584697" y="5488903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BEAC88-3682-5040-B136-65F673ED59D8}"/>
              </a:ext>
            </a:extLst>
          </p:cNvPr>
          <p:cNvSpPr txBox="1"/>
          <p:nvPr/>
        </p:nvSpPr>
        <p:spPr>
          <a:xfrm>
            <a:off x="8816861" y="6217957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6E965A-7B75-4AD9-BE00-3FEFDA210E7E}"/>
              </a:ext>
            </a:extLst>
          </p:cNvPr>
          <p:cNvSpPr/>
          <p:nvPr/>
        </p:nvSpPr>
        <p:spPr>
          <a:xfrm>
            <a:off x="2067156" y="2510105"/>
            <a:ext cx="7259063" cy="3384974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BC1429-7509-0041-2D5C-0E48D58E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56" y="2510105"/>
            <a:ext cx="7259063" cy="33849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6FBA2A-C234-2210-D85D-DEE00E3A1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156" y="1138940"/>
            <a:ext cx="7259063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80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D4835-FB0A-5A9B-D758-F65420013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ADAC9BC-5819-3B93-6C49-87314A139C43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592F1E-448F-4C35-A7C4-CB5EC607F85C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266" name="文本框 3">
            <a:extLst>
              <a:ext uri="{FF2B5EF4-FFF2-40B4-BE49-F238E27FC236}">
                <a16:creationId xmlns:a16="http://schemas.microsoft.com/office/drawing/2014/main" id="{950A74D8-702D-5EE6-DFD4-FC853475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3" y="439221"/>
            <a:ext cx="55992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处理事件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780825-565F-8D6D-0A6B-3EE8A16B11C9}"/>
              </a:ext>
            </a:extLst>
          </p:cNvPr>
          <p:cNvSpPr/>
          <p:nvPr/>
        </p:nvSpPr>
        <p:spPr>
          <a:xfrm>
            <a:off x="10266977" y="5669843"/>
            <a:ext cx="1729143" cy="838199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3381CF-EBA8-0C7A-9B43-A753D24FE0D2}"/>
              </a:ext>
            </a:extLst>
          </p:cNvPr>
          <p:cNvSpPr txBox="1"/>
          <p:nvPr/>
        </p:nvSpPr>
        <p:spPr>
          <a:xfrm>
            <a:off x="10340861" y="5392844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3122C9-2449-F667-ED40-2F95BA7FC8F8}"/>
              </a:ext>
            </a:extLst>
          </p:cNvPr>
          <p:cNvSpPr/>
          <p:nvPr/>
        </p:nvSpPr>
        <p:spPr>
          <a:xfrm>
            <a:off x="559531" y="1287728"/>
            <a:ext cx="11072938" cy="933450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7CC0257-FDB4-BE8A-EAE6-80147F38B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31" y="1291807"/>
            <a:ext cx="11072938" cy="933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B39758-E6EB-6FB5-3E27-71C675C4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73" y="2747226"/>
            <a:ext cx="5074337" cy="20403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DDBFCF-BCC1-79DE-F543-3201A63A3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276" y="2708837"/>
            <a:ext cx="5512273" cy="247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9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616BA-05BA-C4E4-ED97-AC430069A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D5BD7B5-0DB0-3ADB-7BD3-E83665E6B38A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3B9D2A-DC91-34CF-3B40-0C40937A2723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266" name="文本框 3">
            <a:extLst>
              <a:ext uri="{FF2B5EF4-FFF2-40B4-BE49-F238E27FC236}">
                <a16:creationId xmlns:a16="http://schemas.microsoft.com/office/drawing/2014/main" id="{9B9FAE29-F39B-73C1-61BC-6B4990EE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3" y="439221"/>
            <a:ext cx="55992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输出利用了</a:t>
            </a:r>
            <a:r>
              <a:rPr lang="en-US" altLang="zh-CN" dirty="0">
                <a:solidFill>
                  <a:srgbClr val="BDB0B1"/>
                </a:solidFill>
              </a:rPr>
              <a:t>&lt;</a:t>
            </a:r>
            <a:r>
              <a:rPr lang="en-US" altLang="zh-CN" dirty="0" err="1">
                <a:solidFill>
                  <a:srgbClr val="BDB0B1"/>
                </a:solidFill>
              </a:rPr>
              <a:t>sstream</a:t>
            </a:r>
            <a:r>
              <a:rPr lang="en-US" altLang="zh-CN" dirty="0">
                <a:solidFill>
                  <a:srgbClr val="BDB0B1"/>
                </a:solidFill>
              </a:rPr>
              <a:t>&gt;</a:t>
            </a:r>
            <a:endParaRPr lang="zh-CN" altLang="en-US" dirty="0">
              <a:solidFill>
                <a:srgbClr val="BDB0B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DB09FD-A84A-AF2C-CDF3-30AD095A6F98}"/>
              </a:ext>
            </a:extLst>
          </p:cNvPr>
          <p:cNvSpPr/>
          <p:nvPr/>
        </p:nvSpPr>
        <p:spPr>
          <a:xfrm>
            <a:off x="8559297" y="4978422"/>
            <a:ext cx="1729143" cy="838199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0F1513-3328-F1FD-293B-FD58E5C3105A}"/>
              </a:ext>
            </a:extLst>
          </p:cNvPr>
          <p:cNvSpPr txBox="1"/>
          <p:nvPr/>
        </p:nvSpPr>
        <p:spPr>
          <a:xfrm>
            <a:off x="8683511" y="5526148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A902E9-6DC4-A120-F7D7-8634DE17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1594997"/>
            <a:ext cx="8113787" cy="36397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373C0BC-6F43-633B-6D88-A4DC43326BC8}"/>
              </a:ext>
            </a:extLst>
          </p:cNvPr>
          <p:cNvSpPr/>
          <p:nvPr/>
        </p:nvSpPr>
        <p:spPr>
          <a:xfrm>
            <a:off x="1568451" y="1581943"/>
            <a:ext cx="8113786" cy="3652840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6405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E4551-C219-27EC-15E9-F82211476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A48FFF6-9521-B208-AB11-37DA20274F46}"/>
              </a:ext>
            </a:extLst>
          </p:cNvPr>
          <p:cNvSpPr/>
          <p:nvPr/>
        </p:nvSpPr>
        <p:spPr>
          <a:xfrm>
            <a:off x="8643351" y="4958110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41DE87-4EB3-24B7-FF0C-EECA91C19BAD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90C639-5C92-4076-FD61-38963110F24C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F47AA-70D6-DFD3-2E16-B8BF7FCF00A3}"/>
              </a:ext>
            </a:extLst>
          </p:cNvPr>
          <p:cNvSpPr/>
          <p:nvPr/>
        </p:nvSpPr>
        <p:spPr>
          <a:xfrm>
            <a:off x="1452043" y="1779995"/>
            <a:ext cx="4707457" cy="643233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266" name="文本框 3">
            <a:extLst>
              <a:ext uri="{FF2B5EF4-FFF2-40B4-BE49-F238E27FC236}">
                <a16:creationId xmlns:a16="http://schemas.microsoft.com/office/drawing/2014/main" id="{618B5638-4A1A-DA21-8E80-E9E4AEB31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3" y="439221"/>
            <a:ext cx="55992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遇到的一些问题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5E3C46-2C32-4A70-CCF9-5A62F97488D4}"/>
              </a:ext>
            </a:extLst>
          </p:cNvPr>
          <p:cNvSpPr txBox="1"/>
          <p:nvPr/>
        </p:nvSpPr>
        <p:spPr>
          <a:xfrm>
            <a:off x="8768462" y="5083697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670AF8-493D-ABA8-367D-2C1E5ACDC38A}"/>
              </a:ext>
            </a:extLst>
          </p:cNvPr>
          <p:cNvSpPr/>
          <p:nvPr/>
        </p:nvSpPr>
        <p:spPr>
          <a:xfrm>
            <a:off x="1458393" y="2701777"/>
            <a:ext cx="4707457" cy="643234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C78320-5A5D-7DF6-3979-1F778FF24B62}"/>
              </a:ext>
            </a:extLst>
          </p:cNvPr>
          <p:cNvSpPr/>
          <p:nvPr/>
        </p:nvSpPr>
        <p:spPr>
          <a:xfrm>
            <a:off x="1464743" y="3621088"/>
            <a:ext cx="4707457" cy="643234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8D0B7-6A5E-263A-F4A1-20320E6206C9}"/>
              </a:ext>
            </a:extLst>
          </p:cNvPr>
          <p:cNvSpPr/>
          <p:nvPr/>
        </p:nvSpPr>
        <p:spPr>
          <a:xfrm>
            <a:off x="1464743" y="4540399"/>
            <a:ext cx="4707457" cy="643234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24560B-6CAC-7F8E-A07D-C2FF07701C69}"/>
              </a:ext>
            </a:extLst>
          </p:cNvPr>
          <p:cNvSpPr txBox="1"/>
          <p:nvPr/>
        </p:nvSpPr>
        <p:spPr>
          <a:xfrm>
            <a:off x="1525588" y="1913696"/>
            <a:ext cx="735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、字体无法载入问题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65D71B-D629-6D25-3F2E-E20C0C7C8A34}"/>
              </a:ext>
            </a:extLst>
          </p:cNvPr>
          <p:cNvSpPr txBox="1"/>
          <p:nvPr/>
        </p:nvSpPr>
        <p:spPr>
          <a:xfrm>
            <a:off x="1525588" y="2857715"/>
            <a:ext cx="735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、菜单中文乱码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FE170B-B786-B171-5BEA-7FF0E063B3CD}"/>
              </a:ext>
            </a:extLst>
          </p:cNvPr>
          <p:cNvSpPr txBox="1"/>
          <p:nvPr/>
        </p:nvSpPr>
        <p:spPr>
          <a:xfrm>
            <a:off x="1525588" y="3783192"/>
            <a:ext cx="735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、菜单东西太多了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427D06-95C4-CBA1-7CB6-ABB91A17313F}"/>
              </a:ext>
            </a:extLst>
          </p:cNvPr>
          <p:cNvSpPr txBox="1"/>
          <p:nvPr/>
        </p:nvSpPr>
        <p:spPr>
          <a:xfrm>
            <a:off x="1525588" y="4673182"/>
            <a:ext cx="735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rgbClr val="BDB0B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、输出问题</a:t>
            </a:r>
          </a:p>
        </p:txBody>
      </p:sp>
    </p:spTree>
    <p:extLst>
      <p:ext uri="{BB962C8B-B14F-4D97-AF65-F5344CB8AC3E}">
        <p14:creationId xmlns:p14="http://schemas.microsoft.com/office/powerpoint/2010/main" val="294045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63AE-0C76-F411-2035-C695F44D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rojectTest">
            <a:hlinkClick r:id="" action="ppaction://media"/>
            <a:extLst>
              <a:ext uri="{FF2B5EF4-FFF2-40B4-BE49-F238E27FC236}">
                <a16:creationId xmlns:a16="http://schemas.microsoft.com/office/drawing/2014/main" id="{2A9FAA42-0BB5-E026-2EC0-59FD079242A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3546" y="1"/>
            <a:ext cx="9124937" cy="6858000"/>
          </a:xfrm>
        </p:spPr>
      </p:pic>
    </p:spTree>
    <p:extLst>
      <p:ext uri="{BB962C8B-B14F-4D97-AF65-F5344CB8AC3E}">
        <p14:creationId xmlns:p14="http://schemas.microsoft.com/office/powerpoint/2010/main" val="72156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8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F11944-7005-D2A2-692A-5C74C1D0AD31}"/>
              </a:ext>
            </a:extLst>
          </p:cNvPr>
          <p:cNvSpPr txBox="1"/>
          <p:nvPr/>
        </p:nvSpPr>
        <p:spPr>
          <a:xfrm>
            <a:off x="1343025" y="1916430"/>
            <a:ext cx="4944110" cy="1245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7500" noProof="1">
                <a:solidFill>
                  <a:srgbClr val="F8E7E8">
                    <a:alpha val="40000"/>
                  </a:srgbClr>
                </a:solidFill>
                <a:latin typeface="Elephant" panose="02020904090505020303" charset="0"/>
                <a:cs typeface="Elephant" panose="02020904090505020303" charset="0"/>
              </a:rPr>
              <a:t>PART 01</a:t>
            </a:r>
            <a:r>
              <a:rPr lang="en-US" altLang="zh-CN" sz="7500" noProof="1">
                <a:solidFill>
                  <a:srgbClr val="AD4A4E">
                    <a:alpha val="7000"/>
                  </a:srgbClr>
                </a:solidFill>
              </a:rPr>
              <a:t>.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6E5562D-9B3B-C785-4AED-71B39872344B}"/>
              </a:ext>
            </a:extLst>
          </p:cNvPr>
          <p:cNvCxnSpPr/>
          <p:nvPr/>
        </p:nvCxnSpPr>
        <p:spPr>
          <a:xfrm>
            <a:off x="1558925" y="1773238"/>
            <a:ext cx="1441450" cy="0"/>
          </a:xfrm>
          <a:prstGeom prst="line">
            <a:avLst/>
          </a:prstGeom>
          <a:ln w="50800" cmpd="sng">
            <a:solidFill>
              <a:srgbClr val="F8E7E8">
                <a:alpha val="5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D541890-875F-1C51-3D4F-DE1C70DBE1FA}"/>
              </a:ext>
            </a:extLst>
          </p:cNvPr>
          <p:cNvSpPr txBox="1"/>
          <p:nvPr/>
        </p:nvSpPr>
        <p:spPr>
          <a:xfrm>
            <a:off x="1559560" y="3068955"/>
            <a:ext cx="397129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noProof="1">
                <a:solidFill>
                  <a:srgbClr val="F8E7E8">
                    <a:alpha val="76000"/>
                  </a:srgbClr>
                </a:solidFill>
                <a:latin typeface="华文中宋" panose="02010600040101010101" charset="-122"/>
                <a:ea typeface="华文中宋" panose="02010600040101010101" charset="-122"/>
              </a:rPr>
              <a:t>手动与随机输入</a:t>
            </a:r>
            <a:endParaRPr lang="en-US" altLang="zh-CN" sz="2400" noProof="1">
              <a:solidFill>
                <a:srgbClr val="F8E7E8">
                  <a:alpha val="76000"/>
                </a:srgb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86A1B7-C8B4-745C-6B14-C9083EA049C2}"/>
              </a:ext>
            </a:extLst>
          </p:cNvPr>
          <p:cNvSpPr txBox="1"/>
          <p:nvPr/>
        </p:nvSpPr>
        <p:spPr>
          <a:xfrm>
            <a:off x="1423035" y="4509135"/>
            <a:ext cx="4784725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实现的方式比较简单，主要是利用了</a:t>
            </a:r>
            <a:r>
              <a:rPr lang="en-US" altLang="zh-CN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&lt;algorithm&gt;</a:t>
            </a: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头文件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CA71FD-CD9E-08EE-6D2C-28C07CBC2109}"/>
              </a:ext>
            </a:extLst>
          </p:cNvPr>
          <p:cNvSpPr/>
          <p:nvPr/>
        </p:nvSpPr>
        <p:spPr>
          <a:xfrm>
            <a:off x="9184407" y="4306111"/>
            <a:ext cx="1722220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89101A-9816-7294-4012-4BCCB9F66C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344" r="30561"/>
          <a:stretch/>
        </p:blipFill>
        <p:spPr>
          <a:xfrm>
            <a:off x="3714655" y="3510751"/>
            <a:ext cx="5831039" cy="14824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64E3D7-DE9C-C253-A836-9B50617B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825" y="1803311"/>
            <a:ext cx="5897869" cy="1444841"/>
          </a:xfrm>
          <a:prstGeom prst="rect">
            <a:avLst/>
          </a:prstGeom>
        </p:spPr>
      </p:pic>
      <p:sp>
        <p:nvSpPr>
          <p:cNvPr id="11266" name="文本框 3">
            <a:extLst>
              <a:ext uri="{FF2B5EF4-FFF2-40B4-BE49-F238E27FC236}">
                <a16:creationId xmlns:a16="http://schemas.microsoft.com/office/drawing/2014/main" id="{CE822354-5F55-F595-3940-A4CA70FD4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67" y="1755344"/>
            <a:ext cx="3008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类模版的使用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9523D-4286-4C2F-924A-39E9F724C484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E2C1B-4293-E0A0-7685-1AC044B82EF0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0596-C1F2-3D4C-920B-C1EF38038091}"/>
              </a:ext>
            </a:extLst>
          </p:cNvPr>
          <p:cNvSpPr/>
          <p:nvPr/>
        </p:nvSpPr>
        <p:spPr>
          <a:xfrm>
            <a:off x="3676542" y="1779974"/>
            <a:ext cx="5840437" cy="1482430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57482-7BB8-DEF2-12E9-79232A532C1A}"/>
              </a:ext>
            </a:extLst>
          </p:cNvPr>
          <p:cNvSpPr txBox="1"/>
          <p:nvPr/>
        </p:nvSpPr>
        <p:spPr>
          <a:xfrm>
            <a:off x="9314634" y="5035552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68811A-B2E5-AA8A-D781-C1688C33AE24}"/>
              </a:ext>
            </a:extLst>
          </p:cNvPr>
          <p:cNvSpPr/>
          <p:nvPr/>
        </p:nvSpPr>
        <p:spPr>
          <a:xfrm>
            <a:off x="3676542" y="3519490"/>
            <a:ext cx="5840437" cy="1516062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F065D9-4E90-322B-669E-78ABE92856BB}"/>
              </a:ext>
            </a:extLst>
          </p:cNvPr>
          <p:cNvSpPr txBox="1"/>
          <p:nvPr/>
        </p:nvSpPr>
        <p:spPr>
          <a:xfrm>
            <a:off x="1885951" y="2427945"/>
            <a:ext cx="763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顺序栈类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B6FE0-17B8-D09D-FA75-A20047502E97}"/>
              </a:ext>
            </a:extLst>
          </p:cNvPr>
          <p:cNvSpPr txBox="1"/>
          <p:nvPr/>
        </p:nvSpPr>
        <p:spPr>
          <a:xfrm>
            <a:off x="1885951" y="4049025"/>
            <a:ext cx="763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循环队列类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AE7D7-C70E-2E8A-F523-E83E2049D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155A84-A9D4-BDFD-67CF-33F6A813E623}"/>
              </a:ext>
            </a:extLst>
          </p:cNvPr>
          <p:cNvSpPr/>
          <p:nvPr/>
        </p:nvSpPr>
        <p:spPr>
          <a:xfrm>
            <a:off x="9448194" y="4257984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823528-7395-6C6D-F1C0-7C991218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24" y="2460986"/>
            <a:ext cx="7865509" cy="2343851"/>
          </a:xfrm>
          <a:prstGeom prst="rect">
            <a:avLst/>
          </a:prstGeom>
        </p:spPr>
      </p:pic>
      <p:sp>
        <p:nvSpPr>
          <p:cNvPr id="11266" name="文本框 3">
            <a:extLst>
              <a:ext uri="{FF2B5EF4-FFF2-40B4-BE49-F238E27FC236}">
                <a16:creationId xmlns:a16="http://schemas.microsoft.com/office/drawing/2014/main" id="{1D9EAA39-42CB-882F-CF21-DE16F295A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28" y="1778784"/>
            <a:ext cx="3008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手动输入实现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264939-4E14-CFD1-BCF6-3751BB0FAAA1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D1B3FA-9448-68F4-3299-51518CD90949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31352D-49BE-1D02-7077-13ADD8842223}"/>
              </a:ext>
            </a:extLst>
          </p:cNvPr>
          <p:cNvSpPr/>
          <p:nvPr/>
        </p:nvSpPr>
        <p:spPr>
          <a:xfrm>
            <a:off x="2024824" y="2460985"/>
            <a:ext cx="7865509" cy="2343852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FAA90E-15E2-8D26-EB6F-4C1212E84DCC}"/>
              </a:ext>
            </a:extLst>
          </p:cNvPr>
          <p:cNvSpPr txBox="1"/>
          <p:nvPr/>
        </p:nvSpPr>
        <p:spPr>
          <a:xfrm>
            <a:off x="9528705" y="4934888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</p:spTree>
    <p:extLst>
      <p:ext uri="{BB962C8B-B14F-4D97-AF65-F5344CB8AC3E}">
        <p14:creationId xmlns:p14="http://schemas.microsoft.com/office/powerpoint/2010/main" val="371825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B2E73-2C0E-FD9D-EB72-C6892E209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C42B70-54AF-4DCA-0632-9F1B8E461A7A}"/>
              </a:ext>
            </a:extLst>
          </p:cNvPr>
          <p:cNvSpPr/>
          <p:nvPr/>
        </p:nvSpPr>
        <p:spPr>
          <a:xfrm>
            <a:off x="9448194" y="4257984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C62E06-B632-ABE4-9BEA-CF14106C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841" y="2052810"/>
            <a:ext cx="6968744" cy="2702018"/>
          </a:xfrm>
          <a:prstGeom prst="rect">
            <a:avLst/>
          </a:prstGeom>
        </p:spPr>
      </p:pic>
      <p:sp>
        <p:nvSpPr>
          <p:cNvPr id="11266" name="文本框 3">
            <a:extLst>
              <a:ext uri="{FF2B5EF4-FFF2-40B4-BE49-F238E27FC236}">
                <a16:creationId xmlns:a16="http://schemas.microsoft.com/office/drawing/2014/main" id="{FFCD34E2-1715-885B-311D-8E710D94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28" y="1778784"/>
            <a:ext cx="3008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随机输入实现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471F67-7374-DE76-5D3C-AEDEB5CC699F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85905E-1C1E-AD32-2BCD-97801E0B36C0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7851E1-B4E2-C7A0-743C-74E754477609}"/>
              </a:ext>
            </a:extLst>
          </p:cNvPr>
          <p:cNvSpPr/>
          <p:nvPr/>
        </p:nvSpPr>
        <p:spPr>
          <a:xfrm>
            <a:off x="3173841" y="2034711"/>
            <a:ext cx="6968744" cy="2738216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4D46D2-1116-22A1-1CC2-5A47DCAFA1C3}"/>
              </a:ext>
            </a:extLst>
          </p:cNvPr>
          <p:cNvSpPr txBox="1"/>
          <p:nvPr/>
        </p:nvSpPr>
        <p:spPr>
          <a:xfrm>
            <a:off x="9528705" y="4934888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Fourth Group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CAA4B0-052F-8E6B-BF7B-7105D80754EA}"/>
              </a:ext>
            </a:extLst>
          </p:cNvPr>
          <p:cNvSpPr txBox="1"/>
          <p:nvPr/>
        </p:nvSpPr>
        <p:spPr>
          <a:xfrm>
            <a:off x="165528" y="2982416"/>
            <a:ext cx="3008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用动态数组存放顺序序列</a:t>
            </a:r>
            <a:endParaRPr lang="en-US" altLang="zh-CN" dirty="0">
              <a:solidFill>
                <a:srgbClr val="8B828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en-US" altLang="zh-CN" dirty="0" err="1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random_shuffle</a:t>
            </a:r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打乱</a:t>
            </a:r>
            <a:endParaRPr lang="en-US" altLang="zh-CN" dirty="0">
              <a:solidFill>
                <a:srgbClr val="8B828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利用了</a:t>
            </a:r>
            <a:r>
              <a:rPr lang="en-US" altLang="zh-CN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&lt;algorithm&gt;</a:t>
            </a:r>
            <a:r>
              <a:rPr lang="zh-CN" altLang="en-US" dirty="0">
                <a:solidFill>
                  <a:srgbClr val="8B82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头文件</a:t>
            </a:r>
          </a:p>
        </p:txBody>
      </p:sp>
    </p:spTree>
    <p:extLst>
      <p:ext uri="{BB962C8B-B14F-4D97-AF65-F5344CB8AC3E}">
        <p14:creationId xmlns:p14="http://schemas.microsoft.com/office/powerpoint/2010/main" val="378223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F105F-40AA-65A7-6C76-5FEF3F5E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B056BD1-1C87-E832-C95F-BC0D4389FAA4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5DBDA9-59C1-5208-8D15-C4DADC65AD0E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A54DBD-EE2D-BD5F-BED4-22AB6401B799}"/>
              </a:ext>
            </a:extLst>
          </p:cNvPr>
          <p:cNvSpPr/>
          <p:nvPr/>
        </p:nvSpPr>
        <p:spPr>
          <a:xfrm>
            <a:off x="802397" y="1610441"/>
            <a:ext cx="10031507" cy="3637120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266" name="文本框 3">
            <a:extLst>
              <a:ext uri="{FF2B5EF4-FFF2-40B4-BE49-F238E27FC236}">
                <a16:creationId xmlns:a16="http://schemas.microsoft.com/office/drawing/2014/main" id="{A5B90871-8870-7490-B67D-C678F534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3" y="439221"/>
            <a:ext cx="3008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结果展示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BC4CD8-F7F0-7D52-4AB0-29E8D215E771}"/>
              </a:ext>
            </a:extLst>
          </p:cNvPr>
          <p:cNvSpPr/>
          <p:nvPr/>
        </p:nvSpPr>
        <p:spPr>
          <a:xfrm>
            <a:off x="9790039" y="4935928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5DE235-1379-4027-FEE8-0C874BEF52D5}"/>
              </a:ext>
            </a:extLst>
          </p:cNvPr>
          <p:cNvSpPr txBox="1"/>
          <p:nvPr/>
        </p:nvSpPr>
        <p:spPr>
          <a:xfrm>
            <a:off x="9928031" y="5653570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EA119A-D01C-26C7-23DB-38A9C31F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53" t="-82" r="7705" b="1615"/>
          <a:stretch/>
        </p:blipFill>
        <p:spPr>
          <a:xfrm>
            <a:off x="802397" y="1630621"/>
            <a:ext cx="10031507" cy="36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4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0D9F66-5BF7-A1CD-41C1-97FBFCEF7CAC}"/>
              </a:ext>
            </a:extLst>
          </p:cNvPr>
          <p:cNvSpPr txBox="1"/>
          <p:nvPr/>
        </p:nvSpPr>
        <p:spPr>
          <a:xfrm>
            <a:off x="1343025" y="1916430"/>
            <a:ext cx="4944110" cy="1245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7500" noProof="1">
                <a:solidFill>
                  <a:srgbClr val="F8E7E8">
                    <a:alpha val="40000"/>
                  </a:srgbClr>
                </a:solidFill>
                <a:latin typeface="Elephant" panose="02020904090505020303" charset="0"/>
                <a:cs typeface="Elephant" panose="02020904090505020303" charset="0"/>
              </a:rPr>
              <a:t>PART 02</a:t>
            </a:r>
            <a:r>
              <a:rPr lang="en-US" altLang="zh-CN" sz="7500" noProof="1">
                <a:solidFill>
                  <a:srgbClr val="AD4A4E">
                    <a:alpha val="7000"/>
                  </a:srgbClr>
                </a:solidFill>
              </a:rPr>
              <a:t>.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1520D17-4E8C-3BBC-EFD5-9129EB2A8877}"/>
              </a:ext>
            </a:extLst>
          </p:cNvPr>
          <p:cNvCxnSpPr/>
          <p:nvPr/>
        </p:nvCxnSpPr>
        <p:spPr>
          <a:xfrm>
            <a:off x="1558925" y="1773238"/>
            <a:ext cx="1441450" cy="0"/>
          </a:xfrm>
          <a:prstGeom prst="line">
            <a:avLst/>
          </a:prstGeom>
          <a:ln w="50800" cmpd="sng">
            <a:solidFill>
              <a:srgbClr val="F8E7E8">
                <a:alpha val="5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A6B7137-B27C-2FCB-3D7F-E603558184DA}"/>
              </a:ext>
            </a:extLst>
          </p:cNvPr>
          <p:cNvSpPr txBox="1"/>
          <p:nvPr/>
        </p:nvSpPr>
        <p:spPr>
          <a:xfrm>
            <a:off x="1559560" y="3068955"/>
            <a:ext cx="397129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noProof="1">
                <a:solidFill>
                  <a:srgbClr val="F8E7E8">
                    <a:alpha val="76000"/>
                  </a:srgbClr>
                </a:solidFill>
                <a:latin typeface="华文中宋" panose="02010600040101010101" charset="-122"/>
                <a:ea typeface="华文中宋" panose="02010600040101010101" charset="-122"/>
              </a:rPr>
              <a:t>总入栈出栈次数及辅轨道最大长度</a:t>
            </a:r>
          </a:p>
          <a:p>
            <a:pPr eaLnBrk="1" hangingPunct="1">
              <a:defRPr/>
            </a:pPr>
            <a:endParaRPr lang="en-US" altLang="zh-CN" sz="2400" noProof="1">
              <a:solidFill>
                <a:srgbClr val="F8E7E8">
                  <a:alpha val="76000"/>
                </a:srgb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2E3F2F-C0C9-6C22-CADF-F397EE8ACDD0}"/>
              </a:ext>
            </a:extLst>
          </p:cNvPr>
          <p:cNvSpPr txBox="1"/>
          <p:nvPr/>
        </p:nvSpPr>
        <p:spPr>
          <a:xfrm>
            <a:off x="1423035" y="4509135"/>
            <a:ext cx="47847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定义了五个</a:t>
            </a:r>
            <a:r>
              <a:rPr lang="en-US" altLang="zh-CN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int</a:t>
            </a: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型变量，在车厢调度的时候相应的利用</a:t>
            </a:r>
            <a:r>
              <a:rPr lang="en-US" altLang="zh-CN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++</a:t>
            </a:r>
            <a:r>
              <a:rPr lang="zh-CN" altLang="en-US" sz="1500" noProof="1">
                <a:solidFill>
                  <a:srgbClr val="F8E7E8">
                    <a:alpha val="56000"/>
                  </a:srgbClr>
                </a:solidFill>
                <a:latin typeface="华文仿宋" panose="02010600040101010101" charset="-122"/>
                <a:ea typeface="华文仿宋" panose="02010600040101010101" charset="-122"/>
              </a:rPr>
              <a:t>来记录次数和长度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A952D-4098-132D-844C-ABCBAF4C2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44F99A-A83B-25C7-ADAB-4A485115EF3F}"/>
              </a:ext>
            </a:extLst>
          </p:cNvPr>
          <p:cNvSpPr/>
          <p:nvPr/>
        </p:nvSpPr>
        <p:spPr>
          <a:xfrm>
            <a:off x="9448194" y="4257984"/>
            <a:ext cx="1729143" cy="986527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E85649-A342-E4D5-0E37-70C25A76D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23" y="2629465"/>
            <a:ext cx="7865509" cy="2195788"/>
          </a:xfrm>
          <a:prstGeom prst="rect">
            <a:avLst/>
          </a:prstGeom>
        </p:spPr>
      </p:pic>
      <p:sp>
        <p:nvSpPr>
          <p:cNvPr id="11266" name="文本框 3">
            <a:extLst>
              <a:ext uri="{FF2B5EF4-FFF2-40B4-BE49-F238E27FC236}">
                <a16:creationId xmlns:a16="http://schemas.microsoft.com/office/drawing/2014/main" id="{DC910CA2-41D9-8153-77E0-36F2BE62B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28" y="1778784"/>
            <a:ext cx="3008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BDB0B1"/>
                </a:solidFill>
              </a:rPr>
              <a:t>代码实现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B422A5-1ADB-5D51-06F7-929A1B66688E}"/>
              </a:ext>
            </a:extLst>
          </p:cNvPr>
          <p:cNvSpPr/>
          <p:nvPr/>
        </p:nvSpPr>
        <p:spPr>
          <a:xfrm>
            <a:off x="0" y="5341938"/>
            <a:ext cx="12238038" cy="1516062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8CD1E3-DA1E-69A3-1012-1DE7B8A2C12A}"/>
              </a:ext>
            </a:extLst>
          </p:cNvPr>
          <p:cNvSpPr/>
          <p:nvPr/>
        </p:nvSpPr>
        <p:spPr>
          <a:xfrm>
            <a:off x="0" y="0"/>
            <a:ext cx="12166600" cy="1546225"/>
          </a:xfrm>
          <a:prstGeom prst="rect">
            <a:avLst/>
          </a:prstGeom>
          <a:solidFill>
            <a:srgbClr val="7D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BACD27-A4B0-D410-24E4-C58819EAD39A}"/>
              </a:ext>
            </a:extLst>
          </p:cNvPr>
          <p:cNvSpPr/>
          <p:nvPr/>
        </p:nvSpPr>
        <p:spPr>
          <a:xfrm>
            <a:off x="2024824" y="2629465"/>
            <a:ext cx="7865508" cy="2175371"/>
          </a:xfrm>
          <a:prstGeom prst="rect">
            <a:avLst/>
          </a:prstGeom>
          <a:noFill/>
          <a:ln w="50800">
            <a:solidFill>
              <a:srgbClr val="BDB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F826B6-3E6B-B190-F8E4-ED4DF736DDEC}"/>
              </a:ext>
            </a:extLst>
          </p:cNvPr>
          <p:cNvSpPr txBox="1"/>
          <p:nvPr/>
        </p:nvSpPr>
        <p:spPr>
          <a:xfrm>
            <a:off x="9528705" y="4934888"/>
            <a:ext cx="594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200" noProof="1">
                <a:solidFill>
                  <a:schemeClr val="bg1">
                    <a:alpha val="52000"/>
                  </a:schemeClr>
                </a:solidFill>
                <a:latin typeface="Elephant" panose="02020904090505020303" charset="0"/>
                <a:cs typeface="Elephant" panose="02020904090505020303" charset="0"/>
              </a:rPr>
              <a:t>The Sixth Group</a:t>
            </a:r>
          </a:p>
        </p:txBody>
      </p:sp>
    </p:spTree>
    <p:extLst>
      <p:ext uri="{BB962C8B-B14F-4D97-AF65-F5344CB8AC3E}">
        <p14:creationId xmlns:p14="http://schemas.microsoft.com/office/powerpoint/2010/main" val="1932964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YyMDIxZTJjNmIxYWE1MTlhM2YzNGUwOTg0MTg3ZG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440</Words>
  <Application>Microsoft Office PowerPoint</Application>
  <PresentationFormat>宽屏</PresentationFormat>
  <Paragraphs>85</Paragraphs>
  <Slides>25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华文仿宋</vt:lpstr>
      <vt:lpstr>华文中宋</vt:lpstr>
      <vt:lpstr>Arial</vt:lpstr>
      <vt:lpstr>Elephant</vt:lpstr>
      <vt:lpstr>Wingdings</vt:lpstr>
      <vt:lpstr>WPS</vt:lpstr>
      <vt:lpstr>PowerPoint 演示文稿</vt:lpstr>
      <vt:lpstr>Table of 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饶思莹</dc:creator>
  <cp:lastModifiedBy>思莹 饶</cp:lastModifiedBy>
  <cp:revision>202</cp:revision>
  <dcterms:created xsi:type="dcterms:W3CDTF">2019-06-19T02:08:00Z</dcterms:created>
  <dcterms:modified xsi:type="dcterms:W3CDTF">2024-12-16T03:32:38Z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56AAECD762174C9CABFED150B296FDBB_11</vt:lpwstr>
  </property>
</Properties>
</file>