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56" r:id="rId5"/>
    <p:sldId id="274" r:id="rId6"/>
    <p:sldId id="270" r:id="rId7"/>
    <p:sldId id="271" r:id="rId8"/>
    <p:sldId id="261" r:id="rId9"/>
    <p:sldId id="272" r:id="rId10"/>
    <p:sldId id="263" r:id="rId11"/>
    <p:sldId id="273" r:id="rId12"/>
    <p:sldId id="278" r:id="rId13"/>
    <p:sldId id="277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41E02-4AF9-A312-5133-3E332015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8D3809-A0C4-5E94-6001-6FFA5212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5942B-63EC-85A5-0F3F-5CE0CEAE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975F-D906-42B4-3B79-822E1D22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ADE9-81AB-61C6-BCAA-EB1CF8E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62F9-DD02-AEED-353A-A6A810FA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3B16F-909D-CA5F-FBAE-C0F57D0A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A16FF-8925-7CC6-A23D-BE03B85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CB2FD-FED1-92BE-9942-C83B6FDB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2FED4-4140-DC96-4B9B-CCCBE66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5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33270-1A2A-2B62-2F52-7557676E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44923-14E5-1239-2F7A-28E188518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86A7E-4747-CCCA-D7AE-A410A39A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423B-869D-D106-44F9-145C0D70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9AD16-B375-3FB1-78D3-E20B9B51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FD38-ED8D-B7F0-E5A7-8E9E9966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7306-FD74-77A4-0836-43A1EA3B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1930B-7BE8-D942-F44A-5402215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B309-2C1C-B6A3-EE69-2F35343E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2B547-9E19-89C2-7A8B-F9610139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547-4EF5-8C7F-53A7-D60723F3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2D8EF-22BC-7754-5140-A8F24AFC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06C9-26A5-39B7-42E2-242B13F5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6D375-883F-722B-A52F-1DF48905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56670-4146-BEE0-1673-9CD66996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ADB5-C083-8275-64FE-0D196D0B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352D-C21E-B1E8-03E2-498379E7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8A2F0-F390-18B6-F350-1457D5FD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BD8E6-F867-0AA5-75AA-CBBC229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6BA4F-C42A-9469-6F25-E3A0D3D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3E9DD-4BB7-0EA4-8C4B-F42C267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2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2EAA-2E09-1C1B-4490-E656BF66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DC299-CA43-952B-607F-C7D1770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7211D-75F9-580D-E5D3-1BE48ABE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25A78-836F-922E-1C80-559155BB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FA3CA-BCDA-1D23-B99B-E6E856DD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8A354-C8B1-9062-C43F-C913F757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5DA805-03AA-65CE-C1AD-E49A544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B6966C-246D-6769-8C70-4A630C34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1746-C65E-5FA4-8CBF-2512B253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1D0E8-B088-5554-12E2-52331CC4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B172EF-98BA-D87C-6EBD-B17E0308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609DB-8B20-64FD-ED17-C04D08A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8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51290-10B2-2524-D3C0-05034E50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62E17-3366-0BCF-C519-8B78C840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87EF05-A8C4-5198-8099-EA37814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3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2C110-C010-50C6-5289-E67E7D7D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A6CDE-EC65-7EE8-FFE9-50A3E973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3E76F-9635-E7D8-9E18-C5C0001D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9FA1F-097C-3977-160A-B42A5078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E8D63-10EF-4564-2482-7340AD95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64832-A14F-B959-BAF6-09D22FFA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D5AA1-DF11-0DB7-897F-EC9F88BC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E35A8-41E9-FBFC-47EB-3049405E9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53FA7-D793-ACAD-A659-421874B3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8C0B6-7DCC-23AA-4A16-1EBF51D2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021CF-B0CC-F39B-D107-4475F85A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38408-881F-D357-A6B3-5043AFA0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C75346-242D-648B-58CF-C5A7E5B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4F668-711A-54BE-C2C3-E3BF87D1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BBA6-6B0A-E6F3-8D7C-9A3C070F0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D6BD-800E-41B1-8DDB-4059BEDF1D3A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36E35-227E-1856-F6DA-98F1AF961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2F18C-9EA3-65C8-FE61-958E5D8C5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552592" y="2742525"/>
            <a:ext cx="29754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대구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r>
              <a:rPr lang="ko-KR" altLang="en-US" sz="5000" b="1" dirty="0">
                <a:solidFill>
                  <a:schemeClr val="bg1"/>
                </a:solidFill>
              </a:rPr>
              <a:t>교통사고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r>
              <a:rPr lang="ko-KR" altLang="en-US" sz="5000" b="1" dirty="0">
                <a:solidFill>
                  <a:schemeClr val="bg1"/>
                </a:solidFill>
              </a:rPr>
              <a:t>예측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r>
              <a:rPr lang="ko-KR" altLang="en-US" sz="5000" b="1" dirty="0">
                <a:solidFill>
                  <a:schemeClr val="bg1"/>
                </a:solidFill>
              </a:rPr>
              <a:t>경진대회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B9025-5FC4-143D-6BDA-4E759887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9331F57-A4AD-9729-A729-E99B46743F32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D2193-0111-8E13-36A5-1B9E9C3C93E2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DC983-8F43-4936-AE5D-7D8217837932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4A80E-A15D-3C41-CCBB-D27C568D1F93}"/>
              </a:ext>
            </a:extLst>
          </p:cNvPr>
          <p:cNvSpPr/>
          <p:nvPr/>
        </p:nvSpPr>
        <p:spPr>
          <a:xfrm>
            <a:off x="363448" y="1609203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6E723F-C9AB-47FB-0179-DA76E5808E82}"/>
              </a:ext>
            </a:extLst>
          </p:cNvPr>
          <p:cNvSpPr/>
          <p:nvPr/>
        </p:nvSpPr>
        <p:spPr>
          <a:xfrm>
            <a:off x="4314700" y="1609202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B71A58-D4BD-5E94-E5FE-E5E496330CE1}"/>
              </a:ext>
            </a:extLst>
          </p:cNvPr>
          <p:cNvSpPr/>
          <p:nvPr/>
        </p:nvSpPr>
        <p:spPr>
          <a:xfrm>
            <a:off x="8383324" y="1609202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A496CA-31BC-1623-8360-B41440F4016E}"/>
              </a:ext>
            </a:extLst>
          </p:cNvPr>
          <p:cNvGrpSpPr/>
          <p:nvPr/>
        </p:nvGrpSpPr>
        <p:grpSpPr>
          <a:xfrm>
            <a:off x="363448" y="4821935"/>
            <a:ext cx="3562601" cy="1149657"/>
            <a:chOff x="6001491" y="3951214"/>
            <a:chExt cx="4920975" cy="12564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59F096-A40B-5235-7FDB-DB9A3C6A74AB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차량의 속도가 비교적 높은 교차로 및 단일로에서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높음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94CED1-9323-F355-F77D-1FC2CF1D5B12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Road1</a:t>
              </a:r>
              <a:endParaRPr lang="ko-KR" altLang="en-US" sz="16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6D166A-97D0-7D74-D063-D7083E9E10D3}"/>
              </a:ext>
            </a:extLst>
          </p:cNvPr>
          <p:cNvGrpSpPr/>
          <p:nvPr/>
        </p:nvGrpSpPr>
        <p:grpSpPr>
          <a:xfrm>
            <a:off x="4314700" y="4821935"/>
            <a:ext cx="3562601" cy="1149657"/>
            <a:chOff x="6001491" y="3951214"/>
            <a:chExt cx="4920975" cy="125647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375A8-51EB-6491-1A7B-3A7AE2E476DF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시야 확보가 원만치 않은 터널에서 높음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0B1438C-674B-A342-45F6-7C0BE53757C0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Road2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7162E4-9DC2-42AB-A79A-0CBEA9353A4D}"/>
              </a:ext>
            </a:extLst>
          </p:cNvPr>
          <p:cNvGrpSpPr/>
          <p:nvPr/>
        </p:nvGrpSpPr>
        <p:grpSpPr>
          <a:xfrm>
            <a:off x="8383323" y="4821935"/>
            <a:ext cx="3562601" cy="1149657"/>
            <a:chOff x="6001491" y="3951214"/>
            <a:chExt cx="4920975" cy="12564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04E6AE-63D6-7764-4AAC-ACA97B810575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solidFill>
                    <a:schemeClr val="tx1"/>
                  </a:solidFill>
                </a:rPr>
                <a:t>차대차</a:t>
              </a:r>
              <a:r>
                <a:rPr lang="ko-KR" altLang="en-US" sz="1200" dirty="0">
                  <a:solidFill>
                    <a:schemeClr val="tx1"/>
                  </a:solidFill>
                </a:rPr>
                <a:t> 사고가 피해가 큼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30F0D2-C148-498F-9E6E-FED140716BF7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Form</a:t>
              </a:r>
              <a:endParaRPr lang="ko-KR" altLang="en-US" sz="1500" dirty="0"/>
            </a:p>
          </p:txBody>
        </p:sp>
      </p:grpSp>
      <p:pic>
        <p:nvPicPr>
          <p:cNvPr id="4" name="그림 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F11F81E7-CD6A-1A96-1BD8-CDE19D592F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8" y="1702946"/>
            <a:ext cx="3355200" cy="2836800"/>
          </a:xfrm>
          <a:prstGeom prst="rect">
            <a:avLst/>
          </a:prstGeom>
        </p:spPr>
      </p:pic>
      <p:pic>
        <p:nvPicPr>
          <p:cNvPr id="7" name="그림 6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D1DB950-A7D4-C59D-7EF6-F25172CA13E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0" y="1698537"/>
            <a:ext cx="3355200" cy="2836800"/>
          </a:xfrm>
          <a:prstGeom prst="rect">
            <a:avLst/>
          </a:prstGeom>
        </p:spPr>
      </p:pic>
      <p:pic>
        <p:nvPicPr>
          <p:cNvPr id="9" name="그림 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6221F2DF-5911-6F2D-7ECF-C549ED08408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24" y="1796690"/>
            <a:ext cx="3355200" cy="28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3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EDA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446459" y="188314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3105769" y="1883141"/>
            <a:ext cx="714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요일 및 시간대가 영향을 크게 미칠 것이다</a:t>
            </a:r>
            <a:r>
              <a:rPr lang="en-US" altLang="ko-KR" sz="3200" spc="-300" dirty="0"/>
              <a:t>.</a:t>
            </a:r>
            <a:endParaRPr lang="ko-KR" altLang="en-US" sz="3200" spc="-3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2643-317C-A5F5-3E60-CF11698A3039}"/>
              </a:ext>
            </a:extLst>
          </p:cNvPr>
          <p:cNvSpPr txBox="1"/>
          <p:nvPr/>
        </p:nvSpPr>
        <p:spPr>
          <a:xfrm>
            <a:off x="3105767" y="3468002"/>
            <a:ext cx="7588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도로의 평균 속도에 따른 </a:t>
            </a:r>
            <a:r>
              <a:rPr lang="en-US" altLang="ko-KR" sz="3200" spc="-300" dirty="0"/>
              <a:t>ECLO</a:t>
            </a:r>
            <a:r>
              <a:rPr lang="ko-KR" altLang="en-US" sz="3200" spc="-300" dirty="0"/>
              <a:t>의 변화가 있다</a:t>
            </a:r>
            <a:r>
              <a:rPr lang="en-US" altLang="ko-KR" sz="3200" spc="-300" dirty="0"/>
              <a:t>.</a:t>
            </a:r>
            <a:endParaRPr lang="ko-KR" altLang="en-US" sz="3200" spc="-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3105765" y="5052863"/>
            <a:ext cx="5920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공간적 데이터가 영향을 줄 것이다</a:t>
            </a:r>
            <a:r>
              <a:rPr lang="en-US" altLang="ko-KR" sz="3200" spc="-300" dirty="0"/>
              <a:t>.</a:t>
            </a:r>
            <a:r>
              <a:rPr lang="ko-KR" altLang="en-US" sz="3200" spc="-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59F8-B006-3605-1B2A-A8FF3BEDE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DBE320-0269-9E0B-1BE6-B935D21A532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68074-D047-E8C8-2515-107DD96FAD75}"/>
              </a:ext>
            </a:extLst>
          </p:cNvPr>
          <p:cNvSpPr txBox="1"/>
          <p:nvPr/>
        </p:nvSpPr>
        <p:spPr>
          <a:xfrm>
            <a:off x="1718718" y="335362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파생변수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FEBD5-00FF-AC8F-54C2-D5554A94AA2E}"/>
              </a:ext>
            </a:extLst>
          </p:cNvPr>
          <p:cNvSpPr txBox="1"/>
          <p:nvPr/>
        </p:nvSpPr>
        <p:spPr>
          <a:xfrm>
            <a:off x="537395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755D2-0A6F-BDD5-A831-831D4316DB9F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시간 </a:t>
            </a:r>
            <a:r>
              <a:rPr lang="en-US" altLang="ko-KR" sz="2000" b="1" dirty="0"/>
              <a:t>Feature</a:t>
            </a:r>
            <a:endParaRPr lang="ko-KR" altLang="en-US" sz="20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357C9EE-9274-49EE-8043-9D3FB4EF44B8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사고일시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연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월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일로 구분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시간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시간데이터를 바탕으로 출근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주간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퇴근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야간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심야로 구분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월 </a:t>
            </a:r>
            <a:r>
              <a:rPr lang="en-US" altLang="ko-KR" sz="1300" dirty="0">
                <a:solidFill>
                  <a:schemeClr val="tx1"/>
                </a:solidFill>
              </a:rPr>
              <a:t>– 3</a:t>
            </a:r>
            <a:r>
              <a:rPr lang="ko-KR" altLang="en-US" sz="1300" dirty="0">
                <a:solidFill>
                  <a:schemeClr val="tx1"/>
                </a:solidFill>
              </a:rPr>
              <a:t>개월 씩 </a:t>
            </a:r>
            <a:r>
              <a:rPr lang="en-US" altLang="ko-KR" sz="1300" dirty="0">
                <a:solidFill>
                  <a:schemeClr val="tx1"/>
                </a:solidFill>
              </a:rPr>
              <a:t>4</a:t>
            </a:r>
            <a:r>
              <a:rPr lang="ko-KR" altLang="en-US" sz="1300" dirty="0">
                <a:solidFill>
                  <a:schemeClr val="tx1"/>
                </a:solidFill>
              </a:rPr>
              <a:t>계절 데이터 파생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공휴일 </a:t>
            </a:r>
            <a:r>
              <a:rPr lang="en-US" altLang="ko-KR" sz="1300" dirty="0">
                <a:solidFill>
                  <a:schemeClr val="tx1"/>
                </a:solidFill>
              </a:rPr>
              <a:t>- </a:t>
            </a:r>
            <a:r>
              <a:rPr lang="ko-KR" altLang="en-US" sz="1300" dirty="0">
                <a:solidFill>
                  <a:schemeClr val="tx1"/>
                </a:solidFill>
              </a:rPr>
              <a:t>사고일시 데이터를 통해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대체휴무일 및 공휴일 여부 확인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4C4F16-406C-E2ED-B3C4-17CA406A01BD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 err="1">
                <a:solidFill>
                  <a:schemeClr val="tx1"/>
                </a:solidFill>
              </a:rPr>
              <a:t>시군구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도시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구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동 형태로 분리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도로형태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형태</a:t>
            </a:r>
            <a:r>
              <a:rPr lang="en-US" altLang="ko-KR" sz="1300" dirty="0">
                <a:solidFill>
                  <a:schemeClr val="tx1"/>
                </a:solidFill>
              </a:rPr>
              <a:t>1 – </a:t>
            </a:r>
            <a:r>
              <a:rPr lang="ko-KR" altLang="en-US" sz="1300" dirty="0">
                <a:solidFill>
                  <a:schemeClr val="tx1"/>
                </a:solidFill>
              </a:rPr>
              <a:t>형태</a:t>
            </a:r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ko-KR" altLang="en-US" sz="1300" dirty="0">
                <a:solidFill>
                  <a:schemeClr val="tx1"/>
                </a:solidFill>
              </a:rPr>
              <a:t>의 데이터를 두 개로 분리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</a:rPr>
              <a:t>CCTV </a:t>
            </a:r>
            <a:r>
              <a:rPr lang="ko-KR" altLang="en-US" sz="1300" dirty="0">
                <a:solidFill>
                  <a:schemeClr val="tx1"/>
                </a:solidFill>
              </a:rPr>
              <a:t>데이터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동 별 단속카메라의 개수 생성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보안등 데이터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동 별 보안등 개수 생성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어린이보호구역 데이터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어린이보호구역 개수 생성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주차장데이터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주차장 개수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급지구분 데이터 생성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A7CE7-C69A-AEE1-5500-EECD0396B978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공간 </a:t>
            </a:r>
            <a:r>
              <a:rPr lang="en-US" altLang="ko-KR" sz="2000" b="1" dirty="0" err="1"/>
              <a:t>Featrue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034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파생변수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37395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2A57E29-A1BC-C046-A923-9F5692D06098}"/>
              </a:ext>
            </a:extLst>
          </p:cNvPr>
          <p:cNvSpPr/>
          <p:nvPr/>
        </p:nvSpPr>
        <p:spPr>
          <a:xfrm>
            <a:off x="553739" y="1460811"/>
            <a:ext cx="3732309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239D0E-10F8-38E2-D121-FBA9DEE1CE54}"/>
              </a:ext>
            </a:extLst>
          </p:cNvPr>
          <p:cNvSpPr/>
          <p:nvPr/>
        </p:nvSpPr>
        <p:spPr>
          <a:xfrm>
            <a:off x="8393256" y="1581105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1296DFD-80B7-B517-6EFB-B5678FE27D98}"/>
              </a:ext>
            </a:extLst>
          </p:cNvPr>
          <p:cNvSpPr/>
          <p:nvPr/>
        </p:nvSpPr>
        <p:spPr>
          <a:xfrm>
            <a:off x="5401401" y="3014036"/>
            <a:ext cx="1929161" cy="1929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>
                <a:solidFill>
                  <a:schemeClr val="tx1"/>
                </a:solidFill>
              </a:rPr>
              <a:t>Feature Engineering</a:t>
            </a:r>
          </a:p>
          <a:p>
            <a:pPr algn="just"/>
            <a:endParaRPr lang="en-US" altLang="ko-KR" sz="13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>
                <a:solidFill>
                  <a:schemeClr val="tx1"/>
                </a:solidFill>
              </a:rPr>
              <a:t>* Test</a:t>
            </a:r>
            <a:r>
              <a:rPr lang="ko-KR" altLang="en-US" sz="1300" dirty="0">
                <a:solidFill>
                  <a:schemeClr val="tx1"/>
                </a:solidFill>
              </a:rPr>
              <a:t>에 존재하지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300" dirty="0">
                <a:solidFill>
                  <a:schemeClr val="tx1"/>
                </a:solidFill>
              </a:rPr>
              <a:t>  않는 컬럼 삭제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25EBF-1B12-0C76-C124-5CD134CC27F7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4332703" y="3978617"/>
            <a:ext cx="1068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330562" y="3978617"/>
            <a:ext cx="1062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F6404-AACF-C2D1-FB6C-32E6AE966B8D}"/>
              </a:ext>
            </a:extLst>
          </p:cNvPr>
          <p:cNvSpPr txBox="1"/>
          <p:nvPr/>
        </p:nvSpPr>
        <p:spPr>
          <a:xfrm>
            <a:off x="600394" y="1808792"/>
            <a:ext cx="373230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0   ID 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   사고일시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2   요일 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3   기상상태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4  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5   도로형태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6   노면상태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7   사고유형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8   사고유형 - 세부분류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9   법규위반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10  가해운전자 차종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11  가해운전자 성별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12  가해운전자 연령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13  가해운전자 상해정도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14  피해운전자 차종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15  피해운전자 성별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16  피해운전자 연령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17  피해운전자 상해정도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18  사망자수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19  중상자수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20  경상자수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21  부상자수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22  ECLO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70C789-88F3-1B0F-DD49-4A466BF8853B}"/>
              </a:ext>
            </a:extLst>
          </p:cNvPr>
          <p:cNvSpPr txBox="1"/>
          <p:nvPr/>
        </p:nvSpPr>
        <p:spPr>
          <a:xfrm>
            <a:off x="8589484" y="1993458"/>
            <a:ext cx="60975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0   요일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   기상상태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2   노면상태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3   사고유형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4   ECLO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</a:t>
            </a:r>
          </a:p>
          <a:p>
            <a:r>
              <a:rPr lang="ko-KR" altLang="en-US" sz="1200" dirty="0"/>
              <a:t> 5   구 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6   동 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7   도로형태1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8   도로형태2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9   월 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10  시간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11  계절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12  공휴일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</a:t>
            </a:r>
          </a:p>
          <a:p>
            <a:r>
              <a:rPr lang="ko-KR" altLang="en-US" sz="1200" dirty="0"/>
              <a:t> 13  시간대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14  속도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15  신호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16  불법주정차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17  기타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18  보안등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19  어린이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20  주차장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21  급지구분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</p:txBody>
      </p: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CD52C-0ECB-191F-D4FD-D911E7675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D247EB0-45B1-749E-1B61-381414BBB30A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30533-0657-7739-C28A-6EE267EDABAC}"/>
              </a:ext>
            </a:extLst>
          </p:cNvPr>
          <p:cNvSpPr txBox="1"/>
          <p:nvPr/>
        </p:nvSpPr>
        <p:spPr>
          <a:xfrm>
            <a:off x="1718718" y="335362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</a:t>
            </a:r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전처리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32A85-FD8D-E92D-4358-42939E215F95}"/>
              </a:ext>
            </a:extLst>
          </p:cNvPr>
          <p:cNvSpPr txBox="1"/>
          <p:nvPr/>
        </p:nvSpPr>
        <p:spPr>
          <a:xfrm>
            <a:off x="537394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7F31A4-D50A-0A60-A01B-3CC7E185EB69}"/>
              </a:ext>
            </a:extLst>
          </p:cNvPr>
          <p:cNvSpPr/>
          <p:nvPr/>
        </p:nvSpPr>
        <p:spPr>
          <a:xfrm>
            <a:off x="1095609" y="2979043"/>
            <a:ext cx="4001751" cy="2107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422BFF-22A4-48ED-73E9-CBEA567CE27A}"/>
              </a:ext>
            </a:extLst>
          </p:cNvPr>
          <p:cNvSpPr/>
          <p:nvPr/>
        </p:nvSpPr>
        <p:spPr>
          <a:xfrm>
            <a:off x="1095609" y="2006466"/>
            <a:ext cx="4001751" cy="71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C296ED-B5D5-76D8-D061-CAA6B6621B58}"/>
              </a:ext>
            </a:extLst>
          </p:cNvPr>
          <p:cNvSpPr/>
          <p:nvPr/>
        </p:nvSpPr>
        <p:spPr>
          <a:xfrm>
            <a:off x="1095609" y="5258522"/>
            <a:ext cx="4001751" cy="71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26C844-16C3-04DE-E367-E88A846B0062}"/>
              </a:ext>
            </a:extLst>
          </p:cNvPr>
          <p:cNvSpPr/>
          <p:nvPr/>
        </p:nvSpPr>
        <p:spPr>
          <a:xfrm>
            <a:off x="1447661" y="3210558"/>
            <a:ext cx="3297645" cy="5927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2AD6D9-4ADB-8BF6-4215-FF4A8C6E9FF3}"/>
              </a:ext>
            </a:extLst>
          </p:cNvPr>
          <p:cNvSpPr/>
          <p:nvPr/>
        </p:nvSpPr>
        <p:spPr>
          <a:xfrm>
            <a:off x="1447661" y="4222587"/>
            <a:ext cx="3297645" cy="5927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DAE039-D848-0886-4554-39ECBEDB374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096485" y="2725768"/>
            <a:ext cx="0" cy="253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594A50-81AA-B73F-EB5C-8614C68E33F4}"/>
              </a:ext>
            </a:extLst>
          </p:cNvPr>
          <p:cNvCxnSpPr/>
          <p:nvPr/>
        </p:nvCxnSpPr>
        <p:spPr>
          <a:xfrm>
            <a:off x="3096485" y="5086295"/>
            <a:ext cx="0" cy="192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CAE368-CA10-DDE3-B0CF-9C57DEFBA9F3}"/>
              </a:ext>
            </a:extLst>
          </p:cNvPr>
          <p:cNvSpPr txBox="1"/>
          <p:nvPr/>
        </p:nvSpPr>
        <p:spPr>
          <a:xfrm>
            <a:off x="2799767" y="21842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Data</a:t>
            </a:r>
            <a:endParaRPr lang="ko-KR" altLang="en-US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DFD40-D46E-0573-36CF-F0E5F5D63D52}"/>
              </a:ext>
            </a:extLst>
          </p:cNvPr>
          <p:cNvSpPr txBox="1"/>
          <p:nvPr/>
        </p:nvSpPr>
        <p:spPr>
          <a:xfrm>
            <a:off x="2249937" y="3306873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/>
              <a:t>Label Encoding</a:t>
            </a:r>
            <a:endParaRPr lang="ko-KR" altLang="en-US" sz="2000" spc="-1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11451-7092-57E4-F289-73B767E9AD06}"/>
              </a:ext>
            </a:extLst>
          </p:cNvPr>
          <p:cNvSpPr txBox="1"/>
          <p:nvPr/>
        </p:nvSpPr>
        <p:spPr>
          <a:xfrm>
            <a:off x="2064793" y="4318902"/>
            <a:ext cx="2063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/>
              <a:t>One-Hot Encoding</a:t>
            </a:r>
            <a:endParaRPr lang="ko-KR" altLang="en-US" sz="2000" spc="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E78C18-2884-9135-B1EA-6297731B7198}"/>
              </a:ext>
            </a:extLst>
          </p:cNvPr>
          <p:cNvSpPr txBox="1"/>
          <p:nvPr/>
        </p:nvSpPr>
        <p:spPr>
          <a:xfrm>
            <a:off x="2236892" y="5387653"/>
            <a:ext cx="171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atin typeface="+mj-ea"/>
                <a:ea typeface="+mj-ea"/>
              </a:rPr>
              <a:t>Final Feature</a:t>
            </a:r>
            <a:endParaRPr lang="ko-KR" altLang="en-US" sz="2400" spc="-15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DFD9E5-4EC2-3377-56B4-7378B821A7B2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FAC62-CBA9-D9AC-E0E7-F37DDCB48584}"/>
              </a:ext>
            </a:extLst>
          </p:cNvPr>
          <p:cNvSpPr txBox="1"/>
          <p:nvPr/>
        </p:nvSpPr>
        <p:spPr>
          <a:xfrm>
            <a:off x="6964454" y="2407544"/>
            <a:ext cx="4292599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Label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Encoding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으로만 진행하여 모델링 후 평가 점수와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Label Encoding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및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One-Hot Encoding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두 가지를 활용하여 모델링한 후 평가 점수를 비교하여 선택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5F8FB-FB0A-F379-1774-C2F027F34D6D}"/>
              </a:ext>
            </a:extLst>
          </p:cNvPr>
          <p:cNvSpPr txBox="1"/>
          <p:nvPr/>
        </p:nvSpPr>
        <p:spPr>
          <a:xfrm>
            <a:off x="2844651" y="38032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FD1C3C-F623-D509-1FAB-163A5E93655B}"/>
              </a:ext>
            </a:extLst>
          </p:cNvPr>
          <p:cNvSpPr txBox="1"/>
          <p:nvPr/>
        </p:nvSpPr>
        <p:spPr>
          <a:xfrm>
            <a:off x="6964454" y="4636016"/>
            <a:ext cx="4362909" cy="358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Test Data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에 </a:t>
            </a: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존재하지않는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Value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삭제 후 진행</a:t>
            </a:r>
          </a:p>
        </p:txBody>
      </p:sp>
    </p:spTree>
    <p:extLst>
      <p:ext uri="{BB962C8B-B14F-4D97-AF65-F5344CB8AC3E}">
        <p14:creationId xmlns:p14="http://schemas.microsoft.com/office/powerpoint/2010/main" val="242151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A874-BB3F-E8C1-0669-F0CE9DE8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731AE4-F1DA-46F8-3605-42F036EAE861}"/>
              </a:ext>
            </a:extLst>
          </p:cNvPr>
          <p:cNvSpPr txBox="1"/>
          <p:nvPr/>
        </p:nvSpPr>
        <p:spPr>
          <a:xfrm>
            <a:off x="502055" y="42043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Modelling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96CF4-C7D5-9E97-93D9-FAD65792AA4A}"/>
              </a:ext>
            </a:extLst>
          </p:cNvPr>
          <p:cNvSpPr txBox="1"/>
          <p:nvPr/>
        </p:nvSpPr>
        <p:spPr>
          <a:xfrm>
            <a:off x="790575" y="1047750"/>
            <a:ext cx="7951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XGB, Huber, LGBM  3</a:t>
            </a:r>
            <a:r>
              <a:rPr lang="ko-KR" altLang="en-US" dirty="0"/>
              <a:t>가지 모델 </a:t>
            </a:r>
            <a:r>
              <a:rPr lang="en-US" altLang="ko-KR" dirty="0" err="1"/>
              <a:t>Optuna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후 선별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XGB, Huber, LGBM  3</a:t>
            </a:r>
            <a:r>
              <a:rPr lang="ko-KR" altLang="en-US" dirty="0"/>
              <a:t>가지 모델 </a:t>
            </a:r>
            <a:r>
              <a:rPr lang="en-US" altLang="ko-KR" dirty="0" err="1"/>
              <a:t>Optuna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후 앙상블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061A0A-1BC9-C9CB-F383-C5519B3299DB}"/>
              </a:ext>
            </a:extLst>
          </p:cNvPr>
          <p:cNvSpPr/>
          <p:nvPr/>
        </p:nvSpPr>
        <p:spPr>
          <a:xfrm>
            <a:off x="676275" y="5181600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XGB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942315-0D93-B399-0344-CD80D79F788A}"/>
              </a:ext>
            </a:extLst>
          </p:cNvPr>
          <p:cNvSpPr/>
          <p:nvPr/>
        </p:nvSpPr>
        <p:spPr>
          <a:xfrm>
            <a:off x="2294604" y="5181600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7C4A7C-37AD-47F7-F2A4-9146ABCC4E66}"/>
              </a:ext>
            </a:extLst>
          </p:cNvPr>
          <p:cNvSpPr/>
          <p:nvPr/>
        </p:nvSpPr>
        <p:spPr>
          <a:xfrm>
            <a:off x="3912933" y="5181600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LGBM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E5C972-0E6C-54D1-588C-19FC5A99A49D}"/>
              </a:ext>
            </a:extLst>
          </p:cNvPr>
          <p:cNvSpPr/>
          <p:nvPr/>
        </p:nvSpPr>
        <p:spPr>
          <a:xfrm>
            <a:off x="2294604" y="2676525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Final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3B0B0E-A0A9-9B9C-060C-5326C08FB213}"/>
              </a:ext>
            </a:extLst>
          </p:cNvPr>
          <p:cNvSpPr/>
          <p:nvPr/>
        </p:nvSpPr>
        <p:spPr>
          <a:xfrm>
            <a:off x="2294604" y="3929062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Best Score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98B4414-6382-5024-A5FA-E12AE0FFA786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1892633" y="3993817"/>
            <a:ext cx="757238" cy="1618329"/>
          </a:xfrm>
          <a:prstGeom prst="bentConnector3">
            <a:avLst>
              <a:gd name="adj1" fmla="val 51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11106C-A16E-E73D-A0FA-624005671100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3080417" y="3171825"/>
            <a:ext cx="0" cy="7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94628FD-1ACF-B22E-500E-6B639AA586A8}"/>
              </a:ext>
            </a:extLst>
          </p:cNvPr>
          <p:cNvSpPr/>
          <p:nvPr/>
        </p:nvSpPr>
        <p:spPr>
          <a:xfrm>
            <a:off x="6267450" y="518159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XGB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3A04A0-37E1-0C1A-880D-504DEA507700}"/>
              </a:ext>
            </a:extLst>
          </p:cNvPr>
          <p:cNvSpPr/>
          <p:nvPr/>
        </p:nvSpPr>
        <p:spPr>
          <a:xfrm>
            <a:off x="7885779" y="518159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CBD11B-6A6D-86AE-AAF4-E07F9669EE08}"/>
              </a:ext>
            </a:extLst>
          </p:cNvPr>
          <p:cNvSpPr/>
          <p:nvPr/>
        </p:nvSpPr>
        <p:spPr>
          <a:xfrm>
            <a:off x="9504108" y="518159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LGBM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D3A6C7A-9D2E-2425-CB92-12B8A3DBD346}"/>
              </a:ext>
            </a:extLst>
          </p:cNvPr>
          <p:cNvSpPr/>
          <p:nvPr/>
        </p:nvSpPr>
        <p:spPr>
          <a:xfrm>
            <a:off x="7885779" y="394200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Ensemble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41FF4C5-174D-DB2B-14A6-893965CAC744}"/>
              </a:ext>
            </a:extLst>
          </p:cNvPr>
          <p:cNvSpPr/>
          <p:nvPr/>
        </p:nvSpPr>
        <p:spPr>
          <a:xfrm>
            <a:off x="7885779" y="2702420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Final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D0EA790-FE4C-72D5-47A6-EDD14473B5EF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8671592" y="3197720"/>
            <a:ext cx="0" cy="7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E7E3B96-0873-B78C-3552-2FF26D14EF5D}"/>
              </a:ext>
            </a:extLst>
          </p:cNvPr>
          <p:cNvCxnSpPr>
            <a:endCxn id="6" idx="0"/>
          </p:cNvCxnSpPr>
          <p:nvPr/>
        </p:nvCxnSpPr>
        <p:spPr>
          <a:xfrm>
            <a:off x="3080417" y="4800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EFDBAE-9B55-8EAF-3A6F-5083EA3C8FC2}"/>
              </a:ext>
            </a:extLst>
          </p:cNvPr>
          <p:cNvCxnSpPr/>
          <p:nvPr/>
        </p:nvCxnSpPr>
        <p:spPr>
          <a:xfrm>
            <a:off x="3080417" y="4794250"/>
            <a:ext cx="1618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3B64B7-ED78-8025-5DE1-A353CA8E61A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698746" y="4794250"/>
            <a:ext cx="254" cy="387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65533A0-4F21-E0B1-B390-2481D01040D5}"/>
              </a:ext>
            </a:extLst>
          </p:cNvPr>
          <p:cNvCxnSpPr/>
          <p:nvPr/>
        </p:nvCxnSpPr>
        <p:spPr>
          <a:xfrm rot="5400000" flipH="1" flipV="1">
            <a:off x="7483809" y="3993817"/>
            <a:ext cx="757238" cy="1618329"/>
          </a:xfrm>
          <a:prstGeom prst="bentConnector3">
            <a:avLst>
              <a:gd name="adj1" fmla="val 51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285029-5039-F189-9FC5-8FF7FC7B67C4}"/>
              </a:ext>
            </a:extLst>
          </p:cNvPr>
          <p:cNvCxnSpPr/>
          <p:nvPr/>
        </p:nvCxnSpPr>
        <p:spPr>
          <a:xfrm>
            <a:off x="8671593" y="4800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51A4E5-1E71-083B-3E27-0C34768DFCB3}"/>
              </a:ext>
            </a:extLst>
          </p:cNvPr>
          <p:cNvCxnSpPr/>
          <p:nvPr/>
        </p:nvCxnSpPr>
        <p:spPr>
          <a:xfrm>
            <a:off x="8671593" y="4794250"/>
            <a:ext cx="1618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66A01E7-5D86-4ABB-D9E6-BDD2E6B3C09C}"/>
              </a:ext>
            </a:extLst>
          </p:cNvPr>
          <p:cNvCxnSpPr>
            <a:cxnSpLocks/>
          </p:cNvCxnSpPr>
          <p:nvPr/>
        </p:nvCxnSpPr>
        <p:spPr>
          <a:xfrm flipV="1">
            <a:off x="10289921" y="4794250"/>
            <a:ext cx="254" cy="387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6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386B8-5B67-2E94-FABF-A9F3ED24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3062FC-2CBA-7974-0BC6-427DD8AAB286}"/>
              </a:ext>
            </a:extLst>
          </p:cNvPr>
          <p:cNvSpPr txBox="1"/>
          <p:nvPr/>
        </p:nvSpPr>
        <p:spPr>
          <a:xfrm>
            <a:off x="502055" y="4204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1795F-8E78-C533-734D-FD528D65A139}"/>
              </a:ext>
            </a:extLst>
          </p:cNvPr>
          <p:cNvSpPr txBox="1"/>
          <p:nvPr/>
        </p:nvSpPr>
        <p:spPr>
          <a:xfrm>
            <a:off x="790575" y="1047750"/>
            <a:ext cx="4730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사고건수가 많은 동에 </a:t>
            </a:r>
            <a:r>
              <a:rPr lang="en-US" altLang="ko-KR" dirty="0"/>
              <a:t>CCTV</a:t>
            </a:r>
            <a:r>
              <a:rPr lang="ko-KR" altLang="en-US" dirty="0"/>
              <a:t>를 추가 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그래프보여주기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/>
              <a:t>어린이보호구역 육교설치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6AB67-F0FA-46BD-2319-269A3F0307B2}"/>
              </a:ext>
            </a:extLst>
          </p:cNvPr>
          <p:cNvSpPr txBox="1"/>
          <p:nvPr/>
        </p:nvSpPr>
        <p:spPr>
          <a:xfrm>
            <a:off x="946247" y="356770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추후 시도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0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729906" y="203507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1058842" y="204889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686624" y="320595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1058842" y="3219769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E D A / </a:t>
            </a:r>
            <a:r>
              <a:rPr lang="ko-KR" altLang="en-US" sz="2400" spc="-300" dirty="0"/>
              <a:t>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677006" y="437682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1058842" y="4390644"/>
            <a:ext cx="424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Feature Engineering / </a:t>
            </a:r>
            <a:r>
              <a:rPr lang="ko-KR" altLang="en-US" sz="2400" dirty="0"/>
              <a:t>모델링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672198" y="5547702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1058842" y="5561519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Insight / </a:t>
            </a:r>
            <a:r>
              <a:rPr lang="ko-KR" altLang="en-US" sz="2400" spc="-300" dirty="0"/>
              <a:t>평가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DCF593-229A-0BED-0A6C-B82265C394A6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C376A-951E-6CE8-C736-AECCD79E2EEA}"/>
              </a:ext>
            </a:extLst>
          </p:cNvPr>
          <p:cNvSpPr txBox="1"/>
          <p:nvPr/>
        </p:nvSpPr>
        <p:spPr>
          <a:xfrm>
            <a:off x="1718718" y="33536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50A47-4B24-B835-7F94-50FB4C9E77F3}"/>
              </a:ext>
            </a:extLst>
          </p:cNvPr>
          <p:cNvSpPr txBox="1"/>
          <p:nvPr/>
        </p:nvSpPr>
        <p:spPr>
          <a:xfrm>
            <a:off x="537394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A2BCEE-DC57-C579-5C92-1CC1CAF16973}"/>
              </a:ext>
            </a:extLst>
          </p:cNvPr>
          <p:cNvGrpSpPr/>
          <p:nvPr/>
        </p:nvGrpSpPr>
        <p:grpSpPr>
          <a:xfrm>
            <a:off x="877891" y="3607266"/>
            <a:ext cx="2041451" cy="2466584"/>
            <a:chOff x="928225" y="2036556"/>
            <a:chExt cx="2041451" cy="35087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30F4D2-A76B-E9A5-1650-8B5E83FE939E}"/>
                </a:ext>
              </a:extLst>
            </p:cNvPr>
            <p:cNvSpPr/>
            <p:nvPr/>
          </p:nvSpPr>
          <p:spPr>
            <a:xfrm>
              <a:off x="928225" y="2036557"/>
              <a:ext cx="2041451" cy="350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tx1"/>
                  </a:solidFill>
                </a:rPr>
                <a:t>EDA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시각화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8601E-8FEF-FD77-0457-EB09E9608BDE}"/>
                </a:ext>
              </a:extLst>
            </p:cNvPr>
            <p:cNvSpPr/>
            <p:nvPr/>
          </p:nvSpPr>
          <p:spPr>
            <a:xfrm>
              <a:off x="928225" y="2036556"/>
              <a:ext cx="2041451" cy="604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F303D8-4B10-444E-E384-4AAE87820069}"/>
              </a:ext>
            </a:extLst>
          </p:cNvPr>
          <p:cNvSpPr txBox="1"/>
          <p:nvPr/>
        </p:nvSpPr>
        <p:spPr>
          <a:xfrm>
            <a:off x="3074580" y="48128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8C1FC-DA7F-BEFE-8FE6-161CA43EB18A}"/>
              </a:ext>
            </a:extLst>
          </p:cNvPr>
          <p:cNvSpPr txBox="1"/>
          <p:nvPr/>
        </p:nvSpPr>
        <p:spPr>
          <a:xfrm>
            <a:off x="5848784" y="48128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1166E-4999-BBC8-9510-374227156EBD}"/>
              </a:ext>
            </a:extLst>
          </p:cNvPr>
          <p:cNvSpPr txBox="1"/>
          <p:nvPr/>
        </p:nvSpPr>
        <p:spPr>
          <a:xfrm>
            <a:off x="8576044" y="48128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BBE5D-B1A7-730D-5E21-29ED69580B2A}"/>
              </a:ext>
            </a:extLst>
          </p:cNvPr>
          <p:cNvSpPr txBox="1"/>
          <p:nvPr/>
        </p:nvSpPr>
        <p:spPr>
          <a:xfrm>
            <a:off x="1522734" y="3649210"/>
            <a:ext cx="737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B49EC84-1D74-A8BE-A5FC-3CB45114107A}"/>
              </a:ext>
            </a:extLst>
          </p:cNvPr>
          <p:cNvGrpSpPr/>
          <p:nvPr/>
        </p:nvGrpSpPr>
        <p:grpSpPr>
          <a:xfrm>
            <a:off x="3636448" y="3607266"/>
            <a:ext cx="2041451" cy="2508528"/>
            <a:chOff x="3686782" y="2036556"/>
            <a:chExt cx="2041451" cy="35684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8A2E76-6ED5-B61F-89BA-5EA13F27C2A5}"/>
                </a:ext>
              </a:extLst>
            </p:cNvPr>
            <p:cNvSpPr/>
            <p:nvPr/>
          </p:nvSpPr>
          <p:spPr>
            <a:xfrm>
              <a:off x="3686782" y="2096223"/>
              <a:ext cx="2041451" cy="350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solidFill>
                    <a:schemeClr val="tx1"/>
                  </a:solidFill>
                </a:rPr>
                <a:t>Feature Engineering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데이터 </a:t>
              </a:r>
              <a:r>
                <a:rPr lang="ko-KR" altLang="en-US" sz="1500" dirty="0" err="1">
                  <a:solidFill>
                    <a:schemeClr val="tx1"/>
                  </a:solidFill>
                </a:rPr>
                <a:t>전처리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A6A2EB-B7D5-919D-EBCD-F00F4E0D7455}"/>
                </a:ext>
              </a:extLst>
            </p:cNvPr>
            <p:cNvSpPr/>
            <p:nvPr/>
          </p:nvSpPr>
          <p:spPr>
            <a:xfrm>
              <a:off x="3686782" y="2036556"/>
              <a:ext cx="2041451" cy="604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55951B-829D-0B84-F393-AC16867A2345}"/>
              </a:ext>
            </a:extLst>
          </p:cNvPr>
          <p:cNvSpPr txBox="1"/>
          <p:nvPr/>
        </p:nvSpPr>
        <p:spPr>
          <a:xfrm>
            <a:off x="3534198" y="3649210"/>
            <a:ext cx="22781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5788CB-57A4-73A4-055D-936A094837BC}"/>
              </a:ext>
            </a:extLst>
          </p:cNvPr>
          <p:cNvGrpSpPr/>
          <p:nvPr/>
        </p:nvGrpSpPr>
        <p:grpSpPr>
          <a:xfrm>
            <a:off x="6395005" y="3607266"/>
            <a:ext cx="2041453" cy="2466584"/>
            <a:chOff x="6445339" y="2036556"/>
            <a:chExt cx="2041453" cy="350878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D1FA04-9D58-3B8F-F35F-C609CE151F42}"/>
                </a:ext>
              </a:extLst>
            </p:cNvPr>
            <p:cNvSpPr/>
            <p:nvPr/>
          </p:nvSpPr>
          <p:spPr>
            <a:xfrm>
              <a:off x="6445341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모델 비교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모델 선정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9D3B57-E6B4-D33E-C2D9-01A5FA198018}"/>
                </a:ext>
              </a:extLst>
            </p:cNvPr>
            <p:cNvSpPr/>
            <p:nvPr/>
          </p:nvSpPr>
          <p:spPr>
            <a:xfrm>
              <a:off x="6445339" y="2036556"/>
              <a:ext cx="2041451" cy="604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59E7113-1897-7345-08CA-B1479E00573B}"/>
              </a:ext>
            </a:extLst>
          </p:cNvPr>
          <p:cNvSpPr txBox="1"/>
          <p:nvPr/>
        </p:nvSpPr>
        <p:spPr>
          <a:xfrm>
            <a:off x="7063892" y="3649210"/>
            <a:ext cx="737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1A57CA-AFF4-CE0B-FF58-23414D4CBAFA}"/>
              </a:ext>
            </a:extLst>
          </p:cNvPr>
          <p:cNvGrpSpPr/>
          <p:nvPr/>
        </p:nvGrpSpPr>
        <p:grpSpPr>
          <a:xfrm>
            <a:off x="9153562" y="3607266"/>
            <a:ext cx="2041455" cy="2466584"/>
            <a:chOff x="9203896" y="2036556"/>
            <a:chExt cx="2041455" cy="35087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0C8234-82E5-0A5A-1594-6A2694730393}"/>
                </a:ext>
              </a:extLst>
            </p:cNvPr>
            <p:cNvSpPr/>
            <p:nvPr/>
          </p:nvSpPr>
          <p:spPr>
            <a:xfrm>
              <a:off x="9203900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모델 튜닝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모델 평가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750D5D-04E2-73AF-3A19-9B418BF3C052}"/>
                </a:ext>
              </a:extLst>
            </p:cNvPr>
            <p:cNvSpPr/>
            <p:nvPr/>
          </p:nvSpPr>
          <p:spPr>
            <a:xfrm>
              <a:off x="9203896" y="2036556"/>
              <a:ext cx="2041451" cy="604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06FA4BD-466C-DC74-F2AD-BCBC542C8F21}"/>
              </a:ext>
            </a:extLst>
          </p:cNvPr>
          <p:cNvSpPr txBox="1"/>
          <p:nvPr/>
        </p:nvSpPr>
        <p:spPr>
          <a:xfrm>
            <a:off x="9814221" y="3649210"/>
            <a:ext cx="737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9AFC5E-D8A0-FD14-682A-1A3B7931DF7A}"/>
              </a:ext>
            </a:extLst>
          </p:cNvPr>
          <p:cNvSpPr txBox="1"/>
          <p:nvPr/>
        </p:nvSpPr>
        <p:spPr>
          <a:xfrm>
            <a:off x="939491" y="1306510"/>
            <a:ext cx="9042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대구 교통사고 피해 예측 공모전 </a:t>
            </a:r>
            <a:r>
              <a:rPr lang="en-US" altLang="ko-KR" dirty="0"/>
              <a:t>– </a:t>
            </a:r>
            <a:r>
              <a:rPr lang="ko-KR" altLang="en-US" dirty="0"/>
              <a:t>시공간 데이터를 바탕으로 </a:t>
            </a:r>
            <a:r>
              <a:rPr lang="en-US" altLang="ko-KR" dirty="0"/>
              <a:t>ECLO </a:t>
            </a:r>
            <a:r>
              <a:rPr lang="ko-KR" altLang="en-US" dirty="0"/>
              <a:t>예측 모델 개발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종료된 공모전이나</a:t>
            </a:r>
            <a:r>
              <a:rPr lang="en-US" altLang="ko-KR" dirty="0"/>
              <a:t>, </a:t>
            </a:r>
            <a:r>
              <a:rPr lang="ko-KR" altLang="en-US" dirty="0"/>
              <a:t>개인 실력향상을 위해서 프로젝트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분들의 인사이트 및 </a:t>
            </a:r>
            <a:r>
              <a:rPr lang="en-US" altLang="ko-KR" dirty="0"/>
              <a:t>EDA</a:t>
            </a:r>
            <a:r>
              <a:rPr lang="ko-KR" altLang="en-US" dirty="0"/>
              <a:t>를 수용적으로 받아들이면서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평가 기준 </a:t>
            </a:r>
            <a:r>
              <a:rPr lang="en-US" altLang="ko-KR" dirty="0"/>
              <a:t>: RMSLE(Root Mean Squared Logarithmic Error)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A0803A-844A-DFA4-9884-19F6DCC351FD}"/>
              </a:ext>
            </a:extLst>
          </p:cNvPr>
          <p:cNvSpPr/>
          <p:nvPr/>
        </p:nvSpPr>
        <p:spPr>
          <a:xfrm>
            <a:off x="6190510" y="1400961"/>
            <a:ext cx="3882004" cy="23526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433042-847A-5369-C119-B5D90B15BF0F}"/>
              </a:ext>
            </a:extLst>
          </p:cNvPr>
          <p:cNvSpPr/>
          <p:nvPr/>
        </p:nvSpPr>
        <p:spPr>
          <a:xfrm>
            <a:off x="891309" y="1400961"/>
            <a:ext cx="4298886" cy="49243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21567-B466-565B-BA21-695EAF6D436F}"/>
              </a:ext>
            </a:extLst>
          </p:cNvPr>
          <p:cNvSpPr txBox="1"/>
          <p:nvPr/>
        </p:nvSpPr>
        <p:spPr>
          <a:xfrm>
            <a:off x="1174597" y="1771470"/>
            <a:ext cx="373230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0   ID 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   사고일시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2   요일 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3   기상상태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4  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5   도로형태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6   노면상태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7   사고유형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8   사고유형 - 세부분류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9   법규위반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10  가해운전자 차종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11  가해운전자 성별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12  가해운전자 연령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13  가해운전자 상해정도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14  피해운전자 차종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15  피해운전자 성별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16  피해운전자 연령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17  피해운전자 상해정도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18  사망자수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19  중상자수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20  경상자수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21  부상자수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22  ECLO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1BF89-A564-E979-E1A4-E6355D5C9CE1}"/>
              </a:ext>
            </a:extLst>
          </p:cNvPr>
          <p:cNvSpPr txBox="1"/>
          <p:nvPr/>
        </p:nvSpPr>
        <p:spPr>
          <a:xfrm>
            <a:off x="2602325" y="1462093"/>
            <a:ext cx="5946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Train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AF077-F85C-6FAB-28B1-7A6E32E7E600}"/>
              </a:ext>
            </a:extLst>
          </p:cNvPr>
          <p:cNvSpPr txBox="1"/>
          <p:nvPr/>
        </p:nvSpPr>
        <p:spPr>
          <a:xfrm>
            <a:off x="6718481" y="1803633"/>
            <a:ext cx="28260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 0   ID  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1   사고일시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2   요일  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3   기상상태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4   </a:t>
            </a:r>
            <a:r>
              <a:rPr lang="ko-KR" altLang="en-US" sz="1100" dirty="0" err="1"/>
              <a:t>시군구</a:t>
            </a:r>
            <a:r>
              <a:rPr lang="ko-KR" altLang="en-US" sz="1100" dirty="0"/>
              <a:t> 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5   도로형태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6   노면상태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7   사고유형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 err="1"/>
              <a:t>dtypes</a:t>
            </a:r>
            <a:r>
              <a:rPr lang="ko-KR" altLang="en-US" sz="1100" dirty="0"/>
              <a:t>: </a:t>
            </a:r>
            <a:r>
              <a:rPr lang="ko-KR" altLang="en-US" sz="1100" dirty="0" err="1"/>
              <a:t>object</a:t>
            </a:r>
            <a:r>
              <a:rPr lang="ko-KR" altLang="en-US" sz="1100" dirty="0"/>
              <a:t>(8)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B04A9-742B-1865-D119-4A6B2AFB3DA6}"/>
              </a:ext>
            </a:extLst>
          </p:cNvPr>
          <p:cNvSpPr txBox="1"/>
          <p:nvPr/>
        </p:nvSpPr>
        <p:spPr>
          <a:xfrm>
            <a:off x="7872754" y="1465083"/>
            <a:ext cx="5175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Test</a:t>
            </a:r>
            <a:endParaRPr lang="ko-KR" altLang="en-US" sz="15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33A3E6-EB70-9FCF-8F75-1831AA8A09BA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22847-0C13-43A4-C376-FB629C858AFA}"/>
              </a:ext>
            </a:extLst>
          </p:cNvPr>
          <p:cNvSpPr txBox="1"/>
          <p:nvPr/>
        </p:nvSpPr>
        <p:spPr>
          <a:xfrm>
            <a:off x="1718718" y="33536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개요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F46B87-73D0-865C-AC77-B4547785F058}"/>
              </a:ext>
            </a:extLst>
          </p:cNvPr>
          <p:cNvGrpSpPr/>
          <p:nvPr/>
        </p:nvGrpSpPr>
        <p:grpSpPr>
          <a:xfrm>
            <a:off x="6001489" y="4071531"/>
            <a:ext cx="5525679" cy="818111"/>
            <a:chOff x="6001492" y="3951214"/>
            <a:chExt cx="4920974" cy="12564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07024A-F856-0226-6999-25FB0915A524}"/>
                </a:ext>
              </a:extLst>
            </p:cNvPr>
            <p:cNvSpPr/>
            <p:nvPr/>
          </p:nvSpPr>
          <p:spPr>
            <a:xfrm>
              <a:off x="6892339" y="3951214"/>
              <a:ext cx="4030127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대구광역시의 교통사고 데이터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왼쪽과 같이 </a:t>
              </a:r>
              <a:r>
                <a:rPr lang="en-US" altLang="ko-KR" sz="1200" dirty="0">
                  <a:solidFill>
                    <a:schemeClr val="tx1"/>
                  </a:solidFill>
                </a:rPr>
                <a:t>23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컬럼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200" dirty="0">
                  <a:solidFill>
                    <a:schemeClr val="tx1"/>
                  </a:solidFill>
                </a:rPr>
                <a:t>39609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데이터 존재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Test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존재하지 않는 컬럼 존재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6F6AAA-3BD8-7C1C-90D7-20163422C038}"/>
                </a:ext>
              </a:extLst>
            </p:cNvPr>
            <p:cNvSpPr/>
            <p:nvPr/>
          </p:nvSpPr>
          <p:spPr>
            <a:xfrm>
              <a:off x="6001492" y="3951214"/>
              <a:ext cx="892348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111533-25D3-AF4A-A7B1-1B64E3AD81B3}"/>
              </a:ext>
            </a:extLst>
          </p:cNvPr>
          <p:cNvGrpSpPr/>
          <p:nvPr/>
        </p:nvGrpSpPr>
        <p:grpSpPr>
          <a:xfrm>
            <a:off x="6001491" y="5226697"/>
            <a:ext cx="5525677" cy="839296"/>
            <a:chOff x="6001492" y="5417285"/>
            <a:chExt cx="4929272" cy="12564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B6716E-15E1-1C89-90E0-699289DC7599}"/>
                </a:ext>
              </a:extLst>
            </p:cNvPr>
            <p:cNvSpPr/>
            <p:nvPr/>
          </p:nvSpPr>
          <p:spPr>
            <a:xfrm>
              <a:off x="6893840" y="5417285"/>
              <a:ext cx="4036924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예측에 필요한 데이터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컬럼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200" dirty="0">
                  <a:solidFill>
                    <a:schemeClr val="tx1"/>
                  </a:solidFill>
                </a:rPr>
                <a:t>10963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데이터 존재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Target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값인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 미포함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876A96-92D8-CFCE-AE0B-EF9ACF86EDA6}"/>
                </a:ext>
              </a:extLst>
            </p:cNvPr>
            <p:cNvSpPr/>
            <p:nvPr/>
          </p:nvSpPr>
          <p:spPr>
            <a:xfrm>
              <a:off x="6001492" y="5417285"/>
              <a:ext cx="892348" cy="12564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51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CC81D-75BF-F455-8529-608A5889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FF0ECE-8D0F-0842-424E-DFC6A951F9E3}"/>
              </a:ext>
            </a:extLst>
          </p:cNvPr>
          <p:cNvSpPr/>
          <p:nvPr/>
        </p:nvSpPr>
        <p:spPr>
          <a:xfrm>
            <a:off x="144860" y="881021"/>
            <a:ext cx="4298886" cy="39949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EE990-3EE1-E261-DB37-7404BA3BB3FE}"/>
              </a:ext>
            </a:extLst>
          </p:cNvPr>
          <p:cNvSpPr txBox="1"/>
          <p:nvPr/>
        </p:nvSpPr>
        <p:spPr>
          <a:xfrm>
            <a:off x="254428" y="1326450"/>
            <a:ext cx="42988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0   </a:t>
            </a:r>
            <a:r>
              <a:rPr lang="ko-KR" altLang="en-US" sz="1200" dirty="0" err="1"/>
              <a:t>무인교통단속카메라관리번호</a:t>
            </a:r>
            <a:r>
              <a:rPr lang="ko-KR" altLang="en-US" sz="1200" dirty="0"/>
              <a:t>  </a:t>
            </a:r>
            <a:r>
              <a:rPr lang="en-US" altLang="ko-KR" sz="1200" dirty="0"/>
              <a:t>1065 non-null  object </a:t>
            </a:r>
          </a:p>
          <a:p>
            <a:r>
              <a:rPr lang="en-US" altLang="ko-KR" sz="1200" dirty="0"/>
              <a:t> 1   </a:t>
            </a:r>
            <a:r>
              <a:rPr lang="ko-KR" altLang="en-US" sz="1200" dirty="0" err="1"/>
              <a:t>시도명</a:t>
            </a:r>
            <a:r>
              <a:rPr lang="ko-KR" altLang="en-US" sz="1200" dirty="0"/>
              <a:t>  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2   </a:t>
            </a:r>
            <a:r>
              <a:rPr lang="ko-KR" altLang="en-US" sz="1200" dirty="0" err="1"/>
              <a:t>시군구명</a:t>
            </a:r>
            <a:r>
              <a:rPr lang="ko-KR" altLang="en-US" sz="1200" dirty="0"/>
              <a:t> 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3   </a:t>
            </a:r>
            <a:r>
              <a:rPr lang="ko-KR" altLang="en-US" sz="1200" dirty="0"/>
              <a:t>도로종류 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4   </a:t>
            </a:r>
            <a:r>
              <a:rPr lang="ko-KR" altLang="en-US" sz="1200" dirty="0"/>
              <a:t>도로노선번호         </a:t>
            </a:r>
            <a:r>
              <a:rPr lang="en-US" altLang="ko-KR" sz="1200" dirty="0"/>
              <a:t>288 non-null    object </a:t>
            </a:r>
          </a:p>
          <a:p>
            <a:r>
              <a:rPr lang="en-US" altLang="ko-KR" sz="1200" dirty="0"/>
              <a:t> 5   </a:t>
            </a:r>
            <a:r>
              <a:rPr lang="ko-KR" altLang="en-US" sz="1200" dirty="0"/>
              <a:t>도로노선명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6   </a:t>
            </a:r>
            <a:r>
              <a:rPr lang="ko-KR" altLang="en-US" sz="1200" dirty="0"/>
              <a:t>도로노선방향         </a:t>
            </a:r>
            <a:r>
              <a:rPr lang="en-US" altLang="ko-KR" sz="1200" dirty="0"/>
              <a:t>1065 non-null   int64  </a:t>
            </a:r>
          </a:p>
          <a:p>
            <a:r>
              <a:rPr lang="en-US" altLang="ko-KR" sz="1200" dirty="0"/>
              <a:t> 7   </a:t>
            </a:r>
            <a:r>
              <a:rPr lang="ko-KR" altLang="en-US" sz="1200" dirty="0"/>
              <a:t>소재지도로명주소       </a:t>
            </a:r>
            <a:r>
              <a:rPr lang="en-US" altLang="ko-KR" sz="1200" dirty="0"/>
              <a:t>905 non-null    object </a:t>
            </a:r>
          </a:p>
          <a:p>
            <a:r>
              <a:rPr lang="en-US" altLang="ko-KR" sz="1200" dirty="0"/>
              <a:t> 8   </a:t>
            </a:r>
            <a:r>
              <a:rPr lang="ko-KR" altLang="en-US" sz="1200" dirty="0" err="1"/>
              <a:t>소재지지번주소</a:t>
            </a:r>
            <a:r>
              <a:rPr lang="ko-KR" altLang="en-US" sz="1200" dirty="0"/>
              <a:t>        </a:t>
            </a:r>
            <a:r>
              <a:rPr lang="en-US" altLang="ko-KR" sz="1200" dirty="0"/>
              <a:t>1063 non-null   object </a:t>
            </a:r>
          </a:p>
          <a:p>
            <a:r>
              <a:rPr lang="en-US" altLang="ko-KR" sz="1200" dirty="0"/>
              <a:t> 9   </a:t>
            </a:r>
            <a:r>
              <a:rPr lang="ko-KR" altLang="en-US" sz="1200" dirty="0"/>
              <a:t>위도             </a:t>
            </a:r>
            <a:r>
              <a:rPr lang="en-US" altLang="ko-KR" sz="1200" dirty="0"/>
              <a:t>1065 non-null   float64</a:t>
            </a:r>
          </a:p>
          <a:p>
            <a:r>
              <a:rPr lang="en-US" altLang="ko-KR" sz="1200" dirty="0"/>
              <a:t> 10  </a:t>
            </a:r>
            <a:r>
              <a:rPr lang="ko-KR" altLang="en-US" sz="1200" dirty="0"/>
              <a:t>경도             </a:t>
            </a:r>
            <a:r>
              <a:rPr lang="en-US" altLang="ko-KR" sz="1200" dirty="0"/>
              <a:t>1065 non-null   float64</a:t>
            </a:r>
          </a:p>
          <a:p>
            <a:r>
              <a:rPr lang="en-US" altLang="ko-KR" sz="1200" dirty="0"/>
              <a:t> 11  </a:t>
            </a:r>
            <a:r>
              <a:rPr lang="ko-KR" altLang="en-US" sz="1200" dirty="0"/>
              <a:t>설치장소 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12  </a:t>
            </a:r>
            <a:r>
              <a:rPr lang="ko-KR" altLang="en-US" sz="1200" dirty="0"/>
              <a:t>단속구분           </a:t>
            </a:r>
            <a:r>
              <a:rPr lang="en-US" altLang="ko-KR" sz="1200" dirty="0"/>
              <a:t>1065 non-null   int64  </a:t>
            </a:r>
          </a:p>
          <a:p>
            <a:r>
              <a:rPr lang="en-US" altLang="ko-KR" sz="1200" dirty="0"/>
              <a:t> 13  </a:t>
            </a:r>
            <a:r>
              <a:rPr lang="ko-KR" altLang="en-US" sz="1200" dirty="0"/>
              <a:t>제한속도           </a:t>
            </a:r>
            <a:r>
              <a:rPr lang="en-US" altLang="ko-KR" sz="1200" dirty="0"/>
              <a:t>1065 non-null   int64  </a:t>
            </a:r>
          </a:p>
          <a:p>
            <a:r>
              <a:rPr lang="en-US" altLang="ko-KR" sz="1200" dirty="0"/>
              <a:t> 14  </a:t>
            </a:r>
            <a:r>
              <a:rPr lang="ko-KR" altLang="en-US" sz="1200" dirty="0"/>
              <a:t>단속구간위치구분       </a:t>
            </a:r>
            <a:r>
              <a:rPr lang="en-US" altLang="ko-KR" sz="1200" dirty="0"/>
              <a:t>53 non-null     float64</a:t>
            </a:r>
          </a:p>
          <a:p>
            <a:r>
              <a:rPr lang="en-US" altLang="ko-KR" sz="1200" dirty="0"/>
              <a:t> 15  </a:t>
            </a:r>
            <a:r>
              <a:rPr lang="ko-KR" altLang="en-US" sz="1200" dirty="0"/>
              <a:t>과속단속구간길이       </a:t>
            </a:r>
            <a:r>
              <a:rPr lang="en-US" altLang="ko-KR" sz="1200" dirty="0"/>
              <a:t>26 non-null     float64</a:t>
            </a:r>
          </a:p>
          <a:p>
            <a:r>
              <a:rPr lang="en-US" altLang="ko-KR" sz="1200" dirty="0"/>
              <a:t> 16  </a:t>
            </a:r>
            <a:r>
              <a:rPr lang="ko-KR" altLang="en-US" sz="1200" dirty="0"/>
              <a:t>보호구역구분         </a:t>
            </a:r>
            <a:r>
              <a:rPr lang="en-US" altLang="ko-KR" sz="1200" dirty="0"/>
              <a:t>893 non-null    float64</a:t>
            </a:r>
          </a:p>
          <a:p>
            <a:r>
              <a:rPr lang="en-US" altLang="ko-KR" sz="1200" dirty="0"/>
              <a:t> 17  </a:t>
            </a:r>
            <a:r>
              <a:rPr lang="ko-KR" altLang="en-US" sz="1200" dirty="0"/>
              <a:t>설치연도           </a:t>
            </a:r>
            <a:r>
              <a:rPr lang="en-US" altLang="ko-KR" sz="1200" dirty="0"/>
              <a:t>1065 non-null   float64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EC249-0B62-8F3B-9291-A09C1C04C209}"/>
              </a:ext>
            </a:extLst>
          </p:cNvPr>
          <p:cNvSpPr txBox="1"/>
          <p:nvPr/>
        </p:nvSpPr>
        <p:spPr>
          <a:xfrm>
            <a:off x="1626061" y="942153"/>
            <a:ext cx="15556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대구 </a:t>
            </a:r>
            <a:r>
              <a:rPr lang="en-US" altLang="ko-KR" sz="1500" dirty="0"/>
              <a:t>CCTV </a:t>
            </a:r>
            <a:r>
              <a:rPr lang="ko-KR" altLang="en-US" sz="1500" dirty="0"/>
              <a:t>정보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E5CA7-0AED-05A7-C3C2-C66A81DBB206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3A37D-3A6C-1AA1-8D1C-C4043F97B50E}"/>
              </a:ext>
            </a:extLst>
          </p:cNvPr>
          <p:cNvSpPr txBox="1"/>
          <p:nvPr/>
        </p:nvSpPr>
        <p:spPr>
          <a:xfrm>
            <a:off x="1718718" y="33536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개요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82626A-7F50-BAD1-873D-532B1843A358}"/>
              </a:ext>
            </a:extLst>
          </p:cNvPr>
          <p:cNvSpPr/>
          <p:nvPr/>
        </p:nvSpPr>
        <p:spPr>
          <a:xfrm>
            <a:off x="4553315" y="881021"/>
            <a:ext cx="3417506" cy="28325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CCEFF-813B-1914-EE83-C905D46D4C70}"/>
              </a:ext>
            </a:extLst>
          </p:cNvPr>
          <p:cNvSpPr txBox="1"/>
          <p:nvPr/>
        </p:nvSpPr>
        <p:spPr>
          <a:xfrm>
            <a:off x="4608097" y="1265318"/>
            <a:ext cx="3417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0   </a:t>
            </a:r>
            <a:r>
              <a:rPr lang="ko-KR" altLang="en-US" sz="1200" dirty="0"/>
              <a:t>시설종류    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1   </a:t>
            </a:r>
            <a:r>
              <a:rPr lang="ko-KR" altLang="en-US" sz="1200" dirty="0"/>
              <a:t>대상시설명   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2   </a:t>
            </a:r>
            <a:r>
              <a:rPr lang="ko-KR" altLang="en-US" sz="1200" dirty="0"/>
              <a:t>소재지도로명주소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3   </a:t>
            </a:r>
            <a:r>
              <a:rPr lang="ko-KR" altLang="en-US" sz="1200" dirty="0" err="1"/>
              <a:t>소재지지번주소</a:t>
            </a:r>
            <a:r>
              <a:rPr lang="ko-KR" altLang="en-US" sz="1200" dirty="0"/>
              <a:t>   </a:t>
            </a:r>
            <a:r>
              <a:rPr lang="en-US" altLang="ko-KR" sz="1200" dirty="0"/>
              <a:t>555 non-null    object </a:t>
            </a:r>
          </a:p>
          <a:p>
            <a:r>
              <a:rPr lang="en-US" altLang="ko-KR" sz="1200" dirty="0"/>
              <a:t> 4   </a:t>
            </a:r>
            <a:r>
              <a:rPr lang="ko-KR" altLang="en-US" sz="1200" dirty="0"/>
              <a:t>위도        </a:t>
            </a:r>
            <a:r>
              <a:rPr lang="en-US" altLang="ko-KR" sz="1200" dirty="0"/>
              <a:t>640 non-null    float64</a:t>
            </a:r>
          </a:p>
          <a:p>
            <a:r>
              <a:rPr lang="en-US" altLang="ko-KR" sz="1200" dirty="0"/>
              <a:t> 5   </a:t>
            </a:r>
            <a:r>
              <a:rPr lang="ko-KR" altLang="en-US" sz="1200" dirty="0"/>
              <a:t>경도        </a:t>
            </a:r>
            <a:r>
              <a:rPr lang="en-US" altLang="ko-KR" sz="1200" dirty="0"/>
              <a:t>640 non-null    float64</a:t>
            </a:r>
          </a:p>
          <a:p>
            <a:r>
              <a:rPr lang="en-US" altLang="ko-KR" sz="1200" dirty="0"/>
              <a:t> 6   </a:t>
            </a:r>
            <a:r>
              <a:rPr lang="ko-KR" altLang="en-US" sz="1200" dirty="0"/>
              <a:t>관리기관명   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7   </a:t>
            </a:r>
            <a:r>
              <a:rPr lang="ko-KR" altLang="en-US" sz="1200" dirty="0"/>
              <a:t>관할경찰서명  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8   CCTV</a:t>
            </a:r>
            <a:r>
              <a:rPr lang="ko-KR" altLang="en-US" sz="1200" dirty="0"/>
              <a:t>설치여부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9   CCTV</a:t>
            </a:r>
            <a:r>
              <a:rPr lang="ko-KR" altLang="en-US" sz="1200" dirty="0"/>
              <a:t>설치대수  </a:t>
            </a:r>
            <a:r>
              <a:rPr lang="en-US" altLang="ko-KR" sz="1200" dirty="0"/>
              <a:t>465 non-null    float64</a:t>
            </a:r>
          </a:p>
          <a:p>
            <a:r>
              <a:rPr lang="en-US" altLang="ko-KR" sz="1200" dirty="0"/>
              <a:t> 10  </a:t>
            </a:r>
            <a:r>
              <a:rPr lang="ko-KR" altLang="en-US" sz="1200" dirty="0"/>
              <a:t>보호구역도로폭   </a:t>
            </a:r>
            <a:r>
              <a:rPr lang="en-US" altLang="ko-KR" sz="1200" dirty="0"/>
              <a:t>320 non-null    object </a:t>
            </a:r>
          </a:p>
          <a:p>
            <a:r>
              <a:rPr lang="en-US" altLang="ko-KR" sz="1200" dirty="0"/>
              <a:t> 11  </a:t>
            </a:r>
            <a:r>
              <a:rPr lang="ko-KR" altLang="en-US" sz="1200" dirty="0"/>
              <a:t>데이터기준일자   </a:t>
            </a:r>
            <a:r>
              <a:rPr lang="en-US" altLang="ko-KR" sz="1200" dirty="0"/>
              <a:t>640 non-null    object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ACF0B-BFFE-5088-EBA2-FDC2AB7554FC}"/>
              </a:ext>
            </a:extLst>
          </p:cNvPr>
          <p:cNvSpPr txBox="1"/>
          <p:nvPr/>
        </p:nvSpPr>
        <p:spPr>
          <a:xfrm>
            <a:off x="5099210" y="919340"/>
            <a:ext cx="2435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대구 어린이보호구역 정보</a:t>
            </a:r>
            <a:endParaRPr lang="ko-KR" altLang="en-US" sz="15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890841-06DE-6F2E-783E-12F93583089E}"/>
              </a:ext>
            </a:extLst>
          </p:cNvPr>
          <p:cNvSpPr/>
          <p:nvPr/>
        </p:nvSpPr>
        <p:spPr>
          <a:xfrm>
            <a:off x="4553315" y="3774716"/>
            <a:ext cx="3417506" cy="20569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2BB42-71F9-B0AB-9DB4-93AD57508E6B}"/>
              </a:ext>
            </a:extLst>
          </p:cNvPr>
          <p:cNvSpPr txBox="1"/>
          <p:nvPr/>
        </p:nvSpPr>
        <p:spPr>
          <a:xfrm>
            <a:off x="4582627" y="4163090"/>
            <a:ext cx="372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0   </a:t>
            </a:r>
            <a:r>
              <a:rPr lang="ko-KR" altLang="en-US" sz="1200" dirty="0"/>
              <a:t>보안등위치명    </a:t>
            </a:r>
            <a:r>
              <a:rPr lang="en-US" altLang="ko-KR" sz="1200" dirty="0"/>
              <a:t>71913 non-null  object </a:t>
            </a:r>
          </a:p>
          <a:p>
            <a:r>
              <a:rPr lang="en-US" altLang="ko-KR" sz="1200" dirty="0"/>
              <a:t> 1   </a:t>
            </a:r>
            <a:r>
              <a:rPr lang="ko-KR" altLang="en-US" sz="1200" dirty="0"/>
              <a:t>설치개수      </a:t>
            </a:r>
            <a:r>
              <a:rPr lang="en-US" altLang="ko-KR" sz="1200" dirty="0"/>
              <a:t>71913 non-null  int64  </a:t>
            </a:r>
          </a:p>
          <a:p>
            <a:r>
              <a:rPr lang="en-US" altLang="ko-KR" sz="1200" dirty="0"/>
              <a:t> 2   </a:t>
            </a:r>
            <a:r>
              <a:rPr lang="ko-KR" altLang="en-US" sz="1200" dirty="0"/>
              <a:t>소재지도로명주소  </a:t>
            </a:r>
            <a:r>
              <a:rPr lang="en-US" altLang="ko-KR" sz="1200" dirty="0"/>
              <a:t>34646 non-null  object </a:t>
            </a:r>
          </a:p>
          <a:p>
            <a:r>
              <a:rPr lang="en-US" altLang="ko-KR" sz="1200" dirty="0"/>
              <a:t> 3   </a:t>
            </a:r>
            <a:r>
              <a:rPr lang="ko-KR" altLang="en-US" sz="1200" dirty="0" err="1"/>
              <a:t>소재지지번주소</a:t>
            </a:r>
            <a:r>
              <a:rPr lang="ko-KR" altLang="en-US" sz="1200" dirty="0"/>
              <a:t>   </a:t>
            </a:r>
            <a:r>
              <a:rPr lang="en-US" altLang="ko-KR" sz="1200" dirty="0"/>
              <a:t>71913 non-null  object </a:t>
            </a:r>
          </a:p>
          <a:p>
            <a:r>
              <a:rPr lang="en-US" altLang="ko-KR" sz="1200" dirty="0"/>
              <a:t> 4   </a:t>
            </a:r>
            <a:r>
              <a:rPr lang="ko-KR" altLang="en-US" sz="1200" dirty="0"/>
              <a:t>위도        </a:t>
            </a:r>
            <a:r>
              <a:rPr lang="en-US" altLang="ko-KR" sz="1200" dirty="0"/>
              <a:t>43602 non-null  float64</a:t>
            </a:r>
          </a:p>
          <a:p>
            <a:r>
              <a:rPr lang="en-US" altLang="ko-KR" sz="1200" dirty="0"/>
              <a:t> 5   </a:t>
            </a:r>
            <a:r>
              <a:rPr lang="ko-KR" altLang="en-US" sz="1200" dirty="0"/>
              <a:t>경도        </a:t>
            </a:r>
            <a:r>
              <a:rPr lang="en-US" altLang="ko-KR" sz="1200" dirty="0"/>
              <a:t>43602 non-null  float64</a:t>
            </a:r>
          </a:p>
          <a:p>
            <a:r>
              <a:rPr lang="en-US" altLang="ko-KR" sz="1200" dirty="0"/>
              <a:t> 6   </a:t>
            </a:r>
            <a:r>
              <a:rPr lang="ko-KR" altLang="en-US" sz="1200" dirty="0"/>
              <a:t>설치연도      </a:t>
            </a:r>
            <a:r>
              <a:rPr lang="en-US" altLang="ko-KR" sz="1200" dirty="0"/>
              <a:t>29397 non-null  float64</a:t>
            </a:r>
          </a:p>
          <a:p>
            <a:r>
              <a:rPr lang="en-US" altLang="ko-KR" sz="1200" dirty="0"/>
              <a:t> 7   </a:t>
            </a:r>
            <a:r>
              <a:rPr lang="ko-KR" altLang="en-US" sz="1200" dirty="0"/>
              <a:t>설치형태      </a:t>
            </a:r>
            <a:r>
              <a:rPr lang="en-US" altLang="ko-KR" sz="1200" dirty="0"/>
              <a:t>35373 non-null  object 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F6F11-7AD9-7276-D3FF-C5A5987F37BC}"/>
              </a:ext>
            </a:extLst>
          </p:cNvPr>
          <p:cNvSpPr txBox="1"/>
          <p:nvPr/>
        </p:nvSpPr>
        <p:spPr>
          <a:xfrm>
            <a:off x="5483930" y="3839925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대구 보안등 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923306A-7B8E-33D5-3D90-F0B2DA94E417}"/>
              </a:ext>
            </a:extLst>
          </p:cNvPr>
          <p:cNvSpPr/>
          <p:nvPr/>
        </p:nvSpPr>
        <p:spPr>
          <a:xfrm>
            <a:off x="8046806" y="881020"/>
            <a:ext cx="4000334" cy="5976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790CEA-2CBF-1633-83E0-8FF9FC1CB7C6}"/>
              </a:ext>
            </a:extLst>
          </p:cNvPr>
          <p:cNvSpPr txBox="1"/>
          <p:nvPr/>
        </p:nvSpPr>
        <p:spPr>
          <a:xfrm>
            <a:off x="8307964" y="1242505"/>
            <a:ext cx="429888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0   </a:t>
            </a:r>
            <a:r>
              <a:rPr lang="ko-KR" altLang="en-US" sz="1200" dirty="0"/>
              <a:t>주차장관리번호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   </a:t>
            </a:r>
            <a:r>
              <a:rPr lang="ko-KR" altLang="en-US" sz="1200" dirty="0"/>
              <a:t>주차장명 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2   </a:t>
            </a:r>
            <a:r>
              <a:rPr lang="ko-KR" altLang="en-US" sz="1200" dirty="0"/>
              <a:t>주차장구분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3   </a:t>
            </a:r>
            <a:r>
              <a:rPr lang="ko-KR" altLang="en-US" sz="1200" dirty="0"/>
              <a:t>주차장유형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4   </a:t>
            </a:r>
            <a:r>
              <a:rPr lang="ko-KR" altLang="en-US" sz="1200" dirty="0"/>
              <a:t>소재지도로명주소     </a:t>
            </a:r>
            <a:r>
              <a:rPr lang="en-US" altLang="ko-KR" sz="1200" dirty="0"/>
              <a:t>674 non-null    object </a:t>
            </a:r>
          </a:p>
          <a:p>
            <a:r>
              <a:rPr lang="en-US" altLang="ko-KR" sz="1200" dirty="0"/>
              <a:t> 5   </a:t>
            </a:r>
            <a:r>
              <a:rPr lang="ko-KR" altLang="en-US" sz="1200" dirty="0" err="1"/>
              <a:t>소재지지번주소</a:t>
            </a:r>
            <a:r>
              <a:rPr lang="ko-KR" altLang="en-US" sz="1200" dirty="0"/>
              <a:t>      </a:t>
            </a:r>
            <a:r>
              <a:rPr lang="en-US" altLang="ko-KR" sz="1200" dirty="0"/>
              <a:t>775 non-null    object </a:t>
            </a:r>
          </a:p>
          <a:p>
            <a:r>
              <a:rPr lang="en-US" altLang="ko-KR" sz="1200" dirty="0"/>
              <a:t> 6   </a:t>
            </a:r>
            <a:r>
              <a:rPr lang="ko-KR" altLang="en-US" sz="1200" dirty="0" err="1"/>
              <a:t>주차구획수</a:t>
            </a:r>
            <a:r>
              <a:rPr lang="ko-KR" altLang="en-US" sz="1200" dirty="0"/>
              <a:t>        </a:t>
            </a:r>
            <a:r>
              <a:rPr lang="en-US" altLang="ko-KR" sz="1200" dirty="0"/>
              <a:t>871 non-null    int64  </a:t>
            </a:r>
          </a:p>
          <a:p>
            <a:r>
              <a:rPr lang="en-US" altLang="ko-KR" sz="1200" dirty="0"/>
              <a:t> 7   </a:t>
            </a:r>
            <a:r>
              <a:rPr lang="ko-KR" altLang="en-US" sz="1200" dirty="0"/>
              <a:t>급지구분         </a:t>
            </a:r>
            <a:r>
              <a:rPr lang="en-US" altLang="ko-KR" sz="1200" dirty="0"/>
              <a:t>871 non-null    int64  </a:t>
            </a:r>
          </a:p>
          <a:p>
            <a:r>
              <a:rPr lang="en-US" altLang="ko-KR" sz="1200" dirty="0"/>
              <a:t> 8   </a:t>
            </a:r>
            <a:r>
              <a:rPr lang="ko-KR" altLang="en-US" sz="1200" dirty="0"/>
              <a:t>부제시행구분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9   </a:t>
            </a:r>
            <a:r>
              <a:rPr lang="ko-KR" altLang="en-US" sz="1200" dirty="0" err="1"/>
              <a:t>운영요일</a:t>
            </a:r>
            <a:r>
              <a:rPr lang="ko-KR" altLang="en-US" sz="1200" dirty="0"/>
              <a:t> 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10  </a:t>
            </a:r>
            <a:r>
              <a:rPr lang="ko-KR" altLang="en-US" sz="1200" dirty="0"/>
              <a:t>평일운영시작시각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11  </a:t>
            </a:r>
            <a:r>
              <a:rPr lang="ko-KR" altLang="en-US" sz="1200" dirty="0"/>
              <a:t>평일운영종료시각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12  </a:t>
            </a:r>
            <a:r>
              <a:rPr lang="ko-KR" altLang="en-US" sz="1200" dirty="0"/>
              <a:t>토요일운영시작시각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13  </a:t>
            </a:r>
            <a:r>
              <a:rPr lang="ko-KR" altLang="en-US" sz="1200" dirty="0"/>
              <a:t>토요일운영종료시각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14  </a:t>
            </a:r>
            <a:r>
              <a:rPr lang="ko-KR" altLang="en-US" sz="1200" dirty="0"/>
              <a:t>공휴일운영시작시각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15  </a:t>
            </a:r>
            <a:r>
              <a:rPr lang="ko-KR" altLang="en-US" sz="1200" dirty="0"/>
              <a:t>공휴일운영종료시각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16  </a:t>
            </a:r>
            <a:r>
              <a:rPr lang="ko-KR" altLang="en-US" sz="1200" dirty="0"/>
              <a:t>요금정보 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17  </a:t>
            </a:r>
            <a:r>
              <a:rPr lang="ko-KR" altLang="en-US" sz="1200" dirty="0"/>
              <a:t>주차기본시간       </a:t>
            </a:r>
            <a:r>
              <a:rPr lang="en-US" altLang="ko-KR" sz="1200" dirty="0"/>
              <a:t>871 non-null    int64  </a:t>
            </a:r>
          </a:p>
          <a:p>
            <a:r>
              <a:rPr lang="en-US" altLang="ko-KR" sz="1200" dirty="0"/>
              <a:t> 18  </a:t>
            </a:r>
            <a:r>
              <a:rPr lang="ko-KR" altLang="en-US" sz="1200" dirty="0"/>
              <a:t>주차기본요금       </a:t>
            </a:r>
            <a:r>
              <a:rPr lang="en-US" altLang="ko-KR" sz="1200" dirty="0"/>
              <a:t>871 non-null    int64  </a:t>
            </a:r>
          </a:p>
          <a:p>
            <a:r>
              <a:rPr lang="en-US" altLang="ko-KR" sz="1200" dirty="0"/>
              <a:t> 19  </a:t>
            </a:r>
            <a:r>
              <a:rPr lang="ko-KR" altLang="en-US" sz="1200" dirty="0"/>
              <a:t>추가단위시간       </a:t>
            </a:r>
            <a:r>
              <a:rPr lang="en-US" altLang="ko-KR" sz="1200" dirty="0"/>
              <a:t>298 non-null    float64</a:t>
            </a:r>
          </a:p>
          <a:p>
            <a:r>
              <a:rPr lang="en-US" altLang="ko-KR" sz="1200" dirty="0"/>
              <a:t> 20  </a:t>
            </a:r>
            <a:r>
              <a:rPr lang="ko-KR" altLang="en-US" sz="1200" dirty="0"/>
              <a:t>추가단위요금       </a:t>
            </a:r>
            <a:r>
              <a:rPr lang="en-US" altLang="ko-KR" sz="1200" dirty="0"/>
              <a:t>298 non-null    float64</a:t>
            </a:r>
          </a:p>
          <a:p>
            <a:r>
              <a:rPr lang="en-US" altLang="ko-KR" sz="1200" dirty="0"/>
              <a:t> 21  1</a:t>
            </a:r>
            <a:r>
              <a:rPr lang="ko-KR" altLang="en-US" sz="1200" dirty="0" err="1"/>
              <a:t>일주차권요금적용시간</a:t>
            </a:r>
            <a:r>
              <a:rPr lang="ko-KR" altLang="en-US" sz="1200" dirty="0"/>
              <a:t>  </a:t>
            </a:r>
            <a:r>
              <a:rPr lang="en-US" altLang="ko-KR" sz="1200" dirty="0"/>
              <a:t>139 non-null    float64</a:t>
            </a:r>
          </a:p>
          <a:p>
            <a:r>
              <a:rPr lang="en-US" altLang="ko-KR" sz="1200" dirty="0"/>
              <a:t> 22  1</a:t>
            </a:r>
            <a:r>
              <a:rPr lang="ko-KR" altLang="en-US" sz="1200" dirty="0" err="1"/>
              <a:t>일주차권요금</a:t>
            </a:r>
            <a:r>
              <a:rPr lang="ko-KR" altLang="en-US" sz="1200" dirty="0"/>
              <a:t>      </a:t>
            </a:r>
            <a:r>
              <a:rPr lang="en-US" altLang="ko-KR" sz="1200" dirty="0"/>
              <a:t>185 non-null    float64</a:t>
            </a:r>
          </a:p>
          <a:p>
            <a:r>
              <a:rPr lang="en-US" altLang="ko-KR" sz="1200" dirty="0"/>
              <a:t> 23  </a:t>
            </a:r>
            <a:r>
              <a:rPr lang="ko-KR" altLang="en-US" sz="1200" dirty="0" err="1"/>
              <a:t>월정기권요금</a:t>
            </a:r>
            <a:r>
              <a:rPr lang="ko-KR" altLang="en-US" sz="1200" dirty="0"/>
              <a:t>       </a:t>
            </a:r>
            <a:r>
              <a:rPr lang="en-US" altLang="ko-KR" sz="1200" dirty="0"/>
              <a:t>178 non-null    float64</a:t>
            </a:r>
          </a:p>
          <a:p>
            <a:r>
              <a:rPr lang="en-US" altLang="ko-KR" sz="1200" dirty="0"/>
              <a:t> 24  </a:t>
            </a:r>
            <a:r>
              <a:rPr lang="ko-KR" altLang="en-US" sz="1200" dirty="0"/>
              <a:t>결제방법         </a:t>
            </a:r>
            <a:r>
              <a:rPr lang="en-US" altLang="ko-KR" sz="1200" dirty="0"/>
              <a:t>330 non-null    object </a:t>
            </a:r>
          </a:p>
          <a:p>
            <a:r>
              <a:rPr lang="en-US" altLang="ko-KR" sz="1200" dirty="0"/>
              <a:t> 25  </a:t>
            </a:r>
            <a:r>
              <a:rPr lang="ko-KR" altLang="en-US" sz="1200" dirty="0"/>
              <a:t>특기사항         </a:t>
            </a:r>
            <a:r>
              <a:rPr lang="en-US" altLang="ko-KR" sz="1200" dirty="0"/>
              <a:t>119 non-null    object </a:t>
            </a:r>
          </a:p>
          <a:p>
            <a:r>
              <a:rPr lang="en-US" altLang="ko-KR" sz="1200" dirty="0"/>
              <a:t> 26  </a:t>
            </a:r>
            <a:r>
              <a:rPr lang="ko-KR" altLang="en-US" sz="1200" dirty="0"/>
              <a:t>위도           </a:t>
            </a:r>
            <a:r>
              <a:rPr lang="en-US" altLang="ko-KR" sz="1200" dirty="0"/>
              <a:t>697 non-null    float64</a:t>
            </a:r>
          </a:p>
          <a:p>
            <a:r>
              <a:rPr lang="en-US" altLang="ko-KR" sz="1200" dirty="0"/>
              <a:t> 27  </a:t>
            </a:r>
            <a:r>
              <a:rPr lang="ko-KR" altLang="en-US" sz="1200" dirty="0"/>
              <a:t>경도           </a:t>
            </a:r>
            <a:r>
              <a:rPr lang="en-US" altLang="ko-KR" sz="1200" dirty="0"/>
              <a:t>697 non-null    float64</a:t>
            </a:r>
          </a:p>
          <a:p>
            <a:r>
              <a:rPr lang="en-US" altLang="ko-KR" sz="1200" dirty="0"/>
              <a:t> 28  </a:t>
            </a:r>
            <a:r>
              <a:rPr lang="ko-KR" altLang="en-US" sz="1200" dirty="0"/>
              <a:t>데이터기준일자      </a:t>
            </a:r>
            <a:r>
              <a:rPr lang="en-US" altLang="ko-KR" sz="1200" dirty="0"/>
              <a:t>871 non-null    object 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8672D-6CA2-ADB5-004B-4161D3EEFAE0}"/>
              </a:ext>
            </a:extLst>
          </p:cNvPr>
          <p:cNvSpPr txBox="1"/>
          <p:nvPr/>
        </p:nvSpPr>
        <p:spPr>
          <a:xfrm>
            <a:off x="9214052" y="923253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대구 주차장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F791C7C-1874-8B8F-A2FA-0F53BA49A53A}"/>
              </a:ext>
            </a:extLst>
          </p:cNvPr>
          <p:cNvGrpSpPr/>
          <p:nvPr/>
        </p:nvGrpSpPr>
        <p:grpSpPr>
          <a:xfrm>
            <a:off x="111276" y="5115599"/>
            <a:ext cx="4332470" cy="1574551"/>
            <a:chOff x="6001492" y="3951214"/>
            <a:chExt cx="4920974" cy="125647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6079E11-134C-AFAB-8B8C-5C29D844A163}"/>
                </a:ext>
              </a:extLst>
            </p:cNvPr>
            <p:cNvSpPr/>
            <p:nvPr/>
          </p:nvSpPr>
          <p:spPr>
            <a:xfrm>
              <a:off x="6892339" y="3951214"/>
              <a:ext cx="4030127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대구광역시의 </a:t>
              </a:r>
              <a:r>
                <a:rPr lang="en-US" altLang="ko-KR" sz="1200" dirty="0">
                  <a:solidFill>
                    <a:schemeClr val="tx1"/>
                  </a:solidFill>
                </a:rPr>
                <a:t>CCTV,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어린이보호구역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보안등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주차장의 데이터로 </a:t>
              </a:r>
              <a:r>
                <a:rPr lang="en-US" altLang="ko-KR" sz="1200" dirty="0">
                  <a:solidFill>
                    <a:schemeClr val="tx1"/>
                  </a:solidFill>
                </a:rPr>
                <a:t>Train </a:t>
              </a:r>
              <a:r>
                <a:rPr lang="ko-KR" altLang="en-US" sz="1200" dirty="0">
                  <a:solidFill>
                    <a:schemeClr val="tx1"/>
                  </a:solidFill>
                </a:rPr>
                <a:t>및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Test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파생 컬럼으로 사용 가능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7A0D51-04B7-EC92-A079-96E4D7ABD47C}"/>
                </a:ext>
              </a:extLst>
            </p:cNvPr>
            <p:cNvSpPr/>
            <p:nvPr/>
          </p:nvSpPr>
          <p:spPr>
            <a:xfrm>
              <a:off x="6001492" y="3951214"/>
              <a:ext cx="892348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</a:p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99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DF71F9-0D5D-6689-2B28-99BB3E4E069B}"/>
              </a:ext>
            </a:extLst>
          </p:cNvPr>
          <p:cNvGrpSpPr/>
          <p:nvPr/>
        </p:nvGrpSpPr>
        <p:grpSpPr>
          <a:xfrm>
            <a:off x="363448" y="1609203"/>
            <a:ext cx="3562600" cy="3024288"/>
            <a:chOff x="481567" y="1384069"/>
            <a:chExt cx="3796818" cy="3120819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4726A18E-9A5D-0386-31DE-6DE8FAE084B1}"/>
                </a:ext>
              </a:extLst>
            </p:cNvPr>
            <p:cNvSpPr/>
            <p:nvPr/>
          </p:nvSpPr>
          <p:spPr>
            <a:xfrm>
              <a:off x="481567" y="1384069"/>
              <a:ext cx="3796818" cy="31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 descr="라인, 텍스트, 스크린샷, 도표이(가) 표시된 사진&#10;&#10;자동 생성된 설명">
              <a:extLst>
                <a:ext uri="{FF2B5EF4-FFF2-40B4-BE49-F238E27FC236}">
                  <a16:creationId xmlns:a16="http://schemas.microsoft.com/office/drawing/2014/main" id="{1F100C2A-48CD-D972-CB26-0789D0D07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07" y="1480599"/>
              <a:ext cx="3574995" cy="292775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119C4E8-B717-CB92-3307-AEA6D75CD1ED}"/>
              </a:ext>
            </a:extLst>
          </p:cNvPr>
          <p:cNvGrpSpPr/>
          <p:nvPr/>
        </p:nvGrpSpPr>
        <p:grpSpPr>
          <a:xfrm>
            <a:off x="4314700" y="1609202"/>
            <a:ext cx="3562600" cy="3024288"/>
            <a:chOff x="4314700" y="1124010"/>
            <a:chExt cx="3562600" cy="30242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E3528C-67B4-9B81-FD26-792C6586314E}"/>
                </a:ext>
              </a:extLst>
            </p:cNvPr>
            <p:cNvSpPr/>
            <p:nvPr/>
          </p:nvSpPr>
          <p:spPr>
            <a:xfrm>
              <a:off x="4314700" y="1124010"/>
              <a:ext cx="3562600" cy="3024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 descr="도표, 라인, 그래프, 경사이(가) 표시된 사진&#10;&#10;자동 생성된 설명">
              <a:extLst>
                <a:ext uri="{FF2B5EF4-FFF2-40B4-BE49-F238E27FC236}">
                  <a16:creationId xmlns:a16="http://schemas.microsoft.com/office/drawing/2014/main" id="{532AC6E3-6415-3011-1074-19555DE6D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912" y="1217954"/>
              <a:ext cx="3337802" cy="283680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70ABDCC-FD4D-D97D-D6AE-F0BDA02D1A73}"/>
              </a:ext>
            </a:extLst>
          </p:cNvPr>
          <p:cNvGrpSpPr/>
          <p:nvPr/>
        </p:nvGrpSpPr>
        <p:grpSpPr>
          <a:xfrm>
            <a:off x="8383324" y="1609202"/>
            <a:ext cx="3562600" cy="3024288"/>
            <a:chOff x="8383324" y="1124010"/>
            <a:chExt cx="3562600" cy="30242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544FD0-8AE4-FD2A-F72C-CFE3375586DE}"/>
                </a:ext>
              </a:extLst>
            </p:cNvPr>
            <p:cNvSpPr/>
            <p:nvPr/>
          </p:nvSpPr>
          <p:spPr>
            <a:xfrm>
              <a:off x="8383324" y="1124010"/>
              <a:ext cx="3562600" cy="3024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림 19" descr="텍스트, 라인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D169A87F-D0CC-77C2-6C0F-D70BAB2D6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911" y="1217555"/>
              <a:ext cx="3321641" cy="2826097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CA8589-F73B-1A06-8494-BC0CE469B189}"/>
              </a:ext>
            </a:extLst>
          </p:cNvPr>
          <p:cNvGrpSpPr/>
          <p:nvPr/>
        </p:nvGrpSpPr>
        <p:grpSpPr>
          <a:xfrm>
            <a:off x="363448" y="4821935"/>
            <a:ext cx="3562601" cy="1149657"/>
            <a:chOff x="6001491" y="3951214"/>
            <a:chExt cx="4920975" cy="12564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1F1539-02B3-E542-9496-57F12AA9C5C7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연도가 지날 수록 감소하는 추세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5845E3-FE45-96F2-1173-B3103DBFBDAC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Year</a:t>
              </a:r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5A7DA01-8638-547D-960A-3CC199D25BD9}"/>
              </a:ext>
            </a:extLst>
          </p:cNvPr>
          <p:cNvGrpSpPr/>
          <p:nvPr/>
        </p:nvGrpSpPr>
        <p:grpSpPr>
          <a:xfrm>
            <a:off x="4314700" y="4821935"/>
            <a:ext cx="3562601" cy="1149657"/>
            <a:chOff x="6001491" y="3951214"/>
            <a:chExt cx="4920975" cy="12564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8E28F2-4F64-2F13-FD82-01197453AD2A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장마가 존재하는 여름 </a:t>
              </a:r>
              <a:r>
                <a:rPr lang="en-US" altLang="ko-KR" sz="1200" dirty="0">
                  <a:solidFill>
                    <a:schemeClr val="tx1"/>
                  </a:solidFill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강설이 내리는 겨울에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낮음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ACC87E-B298-DA25-4248-73E6B3C2E2F1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Month</a:t>
              </a:r>
              <a:endParaRPr lang="ko-KR" altLang="en-US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06710F-AE01-A9DB-9313-0E5D84F3E0EC}"/>
              </a:ext>
            </a:extLst>
          </p:cNvPr>
          <p:cNvGrpSpPr/>
          <p:nvPr/>
        </p:nvGrpSpPr>
        <p:grpSpPr>
          <a:xfrm>
            <a:off x="8383323" y="4821935"/>
            <a:ext cx="3562601" cy="1149657"/>
            <a:chOff x="6001491" y="3951214"/>
            <a:chExt cx="4920975" cy="12564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D04200-F6CC-D353-E064-A94E71491CF6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별다른 규칙성은 없으면 유독 </a:t>
              </a:r>
              <a:r>
                <a:rPr lang="en-US" altLang="ko-KR" sz="1200" dirty="0">
                  <a:solidFill>
                    <a:schemeClr val="tx1"/>
                  </a:solidFill>
                </a:rPr>
                <a:t>8</a:t>
              </a:r>
              <a:r>
                <a:rPr lang="ko-KR" altLang="en-US" sz="1200" dirty="0">
                  <a:solidFill>
                    <a:schemeClr val="tx1"/>
                  </a:solidFill>
                </a:rPr>
                <a:t>일에 수치가 작음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7C799E-A6E2-64EA-4A8F-59D7BDF9414A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Day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11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13BF-8537-784F-CF8B-5706C5ADF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312B59-B9B7-7E5E-83F7-EA17605A2EFA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69863-95DF-9248-A12E-AFDEBCA32B1F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7B59D-28F0-281F-8DC1-81D4A9ED5805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F87174B-5E3C-6670-3F64-E98E96A42732}"/>
              </a:ext>
            </a:extLst>
          </p:cNvPr>
          <p:cNvSpPr/>
          <p:nvPr/>
        </p:nvSpPr>
        <p:spPr>
          <a:xfrm>
            <a:off x="363448" y="1609203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1F8113-024A-E867-1ABF-FCDAEF3800AD}"/>
              </a:ext>
            </a:extLst>
          </p:cNvPr>
          <p:cNvSpPr/>
          <p:nvPr/>
        </p:nvSpPr>
        <p:spPr>
          <a:xfrm>
            <a:off x="4314700" y="1609202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F4108D-BD78-3198-B28C-086D34DE6E64}"/>
              </a:ext>
            </a:extLst>
          </p:cNvPr>
          <p:cNvSpPr/>
          <p:nvPr/>
        </p:nvSpPr>
        <p:spPr>
          <a:xfrm>
            <a:off x="8383324" y="1609202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6D0F9E-DFC5-F8CE-3ACD-017ACFF26E54}"/>
              </a:ext>
            </a:extLst>
          </p:cNvPr>
          <p:cNvGrpSpPr/>
          <p:nvPr/>
        </p:nvGrpSpPr>
        <p:grpSpPr>
          <a:xfrm>
            <a:off x="363448" y="4821935"/>
            <a:ext cx="3562601" cy="1149657"/>
            <a:chOff x="6001491" y="3951214"/>
            <a:chExt cx="4920975" cy="12564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99EA62-7F02-2F6B-4223-43C7AD0E3526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월요일에서 목요일까지 감소하는 추세를 보이다가 금요일부터 상승 후 주말에 급등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F5BC02-A2B4-4A08-5404-C1640EA7DD4C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Day</a:t>
              </a:r>
            </a:p>
            <a:p>
              <a:pPr algn="ctr"/>
              <a:r>
                <a:rPr lang="en-US" altLang="ko-KR" sz="1200" dirty="0"/>
                <a:t>Of</a:t>
              </a:r>
            </a:p>
            <a:p>
              <a:pPr algn="ctr"/>
              <a:r>
                <a:rPr lang="en-US" altLang="ko-KR" sz="1200" dirty="0"/>
                <a:t>The week</a:t>
              </a:r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4478F8F-43FB-2B2C-3CB5-88F306539BF3}"/>
              </a:ext>
            </a:extLst>
          </p:cNvPr>
          <p:cNvGrpSpPr/>
          <p:nvPr/>
        </p:nvGrpSpPr>
        <p:grpSpPr>
          <a:xfrm>
            <a:off x="4314700" y="4821935"/>
            <a:ext cx="3562601" cy="1149657"/>
            <a:chOff x="6001491" y="3951214"/>
            <a:chExt cx="4920975" cy="12564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80DDB1-5AC1-E6EF-11D3-D3F49C06BDE0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차량 통행이 적은 심야시간대에 상승하는 추세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BD6E50-4BD8-579A-54DA-65ACBA7EEE82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Hour</a:t>
              </a:r>
              <a:endParaRPr lang="ko-KR" altLang="en-US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2C953A-1D4B-9C9E-0046-FC4B926C01B6}"/>
              </a:ext>
            </a:extLst>
          </p:cNvPr>
          <p:cNvGrpSpPr/>
          <p:nvPr/>
        </p:nvGrpSpPr>
        <p:grpSpPr>
          <a:xfrm>
            <a:off x="8383323" y="4821935"/>
            <a:ext cx="3562601" cy="1149657"/>
            <a:chOff x="6001491" y="3951214"/>
            <a:chExt cx="4920975" cy="12564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B39027B-5CD4-D3BA-DE03-53799D2753EA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공휴일일 때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더 높음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E3D35E-94D4-C76C-ADCC-E6C164380550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Holiday</a:t>
              </a:r>
              <a:endParaRPr lang="ko-KR" altLang="en-US" sz="1500" dirty="0"/>
            </a:p>
          </p:txBody>
        </p:sp>
      </p:grpSp>
      <p:pic>
        <p:nvPicPr>
          <p:cNvPr id="7" name="그림 6" descr="도표, 라인, 텍스트, 그래프이(가) 표시된 사진&#10;&#10;자동 생성된 설명">
            <a:extLst>
              <a:ext uri="{FF2B5EF4-FFF2-40B4-BE49-F238E27FC236}">
                <a16:creationId xmlns:a16="http://schemas.microsoft.com/office/drawing/2014/main" id="{92DB356E-CBC8-BFA0-1E60-78BBE20C553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8" y="1702946"/>
            <a:ext cx="3355200" cy="2836800"/>
          </a:xfrm>
          <a:prstGeom prst="rect">
            <a:avLst/>
          </a:prstGeom>
        </p:spPr>
      </p:pic>
      <p:pic>
        <p:nvPicPr>
          <p:cNvPr id="8" name="그림 7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B4B7D2BE-8046-FEC4-FEAE-42F09250F4F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0" y="1702946"/>
            <a:ext cx="3355200" cy="2836800"/>
          </a:xfrm>
          <a:prstGeom prst="rect">
            <a:avLst/>
          </a:prstGeom>
        </p:spPr>
      </p:pic>
      <p:pic>
        <p:nvPicPr>
          <p:cNvPr id="9" name="그림 8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27B128A1-75B6-5171-BD24-4D14E2F0642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24" y="1796690"/>
            <a:ext cx="3355200" cy="28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8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B49F3-4120-D029-A02E-EF8B4D2A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라인, 평행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66D363AD-B79F-A29C-5F54-B2488EA5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732" y="98432"/>
            <a:ext cx="15252700" cy="675956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58DD57-57CE-1C29-2F37-4BE363E6525A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63FCC-AFC5-2BFB-D8F3-1D765A8ABD6B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E0346C-C8BE-B6A6-D672-BA2F41D38E06}"/>
              </a:ext>
            </a:extLst>
          </p:cNvPr>
          <p:cNvGrpSpPr/>
          <p:nvPr/>
        </p:nvGrpSpPr>
        <p:grpSpPr>
          <a:xfrm>
            <a:off x="7179538" y="721559"/>
            <a:ext cx="3562601" cy="1149657"/>
            <a:chOff x="6001491" y="3951214"/>
            <a:chExt cx="4920975" cy="12564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871B1B-1B7E-019F-EB36-3EE9763FB3CD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일부 동에서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매우 높은 걸 확인 가능한데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</a:rPr>
                <a:t> 해당 동에 고속도로가 포함되어 있을 확률이 높을 것으로 예상됨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F8338C-9E8C-4ECD-2814-F23E4D6C7815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Location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50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E0F1-B6F8-107A-44E1-A54B47674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6B2E14-1C6B-9FDC-F8F2-4BF8DD58FFC3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7F33A-E71B-1229-F30B-EC87E90BA6AD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DDE78-82D2-A68A-95F1-DB59F39418EF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A5FF4B7-1E4F-EDA7-3A5C-C1DAAFD819DE}"/>
              </a:ext>
            </a:extLst>
          </p:cNvPr>
          <p:cNvSpPr/>
          <p:nvPr/>
        </p:nvSpPr>
        <p:spPr>
          <a:xfrm>
            <a:off x="673878" y="1163255"/>
            <a:ext cx="4686724" cy="3467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4F48E5-5C17-E5A1-14F2-30091043604C}"/>
              </a:ext>
            </a:extLst>
          </p:cNvPr>
          <p:cNvGrpSpPr/>
          <p:nvPr/>
        </p:nvGrpSpPr>
        <p:grpSpPr>
          <a:xfrm>
            <a:off x="1235939" y="4996904"/>
            <a:ext cx="3562601" cy="1149657"/>
            <a:chOff x="6001491" y="3951214"/>
            <a:chExt cx="4920975" cy="12564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A7CDC4-8B40-20C3-E177-3F1A2CBBBDFE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큰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차이는 없으나 눈이 올 때 적은 이유는 차를 이용하지 않는 사람이 증가하는 것으로 예상됨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8DD3A87-2089-FB55-10B8-7359E1F6CEB1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Weather</a:t>
              </a:r>
              <a:endParaRPr lang="ko-KR" altLang="en-US" sz="13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6BF5FB-047D-A185-7CF0-42AAC24B2F75}"/>
              </a:ext>
            </a:extLst>
          </p:cNvPr>
          <p:cNvGrpSpPr/>
          <p:nvPr/>
        </p:nvGrpSpPr>
        <p:grpSpPr>
          <a:xfrm>
            <a:off x="7393462" y="4996904"/>
            <a:ext cx="3562600" cy="1149658"/>
            <a:chOff x="6001491" y="3951214"/>
            <a:chExt cx="4920973" cy="125647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5A2172-66D2-95B3-DAC9-20F595DEF4F1}"/>
                </a:ext>
              </a:extLst>
            </p:cNvPr>
            <p:cNvSpPr/>
            <p:nvPr/>
          </p:nvSpPr>
          <p:spPr>
            <a:xfrm>
              <a:off x="7168855" y="3951215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적설의 경우 눈이 올 때와 마찬가지의 경우로 예상되며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침수는 지하차도와 같이 예상치 힘든 구간이 있기 때문에 높은 것으로 예상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CF478B-A635-478B-1125-7C919306FBD9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Road</a:t>
              </a:r>
              <a:endParaRPr lang="ko-KR" altLang="en-US" sz="16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9A012-813C-C79D-3EC5-AFDC37297D57}"/>
              </a:ext>
            </a:extLst>
          </p:cNvPr>
          <p:cNvSpPr/>
          <p:nvPr/>
        </p:nvSpPr>
        <p:spPr>
          <a:xfrm>
            <a:off x="6831399" y="1166068"/>
            <a:ext cx="4686724" cy="3467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D6FC6BCA-499E-E3D3-F42B-F721F3EB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2" y="1281436"/>
            <a:ext cx="4308076" cy="3231057"/>
          </a:xfrm>
          <a:prstGeom prst="rect">
            <a:avLst/>
          </a:prstGeom>
        </p:spPr>
      </p:pic>
      <p:pic>
        <p:nvPicPr>
          <p:cNvPr id="12" name="그림 11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2927E0CA-3BF1-4D6E-3F12-9787B2EC49B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61" y="1279693"/>
            <a:ext cx="4165200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3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785</TotalTime>
  <Words>1453</Words>
  <Application>Microsoft Office PowerPoint</Application>
  <PresentationFormat>와이드스크린</PresentationFormat>
  <Paragraphs>308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제혁 유</dc:creator>
  <cp:lastModifiedBy>제혁 유</cp:lastModifiedBy>
  <cp:revision>9</cp:revision>
  <dcterms:created xsi:type="dcterms:W3CDTF">2024-01-08T06:16:34Z</dcterms:created>
  <dcterms:modified xsi:type="dcterms:W3CDTF">2024-02-13T09:51:04Z</dcterms:modified>
</cp:coreProperties>
</file>