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41E02-4AF9-A312-5133-3E332015E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8D3809-A0C4-5E94-6001-6FFA52126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5942B-63EC-85A5-0F3F-5CE0CEAE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2975F-D906-42B4-3B79-822E1D22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2ADE9-81AB-61C6-BCAA-EB1CF8E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3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762F9-DD02-AEED-353A-A6A810FA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F3B16F-909D-CA5F-FBAE-C0F57D0A1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A16FF-8925-7CC6-A23D-BE03B85A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CB2FD-FED1-92BE-9942-C83B6FDB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2FED4-4140-DC96-4B9B-CCCBE668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35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533270-1A2A-2B62-2F52-7557676EE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444923-14E5-1239-2F7A-28E188518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86A7E-4747-CCCA-D7AE-A410A39A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9423B-869D-D106-44F9-145C0D70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9AD16-B375-3FB1-78D3-E20B9B51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30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7FD38-ED8D-B7F0-E5A7-8E9E9966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47306-FD74-77A4-0836-43A1EA3B9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1930B-7BE8-D942-F44A-54022150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1B309-2C1C-B6A3-EE69-2F35343E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2B547-9E19-89C2-7A8B-F9610139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8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96547-4EF5-8C7F-53A7-D60723F3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2D8EF-22BC-7754-5140-A8F24AFCD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E06C9-26A5-39B7-42E2-242B13F5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6D375-883F-722B-A52F-1DF48905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56670-4146-BEE0-1673-9CD66996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1ADB5-C083-8275-64FE-0D196D0B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6352D-C21E-B1E8-03E2-498379E7F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A8A2F0-F390-18B6-F350-1457D5FD5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8BD8E6-F867-0AA5-75AA-CBBC2294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76BA4F-C42A-9469-6F25-E3A0D3D4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3E9DD-4BB7-0EA4-8C4B-F42C2674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2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62EAA-2E09-1C1B-4490-E656BF66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DC299-CA43-952B-607F-C7D177047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67211D-75F9-580D-E5D3-1BE48ABED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25A78-836F-922E-1C80-559155BB9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8FA3CA-BCDA-1D23-B99B-E6E856DD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88A354-C8B1-9062-C43F-C913F757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5DA805-03AA-65CE-C1AD-E49A5440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B6966C-246D-6769-8C70-4A630C34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09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B1746-C65E-5FA4-8CBF-2512B253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D1D0E8-B088-5554-12E2-52331CC4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B172EF-98BA-D87C-6EBD-B17E0308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609DB-8B20-64FD-ED17-C04D08A4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38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651290-10B2-2524-D3C0-05034E50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562E17-3366-0BCF-C519-8B78C840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87EF05-A8C4-5198-8099-EA378141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3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2C110-C010-50C6-5289-E67E7D7D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A6CDE-EC65-7EE8-FFE9-50A3E973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3E76F-9635-E7D8-9E18-C5C0001D3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F9FA1F-097C-3977-160A-B42A5078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E8D63-10EF-4564-2482-7340AD95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C64832-A14F-B959-BAF6-09D22FFA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9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D5AA1-DF11-0DB7-897F-EC9F88BC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DE35A8-41E9-FBFC-47EB-3049405E9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653FA7-D793-ACAD-A659-421874B30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38C0B6-7DCC-23AA-4A16-1EBF51D2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6021CF-B0CC-F39B-D107-4475F85A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38408-881F-D357-A6B3-5043AFA0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1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C75346-242D-648B-58CF-C5A7E5B6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F4F668-711A-54BE-C2C3-E3BF87D1A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EBBA6-6B0A-E6F3-8D7C-9A3C070F0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0D6BD-800E-41B1-8DDB-4059BEDF1D3A}" type="datetimeFigureOut">
              <a:rPr lang="ko-KR" altLang="en-US" smtClean="0"/>
              <a:t>2024-02-11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36E35-227E-1856-F6DA-98F1AF961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2F18C-9EA3-65C8-FE61-958E5D8C5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1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24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6A874-BB3F-E8C1-0669-F0CE9DE89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3731AE4-F1DA-46F8-3605-42F036EAE861}"/>
              </a:ext>
            </a:extLst>
          </p:cNvPr>
          <p:cNvSpPr txBox="1"/>
          <p:nvPr/>
        </p:nvSpPr>
        <p:spPr>
          <a:xfrm>
            <a:off x="502055" y="42043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Modelling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96CF4-C7D5-9E97-93D9-FAD65792AA4A}"/>
              </a:ext>
            </a:extLst>
          </p:cNvPr>
          <p:cNvSpPr txBox="1"/>
          <p:nvPr/>
        </p:nvSpPr>
        <p:spPr>
          <a:xfrm>
            <a:off x="790575" y="1047750"/>
            <a:ext cx="7951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XGB, Huber, LGBM  3</a:t>
            </a:r>
            <a:r>
              <a:rPr lang="ko-KR" altLang="en-US" dirty="0"/>
              <a:t>가지 모델 </a:t>
            </a:r>
            <a:r>
              <a:rPr lang="en-US" altLang="ko-KR" dirty="0" err="1"/>
              <a:t>Optuna</a:t>
            </a:r>
            <a:r>
              <a:rPr lang="en-US" altLang="ko-KR" dirty="0"/>
              <a:t>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튜닝 후 선별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XGB, Huber, LGBM  3</a:t>
            </a:r>
            <a:r>
              <a:rPr lang="ko-KR" altLang="en-US" dirty="0"/>
              <a:t>가지 모델 </a:t>
            </a:r>
            <a:r>
              <a:rPr lang="en-US" altLang="ko-KR" dirty="0" err="1"/>
              <a:t>Optuna</a:t>
            </a:r>
            <a:r>
              <a:rPr lang="en-US" altLang="ko-KR" dirty="0"/>
              <a:t>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튜닝 후 앙상블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8061A0A-1BC9-C9CB-F383-C5519B3299DB}"/>
              </a:ext>
            </a:extLst>
          </p:cNvPr>
          <p:cNvSpPr/>
          <p:nvPr/>
        </p:nvSpPr>
        <p:spPr>
          <a:xfrm>
            <a:off x="676275" y="5181600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XGB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7942315-0D93-B399-0344-CD80D79F788A}"/>
              </a:ext>
            </a:extLst>
          </p:cNvPr>
          <p:cNvSpPr/>
          <p:nvPr/>
        </p:nvSpPr>
        <p:spPr>
          <a:xfrm>
            <a:off x="2294604" y="5181600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Huber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67C4A7C-37AD-47F7-F2A4-9146ABCC4E66}"/>
              </a:ext>
            </a:extLst>
          </p:cNvPr>
          <p:cNvSpPr/>
          <p:nvPr/>
        </p:nvSpPr>
        <p:spPr>
          <a:xfrm>
            <a:off x="3912933" y="5181600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LGBM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CE5C972-0E6C-54D1-588C-19FC5A99A49D}"/>
              </a:ext>
            </a:extLst>
          </p:cNvPr>
          <p:cNvSpPr/>
          <p:nvPr/>
        </p:nvSpPr>
        <p:spPr>
          <a:xfrm>
            <a:off x="2294604" y="2676525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Final 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53B0B0E-A0A9-9B9C-060C-5326C08FB213}"/>
              </a:ext>
            </a:extLst>
          </p:cNvPr>
          <p:cNvSpPr/>
          <p:nvPr/>
        </p:nvSpPr>
        <p:spPr>
          <a:xfrm>
            <a:off x="2294604" y="3929062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Best Score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98B4414-6382-5024-A5FA-E12AE0FFA786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rot="5400000" flipH="1" flipV="1">
            <a:off x="1892633" y="3993817"/>
            <a:ext cx="757238" cy="1618329"/>
          </a:xfrm>
          <a:prstGeom prst="bentConnector3">
            <a:avLst>
              <a:gd name="adj1" fmla="val 512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7598EC4-3354-A6BE-379B-4F8180E8EC7F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flipV="1">
            <a:off x="3080417" y="4424362"/>
            <a:ext cx="0" cy="75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42FE0E3-E6A0-60AB-ED90-601DE82042B5}"/>
              </a:ext>
            </a:extLst>
          </p:cNvPr>
          <p:cNvCxnSpPr>
            <a:stCxn id="7" idx="0"/>
            <a:endCxn id="11" idx="2"/>
          </p:cNvCxnSpPr>
          <p:nvPr/>
        </p:nvCxnSpPr>
        <p:spPr>
          <a:xfrm rot="16200000" flipV="1">
            <a:off x="3510963" y="3993816"/>
            <a:ext cx="757238" cy="1618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F11106C-A16E-E73D-A0FA-624005671100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V="1">
            <a:off x="3080417" y="3171825"/>
            <a:ext cx="0" cy="75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94628FD-1ACF-B22E-500E-6B639AA586A8}"/>
              </a:ext>
            </a:extLst>
          </p:cNvPr>
          <p:cNvSpPr/>
          <p:nvPr/>
        </p:nvSpPr>
        <p:spPr>
          <a:xfrm>
            <a:off x="6267450" y="5181599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XGB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53A04A0-37E1-0C1A-880D-504DEA507700}"/>
              </a:ext>
            </a:extLst>
          </p:cNvPr>
          <p:cNvSpPr/>
          <p:nvPr/>
        </p:nvSpPr>
        <p:spPr>
          <a:xfrm>
            <a:off x="7885779" y="5181599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Huber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3CBD11B-6A6D-86AE-AAF4-E07F9669EE08}"/>
              </a:ext>
            </a:extLst>
          </p:cNvPr>
          <p:cNvSpPr/>
          <p:nvPr/>
        </p:nvSpPr>
        <p:spPr>
          <a:xfrm>
            <a:off x="9504108" y="5181599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LGBM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D3A6C7A-9D2E-2425-CB92-12B8A3DBD346}"/>
              </a:ext>
            </a:extLst>
          </p:cNvPr>
          <p:cNvSpPr/>
          <p:nvPr/>
        </p:nvSpPr>
        <p:spPr>
          <a:xfrm>
            <a:off x="7885779" y="3942009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Ensemble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9890992-63B6-01F5-32C9-8968CCF6C574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rot="5400000" flipH="1" flipV="1">
            <a:off x="7490282" y="4000290"/>
            <a:ext cx="744290" cy="16183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471570B-934A-416E-D6CE-31FBF2714242}"/>
              </a:ext>
            </a:extLst>
          </p:cNvPr>
          <p:cNvCxnSpPr>
            <a:stCxn id="32" idx="0"/>
            <a:endCxn id="34" idx="2"/>
          </p:cNvCxnSpPr>
          <p:nvPr/>
        </p:nvCxnSpPr>
        <p:spPr>
          <a:xfrm flipV="1">
            <a:off x="8671592" y="4437309"/>
            <a:ext cx="0" cy="74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EEA93093-34C0-61B2-959D-9BB7C62A5505}"/>
              </a:ext>
            </a:extLst>
          </p:cNvPr>
          <p:cNvCxnSpPr>
            <a:stCxn id="33" idx="0"/>
            <a:endCxn id="34" idx="2"/>
          </p:cNvCxnSpPr>
          <p:nvPr/>
        </p:nvCxnSpPr>
        <p:spPr>
          <a:xfrm rot="16200000" flipV="1">
            <a:off x="9108612" y="4000289"/>
            <a:ext cx="744290" cy="1618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41FF4C5-174D-DB2B-14A6-893965CAC744}"/>
              </a:ext>
            </a:extLst>
          </p:cNvPr>
          <p:cNvSpPr/>
          <p:nvPr/>
        </p:nvSpPr>
        <p:spPr>
          <a:xfrm>
            <a:off x="7885779" y="2702420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Final 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D0EA790-FE4C-72D5-47A6-EDD14473B5EF}"/>
              </a:ext>
            </a:extLst>
          </p:cNvPr>
          <p:cNvCxnSpPr>
            <a:cxnSpLocks/>
            <a:stCxn id="34" idx="0"/>
            <a:endCxn id="38" idx="2"/>
          </p:cNvCxnSpPr>
          <p:nvPr/>
        </p:nvCxnSpPr>
        <p:spPr>
          <a:xfrm flipV="1">
            <a:off x="8671592" y="3197720"/>
            <a:ext cx="0" cy="74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6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386B8-5B67-2E94-FABF-A9F3ED24E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C3062FC-2CBA-7974-0BC6-427DD8AAB286}"/>
              </a:ext>
            </a:extLst>
          </p:cNvPr>
          <p:cNvSpPr txBox="1"/>
          <p:nvPr/>
        </p:nvSpPr>
        <p:spPr>
          <a:xfrm>
            <a:off x="502055" y="42043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Insight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1795F-8E78-C533-734D-FD528D65A139}"/>
              </a:ext>
            </a:extLst>
          </p:cNvPr>
          <p:cNvSpPr txBox="1"/>
          <p:nvPr/>
        </p:nvSpPr>
        <p:spPr>
          <a:xfrm>
            <a:off x="790575" y="1047750"/>
            <a:ext cx="4730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사고건수가 많은 동에 </a:t>
            </a:r>
            <a:r>
              <a:rPr lang="en-US" altLang="ko-KR" dirty="0"/>
              <a:t>CCTV</a:t>
            </a:r>
            <a:r>
              <a:rPr lang="ko-KR" altLang="en-US" dirty="0"/>
              <a:t>를 추가 설치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그래프보여주기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/>
              <a:t>어린이보호구역 육교설치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07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2E6B32-C60B-EF3D-FFE9-FC3412ACC690}"/>
              </a:ext>
            </a:extLst>
          </p:cNvPr>
          <p:cNvSpPr txBox="1"/>
          <p:nvPr/>
        </p:nvSpPr>
        <p:spPr>
          <a:xfrm>
            <a:off x="1283516" y="1937857"/>
            <a:ext cx="680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 종료된 공모전이나</a:t>
            </a:r>
            <a:r>
              <a:rPr lang="en-US" altLang="ko-KR" dirty="0"/>
              <a:t>, </a:t>
            </a:r>
            <a:r>
              <a:rPr lang="ko-KR" altLang="en-US" dirty="0"/>
              <a:t>개인 실력향상을 위해서 프로젝트 진행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1C7C3-70F0-30B1-E994-138B4B820506}"/>
              </a:ext>
            </a:extLst>
          </p:cNvPr>
          <p:cNvSpPr txBox="1"/>
          <p:nvPr/>
        </p:nvSpPr>
        <p:spPr>
          <a:xfrm>
            <a:off x="1073791" y="2499919"/>
            <a:ext cx="875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대구 교통사고 피해 예측 공모전 </a:t>
            </a:r>
            <a:r>
              <a:rPr lang="en-US" altLang="ko-KR" dirty="0"/>
              <a:t>– </a:t>
            </a:r>
            <a:r>
              <a:rPr lang="ko-KR" altLang="en-US" dirty="0"/>
              <a:t>시공간 데이터를 바탕으로 </a:t>
            </a:r>
            <a:r>
              <a:rPr lang="en-US" altLang="ko-KR" dirty="0"/>
              <a:t>ECLO </a:t>
            </a:r>
            <a:r>
              <a:rPr lang="ko-KR" altLang="en-US" dirty="0"/>
              <a:t>예측 모델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0534F-16CE-50C4-C1A0-6FDF6CF28C7D}"/>
              </a:ext>
            </a:extLst>
          </p:cNvPr>
          <p:cNvSpPr txBox="1"/>
          <p:nvPr/>
        </p:nvSpPr>
        <p:spPr>
          <a:xfrm>
            <a:off x="973122" y="3652974"/>
            <a:ext cx="1050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탐색 </a:t>
            </a:r>
            <a:r>
              <a:rPr lang="en-US" altLang="ko-KR" dirty="0"/>
              <a:t>-&gt; </a:t>
            </a:r>
            <a:r>
              <a:rPr lang="ko-KR" altLang="en-US" dirty="0"/>
              <a:t>시각화 </a:t>
            </a:r>
            <a:r>
              <a:rPr lang="en-US" altLang="ko-KR" dirty="0"/>
              <a:t>-&gt;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-&gt; Feature Engineering -&gt; </a:t>
            </a:r>
            <a:r>
              <a:rPr lang="ko-KR" altLang="en-US" dirty="0"/>
              <a:t>모델선정 </a:t>
            </a:r>
            <a:r>
              <a:rPr lang="en-US" altLang="ko-KR" dirty="0"/>
              <a:t>-&gt; </a:t>
            </a:r>
            <a:r>
              <a:rPr lang="ko-KR" altLang="en-US" dirty="0"/>
              <a:t>모델링 </a:t>
            </a:r>
            <a:r>
              <a:rPr lang="en-US" altLang="ko-KR" dirty="0"/>
              <a:t>-&gt; </a:t>
            </a:r>
            <a:r>
              <a:rPr lang="ko-KR" altLang="en-US" dirty="0"/>
              <a:t>인사이트</a:t>
            </a:r>
          </a:p>
        </p:txBody>
      </p:sp>
    </p:spTree>
    <p:extLst>
      <p:ext uri="{BB962C8B-B14F-4D97-AF65-F5344CB8AC3E}">
        <p14:creationId xmlns:p14="http://schemas.microsoft.com/office/powerpoint/2010/main" val="237909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221567-B466-565B-BA21-695EAF6D436F}"/>
              </a:ext>
            </a:extLst>
          </p:cNvPr>
          <p:cNvSpPr txBox="1"/>
          <p:nvPr/>
        </p:nvSpPr>
        <p:spPr>
          <a:xfrm>
            <a:off x="513826" y="1065402"/>
            <a:ext cx="433501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 0   ID  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1   사고일시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2   요일  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3   기상상태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4   </a:t>
            </a:r>
            <a:r>
              <a:rPr lang="ko-KR" altLang="en-US" sz="1400" dirty="0" err="1"/>
              <a:t>시군구</a:t>
            </a:r>
            <a:r>
              <a:rPr lang="ko-KR" altLang="en-US" sz="1400" dirty="0"/>
              <a:t> 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5   도로형태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6   노면상태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7   사고유형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8   사고유형 - 세부분류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9   법규위반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10  가해운전자 차종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11  가해운전자 성별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12  가해운전자 연령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13  가해운전자 상해정도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14  피해운전자 차종     38618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15  피해운전자 성별     38618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16  피해운전자 연령     38618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17  피해운전자 상해정도   38618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18  사망자수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int64 </a:t>
            </a:r>
          </a:p>
          <a:p>
            <a:r>
              <a:rPr lang="ko-KR" altLang="en-US" sz="1400" dirty="0"/>
              <a:t> 19  중상자수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int64 </a:t>
            </a:r>
          </a:p>
          <a:p>
            <a:r>
              <a:rPr lang="ko-KR" altLang="en-US" sz="1400" dirty="0"/>
              <a:t> 20  경상자수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int64 </a:t>
            </a:r>
          </a:p>
          <a:p>
            <a:r>
              <a:rPr lang="ko-KR" altLang="en-US" sz="1400" dirty="0"/>
              <a:t> 21  부상자수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int64 </a:t>
            </a:r>
          </a:p>
          <a:p>
            <a:r>
              <a:rPr lang="ko-KR" altLang="en-US" sz="1400" dirty="0"/>
              <a:t> 22  ECLO         39609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int64 </a:t>
            </a:r>
          </a:p>
          <a:p>
            <a:r>
              <a:rPr lang="ko-KR" altLang="en-US" sz="1400" dirty="0" err="1"/>
              <a:t>dtypes</a:t>
            </a:r>
            <a:r>
              <a:rPr lang="ko-KR" altLang="en-US" sz="1400" dirty="0"/>
              <a:t>: int64(5), </a:t>
            </a:r>
            <a:r>
              <a:rPr lang="ko-KR" altLang="en-US" sz="1400" dirty="0" err="1"/>
              <a:t>object</a:t>
            </a:r>
            <a:r>
              <a:rPr lang="ko-KR" altLang="en-US" sz="1400" dirty="0"/>
              <a:t>(18)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1BF89-A564-E979-E1A4-E6355D5C9CE1}"/>
              </a:ext>
            </a:extLst>
          </p:cNvPr>
          <p:cNvSpPr txBox="1"/>
          <p:nvPr/>
        </p:nvSpPr>
        <p:spPr>
          <a:xfrm>
            <a:off x="578841" y="655238"/>
            <a:ext cx="67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AF077-F85C-6FAB-28B1-7A6E32E7E600}"/>
              </a:ext>
            </a:extLst>
          </p:cNvPr>
          <p:cNvSpPr txBox="1"/>
          <p:nvPr/>
        </p:nvSpPr>
        <p:spPr>
          <a:xfrm>
            <a:off x="5220050" y="1024570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 0   ID      10963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1   사고일시    10963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2   요일      10963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3   기상상태    10963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4   </a:t>
            </a:r>
            <a:r>
              <a:rPr lang="ko-KR" altLang="en-US" sz="1400" dirty="0" err="1"/>
              <a:t>시군구</a:t>
            </a:r>
            <a:r>
              <a:rPr lang="ko-KR" altLang="en-US" sz="1400" dirty="0"/>
              <a:t>     10963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5   도로형태    10963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6   노면상태    10963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7   사고유형    10963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 err="1"/>
              <a:t>dtypes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object</a:t>
            </a:r>
            <a:r>
              <a:rPr lang="ko-KR" altLang="en-US" sz="1400" dirty="0"/>
              <a:t>(8)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B04A9-742B-1865-D119-4A6B2AFB3DA6}"/>
              </a:ext>
            </a:extLst>
          </p:cNvPr>
          <p:cNvSpPr txBox="1"/>
          <p:nvPr/>
        </p:nvSpPr>
        <p:spPr>
          <a:xfrm>
            <a:off x="5243267" y="696070"/>
            <a:ext cx="58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FAE500-09A6-2767-9D7B-DB9C8F9B63C6}"/>
              </a:ext>
            </a:extLst>
          </p:cNvPr>
          <p:cNvSpPr txBox="1"/>
          <p:nvPr/>
        </p:nvSpPr>
        <p:spPr>
          <a:xfrm>
            <a:off x="5535943" y="3696891"/>
            <a:ext cx="62392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Train.csv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총 </a:t>
            </a:r>
            <a:r>
              <a:rPr lang="en-US" altLang="ko-KR" dirty="0"/>
              <a:t>39609</a:t>
            </a:r>
            <a:r>
              <a:rPr lang="ko-KR" altLang="en-US" dirty="0"/>
              <a:t>개의 대구광역시 교통사고 데이터</a:t>
            </a:r>
            <a:endParaRPr lang="en-US" altLang="ko-KR" dirty="0"/>
          </a:p>
          <a:p>
            <a:r>
              <a:rPr lang="en-US" altLang="ko-KR" dirty="0"/>
              <a:t> 23</a:t>
            </a:r>
            <a:r>
              <a:rPr lang="ko-KR" altLang="en-US" dirty="0"/>
              <a:t>개의 컬럼</a:t>
            </a:r>
            <a:endParaRPr lang="en-US" altLang="ko-KR" dirty="0"/>
          </a:p>
          <a:p>
            <a:r>
              <a:rPr lang="en-US" altLang="ko-KR" dirty="0"/>
              <a:t>Test.csv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총 </a:t>
            </a:r>
            <a:r>
              <a:rPr lang="en-US" altLang="ko-KR" dirty="0"/>
              <a:t>10963</a:t>
            </a:r>
            <a:r>
              <a:rPr lang="ko-KR" altLang="en-US" dirty="0"/>
              <a:t>개의 교통사고 데이터</a:t>
            </a:r>
            <a:endParaRPr lang="en-US" altLang="ko-KR" dirty="0"/>
          </a:p>
          <a:p>
            <a:r>
              <a:rPr lang="en-US" altLang="ko-KR" dirty="0"/>
              <a:t> 8</a:t>
            </a:r>
            <a:r>
              <a:rPr lang="ko-KR" altLang="en-US" dirty="0"/>
              <a:t>개의 컬럼으로 </a:t>
            </a:r>
            <a:r>
              <a:rPr lang="en-US" altLang="ko-KR" dirty="0"/>
              <a:t>train.csv</a:t>
            </a:r>
            <a:r>
              <a:rPr lang="ko-KR" altLang="en-US" dirty="0"/>
              <a:t>보다 적음</a:t>
            </a:r>
            <a:endParaRPr lang="en-US" altLang="ko-KR" dirty="0"/>
          </a:p>
          <a:p>
            <a:r>
              <a:rPr lang="en-US" altLang="ko-KR" dirty="0"/>
              <a:t>countrywide_accident.csv</a:t>
            </a:r>
          </a:p>
          <a:p>
            <a:r>
              <a:rPr lang="en-US" altLang="ko-KR" dirty="0"/>
              <a:t> train.csv</a:t>
            </a:r>
            <a:r>
              <a:rPr lang="ko-KR" altLang="en-US" dirty="0"/>
              <a:t>와 동일하며 전국 교통사고 데이터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기존 </a:t>
            </a:r>
            <a:r>
              <a:rPr lang="en-US" altLang="ko-KR" dirty="0"/>
              <a:t>train </a:t>
            </a:r>
            <a:r>
              <a:rPr lang="ko-KR" altLang="en-US" dirty="0"/>
              <a:t>데이터로 모델링까지 진행 후 점수 비교를 위해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추가해서 재모델링 진행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351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24CCBC-91D0-7C27-DA59-6CE9FCE07444}"/>
              </a:ext>
            </a:extLst>
          </p:cNvPr>
          <p:cNvSpPr txBox="1"/>
          <p:nvPr/>
        </p:nvSpPr>
        <p:spPr>
          <a:xfrm>
            <a:off x="502055" y="420434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Data </a:t>
            </a:r>
            <a:r>
              <a:rPr lang="ko-KR" altLang="en-US" dirty="0"/>
              <a:t>시각화</a:t>
            </a:r>
          </a:p>
        </p:txBody>
      </p:sp>
      <p:pic>
        <p:nvPicPr>
          <p:cNvPr id="6" name="그림 5" descr="라인, 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E3E64EE5-6209-9C22-D566-05E91A4F8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55" y="789766"/>
            <a:ext cx="3840000" cy="2880000"/>
          </a:xfrm>
          <a:prstGeom prst="rect">
            <a:avLst/>
          </a:prstGeom>
        </p:spPr>
      </p:pic>
      <p:pic>
        <p:nvPicPr>
          <p:cNvPr id="8" name="그림 7" descr="도표, 라인, 그래프, 경사이(가) 표시된 사진&#10;&#10;자동 생성된 설명">
            <a:extLst>
              <a:ext uri="{FF2B5EF4-FFF2-40B4-BE49-F238E27FC236}">
                <a16:creationId xmlns:a16="http://schemas.microsoft.com/office/drawing/2014/main" id="{EE2A9BDD-E32B-EDE2-573A-59F14C5FE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0" y="789766"/>
            <a:ext cx="3840000" cy="2880000"/>
          </a:xfrm>
          <a:prstGeom prst="rect">
            <a:avLst/>
          </a:prstGeom>
        </p:spPr>
      </p:pic>
      <p:pic>
        <p:nvPicPr>
          <p:cNvPr id="10" name="그림 9" descr="텍스트, 라인, 도표, 스크린샷이(가) 표시된 사진&#10;&#10;자동 생성된 설명">
            <a:extLst>
              <a:ext uri="{FF2B5EF4-FFF2-40B4-BE49-F238E27FC236}">
                <a16:creationId xmlns:a16="http://schemas.microsoft.com/office/drawing/2014/main" id="{AA720D09-CF92-9730-AAAE-C248123B7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28" y="3669766"/>
            <a:ext cx="3840000" cy="28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7E248A-5A06-904E-CA48-79F5BD117250}"/>
              </a:ext>
            </a:extLst>
          </p:cNvPr>
          <p:cNvSpPr txBox="1"/>
          <p:nvPr/>
        </p:nvSpPr>
        <p:spPr>
          <a:xfrm>
            <a:off x="7174857" y="4331173"/>
            <a:ext cx="42091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연이 지날수록 </a:t>
            </a:r>
            <a:r>
              <a:rPr lang="en-US" altLang="ko-KR" sz="1500" dirty="0"/>
              <a:t>ECLO</a:t>
            </a:r>
            <a:r>
              <a:rPr lang="ko-KR" altLang="en-US" sz="1500" dirty="0"/>
              <a:t>는 감소하는 추세이며</a:t>
            </a:r>
            <a:endParaRPr lang="en-US" altLang="ko-KR" sz="1500" dirty="0"/>
          </a:p>
          <a:p>
            <a:r>
              <a:rPr lang="en-US" altLang="ko-KR" sz="1500" dirty="0"/>
              <a:t>12</a:t>
            </a:r>
            <a:r>
              <a:rPr lang="ko-KR" altLang="en-US" sz="1500" dirty="0"/>
              <a:t>월 </a:t>
            </a:r>
            <a:r>
              <a:rPr lang="en-US" altLang="ko-KR" sz="1500" dirty="0"/>
              <a:t>ECLO</a:t>
            </a:r>
            <a:r>
              <a:rPr lang="ko-KR" altLang="en-US" sz="1500" dirty="0"/>
              <a:t>는 다른 월에 비해 </a:t>
            </a:r>
            <a:r>
              <a:rPr lang="ko-KR" altLang="en-US" sz="1500" dirty="0" err="1"/>
              <a:t>낮은걸</a:t>
            </a:r>
            <a:r>
              <a:rPr lang="ko-KR" altLang="en-US" sz="1500" dirty="0"/>
              <a:t> 관찰 가능</a:t>
            </a:r>
          </a:p>
        </p:txBody>
      </p:sp>
    </p:spTree>
    <p:extLst>
      <p:ext uri="{BB962C8B-B14F-4D97-AF65-F5344CB8AC3E}">
        <p14:creationId xmlns:p14="http://schemas.microsoft.com/office/powerpoint/2010/main" val="58774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도표, 라인, 텍스트, 그래프이(가) 표시된 사진&#10;&#10;자동 생성된 설명">
            <a:extLst>
              <a:ext uri="{FF2B5EF4-FFF2-40B4-BE49-F238E27FC236}">
                <a16:creationId xmlns:a16="http://schemas.microsoft.com/office/drawing/2014/main" id="{C75BEFAB-F420-5417-3341-C846BF125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08" y="821986"/>
            <a:ext cx="3840000" cy="2880000"/>
          </a:xfrm>
          <a:prstGeom prst="rect">
            <a:avLst/>
          </a:prstGeom>
        </p:spPr>
      </p:pic>
      <p:pic>
        <p:nvPicPr>
          <p:cNvPr id="7" name="그림 6" descr="도표, 텍스트, 라인, 그래프이(가) 표시된 사진&#10;&#10;자동 생성된 설명">
            <a:extLst>
              <a:ext uri="{FF2B5EF4-FFF2-40B4-BE49-F238E27FC236}">
                <a16:creationId xmlns:a16="http://schemas.microsoft.com/office/drawing/2014/main" id="{AB413B93-AB3C-BDB2-71B6-BC811BED5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321" y="821986"/>
            <a:ext cx="3840000" cy="2880000"/>
          </a:xfrm>
          <a:prstGeom prst="rect">
            <a:avLst/>
          </a:prstGeom>
        </p:spPr>
      </p:pic>
      <p:pic>
        <p:nvPicPr>
          <p:cNvPr id="9" name="그림 8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CFA48719-1F92-16A4-2BB0-7BC54C4E9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065" y="3701986"/>
            <a:ext cx="3840000" cy="28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23CC3B-C219-646D-C933-71D2345FBBBE}"/>
              </a:ext>
            </a:extLst>
          </p:cNvPr>
          <p:cNvSpPr txBox="1"/>
          <p:nvPr/>
        </p:nvSpPr>
        <p:spPr>
          <a:xfrm>
            <a:off x="502055" y="420434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Data </a:t>
            </a:r>
            <a:r>
              <a:rPr lang="ko-KR" altLang="en-US" dirty="0"/>
              <a:t>시각화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E0FA8-11A1-28C6-B261-B8168052A27F}"/>
              </a:ext>
            </a:extLst>
          </p:cNvPr>
          <p:cNvSpPr txBox="1"/>
          <p:nvPr/>
        </p:nvSpPr>
        <p:spPr>
          <a:xfrm>
            <a:off x="6002321" y="4218656"/>
            <a:ext cx="51933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상대적으로 차량 이동이 많은 주말에 </a:t>
            </a:r>
            <a:r>
              <a:rPr lang="en-US" altLang="ko-KR" sz="1500" dirty="0"/>
              <a:t>ECLO</a:t>
            </a:r>
            <a:r>
              <a:rPr lang="ko-KR" altLang="en-US" sz="1500" dirty="0"/>
              <a:t>가 높으며</a:t>
            </a:r>
            <a:endParaRPr lang="en-US" altLang="ko-KR" sz="1500" dirty="0"/>
          </a:p>
          <a:p>
            <a:r>
              <a:rPr lang="ko-KR" altLang="en-US" sz="1500" dirty="0"/>
              <a:t>새벽시간대 즉</a:t>
            </a:r>
            <a:r>
              <a:rPr lang="en-US" altLang="ko-KR" sz="1500" dirty="0"/>
              <a:t>, </a:t>
            </a:r>
            <a:r>
              <a:rPr lang="ko-KR" altLang="en-US" sz="1500" dirty="0"/>
              <a:t>경험상 차량이 적어 </a:t>
            </a:r>
            <a:endParaRPr lang="en-US" altLang="ko-KR" sz="1500" dirty="0"/>
          </a:p>
          <a:p>
            <a:r>
              <a:rPr lang="ko-KR" altLang="en-US" sz="1500" dirty="0"/>
              <a:t>신호위반</a:t>
            </a:r>
            <a:r>
              <a:rPr lang="en-US" altLang="ko-KR" sz="1500" dirty="0"/>
              <a:t>, </a:t>
            </a:r>
            <a:r>
              <a:rPr lang="ko-KR" altLang="en-US" sz="1500" dirty="0"/>
              <a:t>과속이 많은 시간대에 </a:t>
            </a:r>
            <a:r>
              <a:rPr lang="en-US" altLang="ko-KR" sz="1500" dirty="0"/>
              <a:t>ECLO</a:t>
            </a:r>
            <a:r>
              <a:rPr lang="ko-KR" altLang="en-US" sz="1500" dirty="0"/>
              <a:t>가 </a:t>
            </a:r>
            <a:r>
              <a:rPr lang="ko-KR" altLang="en-US" sz="1500" dirty="0" err="1"/>
              <a:t>높은걸</a:t>
            </a:r>
            <a:r>
              <a:rPr lang="ko-KR" altLang="en-US" sz="1500" dirty="0"/>
              <a:t>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85305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B49F3-4120-D029-A02E-EF8B4D2AA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라인, 평행, 타이포그래피, 디자인이(가) 표시된 사진&#10;&#10;자동 생성된 설명">
            <a:extLst>
              <a:ext uri="{FF2B5EF4-FFF2-40B4-BE49-F238E27FC236}">
                <a16:creationId xmlns:a16="http://schemas.microsoft.com/office/drawing/2014/main" id="{66D363AD-B79F-A29C-5F54-B2488EA55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000" y="85725"/>
            <a:ext cx="15252700" cy="67595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D56B8B-4F55-AB67-EB7D-5D28B1822B5A}"/>
              </a:ext>
            </a:extLst>
          </p:cNvPr>
          <p:cNvSpPr txBox="1"/>
          <p:nvPr/>
        </p:nvSpPr>
        <p:spPr>
          <a:xfrm>
            <a:off x="502055" y="4204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공간 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397550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EFCAE-B704-E5B3-4ECF-4E65238A5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F88F9D-67EB-474C-7959-25864F89EE2B}"/>
              </a:ext>
            </a:extLst>
          </p:cNvPr>
          <p:cNvSpPr txBox="1"/>
          <p:nvPr/>
        </p:nvSpPr>
        <p:spPr>
          <a:xfrm>
            <a:off x="502055" y="4204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공간 데이터 시각화</a:t>
            </a:r>
          </a:p>
        </p:txBody>
      </p:sp>
      <p:pic>
        <p:nvPicPr>
          <p:cNvPr id="3" name="그림 2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D6FC6BCA-499E-E3D3-F42B-F721F3EBA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5" y="862960"/>
            <a:ext cx="5852172" cy="4389129"/>
          </a:xfrm>
          <a:prstGeom prst="rect">
            <a:avLst/>
          </a:prstGeom>
        </p:spPr>
      </p:pic>
      <p:pic>
        <p:nvPicPr>
          <p:cNvPr id="6" name="그림 5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2927E0CA-3BF1-4D6E-3F12-9787B2EC4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239" y="86296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B9025-5FC4-143D-6BDA-4E7598872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0EF3578-3479-F625-1195-10A147318DDE}"/>
              </a:ext>
            </a:extLst>
          </p:cNvPr>
          <p:cNvSpPr txBox="1"/>
          <p:nvPr/>
        </p:nvSpPr>
        <p:spPr>
          <a:xfrm>
            <a:off x="502055" y="4204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공간 데이터 시각화</a:t>
            </a:r>
          </a:p>
        </p:txBody>
      </p:sp>
      <p:pic>
        <p:nvPicPr>
          <p:cNvPr id="4" name="그림 3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F11F81E7-CD6A-1A96-1BD8-CDE19D592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1" y="789766"/>
            <a:ext cx="3840000" cy="2880000"/>
          </a:xfrm>
          <a:prstGeom prst="rect">
            <a:avLst/>
          </a:prstGeom>
        </p:spPr>
      </p:pic>
      <p:pic>
        <p:nvPicPr>
          <p:cNvPr id="7" name="그림 6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7D1DB950-A7D4-C59D-7EF6-F25172CA1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50" y="789766"/>
            <a:ext cx="3840000" cy="2880000"/>
          </a:xfrm>
          <a:prstGeom prst="rect">
            <a:avLst/>
          </a:prstGeom>
        </p:spPr>
      </p:pic>
      <p:pic>
        <p:nvPicPr>
          <p:cNvPr id="9" name="그림 8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6221F2DF-5911-6F2D-7ECF-C549ED084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1" y="3669766"/>
            <a:ext cx="3840000" cy="28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32EDCD-8A56-53A4-C0EB-ADD29DD4D924}"/>
              </a:ext>
            </a:extLst>
          </p:cNvPr>
          <p:cNvSpPr txBox="1"/>
          <p:nvPr/>
        </p:nvSpPr>
        <p:spPr>
          <a:xfrm>
            <a:off x="4241449" y="4113927"/>
            <a:ext cx="785433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공간 데이터를 시각화 해보았을 때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동별</a:t>
            </a:r>
            <a:r>
              <a:rPr lang="ko-KR" altLang="en-US" sz="1500" dirty="0"/>
              <a:t> </a:t>
            </a:r>
            <a:r>
              <a:rPr lang="en-US" altLang="ko-KR" sz="1500" dirty="0"/>
              <a:t>ECLO</a:t>
            </a:r>
            <a:r>
              <a:rPr lang="ko-KR" altLang="en-US" sz="1500" dirty="0"/>
              <a:t>가 높은 지역은</a:t>
            </a:r>
            <a:endParaRPr lang="en-US" altLang="ko-KR" sz="1500" dirty="0"/>
          </a:p>
          <a:p>
            <a:r>
              <a:rPr lang="ko-KR" altLang="en-US" sz="1500" dirty="0"/>
              <a:t>고속도로가 </a:t>
            </a:r>
            <a:r>
              <a:rPr lang="ko-KR" altLang="en-US" sz="1500" dirty="0" err="1"/>
              <a:t>포함되어있을</a:t>
            </a:r>
            <a:r>
              <a:rPr lang="ko-KR" altLang="en-US" sz="1500" dirty="0"/>
              <a:t> 것으로 예상됨</a:t>
            </a:r>
            <a:endParaRPr lang="en-US" altLang="ko-KR" sz="1500" dirty="0"/>
          </a:p>
          <a:p>
            <a:r>
              <a:rPr lang="ko-KR" altLang="en-US" sz="1500" dirty="0" err="1"/>
              <a:t>적설시</a:t>
            </a:r>
            <a:r>
              <a:rPr lang="ko-KR" altLang="en-US" sz="1500" dirty="0"/>
              <a:t> 사고가 많을 것으로 예상했으나</a:t>
            </a:r>
            <a:r>
              <a:rPr lang="en-US" altLang="ko-KR" sz="1500" dirty="0"/>
              <a:t>, </a:t>
            </a:r>
            <a:r>
              <a:rPr lang="ko-KR" altLang="en-US" sz="1500" dirty="0"/>
              <a:t>반대로 </a:t>
            </a:r>
            <a:r>
              <a:rPr lang="ko-KR" altLang="en-US" sz="1500" dirty="0" err="1"/>
              <a:t>적어지는게</a:t>
            </a:r>
            <a:r>
              <a:rPr lang="ko-KR" altLang="en-US" sz="1500" dirty="0"/>
              <a:t> 확인됨</a:t>
            </a:r>
            <a:endParaRPr lang="en-US" altLang="ko-KR" sz="1500" dirty="0"/>
          </a:p>
          <a:p>
            <a:r>
              <a:rPr lang="ko-KR" altLang="en-US" sz="1500" dirty="0"/>
              <a:t>반대로 우천시 침수에 의한 사고는 올해 장마 피해로 보았을 때 </a:t>
            </a:r>
            <a:endParaRPr lang="en-US" altLang="ko-KR" sz="1500" dirty="0"/>
          </a:p>
          <a:p>
            <a:r>
              <a:rPr lang="ko-KR" altLang="en-US" sz="1500" dirty="0"/>
              <a:t>터널 등과 같은 곳에서 도로가 </a:t>
            </a:r>
            <a:r>
              <a:rPr lang="ko-KR" altLang="en-US" sz="1500" dirty="0" err="1"/>
              <a:t>침수되어있는지</a:t>
            </a:r>
            <a:r>
              <a:rPr lang="ko-KR" altLang="en-US" sz="1500" dirty="0"/>
              <a:t> 확인이 힘들어 </a:t>
            </a:r>
            <a:r>
              <a:rPr lang="en-US" altLang="ko-KR" sz="1500" dirty="0"/>
              <a:t>ECLO</a:t>
            </a:r>
            <a:r>
              <a:rPr lang="ko-KR" altLang="en-US" sz="1500" dirty="0"/>
              <a:t>가 </a:t>
            </a:r>
            <a:r>
              <a:rPr lang="ko-KR" altLang="en-US" sz="1500" dirty="0" err="1"/>
              <a:t>높은것으로</a:t>
            </a:r>
            <a:r>
              <a:rPr lang="ko-KR" altLang="en-US" sz="1500" dirty="0"/>
              <a:t> 예상됨</a:t>
            </a:r>
          </a:p>
        </p:txBody>
      </p:sp>
    </p:spTree>
    <p:extLst>
      <p:ext uri="{BB962C8B-B14F-4D97-AF65-F5344CB8AC3E}">
        <p14:creationId xmlns:p14="http://schemas.microsoft.com/office/powerpoint/2010/main" val="56520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CD52C-0ECB-191F-D4FD-D911E7675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35CB20F-4565-EDE7-0A8E-77C1C58F89C7}"/>
              </a:ext>
            </a:extLst>
          </p:cNvPr>
          <p:cNvSpPr txBox="1"/>
          <p:nvPr/>
        </p:nvSpPr>
        <p:spPr>
          <a:xfrm>
            <a:off x="502055" y="420434"/>
            <a:ext cx="227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Feature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5A1D0-2FA0-F134-3B73-E30833B50948}"/>
              </a:ext>
            </a:extLst>
          </p:cNvPr>
          <p:cNvSpPr txBox="1"/>
          <p:nvPr/>
        </p:nvSpPr>
        <p:spPr>
          <a:xfrm>
            <a:off x="866775" y="857250"/>
            <a:ext cx="9034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Feature </a:t>
            </a:r>
            <a:r>
              <a:rPr lang="ko-KR" altLang="en-US" dirty="0"/>
              <a:t>선정</a:t>
            </a:r>
            <a:endParaRPr lang="en-US" altLang="ko-KR" dirty="0"/>
          </a:p>
          <a:p>
            <a:r>
              <a:rPr lang="en-US" altLang="ko-KR" dirty="0"/>
              <a:t> * </a:t>
            </a:r>
            <a:r>
              <a:rPr lang="ko-KR" altLang="en-US" dirty="0" err="1"/>
              <a:t>동별</a:t>
            </a:r>
            <a:r>
              <a:rPr lang="ko-KR" altLang="en-US" dirty="0"/>
              <a:t> 보안등</a:t>
            </a:r>
            <a:r>
              <a:rPr lang="en-US" altLang="ko-KR" dirty="0"/>
              <a:t>, </a:t>
            </a:r>
            <a:r>
              <a:rPr lang="ko-KR" altLang="en-US" dirty="0"/>
              <a:t>카메라</a:t>
            </a:r>
            <a:r>
              <a:rPr lang="en-US" altLang="ko-KR" dirty="0"/>
              <a:t>, </a:t>
            </a:r>
            <a:r>
              <a:rPr lang="ko-KR" altLang="en-US" dirty="0"/>
              <a:t>어린이보호구역</a:t>
            </a:r>
            <a:r>
              <a:rPr lang="en-US" altLang="ko-KR" dirty="0"/>
              <a:t>, </a:t>
            </a:r>
            <a:r>
              <a:rPr lang="ko-KR" altLang="en-US" dirty="0"/>
              <a:t>주차장의 개수가 예측에 도움 될 것으로 예상</a:t>
            </a:r>
            <a:endParaRPr lang="en-US" altLang="ko-KR" dirty="0"/>
          </a:p>
          <a:p>
            <a:r>
              <a:rPr lang="en-US" altLang="ko-KR" dirty="0"/>
              <a:t> * </a:t>
            </a:r>
            <a:r>
              <a:rPr lang="ko-KR" altLang="en-US" dirty="0"/>
              <a:t>계절 및 시간대의 특성</a:t>
            </a:r>
            <a:r>
              <a:rPr lang="en-US" altLang="ko-KR" dirty="0"/>
              <a:t>(</a:t>
            </a:r>
            <a:r>
              <a:rPr lang="ko-KR" altLang="en-US" dirty="0"/>
              <a:t>출근</a:t>
            </a:r>
            <a:r>
              <a:rPr lang="en-US" altLang="ko-KR" dirty="0"/>
              <a:t>,</a:t>
            </a:r>
            <a:r>
              <a:rPr lang="ko-KR" altLang="en-US" dirty="0"/>
              <a:t>퇴근</a:t>
            </a:r>
            <a:r>
              <a:rPr lang="en-US" altLang="ko-KR" dirty="0"/>
              <a:t>,</a:t>
            </a:r>
            <a:r>
              <a:rPr lang="ko-KR" altLang="en-US" dirty="0"/>
              <a:t>심야</a:t>
            </a:r>
            <a:r>
              <a:rPr lang="en-US" altLang="ko-KR" dirty="0"/>
              <a:t>) </a:t>
            </a:r>
            <a:r>
              <a:rPr lang="ko-KR" altLang="en-US" dirty="0"/>
              <a:t>등 컬럼 세분화 진행</a:t>
            </a:r>
            <a:endParaRPr lang="en-US" altLang="ko-KR" dirty="0"/>
          </a:p>
          <a:p>
            <a:r>
              <a:rPr lang="en-US" altLang="ko-KR" dirty="0"/>
              <a:t> * </a:t>
            </a:r>
            <a:r>
              <a:rPr lang="ko-KR" altLang="en-US" dirty="0"/>
              <a:t>컬럼의 </a:t>
            </a:r>
            <a:r>
              <a:rPr lang="ko-KR" altLang="en-US" dirty="0" err="1"/>
              <a:t>값들중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에 존재하지 않는 </a:t>
            </a:r>
            <a:r>
              <a:rPr lang="ko-KR" altLang="en-US" dirty="0" err="1"/>
              <a:t>컬럼값들은</a:t>
            </a:r>
            <a:r>
              <a:rPr lang="ko-KR" altLang="en-US" dirty="0"/>
              <a:t> </a:t>
            </a:r>
            <a:r>
              <a:rPr lang="ko-KR" altLang="en-US" dirty="0" err="1"/>
              <a:t>삭제후</a:t>
            </a:r>
            <a:r>
              <a:rPr lang="ko-KR" altLang="en-US" dirty="0"/>
              <a:t> 진행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3E203-60D8-4622-D678-6C6B4A37588B}"/>
              </a:ext>
            </a:extLst>
          </p:cNvPr>
          <p:cNvSpPr txBox="1"/>
          <p:nvPr/>
        </p:nvSpPr>
        <p:spPr>
          <a:xfrm>
            <a:off x="1833919" y="2114764"/>
            <a:ext cx="35433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 0   요일 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1   기상상태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2   노면상태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3   사고유형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4</a:t>
            </a:r>
            <a:r>
              <a:rPr lang="ko-KR" altLang="en-US" sz="1400" dirty="0"/>
              <a:t>   구  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5</a:t>
            </a:r>
            <a:r>
              <a:rPr lang="ko-KR" altLang="en-US" sz="1400" dirty="0"/>
              <a:t>   동  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6</a:t>
            </a:r>
            <a:r>
              <a:rPr lang="ko-KR" altLang="en-US" sz="1400" dirty="0"/>
              <a:t>   도로형태1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7</a:t>
            </a:r>
            <a:r>
              <a:rPr lang="ko-KR" altLang="en-US" sz="1400" dirty="0"/>
              <a:t>   도로형태2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8</a:t>
            </a:r>
            <a:r>
              <a:rPr lang="ko-KR" altLang="en-US" sz="1400" dirty="0"/>
              <a:t>   월  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 </a:t>
            </a:r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9</a:t>
            </a:r>
            <a:r>
              <a:rPr lang="ko-KR" altLang="en-US" sz="1400" dirty="0"/>
              <a:t>  시간 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 </a:t>
            </a:r>
          </a:p>
          <a:p>
            <a:r>
              <a:rPr lang="ko-KR" altLang="en-US" sz="1400" dirty="0"/>
              <a:t> 1</a:t>
            </a:r>
            <a:r>
              <a:rPr lang="en-US" altLang="ko-KR" sz="1400" dirty="0"/>
              <a:t>0</a:t>
            </a:r>
            <a:r>
              <a:rPr lang="ko-KR" altLang="en-US" sz="1400" dirty="0"/>
              <a:t>  계절 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1</a:t>
            </a:r>
            <a:r>
              <a:rPr lang="en-US" altLang="ko-KR" sz="1400" dirty="0"/>
              <a:t>1</a:t>
            </a:r>
            <a:r>
              <a:rPr lang="ko-KR" altLang="en-US" sz="1400" dirty="0"/>
              <a:t>  공휴일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int64 </a:t>
            </a:r>
          </a:p>
          <a:p>
            <a:r>
              <a:rPr lang="ko-KR" altLang="en-US" sz="1400" dirty="0"/>
              <a:t> 1</a:t>
            </a:r>
            <a:r>
              <a:rPr lang="en-US" altLang="ko-KR" sz="1400" dirty="0"/>
              <a:t>2</a:t>
            </a:r>
            <a:r>
              <a:rPr lang="ko-KR" altLang="en-US" sz="1400" dirty="0"/>
              <a:t>  시간대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object</a:t>
            </a:r>
            <a:endParaRPr lang="ko-KR" altLang="en-US" sz="1400" dirty="0"/>
          </a:p>
          <a:p>
            <a:r>
              <a:rPr lang="ko-KR" altLang="en-US" sz="1400" dirty="0"/>
              <a:t> 1</a:t>
            </a:r>
            <a:r>
              <a:rPr lang="en-US" altLang="ko-KR" sz="1400" dirty="0"/>
              <a:t>3</a:t>
            </a:r>
            <a:r>
              <a:rPr lang="ko-KR" altLang="en-US" sz="1400" dirty="0"/>
              <a:t>  속도 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 </a:t>
            </a:r>
          </a:p>
          <a:p>
            <a:r>
              <a:rPr lang="ko-KR" altLang="en-US" sz="1400" dirty="0"/>
              <a:t> 1</a:t>
            </a:r>
            <a:r>
              <a:rPr lang="en-US" altLang="ko-KR" sz="1400" dirty="0"/>
              <a:t>4</a:t>
            </a:r>
            <a:r>
              <a:rPr lang="ko-KR" altLang="en-US" sz="1400" dirty="0"/>
              <a:t>  신호 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 </a:t>
            </a:r>
          </a:p>
          <a:p>
            <a:r>
              <a:rPr lang="ko-KR" altLang="en-US" sz="1400" dirty="0"/>
              <a:t> 1</a:t>
            </a:r>
            <a:r>
              <a:rPr lang="en-US" altLang="ko-KR" sz="1400" dirty="0"/>
              <a:t>5</a:t>
            </a:r>
            <a:r>
              <a:rPr lang="ko-KR" altLang="en-US" sz="1400" dirty="0"/>
              <a:t>  불법주정차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 </a:t>
            </a:r>
          </a:p>
          <a:p>
            <a:r>
              <a:rPr lang="ko-KR" altLang="en-US" sz="1400" dirty="0"/>
              <a:t> 1</a:t>
            </a:r>
            <a:r>
              <a:rPr lang="en-US" altLang="ko-KR" sz="1400" dirty="0"/>
              <a:t>6</a:t>
            </a:r>
            <a:r>
              <a:rPr lang="ko-KR" altLang="en-US" sz="1400" dirty="0"/>
              <a:t>  기타 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 </a:t>
            </a:r>
          </a:p>
          <a:p>
            <a:r>
              <a:rPr lang="ko-KR" altLang="en-US" sz="1400" dirty="0"/>
              <a:t> 1</a:t>
            </a:r>
            <a:r>
              <a:rPr lang="en-US" altLang="ko-KR" sz="1400" dirty="0"/>
              <a:t>7</a:t>
            </a:r>
            <a:r>
              <a:rPr lang="ko-KR" altLang="en-US" sz="1400" dirty="0"/>
              <a:t>  보안등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 </a:t>
            </a:r>
          </a:p>
          <a:p>
            <a:r>
              <a:rPr lang="ko-KR" altLang="en-US" sz="1400" dirty="0"/>
              <a:t> 1</a:t>
            </a:r>
            <a:r>
              <a:rPr lang="en-US" altLang="ko-KR" sz="1400" dirty="0"/>
              <a:t>8</a:t>
            </a:r>
            <a:r>
              <a:rPr lang="ko-KR" altLang="en-US" sz="1400" dirty="0"/>
              <a:t>  어린이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 </a:t>
            </a:r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19</a:t>
            </a:r>
            <a:r>
              <a:rPr lang="ko-KR" altLang="en-US" sz="1400" dirty="0"/>
              <a:t>  주차장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 </a:t>
            </a:r>
          </a:p>
          <a:p>
            <a:r>
              <a:rPr lang="ko-KR" altLang="en-US" sz="1400" dirty="0"/>
              <a:t> 2</a:t>
            </a:r>
            <a:r>
              <a:rPr lang="en-US" altLang="ko-KR" sz="1400" dirty="0"/>
              <a:t>0</a:t>
            </a:r>
            <a:r>
              <a:rPr lang="ko-KR" altLang="en-US" sz="1400" dirty="0"/>
              <a:t>  급지구분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A9FF6C-67CD-C392-7EF7-6FE62A5607D5}"/>
              </a:ext>
            </a:extLst>
          </p:cNvPr>
          <p:cNvSpPr txBox="1"/>
          <p:nvPr/>
        </p:nvSpPr>
        <p:spPr>
          <a:xfrm>
            <a:off x="502055" y="3743200"/>
            <a:ext cx="12960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Final</a:t>
            </a:r>
            <a:r>
              <a:rPr lang="ko-KR" altLang="en-US" sz="1500" dirty="0"/>
              <a:t> </a:t>
            </a:r>
            <a:r>
              <a:rPr lang="en-US" altLang="ko-KR" sz="1500" dirty="0"/>
              <a:t>Feature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79AA72-21A1-F6EF-EB69-3C46AF1AEFC5}"/>
              </a:ext>
            </a:extLst>
          </p:cNvPr>
          <p:cNvSpPr txBox="1"/>
          <p:nvPr/>
        </p:nvSpPr>
        <p:spPr>
          <a:xfrm>
            <a:off x="5418247" y="3627783"/>
            <a:ext cx="139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LabelEncoder</a:t>
            </a:r>
            <a:endParaRPr lang="en-US" altLang="ko-KR" sz="1500" dirty="0"/>
          </a:p>
          <a:p>
            <a:r>
              <a:rPr lang="en-US" altLang="ko-KR" sz="1500" dirty="0"/>
              <a:t>------------</a:t>
            </a:r>
            <a:r>
              <a:rPr lang="en-US" altLang="ko-KR" sz="1500" dirty="0">
                <a:sym typeface="Wingdings" panose="05000000000000000000" pitchFamily="2" charset="2"/>
              </a:rPr>
              <a:t>&gt;&gt;</a:t>
            </a:r>
            <a:endParaRPr lang="en-US" altLang="ko-KR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756571-7272-F53A-F03A-DAB31EAAC8BD}"/>
              </a:ext>
            </a:extLst>
          </p:cNvPr>
          <p:cNvSpPr txBox="1"/>
          <p:nvPr/>
        </p:nvSpPr>
        <p:spPr>
          <a:xfrm>
            <a:off x="6855811" y="2057579"/>
            <a:ext cx="6096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 0   요일 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</a:t>
            </a:r>
          </a:p>
          <a:p>
            <a:r>
              <a:rPr lang="ko-KR" altLang="en-US" sz="1400" dirty="0"/>
              <a:t> 1   기상상태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</a:t>
            </a:r>
          </a:p>
          <a:p>
            <a:r>
              <a:rPr lang="ko-KR" altLang="en-US" sz="1400" dirty="0"/>
              <a:t> 2   노면상태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</a:t>
            </a:r>
          </a:p>
          <a:p>
            <a:r>
              <a:rPr lang="ko-KR" altLang="en-US" sz="1400" dirty="0"/>
              <a:t> 3   사고유형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</a:t>
            </a:r>
            <a:endParaRPr lang="en-US" altLang="ko-KR" sz="1400" dirty="0"/>
          </a:p>
          <a:p>
            <a:r>
              <a:rPr lang="en-US" altLang="ko-KR" sz="1400" dirty="0"/>
              <a:t> 4</a:t>
            </a:r>
            <a:r>
              <a:rPr lang="ko-KR" altLang="en-US" sz="1400" dirty="0"/>
              <a:t>   구  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</a:t>
            </a:r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5</a:t>
            </a:r>
            <a:r>
              <a:rPr lang="ko-KR" altLang="en-US" sz="1400" dirty="0"/>
              <a:t>   동  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</a:t>
            </a:r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6</a:t>
            </a:r>
            <a:r>
              <a:rPr lang="ko-KR" altLang="en-US" sz="1400" dirty="0"/>
              <a:t>   도로형태1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</a:t>
            </a:r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7</a:t>
            </a:r>
            <a:r>
              <a:rPr lang="ko-KR" altLang="en-US" sz="1400" dirty="0"/>
              <a:t>   도로형태2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</a:t>
            </a:r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8</a:t>
            </a:r>
            <a:r>
              <a:rPr lang="ko-KR" altLang="en-US" sz="1400" dirty="0"/>
              <a:t>   월  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</a:t>
            </a:r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9</a:t>
            </a:r>
            <a:r>
              <a:rPr lang="ko-KR" altLang="en-US" sz="1400" dirty="0"/>
              <a:t>  시간 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</a:t>
            </a:r>
          </a:p>
          <a:p>
            <a:r>
              <a:rPr lang="ko-KR" altLang="en-US" sz="1400" dirty="0"/>
              <a:t> 1</a:t>
            </a:r>
            <a:r>
              <a:rPr lang="en-US" altLang="ko-KR" sz="1400" dirty="0"/>
              <a:t>0</a:t>
            </a:r>
            <a:r>
              <a:rPr lang="ko-KR" altLang="en-US" sz="1400" dirty="0"/>
              <a:t>  계절 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</a:t>
            </a:r>
          </a:p>
          <a:p>
            <a:r>
              <a:rPr lang="ko-KR" altLang="en-US" sz="1400" dirty="0"/>
              <a:t> 1</a:t>
            </a:r>
            <a:r>
              <a:rPr lang="en-US" altLang="ko-KR" sz="1400" dirty="0"/>
              <a:t>1</a:t>
            </a:r>
            <a:r>
              <a:rPr lang="ko-KR" altLang="en-US" sz="1400" dirty="0"/>
              <a:t>  공휴일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int64</a:t>
            </a:r>
          </a:p>
          <a:p>
            <a:r>
              <a:rPr lang="ko-KR" altLang="en-US" sz="1400" dirty="0"/>
              <a:t> 1</a:t>
            </a:r>
            <a:r>
              <a:rPr lang="en-US" altLang="ko-KR" sz="1400" dirty="0"/>
              <a:t>2</a:t>
            </a:r>
            <a:r>
              <a:rPr lang="ko-KR" altLang="en-US" sz="1400" dirty="0"/>
              <a:t>  시간대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</a:t>
            </a:r>
          </a:p>
          <a:p>
            <a:r>
              <a:rPr lang="ko-KR" altLang="en-US" sz="1400" dirty="0"/>
              <a:t> 1</a:t>
            </a:r>
            <a:r>
              <a:rPr lang="en-US" altLang="ko-KR" sz="1400" dirty="0"/>
              <a:t>3</a:t>
            </a:r>
            <a:r>
              <a:rPr lang="ko-KR" altLang="en-US" sz="1400" dirty="0"/>
              <a:t>  속도 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</a:t>
            </a:r>
          </a:p>
          <a:p>
            <a:r>
              <a:rPr lang="ko-KR" altLang="en-US" sz="1400" dirty="0"/>
              <a:t> 1</a:t>
            </a:r>
            <a:r>
              <a:rPr lang="en-US" altLang="ko-KR" sz="1400" dirty="0"/>
              <a:t>4</a:t>
            </a:r>
            <a:r>
              <a:rPr lang="ko-KR" altLang="en-US" sz="1400" dirty="0"/>
              <a:t>  신호 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</a:t>
            </a:r>
          </a:p>
          <a:p>
            <a:r>
              <a:rPr lang="ko-KR" altLang="en-US" sz="1400" dirty="0"/>
              <a:t> 1</a:t>
            </a:r>
            <a:r>
              <a:rPr lang="en-US" altLang="ko-KR" sz="1400" dirty="0"/>
              <a:t>5</a:t>
            </a:r>
            <a:r>
              <a:rPr lang="ko-KR" altLang="en-US" sz="1400" dirty="0"/>
              <a:t>  불법주정차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</a:t>
            </a:r>
          </a:p>
          <a:p>
            <a:r>
              <a:rPr lang="ko-KR" altLang="en-US" sz="1400" dirty="0"/>
              <a:t> 1</a:t>
            </a:r>
            <a:r>
              <a:rPr lang="en-US" altLang="ko-KR" sz="1400" dirty="0"/>
              <a:t>6</a:t>
            </a:r>
            <a:r>
              <a:rPr lang="ko-KR" altLang="en-US" sz="1400" dirty="0"/>
              <a:t>  기타 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</a:t>
            </a:r>
          </a:p>
          <a:p>
            <a:r>
              <a:rPr lang="ko-KR" altLang="en-US" sz="1400" dirty="0"/>
              <a:t> 1</a:t>
            </a:r>
            <a:r>
              <a:rPr lang="en-US" altLang="ko-KR" sz="1400" dirty="0"/>
              <a:t>7</a:t>
            </a:r>
            <a:r>
              <a:rPr lang="ko-KR" altLang="en-US" sz="1400" dirty="0"/>
              <a:t>  보안등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</a:t>
            </a:r>
          </a:p>
          <a:p>
            <a:r>
              <a:rPr lang="ko-KR" altLang="en-US" sz="1400" dirty="0"/>
              <a:t> 1</a:t>
            </a:r>
            <a:r>
              <a:rPr lang="en-US" altLang="ko-KR" sz="1400" dirty="0"/>
              <a:t>8</a:t>
            </a:r>
            <a:r>
              <a:rPr lang="ko-KR" altLang="en-US" sz="1400" dirty="0"/>
              <a:t>  어린이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</a:t>
            </a:r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19</a:t>
            </a:r>
            <a:r>
              <a:rPr lang="ko-KR" altLang="en-US" sz="1400" dirty="0"/>
              <a:t>  주차장 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</a:t>
            </a:r>
          </a:p>
          <a:p>
            <a:r>
              <a:rPr lang="ko-KR" altLang="en-US" sz="1400" dirty="0"/>
              <a:t> 2</a:t>
            </a:r>
            <a:r>
              <a:rPr lang="en-US" altLang="ko-KR" sz="1400" dirty="0"/>
              <a:t>0</a:t>
            </a:r>
            <a:r>
              <a:rPr lang="ko-KR" altLang="en-US" sz="1400" dirty="0"/>
              <a:t>  급지구분    39601 </a:t>
            </a:r>
            <a:r>
              <a:rPr lang="ko-KR" altLang="en-US" sz="1400" dirty="0" err="1"/>
              <a:t>non-null</a:t>
            </a:r>
            <a:r>
              <a:rPr lang="ko-KR" altLang="en-US" sz="1400" dirty="0"/>
              <a:t>  int32</a:t>
            </a:r>
          </a:p>
        </p:txBody>
      </p:sp>
    </p:spTree>
    <p:extLst>
      <p:ext uri="{BB962C8B-B14F-4D97-AF65-F5344CB8AC3E}">
        <p14:creationId xmlns:p14="http://schemas.microsoft.com/office/powerpoint/2010/main" val="242151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790</Words>
  <Application>Microsoft Office PowerPoint</Application>
  <PresentationFormat>와이드스크린</PresentationFormat>
  <Paragraphs>132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Apple SD Gothic Neo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제혁 유</dc:creator>
  <cp:lastModifiedBy>제혁 유</cp:lastModifiedBy>
  <cp:revision>6</cp:revision>
  <dcterms:created xsi:type="dcterms:W3CDTF">2024-01-08T06:16:34Z</dcterms:created>
  <dcterms:modified xsi:type="dcterms:W3CDTF">2024-02-11T07:09:43Z</dcterms:modified>
</cp:coreProperties>
</file>