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79" r:id="rId2"/>
    <p:sldId id="490" r:id="rId3"/>
    <p:sldId id="491" r:id="rId4"/>
    <p:sldId id="493" r:id="rId5"/>
    <p:sldId id="494" r:id="rId6"/>
    <p:sldId id="495" r:id="rId7"/>
    <p:sldId id="496" r:id="rId8"/>
    <p:sldId id="497" r:id="rId9"/>
    <p:sldId id="499" r:id="rId10"/>
    <p:sldId id="498" r:id="rId11"/>
    <p:sldId id="510" r:id="rId12"/>
    <p:sldId id="512" r:id="rId13"/>
    <p:sldId id="419" r:id="rId14"/>
    <p:sldId id="460" r:id="rId15"/>
    <p:sldId id="501" r:id="rId16"/>
    <p:sldId id="502" r:id="rId17"/>
    <p:sldId id="503" r:id="rId18"/>
    <p:sldId id="506" r:id="rId19"/>
    <p:sldId id="507" r:id="rId20"/>
    <p:sldId id="508" r:id="rId21"/>
    <p:sldId id="482" r:id="rId22"/>
    <p:sldId id="521" r:id="rId23"/>
    <p:sldId id="522" r:id="rId24"/>
    <p:sldId id="523" r:id="rId25"/>
    <p:sldId id="524" r:id="rId26"/>
    <p:sldId id="525" r:id="rId27"/>
    <p:sldId id="516" r:id="rId28"/>
    <p:sldId id="517" r:id="rId29"/>
    <p:sldId id="515" r:id="rId30"/>
    <p:sldId id="518" r:id="rId31"/>
    <p:sldId id="519" r:id="rId32"/>
    <p:sldId id="509" r:id="rId33"/>
    <p:sldId id="514" r:id="rId34"/>
    <p:sldId id="520" r:id="rId35"/>
    <p:sldId id="31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490"/>
            <p14:sldId id="491"/>
            <p14:sldId id="493"/>
            <p14:sldId id="494"/>
            <p14:sldId id="495"/>
            <p14:sldId id="496"/>
            <p14:sldId id="497"/>
            <p14:sldId id="499"/>
            <p14:sldId id="498"/>
            <p14:sldId id="510"/>
            <p14:sldId id="512"/>
            <p14:sldId id="419"/>
            <p14:sldId id="460"/>
            <p14:sldId id="501"/>
            <p14:sldId id="502"/>
            <p14:sldId id="503"/>
            <p14:sldId id="506"/>
            <p14:sldId id="507"/>
            <p14:sldId id="508"/>
            <p14:sldId id="482"/>
            <p14:sldId id="521"/>
            <p14:sldId id="522"/>
            <p14:sldId id="523"/>
            <p14:sldId id="524"/>
            <p14:sldId id="525"/>
            <p14:sldId id="516"/>
            <p14:sldId id="517"/>
            <p14:sldId id="515"/>
            <p14:sldId id="518"/>
            <p14:sldId id="519"/>
            <p14:sldId id="509"/>
            <p14:sldId id="514"/>
            <p14:sldId id="52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5">
          <p15:clr>
            <a:srgbClr val="A4A3A4"/>
          </p15:clr>
        </p15:guide>
        <p15:guide id="2" pos="665">
          <p15:clr>
            <a:srgbClr val="A4A3A4"/>
          </p15:clr>
        </p15:guide>
        <p15:guide id="3" pos="69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ACE"/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 autoAdjust="0"/>
    <p:restoredTop sz="81436" autoAdjust="0"/>
  </p:normalViewPr>
  <p:slideViewPr>
    <p:cSldViewPr snapToGrid="0" snapToObjects="1">
      <p:cViewPr varScale="1">
        <p:scale>
          <a:sx n="103" d="100"/>
          <a:sy n="103" d="100"/>
        </p:scale>
        <p:origin x="1416" y="184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-F-4/usr-intr/blob/main/ppt/qemu%E5%B7%A5%E4%BD%9C%E6%96%87%E6%A1%A3%E5%88%86%E5%9D%97/%E9%97%AE%E9%A2%98%E4%BB%A5%E5%8F%8A%E6%8E%A2%E7%A9%B6%E8%BF%87%E7%A8%8B.m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-F-4/uintr-linux-kernel/tree/urin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1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5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https://github.com/OS-F-4/usr-intr/blob/main/ppt/qemu%E5%B7%A5%E4%BD%9C%E6%96%87%E6%A1%A3%E5%88%86%E5%9D%97/%E9%97%AE%E9%A2%98%E4%BB%A5%E5%8F%8A%E6%8E%A2%E7%A9%B6%E8%BF%87%E7%A8%8B.md</a:t>
            </a:r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7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内核实现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https://github.com/OS-F-4/uintr-linux-kernel/tree/uring</a:t>
            </a:r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7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6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0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5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96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7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0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1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8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2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2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arthurchiao.art</a:t>
            </a:r>
            <a:r>
              <a:rPr lang="en-US" altLang="zh-CN" sz="2400" dirty="0"/>
              <a:t>/blog/intro-to-io-</a:t>
            </a:r>
            <a:r>
              <a:rPr lang="en-US" altLang="zh-CN" sz="2400" dirty="0" err="1"/>
              <a:t>uring</a:t>
            </a:r>
            <a:r>
              <a:rPr lang="en-US" altLang="zh-CN" sz="2400" dirty="0"/>
              <a:t>-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/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8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https://</a:t>
            </a:r>
            <a:r>
              <a:rPr lang="en-US" altLang="zh-CN" sz="2400" dirty="0" err="1"/>
              <a:t>arthurchiao.art</a:t>
            </a:r>
            <a:r>
              <a:rPr lang="en-US" altLang="zh-CN" sz="2400" dirty="0"/>
              <a:t>/blog/intro-to-io-</a:t>
            </a:r>
            <a:r>
              <a:rPr lang="en-US" altLang="zh-CN" sz="2400" dirty="0" err="1"/>
              <a:t>uring</a:t>
            </a:r>
            <a:r>
              <a:rPr lang="en-US" altLang="zh-CN" sz="2400" dirty="0"/>
              <a:t>-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/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7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Qemu</a:t>
            </a:r>
            <a:r>
              <a:rPr lang="zh-CN" altLang="en-US" sz="2400" dirty="0"/>
              <a:t>工作文档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/OS-F-4/</a:t>
            </a:r>
            <a:r>
              <a:rPr lang="en-US" altLang="zh-CN" sz="2400" dirty="0" err="1"/>
              <a:t>usr-intr</a:t>
            </a:r>
            <a:r>
              <a:rPr lang="en-US" altLang="zh-CN" sz="2400" dirty="0"/>
              <a:t>/blob/main/ppt/qemu%E5%B7%A5%E4%BD%9C%E6%96%87%E6%A1%A3%E5%88%86%E5%9D%97/%E9%97%AE%E9%A2%98%E4%BB%A5%E5%8F%8A%E6%8E%A2%E7%A9%B6%E8%BF%87%E7%A8%8B.md</a:t>
            </a:r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3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r>
              <a:rPr lang="en-US" altLang="zh-CN" sz="2400" dirty="0"/>
              <a:t>https://five-</a:t>
            </a:r>
            <a:r>
              <a:rPr lang="en-US" altLang="zh-CN" sz="2400" dirty="0" err="1"/>
              <a:t>embeddev.com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riscv</a:t>
            </a:r>
            <a:r>
              <a:rPr lang="en-US" altLang="zh-CN" sz="2400" dirty="0"/>
              <a:t>-</a:t>
            </a:r>
            <a:r>
              <a:rPr lang="en-US" altLang="zh-CN" sz="2400" dirty="0" err="1"/>
              <a:t>isa</a:t>
            </a:r>
            <a:r>
              <a:rPr lang="en-US" altLang="zh-CN" sz="2400" dirty="0"/>
              <a:t>-manual/latest/</a:t>
            </a:r>
            <a:r>
              <a:rPr lang="en-US" altLang="zh-CN" sz="2400" dirty="0" err="1"/>
              <a:t>n.html</a:t>
            </a:r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/intel/</a:t>
            </a:r>
            <a:r>
              <a:rPr lang="en-US" altLang="zh-CN" sz="2400" dirty="0" err="1"/>
              <a:t>uintr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-kernel/tree/rfc-v1</a:t>
            </a:r>
          </a:p>
          <a:p>
            <a:r>
              <a:rPr lang="zh-CN" altLang="en-US" sz="2400" dirty="0"/>
              <a:t>扩展手册 </a:t>
            </a:r>
            <a:r>
              <a:rPr lang="en-US" altLang="zh-CN" sz="2400" dirty="0"/>
              <a:t>architecture-instruction-set-extensions chapter 2&amp;11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OS-F-4/qemu-uintr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98113" y="2066159"/>
            <a:ext cx="12093887" cy="93793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基于用户态中断技术实践报告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团队成员</a:t>
            </a:r>
            <a:r>
              <a:rPr lang="en-US" altLang="zh-CN" dirty="0"/>
              <a:t>:</a:t>
            </a:r>
            <a:r>
              <a:rPr lang="zh-CN" altLang="en-US" dirty="0"/>
              <a:t> 项晨东 王之栋 孙迅 </a:t>
            </a:r>
            <a:r>
              <a:rPr lang="en-US" altLang="zh-CN" dirty="0"/>
              <a:t>(</a:t>
            </a:r>
            <a:r>
              <a:rPr lang="zh-CN" altLang="en-US" dirty="0"/>
              <a:t>清华大学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指导老师</a:t>
            </a:r>
            <a:r>
              <a:rPr lang="en-US" altLang="zh-CN" dirty="0"/>
              <a:t>:</a:t>
            </a:r>
            <a:r>
              <a:rPr lang="zh-CN" altLang="en-US" dirty="0"/>
              <a:t> 陈渝 向勇 </a:t>
            </a:r>
            <a:r>
              <a:rPr lang="en-US" altLang="zh-CN" dirty="0"/>
              <a:t>(</a:t>
            </a:r>
            <a:r>
              <a:rPr lang="zh-CN" altLang="en-US" dirty="0"/>
              <a:t>清华大学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校外指导老师</a:t>
            </a:r>
            <a:r>
              <a:rPr lang="en-US" altLang="zh-CN" dirty="0"/>
              <a:t>:</a:t>
            </a:r>
            <a:r>
              <a:rPr lang="zh-CN" altLang="en-US" dirty="0"/>
              <a:t> 闫守孟 刘双</a:t>
            </a:r>
            <a:r>
              <a:rPr lang="en-US" altLang="zh-CN" dirty="0"/>
              <a:t>(</a:t>
            </a:r>
            <a:r>
              <a:rPr lang="zh-CN" altLang="en-US" dirty="0"/>
              <a:t>蚂蚁集团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技术支持</a:t>
            </a:r>
            <a:r>
              <a:rPr lang="en-US" altLang="zh-CN" dirty="0"/>
              <a:t>:</a:t>
            </a:r>
            <a:r>
              <a:rPr lang="zh-CN" altLang="en-US" dirty="0"/>
              <a:t> 蚂蚁集团 </a:t>
            </a:r>
            <a:r>
              <a:rPr lang="en-US" altLang="zh-CN" dirty="0"/>
              <a:t>intel</a:t>
            </a:r>
          </a:p>
          <a:p>
            <a:r>
              <a:rPr lang="en-US" altLang="zh-CN" dirty="0"/>
              <a:t>2022.9.14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30B81EA-8B0E-3848-A47F-5FD58089F2B2}"/>
              </a:ext>
            </a:extLst>
          </p:cNvPr>
          <p:cNvSpPr/>
          <p:nvPr/>
        </p:nvSpPr>
        <p:spPr>
          <a:xfrm>
            <a:off x="731157" y="3801199"/>
            <a:ext cx="1176020" cy="218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F172F9-43CE-6D4A-BCA4-73A140EB461F}"/>
              </a:ext>
            </a:extLst>
          </p:cNvPr>
          <p:cNvSpPr txBox="1"/>
          <p:nvPr/>
        </p:nvSpPr>
        <p:spPr>
          <a:xfrm>
            <a:off x="961662" y="3868509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UITT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1950A9-0B90-F74E-8426-D70DABFAB671}"/>
              </a:ext>
            </a:extLst>
          </p:cNvPr>
          <p:cNvSpPr/>
          <p:nvPr/>
        </p:nvSpPr>
        <p:spPr>
          <a:xfrm>
            <a:off x="851807" y="4244429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UITTE 0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6C14814-8A4B-494E-9843-6E0F37732A68}"/>
              </a:ext>
            </a:extLst>
          </p:cNvPr>
          <p:cNvSpPr/>
          <p:nvPr/>
        </p:nvSpPr>
        <p:spPr>
          <a:xfrm>
            <a:off x="851807" y="4746079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UITTE 1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E52AA5A-C53C-494F-8212-BA3F4CC1EE6E}"/>
              </a:ext>
            </a:extLst>
          </p:cNvPr>
          <p:cNvSpPr/>
          <p:nvPr/>
        </p:nvSpPr>
        <p:spPr>
          <a:xfrm>
            <a:off x="851172" y="5464899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UITTE 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3BB43-9769-BA46-9BC0-A8DE0473DDC8}"/>
              </a:ext>
            </a:extLst>
          </p:cNvPr>
          <p:cNvSpPr txBox="1"/>
          <p:nvPr/>
        </p:nvSpPr>
        <p:spPr>
          <a:xfrm>
            <a:off x="1061992" y="5096599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25B4E4A-C749-1C45-A8A6-12701692B7B5}"/>
              </a:ext>
            </a:extLst>
          </p:cNvPr>
          <p:cNvSpPr/>
          <p:nvPr/>
        </p:nvSpPr>
        <p:spPr>
          <a:xfrm>
            <a:off x="723537" y="465544"/>
            <a:ext cx="1176020" cy="2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F634C1-7764-E84C-A120-C65ED7A82E1F}"/>
              </a:ext>
            </a:extLst>
          </p:cNvPr>
          <p:cNvSpPr txBox="1"/>
          <p:nvPr/>
        </p:nvSpPr>
        <p:spPr>
          <a:xfrm>
            <a:off x="954042" y="532854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UPID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D2E9523-2E4C-C846-9D79-47297EA738B9}"/>
              </a:ext>
            </a:extLst>
          </p:cNvPr>
          <p:cNvSpPr/>
          <p:nvPr/>
        </p:nvSpPr>
        <p:spPr>
          <a:xfrm>
            <a:off x="844187" y="908774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ON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157D42E-2A9E-684A-8C01-B382CD51350A}"/>
              </a:ext>
            </a:extLst>
          </p:cNvPr>
          <p:cNvSpPr/>
          <p:nvPr/>
        </p:nvSpPr>
        <p:spPr>
          <a:xfrm>
            <a:off x="844187" y="1410424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SN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B4D9563-6713-A842-8059-A36562BB6F96}"/>
              </a:ext>
            </a:extLst>
          </p:cNvPr>
          <p:cNvSpPr/>
          <p:nvPr/>
        </p:nvSpPr>
        <p:spPr>
          <a:xfrm>
            <a:off x="843552" y="1901914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NV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80312D7-E8F7-A34B-9DF7-C8A6FB5F70B2}"/>
              </a:ext>
            </a:extLst>
          </p:cNvPr>
          <p:cNvSpPr/>
          <p:nvPr/>
        </p:nvSpPr>
        <p:spPr>
          <a:xfrm>
            <a:off x="843552" y="2395309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NDEST</a:t>
            </a:r>
          </a:p>
        </p:txBody>
      </p:sp>
      <p:cxnSp>
        <p:nvCxnSpPr>
          <p:cNvPr id="22" name="直接连接符 15">
            <a:extLst>
              <a:ext uri="{FF2B5EF4-FFF2-40B4-BE49-F238E27FC236}">
                <a16:creationId xmlns:a16="http://schemas.microsoft.com/office/drawing/2014/main" id="{79787B5A-2CF6-E24C-97FB-817840F00738}"/>
              </a:ext>
            </a:extLst>
          </p:cNvPr>
          <p:cNvCxnSpPr/>
          <p:nvPr/>
        </p:nvCxnSpPr>
        <p:spPr>
          <a:xfrm flipH="1">
            <a:off x="447947" y="3643719"/>
            <a:ext cx="3411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16">
            <a:extLst>
              <a:ext uri="{FF2B5EF4-FFF2-40B4-BE49-F238E27FC236}">
                <a16:creationId xmlns:a16="http://schemas.microsoft.com/office/drawing/2014/main" id="{F1AA361C-1A3A-4244-99DB-55CC80BC8C1D}"/>
              </a:ext>
            </a:extLst>
          </p:cNvPr>
          <p:cNvCxnSpPr/>
          <p:nvPr/>
        </p:nvCxnSpPr>
        <p:spPr>
          <a:xfrm flipV="1">
            <a:off x="437787" y="1952079"/>
            <a:ext cx="0" cy="169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376D22D5-183D-0940-B9AD-CDBDCAA65D85}"/>
              </a:ext>
            </a:extLst>
          </p:cNvPr>
          <p:cNvCxnSpPr/>
          <p:nvPr/>
        </p:nvCxnSpPr>
        <p:spPr>
          <a:xfrm>
            <a:off x="437152" y="1956524"/>
            <a:ext cx="2863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9B0E3BA-332F-0248-A060-50B39BE6B5E8}"/>
              </a:ext>
            </a:extLst>
          </p:cNvPr>
          <p:cNvSpPr/>
          <p:nvPr/>
        </p:nvSpPr>
        <p:spPr>
          <a:xfrm>
            <a:off x="851807" y="2856319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PIR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224FF9-0546-7540-AAB8-A1F5FF2FFFFF}"/>
              </a:ext>
            </a:extLst>
          </p:cNvPr>
          <p:cNvSpPr txBox="1"/>
          <p:nvPr/>
        </p:nvSpPr>
        <p:spPr>
          <a:xfrm>
            <a:off x="2006237" y="943064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91EB3F-E575-9F40-9760-0C545AB8AA2F}"/>
              </a:ext>
            </a:extLst>
          </p:cNvPr>
          <p:cNvSpPr txBox="1"/>
          <p:nvPr/>
        </p:nvSpPr>
        <p:spPr>
          <a:xfrm>
            <a:off x="2006237" y="1444714"/>
            <a:ext cx="126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6FEDC1-91B8-2C4E-9D57-0C0A76AF96ED}"/>
              </a:ext>
            </a:extLst>
          </p:cNvPr>
          <p:cNvSpPr txBox="1"/>
          <p:nvPr/>
        </p:nvSpPr>
        <p:spPr>
          <a:xfrm>
            <a:off x="2006237" y="1936204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23:16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2B963E-F31C-FE43-9AAE-86F115CA7472}"/>
              </a:ext>
            </a:extLst>
          </p:cNvPr>
          <p:cNvSpPr txBox="1"/>
          <p:nvPr/>
        </p:nvSpPr>
        <p:spPr>
          <a:xfrm>
            <a:off x="2006237" y="2429599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63:32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5D4B66-DEF8-3A43-A1E8-1AA110325DDA}"/>
              </a:ext>
            </a:extLst>
          </p:cNvPr>
          <p:cNvSpPr txBox="1"/>
          <p:nvPr/>
        </p:nvSpPr>
        <p:spPr>
          <a:xfrm>
            <a:off x="2006237" y="2881084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127:64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3FE4D9-E603-7349-9E98-E1452E213C1A}"/>
              </a:ext>
            </a:extLst>
          </p:cNvPr>
          <p:cNvSpPr txBox="1"/>
          <p:nvPr/>
        </p:nvSpPr>
        <p:spPr>
          <a:xfrm>
            <a:off x="723537" y="5990679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N = UITTSZ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95D2716-E480-844A-AA0A-4D1C1795F2F6}"/>
              </a:ext>
            </a:extLst>
          </p:cNvPr>
          <p:cNvSpPr/>
          <p:nvPr/>
        </p:nvSpPr>
        <p:spPr>
          <a:xfrm>
            <a:off x="2288177" y="3801199"/>
            <a:ext cx="1499235" cy="2189480"/>
          </a:xfrm>
          <a:prstGeom prst="roundRect">
            <a:avLst>
              <a:gd name="adj" fmla="val 134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AFC5CD-D508-6045-A6BC-473C0A8F8EC6}"/>
              </a:ext>
            </a:extLst>
          </p:cNvPr>
          <p:cNvSpPr txBox="1"/>
          <p:nvPr/>
        </p:nvSpPr>
        <p:spPr>
          <a:xfrm>
            <a:off x="2679337" y="3868509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UITTE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575ADC06-9193-E248-A4F3-782A68317034}"/>
              </a:ext>
            </a:extLst>
          </p:cNvPr>
          <p:cNvSpPr/>
          <p:nvPr/>
        </p:nvSpPr>
        <p:spPr>
          <a:xfrm>
            <a:off x="2436767" y="4244429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1AA3A0B3-B65C-EF4C-9041-5F4DE048DE93}"/>
              </a:ext>
            </a:extLst>
          </p:cNvPr>
          <p:cNvSpPr/>
          <p:nvPr/>
        </p:nvSpPr>
        <p:spPr>
          <a:xfrm>
            <a:off x="2437402" y="4854664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UV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510E55C4-FC35-FC48-9D71-8AB5521A232B}"/>
              </a:ext>
            </a:extLst>
          </p:cNvPr>
          <p:cNvSpPr/>
          <p:nvPr/>
        </p:nvSpPr>
        <p:spPr>
          <a:xfrm>
            <a:off x="2437402" y="5464899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UPIDADDR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98E73D9-8428-CB4B-805B-1306D5CFB66C}"/>
              </a:ext>
            </a:extLst>
          </p:cNvPr>
          <p:cNvSpPr txBox="1"/>
          <p:nvPr/>
        </p:nvSpPr>
        <p:spPr>
          <a:xfrm>
            <a:off x="3918857" y="4278719"/>
            <a:ext cx="141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60C12C-53ED-B647-8E5E-A540DCA09A12}"/>
              </a:ext>
            </a:extLst>
          </p:cNvPr>
          <p:cNvSpPr txBox="1"/>
          <p:nvPr/>
        </p:nvSpPr>
        <p:spPr>
          <a:xfrm>
            <a:off x="3918857" y="4889589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15:8 (15:14 = 0)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B85702F-82AC-1947-82C0-C977FB5C9841}"/>
              </a:ext>
            </a:extLst>
          </p:cNvPr>
          <p:cNvSpPr txBox="1"/>
          <p:nvPr/>
        </p:nvSpPr>
        <p:spPr>
          <a:xfrm>
            <a:off x="3918222" y="5499824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127:64</a:t>
            </a:r>
          </a:p>
        </p:txBody>
      </p:sp>
      <p:cxnSp>
        <p:nvCxnSpPr>
          <p:cNvPr id="40" name="直接连接符 35">
            <a:extLst>
              <a:ext uri="{FF2B5EF4-FFF2-40B4-BE49-F238E27FC236}">
                <a16:creationId xmlns:a16="http://schemas.microsoft.com/office/drawing/2014/main" id="{9B724DAC-D1A4-D54B-988B-8A304FBD8139}"/>
              </a:ext>
            </a:extLst>
          </p:cNvPr>
          <p:cNvCxnSpPr>
            <a:stCxn id="12" idx="3"/>
          </p:cNvCxnSpPr>
          <p:nvPr/>
        </p:nvCxnSpPr>
        <p:spPr>
          <a:xfrm>
            <a:off x="1787162" y="4432389"/>
            <a:ext cx="287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36">
            <a:extLst>
              <a:ext uri="{FF2B5EF4-FFF2-40B4-BE49-F238E27FC236}">
                <a16:creationId xmlns:a16="http://schemas.microsoft.com/office/drawing/2014/main" id="{7E91F808-C49A-AD46-AD33-D171AE2B5F0F}"/>
              </a:ext>
            </a:extLst>
          </p:cNvPr>
          <p:cNvCxnSpPr/>
          <p:nvPr/>
        </p:nvCxnSpPr>
        <p:spPr>
          <a:xfrm>
            <a:off x="2074817" y="4432389"/>
            <a:ext cx="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37">
            <a:extLst>
              <a:ext uri="{FF2B5EF4-FFF2-40B4-BE49-F238E27FC236}">
                <a16:creationId xmlns:a16="http://schemas.microsoft.com/office/drawing/2014/main" id="{0338D5FE-20DC-BB49-B477-47ED0EF3B8FA}"/>
              </a:ext>
            </a:extLst>
          </p:cNvPr>
          <p:cNvCxnSpPr/>
          <p:nvPr/>
        </p:nvCxnSpPr>
        <p:spPr>
          <a:xfrm>
            <a:off x="2084342" y="4886414"/>
            <a:ext cx="1873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4A10EFC-2650-634E-8F5F-4A7CA287DE25}"/>
              </a:ext>
            </a:extLst>
          </p:cNvPr>
          <p:cNvSpPr txBox="1"/>
          <p:nvPr/>
        </p:nvSpPr>
        <p:spPr>
          <a:xfrm>
            <a:off x="723537" y="3337014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16 bytes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D549B2-6BBC-7C41-B1BC-EFCE3F2D764F}"/>
              </a:ext>
            </a:extLst>
          </p:cNvPr>
          <p:cNvSpPr txBox="1"/>
          <p:nvPr/>
        </p:nvSpPr>
        <p:spPr>
          <a:xfrm>
            <a:off x="2288177" y="5990679"/>
            <a:ext cx="1499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16 bytes</a:t>
            </a:r>
          </a:p>
        </p:txBody>
      </p:sp>
      <p:cxnSp>
        <p:nvCxnSpPr>
          <p:cNvPr id="47" name="直接连接符 1">
            <a:extLst>
              <a:ext uri="{FF2B5EF4-FFF2-40B4-BE49-F238E27FC236}">
                <a16:creationId xmlns:a16="http://schemas.microsoft.com/office/drawing/2014/main" id="{393A7BEE-99C5-CC40-97EB-ECFCE91A2D15}"/>
              </a:ext>
            </a:extLst>
          </p:cNvPr>
          <p:cNvCxnSpPr/>
          <p:nvPr/>
        </p:nvCxnSpPr>
        <p:spPr>
          <a:xfrm>
            <a:off x="3859167" y="3634194"/>
            <a:ext cx="0" cy="199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13">
            <a:extLst>
              <a:ext uri="{FF2B5EF4-FFF2-40B4-BE49-F238E27FC236}">
                <a16:creationId xmlns:a16="http://schemas.microsoft.com/office/drawing/2014/main" id="{CBF22688-53FD-0A4F-8DB7-93DA6A20574F}"/>
              </a:ext>
            </a:extLst>
          </p:cNvPr>
          <p:cNvCxnSpPr/>
          <p:nvPr/>
        </p:nvCxnSpPr>
        <p:spPr>
          <a:xfrm>
            <a:off x="3638822" y="5626824"/>
            <a:ext cx="22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386C140-A02A-C34B-9D3E-4272710BE8EB}"/>
              </a:ext>
            </a:extLst>
          </p:cNvPr>
          <p:cNvSpPr txBox="1"/>
          <p:nvPr/>
        </p:nvSpPr>
        <p:spPr>
          <a:xfrm>
            <a:off x="2006237" y="534124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bit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4DEE82-D94F-FC4C-B0BC-E4C223784E2E}"/>
              </a:ext>
            </a:extLst>
          </p:cNvPr>
          <p:cNvSpPr txBox="1"/>
          <p:nvPr/>
        </p:nvSpPr>
        <p:spPr>
          <a:xfrm>
            <a:off x="3918857" y="3868509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bit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8712C174-F11B-3B4E-A057-D8244692CBAA}"/>
              </a:ext>
            </a:extLst>
          </p:cNvPr>
          <p:cNvSpPr/>
          <p:nvPr/>
        </p:nvSpPr>
        <p:spPr>
          <a:xfrm>
            <a:off x="5568043" y="412928"/>
            <a:ext cx="5900420" cy="2397125"/>
          </a:xfrm>
          <a:prstGeom prst="roundRect">
            <a:avLst>
              <a:gd name="adj" fmla="val 13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9BFF9F7-3B96-404A-A61C-C974B2535977}"/>
              </a:ext>
            </a:extLst>
          </p:cNvPr>
          <p:cNvSpPr/>
          <p:nvPr/>
        </p:nvSpPr>
        <p:spPr>
          <a:xfrm>
            <a:off x="5693138" y="1625143"/>
            <a:ext cx="2129790" cy="532765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73C840-6C1D-C549-9AF9-F5808B47033B}"/>
              </a:ext>
            </a:extLst>
          </p:cNvPr>
          <p:cNvSpPr txBox="1"/>
          <p:nvPr/>
        </p:nvSpPr>
        <p:spPr>
          <a:xfrm>
            <a:off x="5671548" y="412928"/>
            <a:ext cx="2865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User-Interrupt States and MSRs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A05F7F7C-F968-894A-AE2E-3479247DED12}"/>
              </a:ext>
            </a:extLst>
          </p:cNvPr>
          <p:cNvSpPr/>
          <p:nvPr/>
        </p:nvSpPr>
        <p:spPr>
          <a:xfrm>
            <a:off x="5778863" y="79456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UIRR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312EA48-88F7-7D40-8193-4D3BB607E045}"/>
              </a:ext>
            </a:extLst>
          </p:cNvPr>
          <p:cNvSpPr/>
          <p:nvPr/>
        </p:nvSpPr>
        <p:spPr>
          <a:xfrm>
            <a:off x="6817088" y="79456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UIF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433B120-B692-7C4D-813F-CFA97C419C47}"/>
              </a:ext>
            </a:extLst>
          </p:cNvPr>
          <p:cNvSpPr/>
          <p:nvPr/>
        </p:nvSpPr>
        <p:spPr>
          <a:xfrm>
            <a:off x="7861028" y="794563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UIHANDLER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BB90641-8DF2-0949-8CFF-3955A78ABE63}"/>
              </a:ext>
            </a:extLst>
          </p:cNvPr>
          <p:cNvSpPr/>
          <p:nvPr/>
        </p:nvSpPr>
        <p:spPr>
          <a:xfrm>
            <a:off x="9369788" y="794563"/>
            <a:ext cx="176403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UISTACKADJUST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113685D-A656-4144-9091-8808CE148421}"/>
              </a:ext>
            </a:extLst>
          </p:cNvPr>
          <p:cNvSpPr/>
          <p:nvPr/>
        </p:nvSpPr>
        <p:spPr>
          <a:xfrm>
            <a:off x="5778863" y="1703248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UINV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2D64F17F-E512-914B-9F95-B07E9F95A8B2}"/>
              </a:ext>
            </a:extLst>
          </p:cNvPr>
          <p:cNvSpPr/>
          <p:nvPr/>
        </p:nvSpPr>
        <p:spPr>
          <a:xfrm>
            <a:off x="6817088" y="170388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UITTSZ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82948607-5C46-3F48-B152-92074AAA017A}"/>
              </a:ext>
            </a:extLst>
          </p:cNvPr>
          <p:cNvSpPr/>
          <p:nvPr/>
        </p:nvSpPr>
        <p:spPr>
          <a:xfrm>
            <a:off x="7861028" y="1703883"/>
            <a:ext cx="139827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UPIDADDR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5FAD5782-BD7F-394F-B2D1-EFDF301694E0}"/>
              </a:ext>
            </a:extLst>
          </p:cNvPr>
          <p:cNvSpPr/>
          <p:nvPr/>
        </p:nvSpPr>
        <p:spPr>
          <a:xfrm>
            <a:off x="9369788" y="1703883"/>
            <a:ext cx="176339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UITTADDR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8584F0-973C-1849-A563-A011D06FAF89}"/>
              </a:ext>
            </a:extLst>
          </p:cNvPr>
          <p:cNvSpPr txBox="1"/>
          <p:nvPr/>
        </p:nvSpPr>
        <p:spPr>
          <a:xfrm>
            <a:off x="5841728" y="215790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39:32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F3EBFB2-2B00-CF45-8D64-0DF3C0568623}"/>
              </a:ext>
            </a:extLst>
          </p:cNvPr>
          <p:cNvSpPr txBox="1"/>
          <p:nvPr/>
        </p:nvSpPr>
        <p:spPr>
          <a:xfrm>
            <a:off x="6880588" y="215790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31:0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EFDF70C-B8B9-EB4F-A5C5-B0E6C38BBEB0}"/>
              </a:ext>
            </a:extLst>
          </p:cNvPr>
          <p:cNvSpPr txBox="1"/>
          <p:nvPr/>
        </p:nvSpPr>
        <p:spPr>
          <a:xfrm>
            <a:off x="5842363" y="123842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985H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CA3CBF0-886E-454F-917D-F45C54ACCF07}"/>
              </a:ext>
            </a:extLst>
          </p:cNvPr>
          <p:cNvSpPr txBox="1"/>
          <p:nvPr/>
        </p:nvSpPr>
        <p:spPr>
          <a:xfrm>
            <a:off x="8155668" y="123842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986H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33F8D3D-8C08-0F47-8F1D-A2E70985ED86}"/>
              </a:ext>
            </a:extLst>
          </p:cNvPr>
          <p:cNvSpPr txBox="1"/>
          <p:nvPr/>
        </p:nvSpPr>
        <p:spPr>
          <a:xfrm>
            <a:off x="9846673" y="123842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987H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2137594-149E-C44B-A811-F43D13815940}"/>
              </a:ext>
            </a:extLst>
          </p:cNvPr>
          <p:cNvSpPr txBox="1"/>
          <p:nvPr/>
        </p:nvSpPr>
        <p:spPr>
          <a:xfrm>
            <a:off x="6352903" y="2436038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988H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454A1A2-8CAD-464C-9695-CADD9831E860}"/>
              </a:ext>
            </a:extLst>
          </p:cNvPr>
          <p:cNvSpPr txBox="1"/>
          <p:nvPr/>
        </p:nvSpPr>
        <p:spPr>
          <a:xfrm>
            <a:off x="8155668" y="2196643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989H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2F9434-FEC9-2D46-B147-FCCB334CD8D2}"/>
              </a:ext>
            </a:extLst>
          </p:cNvPr>
          <p:cNvSpPr txBox="1"/>
          <p:nvPr/>
        </p:nvSpPr>
        <p:spPr>
          <a:xfrm>
            <a:off x="9847308" y="2196643"/>
            <a:ext cx="808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98AH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5A1FA28-DC99-204F-86BA-956EEF1A751C}"/>
              </a:ext>
            </a:extLst>
          </p:cNvPr>
          <p:cNvSpPr txBox="1"/>
          <p:nvPr/>
        </p:nvSpPr>
        <p:spPr>
          <a:xfrm>
            <a:off x="6817088" y="1238428"/>
            <a:ext cx="953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CLUI/STUI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859A984-41C0-F844-B4C3-3D75AEA33785}"/>
              </a:ext>
            </a:extLst>
          </p:cNvPr>
          <p:cNvSpPr txBox="1"/>
          <p:nvPr/>
        </p:nvSpPr>
        <p:spPr>
          <a:xfrm>
            <a:off x="5872208" y="3012761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UV:</a:t>
            </a:r>
            <a:r>
              <a:rPr lang="zh-CN" altLang="en-US" sz="2400" dirty="0">
                <a:latin typeface="+mn-ea"/>
              </a:rPr>
              <a:t> 用户中断向量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V:</a:t>
            </a:r>
            <a:r>
              <a:rPr lang="zh-CN" altLang="en-US" sz="2400" dirty="0">
                <a:latin typeface="+mn-ea"/>
              </a:rPr>
              <a:t> 合法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UIF:</a:t>
            </a:r>
            <a:r>
              <a:rPr lang="zh-CN" altLang="en-US" sz="2400" dirty="0">
                <a:latin typeface="+mn-ea"/>
              </a:rPr>
              <a:t> 使能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UPIDADDR:</a:t>
            </a:r>
            <a:r>
              <a:rPr lang="zh-CN" altLang="en-US" sz="2400" dirty="0">
                <a:latin typeface="+mn-ea"/>
              </a:rPr>
              <a:t> 作为收方数据结构基址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UITTADDR:</a:t>
            </a:r>
            <a:r>
              <a:rPr lang="zh-CN" altLang="en-US" sz="2400" dirty="0">
                <a:latin typeface="+mn-ea"/>
              </a:rPr>
              <a:t> 法方表格基址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HANDLER:</a:t>
            </a:r>
            <a:r>
              <a:rPr lang="zh-CN" altLang="en-US" sz="2400" dirty="0">
                <a:latin typeface="+mn-ea"/>
              </a:rPr>
              <a:t> 中断处理函数地址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STACKADJUST:</a:t>
            </a:r>
            <a:r>
              <a:rPr lang="zh-CN" altLang="en-US" sz="2400" dirty="0">
                <a:latin typeface="+mn-ea"/>
              </a:rPr>
              <a:t> 栈偏移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97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软硬件概览图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873E80D-28CE-7445-A819-2E92CFF7A80B}"/>
              </a:ext>
            </a:extLst>
          </p:cNvPr>
          <p:cNvSpPr/>
          <p:nvPr/>
        </p:nvSpPr>
        <p:spPr>
          <a:xfrm>
            <a:off x="7567523" y="3566149"/>
            <a:ext cx="1463221" cy="806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操作系统</a:t>
            </a:r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70465CF-C52E-4143-9B03-C02F9DA7AFB7}"/>
              </a:ext>
            </a:extLst>
          </p:cNvPr>
          <p:cNvSpPr/>
          <p:nvPr/>
        </p:nvSpPr>
        <p:spPr>
          <a:xfrm>
            <a:off x="4388303" y="5242627"/>
            <a:ext cx="1281794" cy="572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发送方</a:t>
            </a:r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4D51ABB-B1A2-D840-A7F5-0C866B701692}"/>
              </a:ext>
            </a:extLst>
          </p:cNvPr>
          <p:cNvSpPr/>
          <p:nvPr/>
        </p:nvSpPr>
        <p:spPr>
          <a:xfrm>
            <a:off x="4388303" y="2174010"/>
            <a:ext cx="1281794" cy="526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接收方</a:t>
            </a:r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3A6E6D6-3D81-9149-AF31-4E9DABDB64BD}"/>
              </a:ext>
            </a:extLst>
          </p:cNvPr>
          <p:cNvSpPr/>
          <p:nvPr/>
        </p:nvSpPr>
        <p:spPr>
          <a:xfrm>
            <a:off x="1570892" y="3705729"/>
            <a:ext cx="1688122" cy="5268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硬件</a:t>
            </a:r>
            <a:endParaRPr lang="en-US" altLang="zh-CN" sz="14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AA976781-BC69-944D-875F-8A49558B3B6D}"/>
              </a:ext>
            </a:extLst>
          </p:cNvPr>
          <p:cNvCxnSpPr>
            <a:stCxn id="14" idx="3"/>
            <a:endCxn id="10" idx="0"/>
          </p:cNvCxnSpPr>
          <p:nvPr/>
        </p:nvCxnSpPr>
        <p:spPr>
          <a:xfrm>
            <a:off x="5670097" y="2437441"/>
            <a:ext cx="2629037" cy="1128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55B74CA-7302-5744-A46F-5F3281D81A83}"/>
              </a:ext>
            </a:extLst>
          </p:cNvPr>
          <p:cNvSpPr txBox="1"/>
          <p:nvPr/>
        </p:nvSpPr>
        <p:spPr>
          <a:xfrm>
            <a:off x="6498889" y="2536842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注册</a:t>
            </a:r>
            <a:r>
              <a:rPr kumimoji="1" lang="en-US" altLang="zh-CN" sz="1400" dirty="0"/>
              <a:t>handler</a:t>
            </a:r>
            <a:r>
              <a:rPr kumimoji="1" lang="zh-CN" altLang="en-US" sz="1400" dirty="0"/>
              <a:t>，告诉硬件中断来了到哪里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215C372-6CD9-BE48-BCC7-409784D84EAA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3259014" y="3969160"/>
            <a:ext cx="430850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63C96-DEC2-064F-BD91-BBFF890CDEE8}"/>
              </a:ext>
            </a:extLst>
          </p:cNvPr>
          <p:cNvSpPr txBox="1"/>
          <p:nvPr/>
        </p:nvSpPr>
        <p:spPr>
          <a:xfrm>
            <a:off x="3917738" y="36023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写入硬件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AB5959-984D-9C47-A844-1A9F1CF711D6}"/>
              </a:ext>
            </a:extLst>
          </p:cNvPr>
          <p:cNvSpPr txBox="1"/>
          <p:nvPr/>
        </p:nvSpPr>
        <p:spPr>
          <a:xfrm>
            <a:off x="5308572" y="3170311"/>
            <a:ext cx="1912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注册</a:t>
            </a:r>
            <a:r>
              <a:rPr kumimoji="1" lang="en-US" altLang="zh-CN" sz="1400" dirty="0"/>
              <a:t>vector</a:t>
            </a:r>
            <a:r>
              <a:rPr kumimoji="1" lang="zh-CN" altLang="en-US" sz="1400" dirty="0"/>
              <a:t>，封装为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fd</a:t>
            </a:r>
            <a:endParaRPr kumimoji="1" lang="zh-CN" altLang="en-US" sz="1400" dirty="0">
              <a:solidFill>
                <a:srgbClr val="7030A0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ECDDFEA-1637-8048-A1AC-CAE42842A0C6}"/>
              </a:ext>
            </a:extLst>
          </p:cNvPr>
          <p:cNvCxnSpPr>
            <a:stCxn id="14" idx="2"/>
            <a:endCxn id="10" idx="1"/>
          </p:cNvCxnSpPr>
          <p:nvPr/>
        </p:nvCxnSpPr>
        <p:spPr>
          <a:xfrm>
            <a:off x="5029200" y="2700872"/>
            <a:ext cx="2538323" cy="12682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BF2F80A-31DB-EB4A-BA27-43AEC7C9FBD3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5029200" y="2700872"/>
            <a:ext cx="0" cy="2541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851F30C-8860-9444-9C37-0B6E3D8FD655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5670097" y="4372170"/>
            <a:ext cx="2629037" cy="11567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0968470-674B-CC4E-82CD-45AF4FACB8DD}"/>
              </a:ext>
            </a:extLst>
          </p:cNvPr>
          <p:cNvSpPr txBox="1"/>
          <p:nvPr/>
        </p:nvSpPr>
        <p:spPr>
          <a:xfrm>
            <a:off x="3662784" y="4513508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分享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fd</a:t>
            </a:r>
            <a:r>
              <a:rPr kumimoji="1" lang="zh-CN" altLang="en-US" sz="1400" dirty="0"/>
              <a:t>给发送方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0E79AF4-5CA2-1145-A4EC-83E369967530}"/>
              </a:ext>
            </a:extLst>
          </p:cNvPr>
          <p:cNvSpPr txBox="1"/>
          <p:nvPr/>
        </p:nvSpPr>
        <p:spPr>
          <a:xfrm>
            <a:off x="6834790" y="5109567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fd</a:t>
            </a:r>
            <a:r>
              <a:rPr kumimoji="1" lang="zh-CN" altLang="en-US" sz="1400" dirty="0"/>
              <a:t>注册</a:t>
            </a:r>
            <a:r>
              <a:rPr kumimoji="1" lang="en-US" altLang="zh-CN" sz="1400" dirty="0"/>
              <a:t>sender</a:t>
            </a:r>
            <a:endParaRPr kumimoji="1" lang="zh-CN" altLang="en-US" sz="14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48EA85E-C3ED-BB4D-B11A-4A95FF710903}"/>
              </a:ext>
            </a:extLst>
          </p:cNvPr>
          <p:cNvCxnSpPr>
            <a:cxnSpLocks/>
          </p:cNvCxnSpPr>
          <p:nvPr/>
        </p:nvCxnSpPr>
        <p:spPr>
          <a:xfrm flipH="1" flipV="1">
            <a:off x="3259015" y="4139527"/>
            <a:ext cx="4308508" cy="12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软硬件概览图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873E80D-28CE-7445-A819-2E92CFF7A80B}"/>
              </a:ext>
            </a:extLst>
          </p:cNvPr>
          <p:cNvSpPr/>
          <p:nvPr/>
        </p:nvSpPr>
        <p:spPr>
          <a:xfrm>
            <a:off x="7567523" y="3566149"/>
            <a:ext cx="1463221" cy="806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操作系统</a:t>
            </a:r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70465CF-C52E-4143-9B03-C02F9DA7AFB7}"/>
              </a:ext>
            </a:extLst>
          </p:cNvPr>
          <p:cNvSpPr/>
          <p:nvPr/>
        </p:nvSpPr>
        <p:spPr>
          <a:xfrm>
            <a:off x="4388303" y="5242627"/>
            <a:ext cx="1281794" cy="5726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发送方</a:t>
            </a:r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4D51ABB-B1A2-D840-A7F5-0C866B701692}"/>
              </a:ext>
            </a:extLst>
          </p:cNvPr>
          <p:cNvSpPr/>
          <p:nvPr/>
        </p:nvSpPr>
        <p:spPr>
          <a:xfrm>
            <a:off x="4388303" y="2174010"/>
            <a:ext cx="1281794" cy="526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接收方</a:t>
            </a:r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3A6E6D6-3D81-9149-AF31-4E9DABDB64BD}"/>
              </a:ext>
            </a:extLst>
          </p:cNvPr>
          <p:cNvSpPr/>
          <p:nvPr/>
        </p:nvSpPr>
        <p:spPr>
          <a:xfrm>
            <a:off x="1570892" y="3705729"/>
            <a:ext cx="1688122" cy="5268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硬件</a:t>
            </a:r>
            <a:endParaRPr lang="en-US" altLang="zh-CN" sz="14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AA976781-BC69-944D-875F-8A49558B3B6D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2414953" y="2437441"/>
            <a:ext cx="1973350" cy="1268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215C372-6CD9-BE48-BCC7-409784D84EAA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flipH="1" flipV="1">
            <a:off x="2414953" y="4232592"/>
            <a:ext cx="1973350" cy="1296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5F63C96-DEC2-064F-BD91-BBFF890CDEE8}"/>
              </a:ext>
            </a:extLst>
          </p:cNvPr>
          <p:cNvSpPr txBox="1"/>
          <p:nvPr/>
        </p:nvSpPr>
        <p:spPr>
          <a:xfrm>
            <a:off x="844027" y="2502832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硬件直接发送中断，进入</a:t>
            </a:r>
            <a:r>
              <a:rPr kumimoji="1" lang="en-US" altLang="zh-CN" sz="1400" dirty="0"/>
              <a:t>handler</a:t>
            </a:r>
            <a:r>
              <a:rPr kumimoji="1" lang="zh-CN" altLang="en-US" sz="1400" dirty="0"/>
              <a:t>函数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968470-674B-CC4E-82CD-45AF4FACB8DD}"/>
              </a:ext>
            </a:extLst>
          </p:cNvPr>
          <p:cNvSpPr txBox="1"/>
          <p:nvPr/>
        </p:nvSpPr>
        <p:spPr>
          <a:xfrm>
            <a:off x="3757361" y="46204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使用硬件指令</a:t>
            </a:r>
            <a:r>
              <a:rPr kumimoji="1" lang="en-US" altLang="zh-CN" sz="1400" dirty="0" err="1"/>
              <a:t>senduipi</a:t>
            </a:r>
            <a:endParaRPr kumimoji="1" lang="zh-CN" altLang="en-US" sz="1400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EC4939E-FA8C-2D42-9118-9A42C5712E1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59014" y="3942685"/>
            <a:ext cx="4308509" cy="26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483B75B-24D5-3C49-BBC8-938A56E6382A}"/>
              </a:ext>
            </a:extLst>
          </p:cNvPr>
          <p:cNvSpPr txBox="1"/>
          <p:nvPr/>
        </p:nvSpPr>
        <p:spPr>
          <a:xfrm>
            <a:off x="4065112" y="355707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接收方不在场，等待操作系统换入</a:t>
            </a:r>
          </a:p>
        </p:txBody>
      </p:sp>
    </p:spTree>
    <p:extLst>
      <p:ext uri="{BB962C8B-B14F-4D97-AF65-F5344CB8AC3E}">
        <p14:creationId xmlns:p14="http://schemas.microsoft.com/office/powerpoint/2010/main" val="136064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已有工作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09578"/>
            <a:ext cx="10030487" cy="49008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有数十倍的性能提升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sym typeface="+mn-ea"/>
              </a:rPr>
              <a:t>https://</a:t>
            </a:r>
            <a:r>
              <a:rPr lang="en-US" altLang="zh-CN" dirty="0" err="1">
                <a:sym typeface="+mn-ea"/>
              </a:rPr>
              <a:t>github.com</a:t>
            </a:r>
            <a:r>
              <a:rPr lang="en-US" altLang="zh-CN" dirty="0">
                <a:sym typeface="+mn-ea"/>
              </a:rPr>
              <a:t>/OS-F-4/</a:t>
            </a:r>
            <a:r>
              <a:rPr lang="en-US" altLang="zh-CN" dirty="0" err="1">
                <a:sym typeface="+mn-ea"/>
              </a:rPr>
              <a:t>uintr-misc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https://github.com/OS-F-4/qemu-uintr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未实现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xsave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支持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多核换核可能会有问题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用于基本逻辑的调试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 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884"/>
          <a:stretch>
            <a:fillRect/>
          </a:stretch>
        </p:blipFill>
        <p:spPr>
          <a:xfrm>
            <a:off x="871414" y="2078114"/>
            <a:ext cx="2926972" cy="2001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5213"/>
          <a:stretch>
            <a:fillRect/>
          </a:stretch>
        </p:blipFill>
        <p:spPr>
          <a:xfrm>
            <a:off x="3930035" y="2078114"/>
            <a:ext cx="3054401" cy="144356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C86B0C0-4A6A-B147-A93E-840C3393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386" y="2078114"/>
            <a:ext cx="4016677" cy="148065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C4B026D-2B6C-F348-A381-BCECCA953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386" y="4798524"/>
            <a:ext cx="3630761" cy="929349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CFA0109-62A8-5A47-B5AF-494E5970A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3749" y="3948112"/>
            <a:ext cx="4377107" cy="2169605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1C516DB-F79A-934A-A713-B83993AE1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986" y="4799684"/>
            <a:ext cx="2811948" cy="11083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基于用户态中断的进程间通信以及性能比较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F158ED-DCDC-554C-BFBE-A5EAF4A62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600485"/>
              </p:ext>
            </p:extLst>
          </p:nvPr>
        </p:nvGraphicFramePr>
        <p:xfrm>
          <a:off x="1445783" y="2464903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Message rate</a:t>
                      </a:r>
                      <a:r>
                        <a:rPr lang="en-US" altLang="zh-CN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uintr</a:t>
                      </a:r>
                      <a:r>
                        <a:rPr lang="en-US" altLang="zh-CN" dirty="0"/>
                        <a:t>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28935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uintr</a:t>
                      </a:r>
                      <a:r>
                        <a:rPr lang="en-US" altLang="zh-CN" dirty="0"/>
                        <a:t>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34392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22662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eventfd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fifo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CB16B1-C46F-A247-B032-59935CBE1852}"/>
              </a:ext>
            </a:extLst>
          </p:cNvPr>
          <p:cNvSpPr txBox="1"/>
          <p:nvPr/>
        </p:nvSpPr>
        <p:spPr>
          <a:xfrm>
            <a:off x="871414" y="171692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的实现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72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基于用户态中断的进程间通信以及性能比较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F158ED-DCDC-554C-BFBE-A5EAF4A62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854574"/>
              </p:ext>
            </p:extLst>
          </p:nvPr>
        </p:nvGraphicFramePr>
        <p:xfrm>
          <a:off x="1445783" y="2464903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Message rate</a:t>
                      </a:r>
                      <a:r>
                        <a:rPr lang="en-US" altLang="zh-CN" dirty="0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191868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116340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uintr</a:t>
                      </a:r>
                      <a:r>
                        <a:rPr lang="en-US" altLang="zh-CN" dirty="0"/>
                        <a:t>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377670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347037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31798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eventfd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26630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9436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14011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fifo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25544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16527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11183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19758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77040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物理机器数据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138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系统调用和进程间通信的关系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04986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ym typeface="+mn-ea"/>
              </a:rPr>
              <a:t>Uintr</a:t>
            </a:r>
            <a:r>
              <a:rPr lang="zh-CN" altLang="en-US" sz="2400" dirty="0">
                <a:sym typeface="+mn-ea"/>
              </a:rPr>
              <a:t> 为</a:t>
            </a:r>
            <a:r>
              <a:rPr lang="en-US" altLang="zh-CN" sz="2400" dirty="0">
                <a:sym typeface="+mn-ea"/>
              </a:rPr>
              <a:t>IPC</a:t>
            </a:r>
            <a:r>
              <a:rPr lang="zh-CN" altLang="en-US" sz="2400" dirty="0">
                <a:sym typeface="+mn-ea"/>
              </a:rPr>
              <a:t>提供了双向的通知机制，实现进程间通信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在内核页表隔离的情况下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内核也可以看成广义的进程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同步</a:t>
            </a:r>
            <a:r>
              <a:rPr lang="en-US" altLang="zh-CN" sz="2400" dirty="0" err="1">
                <a:sym typeface="+mn-ea"/>
              </a:rPr>
              <a:t>syscall</a:t>
            </a:r>
            <a:r>
              <a:rPr lang="zh-CN" altLang="en-US" sz="2400" dirty="0">
                <a:sym typeface="+mn-ea"/>
              </a:rPr>
              <a:t>指令本身就是一种类似中断的通知机制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传统的</a:t>
            </a:r>
            <a:r>
              <a:rPr lang="en-US" altLang="zh-CN" sz="2400" dirty="0" err="1">
                <a:sym typeface="+mn-ea"/>
              </a:rPr>
              <a:t>syscall</a:t>
            </a:r>
            <a:r>
              <a:rPr lang="zh-CN" altLang="en-US" sz="2400" dirty="0">
                <a:sym typeface="+mn-ea"/>
              </a:rPr>
              <a:t>是同步的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单向的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如果内核能用利用</a:t>
            </a:r>
            <a:r>
              <a:rPr lang="en-US" altLang="zh-CN" sz="2400" dirty="0" err="1">
                <a:sym typeface="+mn-ea"/>
              </a:rPr>
              <a:t>uintr</a:t>
            </a:r>
            <a:r>
              <a:rPr lang="zh-CN" altLang="en-US" sz="2400" dirty="0">
                <a:sym typeface="+mn-ea"/>
              </a:rPr>
              <a:t>通知机制作为系统调用的返回</a:t>
            </a:r>
            <a:r>
              <a:rPr lang="en-US" altLang="zh-CN" sz="2400" dirty="0">
                <a:sym typeface="+mn-ea"/>
              </a:rPr>
              <a:t>?</a:t>
            </a:r>
          </a:p>
          <a:p>
            <a:r>
              <a:rPr lang="zh-CN" altLang="en-US" sz="2400" dirty="0">
                <a:sym typeface="+mn-ea"/>
              </a:rPr>
              <a:t>双向通知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异步编程</a:t>
            </a:r>
            <a:r>
              <a:rPr lang="en-US" altLang="zh-CN" sz="2400" dirty="0">
                <a:sym typeface="+mn-ea"/>
              </a:rPr>
              <a:t>/io?</a:t>
            </a:r>
          </a:p>
          <a:p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52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用户态中断用于通知返回结果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+mn-ea"/>
              </a:rPr>
              <a:t>针对以上问题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我们基于</a:t>
            </a:r>
            <a:r>
              <a:rPr lang="en-US" altLang="zh-CN" sz="2400" dirty="0" err="1">
                <a:sym typeface="+mn-ea"/>
              </a:rPr>
              <a:t>linux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 err="1">
                <a:sym typeface="+mn-ea"/>
              </a:rPr>
              <a:t>io_uring</a:t>
            </a:r>
            <a:r>
              <a:rPr lang="zh-CN" altLang="en-US" sz="2400" dirty="0">
                <a:sym typeface="+mn-ea"/>
              </a:rPr>
              <a:t>子系统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添加了用户态的通知机制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使得</a:t>
            </a:r>
            <a:r>
              <a:rPr lang="en-US" altLang="zh-CN" sz="2400" dirty="0">
                <a:sym typeface="+mn-ea"/>
              </a:rPr>
              <a:t>io</a:t>
            </a:r>
            <a:r>
              <a:rPr lang="zh-CN" altLang="en-US" sz="2400" dirty="0">
                <a:sym typeface="+mn-ea"/>
              </a:rPr>
              <a:t>的返回由用户态中断处理函数来统一处理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不需要手动调用函数来检查</a:t>
            </a:r>
            <a:r>
              <a:rPr lang="en-US" altLang="zh-CN" sz="2400" dirty="0">
                <a:sym typeface="+mn-ea"/>
              </a:rPr>
              <a:t>io</a:t>
            </a:r>
            <a:r>
              <a:rPr lang="zh-CN" altLang="en-US" sz="2400" dirty="0">
                <a:sym typeface="+mn-ea"/>
              </a:rPr>
              <a:t>是否完成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 实现了真正意义上的异步。在吞吐量基本不变的情况下有了更低的延迟。</a:t>
            </a:r>
            <a:endParaRPr lang="en-US" altLang="zh-CN" sz="2400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067F94-00BE-3145-B32A-2483BD4F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556" y="2617452"/>
            <a:ext cx="4764028" cy="397675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84BFC41-C810-5644-B35A-49CE3D3CCD8A}"/>
              </a:ext>
            </a:extLst>
          </p:cNvPr>
          <p:cNvCxnSpPr>
            <a:cxnSpLocks/>
          </p:cNvCxnSpPr>
          <p:nvPr/>
        </p:nvCxnSpPr>
        <p:spPr>
          <a:xfrm flipV="1">
            <a:off x="6031687" y="2702565"/>
            <a:ext cx="210984" cy="29213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C06C7EB-25E8-164E-AE0F-78F16C682C50}"/>
              </a:ext>
            </a:extLst>
          </p:cNvPr>
          <p:cNvSpPr txBox="1"/>
          <p:nvPr/>
        </p:nvSpPr>
        <p:spPr>
          <a:xfrm>
            <a:off x="5515429" y="4598405"/>
            <a:ext cx="1454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7030A0"/>
                </a:solidFill>
                <a:highlight>
                  <a:srgbClr val="00FFFF"/>
                </a:highlight>
              </a:rPr>
              <a:t>User</a:t>
            </a:r>
            <a:r>
              <a:rPr kumimoji="1" lang="zh-CN" altLang="en-US" sz="1200" dirty="0">
                <a:solidFill>
                  <a:srgbClr val="7030A0"/>
                </a:solidFill>
                <a:highlight>
                  <a:srgbClr val="00FFFF"/>
                </a:highlight>
              </a:rPr>
              <a:t> </a:t>
            </a:r>
            <a:r>
              <a:rPr kumimoji="1" lang="en-US" altLang="zh-CN" sz="1200" dirty="0">
                <a:solidFill>
                  <a:srgbClr val="7030A0"/>
                </a:solidFill>
                <a:highlight>
                  <a:srgbClr val="00FFFF"/>
                </a:highlight>
              </a:rPr>
              <a:t>interrupt</a:t>
            </a:r>
            <a:endParaRPr kumimoji="1" lang="zh-CN" altLang="en-US" sz="1200" dirty="0">
              <a:solidFill>
                <a:srgbClr val="7030A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380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用户态中断用于通知返回结果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实验设定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ym typeface="+mn-ea"/>
              </a:rPr>
              <a:t>实验设定</a:t>
            </a:r>
            <a:r>
              <a:rPr lang="en-US" altLang="zh-CN" sz="2400" dirty="0">
                <a:sym typeface="+mn-ea"/>
              </a:rPr>
              <a:t>:</a:t>
            </a:r>
          </a:p>
          <a:p>
            <a:pPr lvl="1"/>
            <a:r>
              <a:rPr lang="zh-CN" altLang="en-US" sz="2000" dirty="0">
                <a:sym typeface="+mn-ea"/>
              </a:rPr>
              <a:t>给定一定量的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任务</a:t>
            </a:r>
            <a:r>
              <a:rPr lang="en-US" altLang="zh-CN" sz="2000" dirty="0">
                <a:sym typeface="+mn-ea"/>
              </a:rPr>
              <a:t>(read)</a:t>
            </a:r>
            <a:r>
              <a:rPr lang="zh-CN" altLang="en-US" sz="2000" dirty="0">
                <a:sym typeface="+mn-ea"/>
              </a:rPr>
              <a:t>和计算任务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计算任务大小随机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固定的随机序列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dirty="0"/>
              <a:t>700k~7000k</a:t>
            </a:r>
            <a:r>
              <a:rPr lang="zh-CN" altLang="en-US" dirty="0"/>
              <a:t>次乘法</a:t>
            </a:r>
            <a:r>
              <a:rPr lang="en-US" altLang="zh-CN" sz="2000" dirty="0">
                <a:sym typeface="+mn-ea"/>
              </a:rPr>
              <a:t>)</a:t>
            </a:r>
          </a:p>
          <a:p>
            <a:pPr lvl="1"/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任务分为</a:t>
            </a:r>
            <a:r>
              <a:rPr lang="en-US" altLang="zh-CN" sz="2000" dirty="0">
                <a:sym typeface="+mn-ea"/>
              </a:rPr>
              <a:t>4kB,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4MB,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40MB</a:t>
            </a:r>
            <a:r>
              <a:rPr lang="zh-CN" altLang="en-US" sz="2000" dirty="0">
                <a:sym typeface="+mn-ea"/>
              </a:rPr>
              <a:t>三种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随机交替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不涉及并行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只能顺序提交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评价指标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完成所有任务的总时长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每类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的延迟</a:t>
            </a:r>
            <a:endParaRPr lang="en-US" altLang="zh-CN" sz="20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使用同步</a:t>
            </a:r>
            <a:r>
              <a:rPr lang="en-US" altLang="zh-CN" sz="2400" dirty="0">
                <a:sym typeface="+mn-ea"/>
              </a:rPr>
              <a:t>io(normal),</a:t>
            </a:r>
            <a:r>
              <a:rPr lang="zh-CN" altLang="en-US" sz="2400" dirty="0">
                <a:sym typeface="+mn-ea"/>
              </a:rPr>
              <a:t> 异步</a:t>
            </a:r>
            <a:r>
              <a:rPr lang="en-US" altLang="zh-CN" sz="2400" dirty="0" err="1">
                <a:sym typeface="+mn-ea"/>
              </a:rPr>
              <a:t>io_uring+SQPOLL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err="1">
                <a:sym typeface="+mn-ea"/>
              </a:rPr>
              <a:t>uring</a:t>
            </a:r>
            <a:r>
              <a:rPr lang="en-US" altLang="zh-CN" sz="2400" dirty="0">
                <a:sym typeface="+mn-ea"/>
              </a:rPr>
              <a:t>),</a:t>
            </a:r>
            <a:r>
              <a:rPr lang="zh-CN" altLang="en-US" sz="2400" dirty="0">
                <a:sym typeface="+mn-ea"/>
              </a:rPr>
              <a:t> 异步</a:t>
            </a:r>
            <a:r>
              <a:rPr lang="en-US" altLang="zh-CN" sz="2400" dirty="0" err="1">
                <a:sym typeface="+mn-ea"/>
              </a:rPr>
              <a:t>io_uring+SQPOLL+uintr</a:t>
            </a:r>
            <a:r>
              <a:rPr lang="zh-CN" altLang="en-US" sz="2400" dirty="0">
                <a:sym typeface="+mn-ea"/>
              </a:rPr>
              <a:t>三种方式进行比较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BA735A5-6792-1843-9265-ADDD9C913F9D}"/>
              </a:ext>
            </a:extLst>
          </p:cNvPr>
          <p:cNvSpPr/>
          <p:nvPr/>
        </p:nvSpPr>
        <p:spPr>
          <a:xfrm>
            <a:off x="3141242" y="4437264"/>
            <a:ext cx="283344" cy="63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01C76E6-504F-6743-9867-E821AF07849A}"/>
              </a:ext>
            </a:extLst>
          </p:cNvPr>
          <p:cNvSpPr/>
          <p:nvPr/>
        </p:nvSpPr>
        <p:spPr>
          <a:xfrm>
            <a:off x="3424586" y="5059683"/>
            <a:ext cx="283344" cy="63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5BDE89B-E2D7-C64F-BA62-008489CE6F34}"/>
              </a:ext>
            </a:extLst>
          </p:cNvPr>
          <p:cNvSpPr/>
          <p:nvPr/>
        </p:nvSpPr>
        <p:spPr>
          <a:xfrm>
            <a:off x="3132456" y="5697795"/>
            <a:ext cx="283344" cy="95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5059558-9A0D-6D44-B7AC-71E1E9A323C5}"/>
              </a:ext>
            </a:extLst>
          </p:cNvPr>
          <p:cNvSpPr/>
          <p:nvPr/>
        </p:nvSpPr>
        <p:spPr>
          <a:xfrm>
            <a:off x="5585430" y="4437264"/>
            <a:ext cx="283344" cy="6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5C6558C-7C27-2544-8D71-D3034E6E590E}"/>
              </a:ext>
            </a:extLst>
          </p:cNvPr>
          <p:cNvSpPr/>
          <p:nvPr/>
        </p:nvSpPr>
        <p:spPr>
          <a:xfrm>
            <a:off x="8066123" y="4434493"/>
            <a:ext cx="283344" cy="63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85E416F-45C2-4348-8DEE-477C6CC23664}"/>
              </a:ext>
            </a:extLst>
          </p:cNvPr>
          <p:cNvSpPr/>
          <p:nvPr/>
        </p:nvSpPr>
        <p:spPr>
          <a:xfrm>
            <a:off x="5878350" y="5079660"/>
            <a:ext cx="283344" cy="6491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63B7319-A231-744A-823C-0A1EEFA991D3}"/>
              </a:ext>
            </a:extLst>
          </p:cNvPr>
          <p:cNvSpPr/>
          <p:nvPr/>
        </p:nvSpPr>
        <p:spPr>
          <a:xfrm>
            <a:off x="5585430" y="5076743"/>
            <a:ext cx="283344" cy="99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6116B3F-AD97-C74C-B47F-B5CC4AACF226}"/>
              </a:ext>
            </a:extLst>
          </p:cNvPr>
          <p:cNvSpPr/>
          <p:nvPr/>
        </p:nvSpPr>
        <p:spPr>
          <a:xfrm>
            <a:off x="8345389" y="5082629"/>
            <a:ext cx="283344" cy="63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DB221D7-ADB9-1542-BB6E-59226876F6DB}"/>
              </a:ext>
            </a:extLst>
          </p:cNvPr>
          <p:cNvSpPr/>
          <p:nvPr/>
        </p:nvSpPr>
        <p:spPr>
          <a:xfrm>
            <a:off x="8066123" y="5082629"/>
            <a:ext cx="283344" cy="63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highlight>
                <a:srgbClr val="00FFFF"/>
              </a:highlight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543323F-0AAF-D045-9D75-5C483159F5AE}"/>
              </a:ext>
            </a:extLst>
          </p:cNvPr>
          <p:cNvSpPr/>
          <p:nvPr/>
        </p:nvSpPr>
        <p:spPr>
          <a:xfrm>
            <a:off x="8066123" y="5730098"/>
            <a:ext cx="283344" cy="309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highlight>
                <a:srgbClr val="00FFFF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49F1EE-4821-8A45-896D-C75ACA1BDCFC}"/>
              </a:ext>
            </a:extLst>
          </p:cNvPr>
          <p:cNvSpPr txBox="1"/>
          <p:nvPr/>
        </p:nvSpPr>
        <p:spPr>
          <a:xfrm>
            <a:off x="3843377" y="5233290"/>
            <a:ext cx="15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7030A0"/>
                </a:solidFill>
              </a:rPr>
              <a:t>IO,</a:t>
            </a:r>
            <a:r>
              <a:rPr kumimoji="1" lang="zh-CN" altLang="en-US" sz="1400" dirty="0">
                <a:solidFill>
                  <a:srgbClr val="7030A0"/>
                </a:solidFill>
              </a:rPr>
              <a:t> 计算无法重叠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75F67C-94F6-5B4C-9884-0BE9D8D4F1D6}"/>
              </a:ext>
            </a:extLst>
          </p:cNvPr>
          <p:cNvSpPr txBox="1"/>
          <p:nvPr/>
        </p:nvSpPr>
        <p:spPr>
          <a:xfrm>
            <a:off x="6397234" y="521122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7030A0"/>
                </a:solidFill>
              </a:rPr>
              <a:t>IO</a:t>
            </a:r>
            <a:r>
              <a:rPr kumimoji="1" lang="zh-CN" altLang="en-US" sz="1400" dirty="0">
                <a:solidFill>
                  <a:srgbClr val="7030A0"/>
                </a:solidFill>
              </a:rPr>
              <a:t>延迟较大</a:t>
            </a:r>
            <a:endParaRPr kumimoji="1" lang="en-US" altLang="zh-CN" sz="1400" dirty="0">
              <a:solidFill>
                <a:srgbClr val="7030A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F0DB790-6A7C-0644-9869-32B4E7C5F2A6}"/>
              </a:ext>
            </a:extLst>
          </p:cNvPr>
          <p:cNvCxnSpPr>
            <a:cxnSpLocks/>
          </p:cNvCxnSpPr>
          <p:nvPr/>
        </p:nvCxnSpPr>
        <p:spPr>
          <a:xfrm>
            <a:off x="6290798" y="5091313"/>
            <a:ext cx="0" cy="997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1CF080D-EEC1-9A46-9F62-F40E4673C909}"/>
              </a:ext>
            </a:extLst>
          </p:cNvPr>
          <p:cNvCxnSpPr/>
          <p:nvPr/>
        </p:nvCxnSpPr>
        <p:spPr>
          <a:xfrm>
            <a:off x="6157733" y="5091313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5F0372C-DC79-A044-A9C5-800606665AE7}"/>
              </a:ext>
            </a:extLst>
          </p:cNvPr>
          <p:cNvCxnSpPr>
            <a:cxnSpLocks/>
          </p:cNvCxnSpPr>
          <p:nvPr/>
        </p:nvCxnSpPr>
        <p:spPr>
          <a:xfrm>
            <a:off x="5897893" y="6089231"/>
            <a:ext cx="55790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385FCF9-9437-A540-8A2E-4E3CEDA8F3D1}"/>
              </a:ext>
            </a:extLst>
          </p:cNvPr>
          <p:cNvCxnSpPr>
            <a:cxnSpLocks/>
          </p:cNvCxnSpPr>
          <p:nvPr/>
        </p:nvCxnSpPr>
        <p:spPr>
          <a:xfrm>
            <a:off x="3821880" y="5068123"/>
            <a:ext cx="0" cy="638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A2F4B24-5D1C-BD44-8FA1-B11EBBFDDF97}"/>
              </a:ext>
            </a:extLst>
          </p:cNvPr>
          <p:cNvCxnSpPr>
            <a:cxnSpLocks/>
          </p:cNvCxnSpPr>
          <p:nvPr/>
        </p:nvCxnSpPr>
        <p:spPr>
          <a:xfrm>
            <a:off x="3688815" y="5068123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F9D404A-B4AD-3C4A-AD1F-D297A640DC65}"/>
              </a:ext>
            </a:extLst>
          </p:cNvPr>
          <p:cNvCxnSpPr>
            <a:cxnSpLocks/>
          </p:cNvCxnSpPr>
          <p:nvPr/>
        </p:nvCxnSpPr>
        <p:spPr>
          <a:xfrm>
            <a:off x="3688815" y="5702034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4B87D7D-42A0-9344-AA7F-76DE6B5F280A}"/>
              </a:ext>
            </a:extLst>
          </p:cNvPr>
          <p:cNvCxnSpPr>
            <a:cxnSpLocks/>
          </p:cNvCxnSpPr>
          <p:nvPr/>
        </p:nvCxnSpPr>
        <p:spPr>
          <a:xfrm>
            <a:off x="8763248" y="5082629"/>
            <a:ext cx="0" cy="638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0741C35-D521-1D43-94FF-2E2F023FD98A}"/>
              </a:ext>
            </a:extLst>
          </p:cNvPr>
          <p:cNvCxnSpPr>
            <a:cxnSpLocks/>
          </p:cNvCxnSpPr>
          <p:nvPr/>
        </p:nvCxnSpPr>
        <p:spPr>
          <a:xfrm>
            <a:off x="8630183" y="5082629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2FC269-DDBC-FF4F-B6D4-BD6519321EF9}"/>
              </a:ext>
            </a:extLst>
          </p:cNvPr>
          <p:cNvCxnSpPr>
            <a:cxnSpLocks/>
          </p:cNvCxnSpPr>
          <p:nvPr/>
        </p:nvCxnSpPr>
        <p:spPr>
          <a:xfrm>
            <a:off x="8630183" y="5716540"/>
            <a:ext cx="29806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4BE2D39-85CD-F744-A5ED-2171E2F4B5F6}"/>
              </a:ext>
            </a:extLst>
          </p:cNvPr>
          <p:cNvSpPr txBox="1"/>
          <p:nvPr/>
        </p:nvSpPr>
        <p:spPr>
          <a:xfrm>
            <a:off x="9143413" y="518707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重叠</a:t>
            </a:r>
            <a:r>
              <a:rPr kumimoji="1" lang="en-US" altLang="zh-CN" sz="1400" dirty="0">
                <a:solidFill>
                  <a:srgbClr val="7030A0"/>
                </a:solidFill>
              </a:rPr>
              <a:t>+</a:t>
            </a:r>
            <a:r>
              <a:rPr kumimoji="1" lang="zh-CN" altLang="en-US" sz="1400" dirty="0">
                <a:solidFill>
                  <a:srgbClr val="7030A0"/>
                </a:solidFill>
              </a:rPr>
              <a:t>小延迟</a:t>
            </a:r>
            <a:endParaRPr kumimoji="1" lang="en-US" altLang="zh-CN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总览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工作背景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已有工作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工作完成方式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未来工作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25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用户态中断用于通知返回结果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性能对比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1B48A8C-364C-A64B-A33E-A6069AD1B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85400"/>
              </p:ext>
            </p:extLst>
          </p:nvPr>
        </p:nvGraphicFramePr>
        <p:xfrm>
          <a:off x="1399483" y="2403362"/>
          <a:ext cx="7338880" cy="209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776">
                  <a:extLst>
                    <a:ext uri="{9D8B030D-6E8A-4147-A177-3AD203B41FA5}">
                      <a16:colId xmlns:a16="http://schemas.microsoft.com/office/drawing/2014/main" val="1538589254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155603263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3779010223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2503843806"/>
                    </a:ext>
                  </a:extLst>
                </a:gridCol>
                <a:gridCol w="1467776">
                  <a:extLst>
                    <a:ext uri="{9D8B030D-6E8A-4147-A177-3AD203B41FA5}">
                      <a16:colId xmlns:a16="http://schemas.microsoft.com/office/drawing/2014/main" val="1637874214"/>
                    </a:ext>
                  </a:extLst>
                </a:gridCol>
              </a:tblGrid>
              <a:tr h="524972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总用时</a:t>
                      </a:r>
                      <a:r>
                        <a:rPr lang="en-US" altLang="zh-CN" dirty="0"/>
                        <a:t>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4K</a:t>
                      </a:r>
                      <a:r>
                        <a:rPr lang="zh-CN" altLang="en-US" dirty="0"/>
                        <a:t> 延时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 延时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40M</a:t>
                      </a:r>
                      <a:r>
                        <a:rPr lang="zh-CN" altLang="en-US" dirty="0"/>
                        <a:t> 延时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66014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4163422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38753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698487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68084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3546226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205714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269079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1283943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13424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uintr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3591993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41431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727977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8058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8F314-7C71-5C48-AC1D-365AB0C545DF}"/>
              </a:ext>
            </a:extLst>
          </p:cNvPr>
          <p:cNvSpPr txBox="1"/>
          <p:nvPr/>
        </p:nvSpPr>
        <p:spPr>
          <a:xfrm>
            <a:off x="1023814" y="16284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 err="1">
                <a:sym typeface="+mn-ea"/>
              </a:rPr>
              <a:t>Io_num</a:t>
            </a:r>
            <a:r>
              <a:rPr lang="en-US" altLang="zh-CN" sz="2000" dirty="0">
                <a:sym typeface="+mn-ea"/>
              </a:rPr>
              <a:t>=200</a:t>
            </a:r>
            <a:r>
              <a:rPr lang="zh-CN" altLang="en-US" sz="2000" dirty="0">
                <a:sym typeface="+mn-ea"/>
              </a:rPr>
              <a:t>  </a:t>
            </a:r>
            <a:r>
              <a:rPr lang="en-US" altLang="zh-CN" sz="2000" dirty="0" err="1">
                <a:sym typeface="+mn-ea"/>
              </a:rPr>
              <a:t>compute_num</a:t>
            </a:r>
            <a:r>
              <a:rPr lang="en-US" altLang="zh-CN" sz="2000" dirty="0">
                <a:sym typeface="+mn-ea"/>
              </a:rPr>
              <a:t>=1000</a:t>
            </a:r>
          </a:p>
          <a:p>
            <a:pPr lvl="1"/>
            <a:r>
              <a:rPr lang="en-US" altLang="zh-CN" sz="2000" dirty="0">
                <a:sym typeface="+mn-ea"/>
              </a:rPr>
              <a:t>Compute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using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3410806us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B4BB5E1-1BE3-B34E-A113-B456E5FFE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46511"/>
              </p:ext>
            </p:extLst>
          </p:nvPr>
        </p:nvGraphicFramePr>
        <p:xfrm>
          <a:off x="1399483" y="4848755"/>
          <a:ext cx="5937231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077">
                  <a:extLst>
                    <a:ext uri="{9D8B030D-6E8A-4147-A177-3AD203B41FA5}">
                      <a16:colId xmlns:a16="http://schemas.microsoft.com/office/drawing/2014/main" val="3666111404"/>
                    </a:ext>
                  </a:extLst>
                </a:gridCol>
                <a:gridCol w="1979077">
                  <a:extLst>
                    <a:ext uri="{9D8B030D-6E8A-4147-A177-3AD203B41FA5}">
                      <a16:colId xmlns:a16="http://schemas.microsoft.com/office/drawing/2014/main" val="2026561646"/>
                    </a:ext>
                  </a:extLst>
                </a:gridCol>
                <a:gridCol w="1979077">
                  <a:extLst>
                    <a:ext uri="{9D8B030D-6E8A-4147-A177-3AD203B41FA5}">
                      <a16:colId xmlns:a16="http://schemas.microsoft.com/office/drawing/2014/main" val="3670155590"/>
                    </a:ext>
                  </a:extLst>
                </a:gridCol>
              </a:tblGrid>
              <a:tr h="322408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2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0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10601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uintr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36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开发过程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(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结合开发文档展示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)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环境准备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指令捕捉，向软件反馈硬件特性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内存读写实现发送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修改中断处理实现接收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中断收尾实现完整运行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实现直接发中断，提高性能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多次调试，完善实现细节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同时可以查看</a:t>
            </a:r>
            <a:r>
              <a:rPr lang="en-US" altLang="zh-CN" dirty="0" err="1">
                <a:sym typeface="+mn-ea"/>
              </a:rPr>
              <a:t>qemu</a:t>
            </a:r>
            <a:r>
              <a:rPr lang="en-US" altLang="zh-CN" dirty="0">
                <a:sym typeface="+mn-ea"/>
              </a:rPr>
              <a:t>-tutorial</a:t>
            </a:r>
          </a:p>
        </p:txBody>
      </p:sp>
    </p:spTree>
    <p:extLst>
      <p:ext uri="{BB962C8B-B14F-4D97-AF65-F5344CB8AC3E}">
        <p14:creationId xmlns:p14="http://schemas.microsoft.com/office/powerpoint/2010/main" val="332502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指令捕捉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tcg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translate.c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FADCEA-09AA-E64D-AB2F-E87515FB6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14" y="2264547"/>
            <a:ext cx="5029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新增寄存器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(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状态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)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cpu.h</a:t>
            </a:r>
            <a:r>
              <a:rPr lang="en-US" altLang="zh-CN" dirty="0">
                <a:sym typeface="+mn-ea"/>
              </a:rPr>
              <a:t> 258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tcg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sysemu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misc_helper.c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53524B-16F2-E942-8089-3AF2A2B7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97" y="1976415"/>
            <a:ext cx="4511614" cy="21507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F3035E-3A0A-F34F-9E37-F6D1EE846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97" y="4508815"/>
            <a:ext cx="5600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新增寄存器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(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状态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)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cpu.h</a:t>
            </a:r>
            <a:r>
              <a:rPr lang="en-US" altLang="zh-CN" dirty="0">
                <a:sym typeface="+mn-ea"/>
              </a:rPr>
              <a:t> 258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tcg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sysemu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misc_helper.c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53524B-16F2-E942-8089-3AF2A2B7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97" y="1976415"/>
            <a:ext cx="4511614" cy="21507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F3035E-3A0A-F34F-9E37-F6D1EE846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97" y="4508815"/>
            <a:ext cx="5600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9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反馈特性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&amp;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内存读写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//</a:t>
            </a:r>
            <a:r>
              <a:rPr lang="en-US" altLang="zh-CN" dirty="0" err="1">
                <a:sym typeface="+mn-ea"/>
              </a:rPr>
              <a:t>qemu</a:t>
            </a:r>
            <a:r>
              <a:rPr lang="en-US" altLang="zh-CN" dirty="0">
                <a:sym typeface="+mn-ea"/>
              </a:rPr>
              <a:t>/target/i386/</a:t>
            </a:r>
            <a:r>
              <a:rPr lang="en-US" altLang="zh-CN" dirty="0" err="1">
                <a:sym typeface="+mn-ea"/>
              </a:rPr>
              <a:t>cpu.c</a:t>
            </a:r>
            <a:r>
              <a:rPr lang="en-US" altLang="zh-CN" dirty="0">
                <a:sym typeface="+mn-ea"/>
              </a:rPr>
              <a:t> 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tcg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sysemu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misc_helper.c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4ABB5B-D22F-CE41-9C6D-6911E762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97" y="1984098"/>
            <a:ext cx="7150100" cy="119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0F762C-260C-3243-B4F0-11A62CB7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542" y="4165251"/>
            <a:ext cx="882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中断发送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&amp;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接受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//target/i386/</a:t>
            </a:r>
            <a:r>
              <a:rPr lang="en-US" altLang="zh-CN" dirty="0" err="1">
                <a:sym typeface="+mn-ea"/>
              </a:rPr>
              <a:t>sysemu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seg_helper.c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//</a:t>
            </a:r>
            <a:r>
              <a:rPr lang="en-US" altLang="zh-CN" dirty="0" err="1">
                <a:sym typeface="+mn-ea"/>
              </a:rPr>
              <a:t>hw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intc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apic.c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A741A1-5421-C140-8653-8B46E92B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97" y="4104331"/>
            <a:ext cx="9105900" cy="2603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69ACC0-E9D3-B940-8F26-BEAE01984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97" y="2195398"/>
            <a:ext cx="7035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4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Uintr-linux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主要由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开发人员开发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查看源码可以更加清楚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逻辑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学习和模仿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深度掌握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 开发逻辑和技巧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有利用</a:t>
            </a:r>
            <a:r>
              <a:rPr lang="en-US" altLang="zh-CN" dirty="0" err="1">
                <a:sym typeface="+mn-ea"/>
              </a:rPr>
              <a:t>apic</a:t>
            </a:r>
            <a:r>
              <a:rPr lang="zh-CN" altLang="en-US" dirty="0">
                <a:sym typeface="+mn-ea"/>
              </a:rPr>
              <a:t>实现在操作系统内部给用户程序发中断的版本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36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技术总结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335436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9475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F4DBB1-2586-514D-8857-69D62AD66344}"/>
              </a:ext>
            </a:extLst>
          </p:cNvPr>
          <p:cNvSpPr txBox="1"/>
          <p:nvPr/>
        </p:nvSpPr>
        <p:spPr>
          <a:xfrm>
            <a:off x="2631989" y="1879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6B3499-9BA4-7442-A25C-7886ACA7BFDC}"/>
              </a:ext>
            </a:extLst>
          </p:cNvPr>
          <p:cNvSpPr txBox="1"/>
          <p:nvPr/>
        </p:nvSpPr>
        <p:spPr>
          <a:xfrm>
            <a:off x="871414" y="1299644"/>
            <a:ext cx="10395795" cy="529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ym typeface="+mn-ea"/>
              </a:rPr>
              <a:t>Qemu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熟悉硬件逻辑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的实现逻辑</a:t>
            </a:r>
            <a:endParaRPr lang="en-US" altLang="zh-CN" dirty="0">
              <a:sym typeface="+mn-ea"/>
            </a:endParaRPr>
          </a:p>
          <a:p>
            <a:pPr lvl="1" algn="just"/>
            <a:r>
              <a:rPr lang="zh-CN" altLang="en-US" dirty="0">
                <a:sym typeface="+mn-ea"/>
              </a:rPr>
              <a:t>熟悉</a:t>
            </a:r>
            <a:r>
              <a:rPr lang="en-US" altLang="zh-CN" dirty="0">
                <a:sym typeface="+mn-ea"/>
              </a:rPr>
              <a:t>x86</a:t>
            </a:r>
            <a:r>
              <a:rPr lang="zh-CN" altLang="en-US" dirty="0">
                <a:sym typeface="+mn-ea"/>
              </a:rPr>
              <a:t>架构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apic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xsave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仔细看</a:t>
            </a:r>
            <a:r>
              <a:rPr lang="en-US" altLang="zh-CN" dirty="0">
                <a:sym typeface="+mn-ea"/>
              </a:rPr>
              <a:t>SDM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Linux-</a:t>
            </a:r>
            <a:r>
              <a:rPr lang="en-US" altLang="zh-CN" dirty="0" err="1">
                <a:sym typeface="+mn-ea"/>
              </a:rPr>
              <a:t>uintr</a:t>
            </a:r>
            <a:r>
              <a:rPr lang="en-US" altLang="zh-CN" dirty="0">
                <a:sym typeface="+mn-ea"/>
              </a:rPr>
              <a:t>:</a:t>
            </a: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对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的实现逻辑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对内存读写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中断控制的实现接口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熟悉</a:t>
            </a:r>
            <a:r>
              <a:rPr lang="en-US" altLang="zh-CN" dirty="0" err="1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内部的各类数据结构和作用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尽可能严谨实现自己的逻辑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有物理机器支持的解决方案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前期依然可以使用</a:t>
            </a:r>
            <a:r>
              <a:rPr lang="en-US" altLang="zh-CN" dirty="0" err="1">
                <a:sym typeface="+mn-ea"/>
              </a:rPr>
              <a:t>qemu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92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未来可行工作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更方便的系统调用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返回共享内存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更多的链接建立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需要思考方案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的用户空间外设驱动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和协程的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服务器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异步系统调用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不基于异步框架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完善</a:t>
            </a:r>
            <a:r>
              <a:rPr lang="en-US" altLang="zh-CN" dirty="0" err="1">
                <a:sym typeface="+mn-ea"/>
              </a:rPr>
              <a:t>qemu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xsave</a:t>
            </a:r>
            <a:r>
              <a:rPr lang="zh-CN" altLang="en-US" dirty="0">
                <a:sym typeface="+mn-ea"/>
              </a:rPr>
              <a:t>机制和错误检查机制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 达到完备实现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8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背景和需求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微内核将内核与系统服务层分离出来，如文件系统、网络、</a:t>
            </a:r>
            <a:r>
              <a:rPr lang="en-US" altLang="zh-CN" sz="2400" dirty="0"/>
              <a:t>GUI</a:t>
            </a:r>
            <a:r>
              <a:rPr lang="zh-CN" altLang="en-US" sz="2400" dirty="0"/>
              <a:t>等都变成用户态进程，内核只保留最重要的进程管理、内存管理、进程间通信等功能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安全</a:t>
            </a:r>
            <a:endParaRPr lang="en-US" altLang="zh-CN" sz="2000" dirty="0"/>
          </a:p>
          <a:p>
            <a:pPr lvl="1"/>
            <a:r>
              <a:rPr lang="zh-CN" altLang="en-US" sz="2000" dirty="0"/>
              <a:t>容错性好</a:t>
            </a:r>
            <a:endParaRPr lang="en-US" altLang="zh-CN" sz="2000" dirty="0"/>
          </a:p>
          <a:p>
            <a:pPr lvl="1"/>
            <a:r>
              <a:rPr lang="zh-CN" altLang="en-US" sz="2000" dirty="0"/>
              <a:t>模块化</a:t>
            </a:r>
            <a:endParaRPr lang="en-US" altLang="zh-CN" sz="2000" dirty="0"/>
          </a:p>
          <a:p>
            <a:pPr lvl="1"/>
            <a:r>
              <a:rPr lang="zh-CN" altLang="en-US" sz="2000" dirty="0"/>
              <a:t>可定制化</a:t>
            </a:r>
            <a:endParaRPr lang="en-US" altLang="zh-CN" sz="2000" dirty="0"/>
          </a:p>
          <a:p>
            <a:r>
              <a:rPr lang="zh-CN" altLang="en-US" sz="2400" dirty="0">
                <a:latin typeface="+mn-ea"/>
              </a:rPr>
              <a:t>缺点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微内核的各个模块都是独立进程，需要进行进程间通信（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Inter-Process Communication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而大量的服务访问会导致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开销大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 成为性能瓶颈。</a:t>
            </a:r>
          </a:p>
          <a:p>
            <a:endParaRPr lang="en-US" altLang="zh-CN" sz="24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1A1B12-72FA-EE4F-9802-FB49D419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92" y="4477035"/>
            <a:ext cx="4814827" cy="18928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9D861-11DF-564C-84A4-A54565C56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015" y="2416425"/>
            <a:ext cx="16764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B78801-83B1-684D-82BA-202C7133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802" y="2618027"/>
            <a:ext cx="1886368" cy="5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更方便的系统调用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&amp;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更多链接建立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主要面向操作系统的修改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需要思考解决方案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最好以库的形式呈现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更多用户程序的编写和测试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156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用户空间外设驱动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&amp;web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框架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用户空间外设驱动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具体的应用场景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操作系统修改提供中断转移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需要设计</a:t>
            </a:r>
            <a:r>
              <a:rPr lang="en-US" altLang="zh-CN" dirty="0">
                <a:sym typeface="+mn-ea"/>
              </a:rPr>
              <a:t>)</a:t>
            </a:r>
          </a:p>
          <a:p>
            <a:pPr lvl="1"/>
            <a:r>
              <a:rPr lang="zh-CN" altLang="en-US" dirty="0">
                <a:sym typeface="+mn-ea"/>
              </a:rPr>
              <a:t>需要和其他方案进行性能对比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可拓展性和测试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框架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验证可行性和性能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主要是用户程序的编写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可以框架化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271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进一步计划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 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用户态中断的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web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框架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8F314-7C71-5C48-AC1D-365AB0C545DF}"/>
              </a:ext>
            </a:extLst>
          </p:cNvPr>
          <p:cNvSpPr txBox="1"/>
          <p:nvPr/>
        </p:nvSpPr>
        <p:spPr>
          <a:xfrm>
            <a:off x="1485256" y="1361153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63DCF12-FE77-0D41-B394-584688C7D569}"/>
              </a:ext>
            </a:extLst>
          </p:cNvPr>
          <p:cNvSpPr txBox="1"/>
          <p:nvPr/>
        </p:nvSpPr>
        <p:spPr>
          <a:xfrm>
            <a:off x="424231" y="2437441"/>
            <a:ext cx="3298800" cy="2176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>
                <a:sym typeface="+mn-ea"/>
              </a:rPr>
              <a:t>Backend: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new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thread</a:t>
            </a:r>
          </a:p>
          <a:p>
            <a:pPr lvl="1"/>
            <a:r>
              <a:rPr lang="zh-CN" altLang="en-US" sz="2000" dirty="0">
                <a:sym typeface="+mn-ea"/>
              </a:rPr>
              <a:t>内存占用较高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并发较低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一些情况下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动态文件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相应密度更高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A355C2-64B0-9E41-8101-4B309450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94" y="1763735"/>
            <a:ext cx="1790700" cy="558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259BA75-9834-434E-A55C-7B77F6F5C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394" y="1786074"/>
            <a:ext cx="1255060" cy="5141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CC11D8-0A21-D944-9291-5E719C0E0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565" y="1312380"/>
            <a:ext cx="2564445" cy="2103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A0F472-54E0-8B4E-A239-7E8F2D6DB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366" y="3429000"/>
            <a:ext cx="2620841" cy="2103350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EFE6A20-8CB7-E842-8F3F-BD87B16C7148}"/>
              </a:ext>
            </a:extLst>
          </p:cNvPr>
          <p:cNvSpPr txBox="1"/>
          <p:nvPr/>
        </p:nvSpPr>
        <p:spPr>
          <a:xfrm>
            <a:off x="7477665" y="2364055"/>
            <a:ext cx="3298800" cy="2176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>
                <a:sym typeface="+mn-ea"/>
              </a:rPr>
              <a:t>Backend: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epoll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内存占用低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高并发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高负载下延时增大</a:t>
            </a:r>
            <a:endParaRPr lang="en-US" altLang="zh-CN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207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进一步计划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 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用户态中断的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web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框架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D6732-3D11-3E43-A883-8D7FBA08F678}"/>
              </a:ext>
            </a:extLst>
          </p:cNvPr>
          <p:cNvSpPr txBox="1"/>
          <p:nvPr/>
        </p:nvSpPr>
        <p:spPr>
          <a:xfrm>
            <a:off x="871414" y="1476059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8F314-7C71-5C48-AC1D-365AB0C545DF}"/>
              </a:ext>
            </a:extLst>
          </p:cNvPr>
          <p:cNvSpPr txBox="1"/>
          <p:nvPr/>
        </p:nvSpPr>
        <p:spPr>
          <a:xfrm>
            <a:off x="1485256" y="1361153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sz="2000" dirty="0">
              <a:sym typeface="+mn-ea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408E0FD-2921-6949-8BB4-33AD9C27DA55}"/>
              </a:ext>
            </a:extLst>
          </p:cNvPr>
          <p:cNvSpPr/>
          <p:nvPr/>
        </p:nvSpPr>
        <p:spPr>
          <a:xfrm>
            <a:off x="7377903" y="3518799"/>
            <a:ext cx="657041" cy="436086"/>
          </a:xfrm>
          <a:prstGeom prst="roundRect">
            <a:avLst/>
          </a:prstGeom>
          <a:solidFill>
            <a:srgbClr val="A75AC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uintr</a:t>
            </a:r>
            <a:endParaRPr lang="en-US" altLang="zh-CN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58D76D0-A2B1-AE44-9BE2-A9BFAA9284F6}"/>
              </a:ext>
            </a:extLst>
          </p:cNvPr>
          <p:cNvSpPr/>
          <p:nvPr/>
        </p:nvSpPr>
        <p:spPr>
          <a:xfrm>
            <a:off x="6191817" y="3071996"/>
            <a:ext cx="546931" cy="1329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内核线程</a:t>
            </a:r>
            <a:endParaRPr lang="en-US" altLang="zh-CN" sz="14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CA9CC7C-7420-B64B-86DF-9EF564832E29}"/>
              </a:ext>
            </a:extLst>
          </p:cNvPr>
          <p:cNvSpPr/>
          <p:nvPr/>
        </p:nvSpPr>
        <p:spPr>
          <a:xfrm>
            <a:off x="8710902" y="3071996"/>
            <a:ext cx="546931" cy="13296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中断处理函数</a:t>
            </a:r>
            <a:endParaRPr lang="en-US" altLang="zh-CN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13534A6-3017-9343-8F6A-F2751F2D5F31}"/>
              </a:ext>
            </a:extLst>
          </p:cNvPr>
          <p:cNvSpPr/>
          <p:nvPr/>
        </p:nvSpPr>
        <p:spPr>
          <a:xfrm>
            <a:off x="10272715" y="1619624"/>
            <a:ext cx="546931" cy="11303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服务协程</a:t>
            </a:r>
            <a:endParaRPr lang="en-US" altLang="zh-CN" sz="14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2D6F105-B1F2-4746-B600-337F9E344233}"/>
              </a:ext>
            </a:extLst>
          </p:cNvPr>
          <p:cNvSpPr/>
          <p:nvPr/>
        </p:nvSpPr>
        <p:spPr>
          <a:xfrm>
            <a:off x="10272715" y="3071997"/>
            <a:ext cx="546931" cy="11303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服务协程</a:t>
            </a:r>
            <a:endParaRPr lang="en-US" altLang="zh-CN" sz="14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BAD07F4-E64F-4548-BBE1-12D85DECB943}"/>
              </a:ext>
            </a:extLst>
          </p:cNvPr>
          <p:cNvSpPr/>
          <p:nvPr/>
        </p:nvSpPr>
        <p:spPr>
          <a:xfrm>
            <a:off x="10272715" y="4568252"/>
            <a:ext cx="546931" cy="11303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服务协程</a:t>
            </a:r>
            <a:endParaRPr lang="en-US" altLang="zh-CN" sz="1400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0082EE6-EFBC-A048-8E5F-1C4B702775C3}"/>
              </a:ext>
            </a:extLst>
          </p:cNvPr>
          <p:cNvSpPr/>
          <p:nvPr/>
        </p:nvSpPr>
        <p:spPr>
          <a:xfrm>
            <a:off x="4889443" y="1602566"/>
            <a:ext cx="546931" cy="11303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endParaRPr lang="en-US" altLang="zh-CN" sz="14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773B2C6-51D6-5940-8A66-CC66B1F4D2FC}"/>
              </a:ext>
            </a:extLst>
          </p:cNvPr>
          <p:cNvSpPr/>
          <p:nvPr/>
        </p:nvSpPr>
        <p:spPr>
          <a:xfrm>
            <a:off x="4889443" y="3106317"/>
            <a:ext cx="546931" cy="11303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endParaRPr lang="en-US" altLang="zh-CN" sz="1400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D8A17F1-77AD-3943-98ED-E0FBB7775621}"/>
              </a:ext>
            </a:extLst>
          </p:cNvPr>
          <p:cNvSpPr/>
          <p:nvPr/>
        </p:nvSpPr>
        <p:spPr>
          <a:xfrm>
            <a:off x="4889442" y="4656863"/>
            <a:ext cx="546931" cy="11303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</a:t>
            </a:r>
            <a:endParaRPr lang="en-US" altLang="zh-CN" sz="14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26EBC8D-EC90-5D4B-93CC-3F6E505D3437}"/>
              </a:ext>
            </a:extLst>
          </p:cNvPr>
          <p:cNvSpPr/>
          <p:nvPr/>
        </p:nvSpPr>
        <p:spPr>
          <a:xfrm>
            <a:off x="6228620" y="5129202"/>
            <a:ext cx="1020256" cy="467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Io_uring</a:t>
            </a:r>
            <a:endParaRPr lang="en-US" altLang="zh-CN" sz="14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AB20846-1350-DA49-BA28-7AF1CAAAD7E5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5436374" y="2167721"/>
            <a:ext cx="755443" cy="156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3DB2401-197A-A147-83BC-BB6569793A36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5436374" y="3671472"/>
            <a:ext cx="755443" cy="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A436F7A-3FFA-F740-9EE0-06125FCDE23B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 flipV="1">
            <a:off x="5436373" y="3736842"/>
            <a:ext cx="755444" cy="14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5BCE545-3D0E-444B-8BD4-CCE3A3D8A8A2}"/>
              </a:ext>
            </a:extLst>
          </p:cNvPr>
          <p:cNvSpPr txBox="1"/>
          <p:nvPr/>
        </p:nvSpPr>
        <p:spPr>
          <a:xfrm>
            <a:off x="5298569" y="2813980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提交</a:t>
            </a:r>
            <a:r>
              <a:rPr kumimoji="1" lang="en-US" altLang="zh-CN" sz="1100" dirty="0"/>
              <a:t>web</a:t>
            </a:r>
            <a:r>
              <a:rPr kumimoji="1" lang="zh-CN" altLang="en-US" sz="1100" dirty="0"/>
              <a:t>请求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F282ED-DF54-194A-A4DE-A454FB68FF15}"/>
              </a:ext>
            </a:extLst>
          </p:cNvPr>
          <p:cNvCxnSpPr>
            <a:stCxn id="13" idx="2"/>
          </p:cNvCxnSpPr>
          <p:nvPr/>
        </p:nvCxnSpPr>
        <p:spPr>
          <a:xfrm>
            <a:off x="6465283" y="4401687"/>
            <a:ext cx="107397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0C5B571-6175-D148-BB25-3A06EC43567F}"/>
              </a:ext>
            </a:extLst>
          </p:cNvPr>
          <p:cNvSpPr txBox="1"/>
          <p:nvPr/>
        </p:nvSpPr>
        <p:spPr>
          <a:xfrm>
            <a:off x="6465282" y="460912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获取</a:t>
            </a:r>
            <a:r>
              <a:rPr kumimoji="1" lang="en-US" altLang="zh-CN" sz="1100" dirty="0"/>
              <a:t>io,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accept</a:t>
            </a:r>
            <a:endParaRPr kumimoji="1" lang="zh-CN" altLang="en-US" sz="11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67EDB63-4863-5D41-A26B-ED06E38588D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738748" y="3736842"/>
            <a:ext cx="63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689AA2D-A158-0B4B-B75B-DA3B1143D0D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034944" y="3736842"/>
            <a:ext cx="675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CD34587-9870-034A-A51C-FBEE29AB737A}"/>
              </a:ext>
            </a:extLst>
          </p:cNvPr>
          <p:cNvSpPr txBox="1"/>
          <p:nvPr/>
        </p:nvSpPr>
        <p:spPr>
          <a:xfrm>
            <a:off x="8092585" y="4498742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轮询完成队列</a:t>
            </a:r>
            <a:r>
              <a:rPr kumimoji="1" lang="en-US" altLang="zh-CN" sz="1100" dirty="0"/>
              <a:t>,</a:t>
            </a:r>
            <a:r>
              <a:rPr kumimoji="1" lang="zh-CN" altLang="en-US" sz="1100" dirty="0"/>
              <a:t> 调用服务协程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D344ED2F-D25C-DD41-8F90-C0EAFF665C6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9257833" y="2184779"/>
            <a:ext cx="1014882" cy="155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E868249-265C-DA47-8581-84AC87A7239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7833" y="3637152"/>
            <a:ext cx="1014882" cy="9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05582BE-0152-A34D-B1A4-6C22F32C749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9257833" y="3736842"/>
            <a:ext cx="1014882" cy="139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0CD92B98-86F6-704E-BDEC-A14FD679EB59}"/>
              </a:ext>
            </a:extLst>
          </p:cNvPr>
          <p:cNvCxnSpPr>
            <a:stCxn id="16" idx="3"/>
            <a:endCxn id="21" idx="2"/>
          </p:cNvCxnSpPr>
          <p:nvPr/>
        </p:nvCxnSpPr>
        <p:spPr>
          <a:xfrm flipH="1">
            <a:off x="6738748" y="3637152"/>
            <a:ext cx="4080898" cy="1959411"/>
          </a:xfrm>
          <a:prstGeom prst="bentConnector4">
            <a:avLst>
              <a:gd name="adj1" fmla="val -5602"/>
              <a:gd name="adj2" fmla="val 11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49E5EA-B291-AA46-AAF3-37482DFC9ED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65283" y="2446412"/>
            <a:ext cx="53698" cy="62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形 51" descr="数据库">
            <a:extLst>
              <a:ext uri="{FF2B5EF4-FFF2-40B4-BE49-F238E27FC236}">
                <a16:creationId xmlns:a16="http://schemas.microsoft.com/office/drawing/2014/main" id="{A6B01D3A-BBB2-FA48-A0B7-96AEC4F54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7393" y="1598749"/>
            <a:ext cx="914400" cy="91440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9017F34-0F07-9443-92CE-624AF9AD9D29}"/>
              </a:ext>
            </a:extLst>
          </p:cNvPr>
          <p:cNvSpPr txBox="1"/>
          <p:nvPr/>
        </p:nvSpPr>
        <p:spPr>
          <a:xfrm>
            <a:off x="6483032" y="25903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写入磁盘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8526E0E-10E1-024A-B4CB-44678EE5227F}"/>
              </a:ext>
            </a:extLst>
          </p:cNvPr>
          <p:cNvSpPr txBox="1"/>
          <p:nvPr/>
        </p:nvSpPr>
        <p:spPr>
          <a:xfrm>
            <a:off x="8322934" y="5884177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提交</a:t>
            </a:r>
            <a:r>
              <a:rPr kumimoji="1" lang="en-US" altLang="zh-CN" sz="1100" dirty="0"/>
              <a:t>io,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accept</a:t>
            </a:r>
            <a:endParaRPr kumimoji="1" lang="zh-CN" altLang="en-US" sz="11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63DCF12-FE77-0D41-B394-584688C7D569}"/>
              </a:ext>
            </a:extLst>
          </p:cNvPr>
          <p:cNvSpPr txBox="1"/>
          <p:nvPr/>
        </p:nvSpPr>
        <p:spPr>
          <a:xfrm>
            <a:off x="0" y="1476058"/>
            <a:ext cx="10515600" cy="5301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 err="1">
                <a:sym typeface="+mn-ea"/>
              </a:rPr>
              <a:t>Cpu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低系统调用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 利用率更高</a:t>
            </a:r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内存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省去了线程的堆栈开销</a:t>
            </a:r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和网络异步的统一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r>
              <a:rPr lang="en-US" altLang="zh-CN" sz="2000" dirty="0" err="1">
                <a:sym typeface="+mn-ea"/>
              </a:rPr>
              <a:t>Uintr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中断和轮询的无缝切换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已有工作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 基于</a:t>
            </a:r>
            <a:r>
              <a:rPr lang="en-US" altLang="zh-CN" sz="2000" dirty="0" err="1">
                <a:sym typeface="+mn-ea"/>
              </a:rPr>
              <a:t>Cgo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io</a:t>
            </a:r>
            <a:r>
              <a:rPr lang="zh-CN" altLang="en-US" sz="2000" dirty="0">
                <a:sym typeface="+mn-ea"/>
              </a:rPr>
              <a:t>程序</a:t>
            </a:r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  <a:p>
            <a:pPr lvl="1"/>
            <a:endParaRPr lang="en-US" altLang="zh-CN" sz="20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9882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异步系统调用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先过编译关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主要对操作系统修改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可以用</a:t>
            </a:r>
            <a:r>
              <a:rPr lang="en-US" altLang="zh-CN" dirty="0">
                <a:sym typeface="+mn-ea"/>
              </a:rPr>
              <a:t>rust</a:t>
            </a:r>
            <a:r>
              <a:rPr lang="zh-CN" altLang="en-US" dirty="0">
                <a:sym typeface="+mn-ea"/>
              </a:rPr>
              <a:t>编写的小操作系统实现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对</a:t>
            </a:r>
            <a:r>
              <a:rPr lang="en-US" altLang="zh-CN" dirty="0" err="1">
                <a:sym typeface="+mn-ea"/>
              </a:rPr>
              <a:t>uintr</a:t>
            </a:r>
            <a:r>
              <a:rPr lang="zh-CN" altLang="en-US" dirty="0">
                <a:sym typeface="+mn-ea"/>
              </a:rPr>
              <a:t>的使用也有协议层面的定义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可以编写成库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可以先从异步的进程间通信开始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有很强的研究价值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375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感谢校外导师提供的帮助和硬件支持</a:t>
            </a:r>
            <a:r>
              <a:rPr kumimoji="1" lang="en-US" altLang="zh-CN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!</a:t>
            </a: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感谢贾越凯、贺鲲鹏、尤予阳、张译仁以及其他学长的帮助！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背景和需求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传统</a:t>
            </a:r>
            <a:r>
              <a:rPr lang="en-US" altLang="zh-CN" sz="2400" dirty="0">
                <a:latin typeface="+mn-ea"/>
              </a:rPr>
              <a:t>IPC</a:t>
            </a:r>
          </a:p>
          <a:p>
            <a:pPr lvl="1"/>
            <a:r>
              <a:rPr lang="zh-CN" altLang="en-US" sz="2000" dirty="0">
                <a:latin typeface="+mn-ea"/>
              </a:rPr>
              <a:t>同步机制：陷入内核需要很多的切换开销</a:t>
            </a:r>
          </a:p>
          <a:p>
            <a:pPr lvl="1"/>
            <a:r>
              <a:rPr lang="zh-CN" altLang="en-US" sz="2000" dirty="0">
                <a:latin typeface="+mn-ea"/>
              </a:rPr>
              <a:t>数据传递：在不同用户空间传递数据需要拷贝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XPC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Cross Process Call,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ISCA19 paper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一种同步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高效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安全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易用的</a:t>
            </a:r>
            <a:r>
              <a:rPr lang="en-US" altLang="zh-CN" sz="2000" dirty="0">
                <a:latin typeface="+mn-ea"/>
              </a:rPr>
              <a:t>IPC</a:t>
            </a:r>
            <a:r>
              <a:rPr lang="zh-CN" altLang="en-US" sz="2000" dirty="0">
                <a:latin typeface="+mn-ea"/>
              </a:rPr>
              <a:t>机制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使用新增指令（</a:t>
            </a:r>
            <a:r>
              <a:rPr lang="en-US" altLang="zh-CN" sz="2000" dirty="0" err="1">
                <a:latin typeface="+mn-ea"/>
              </a:rPr>
              <a:t>xcall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 err="1">
                <a:latin typeface="+mn-ea"/>
              </a:rPr>
              <a:t>xret</a:t>
            </a:r>
            <a:r>
              <a:rPr lang="zh-CN" altLang="en-US" sz="2000" dirty="0">
                <a:latin typeface="+mn-ea"/>
              </a:rPr>
              <a:t>），硬件直接完成进程切换，无需陷入到内核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缺点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 硬件和操作系统的修改成本太大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需求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 软硬件修改较小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同时又能实现良好的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性能。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92D3DB-62F1-0B4E-A5E1-322879A2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36" y="2817540"/>
            <a:ext cx="898646" cy="61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DD14F0-13CE-CC48-977C-82C45296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737" y="2817540"/>
            <a:ext cx="6182946" cy="6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简介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RISC-V</a:t>
            </a:r>
            <a:r>
              <a:rPr lang="zh-CN" altLang="en-US" sz="2400" dirty="0">
                <a:latin typeface="+mn-ea"/>
              </a:rPr>
              <a:t>提出了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规范支持用户态中断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Intel </a:t>
            </a:r>
            <a:r>
              <a:rPr lang="zh-CN" altLang="en-US" sz="2400" dirty="0">
                <a:latin typeface="+mn-ea"/>
              </a:rPr>
              <a:t>推出的新硬件特性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本项目采用的平台</a:t>
            </a:r>
            <a:r>
              <a:rPr lang="en-US" altLang="zh-CN" sz="2400" dirty="0"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用户态中断允许将中断直接发送到用户空间</a:t>
            </a:r>
          </a:p>
          <a:p>
            <a:r>
              <a:rPr lang="zh-CN" altLang="en-US" sz="2400" dirty="0">
                <a:latin typeface="+mn-ea"/>
              </a:rPr>
              <a:t>低延迟，低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占用，不需要切换到内核</a:t>
            </a:r>
          </a:p>
          <a:p>
            <a:r>
              <a:rPr lang="zh-CN" altLang="en-US" sz="2400" dirty="0">
                <a:latin typeface="+mn-ea"/>
              </a:rPr>
              <a:t>接收方为用户态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 发送方可以是用户态或内核态</a:t>
            </a:r>
          </a:p>
          <a:p>
            <a:r>
              <a:rPr lang="zh-CN" altLang="en-US" sz="2400" dirty="0">
                <a:latin typeface="+mn-ea"/>
              </a:rPr>
              <a:t>硬件是已有的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 内核对硬件的适配只是简单的增加系统调用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满足微内核的需求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在修改成本低的条件下获得高的性能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在后续实验中获得验证</a:t>
            </a:r>
            <a:r>
              <a:rPr lang="en-US" altLang="zh-CN" sz="2400" dirty="0">
                <a:latin typeface="+mn-ea"/>
              </a:rPr>
              <a:t>)</a:t>
            </a:r>
          </a:p>
          <a:p>
            <a:r>
              <a:rPr lang="zh-CN" altLang="en-US" sz="2400" dirty="0">
                <a:latin typeface="+mn-ea"/>
              </a:rPr>
              <a:t>满足宏内核的需求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内核能够发送中断到用户态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用于用户态硬件驱动</a:t>
            </a:r>
            <a:r>
              <a:rPr lang="en-US" altLang="zh-CN" sz="2400" dirty="0"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5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原理和实现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硬件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新增若干指令以及寄存器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内核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新增系统调用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新增两种数据结构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为接收方维护 </a:t>
            </a:r>
            <a:r>
              <a:rPr lang="en-US" altLang="zh-CN" dirty="0">
                <a:latin typeface="+mn-ea"/>
              </a:rPr>
              <a:t>UPID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User Posted Interrupt Descriptor)</a:t>
            </a:r>
            <a:r>
              <a:rPr lang="zh-CN" altLang="en-US" dirty="0">
                <a:latin typeface="+mn-ea"/>
              </a:rPr>
              <a:t> ，为发送方维护 </a:t>
            </a:r>
            <a:r>
              <a:rPr lang="en-US" altLang="zh-CN" dirty="0">
                <a:latin typeface="+mn-ea"/>
              </a:rPr>
              <a:t>UITT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User Interrupt Target Table)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用户程序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接受方需要注册中断处理函数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同时分配中断向量给发送方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 控制中断的使能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stui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。发送方需要注册才能成功发送。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详细请查看</a:t>
            </a:r>
            <a:r>
              <a:rPr lang="en-US" altLang="zh-CN" dirty="0">
                <a:latin typeface="+mn-ea"/>
              </a:rPr>
              <a:t>SDM</a:t>
            </a: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02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用户程序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用户程序样例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8BB7F-3F79-D149-9CF5-811498FD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66" y="2020363"/>
            <a:ext cx="7329889" cy="36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用户程序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用户程序样例</a:t>
            </a:r>
            <a:r>
              <a:rPr lang="en-US" altLang="zh-CN" dirty="0">
                <a:latin typeface="+mn-ea"/>
              </a:rPr>
              <a:t>:</a:t>
            </a: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627D09-5C00-7A4E-B6D0-D82CBDB2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8" y="2109452"/>
            <a:ext cx="7958426" cy="33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用户态中断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: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内核和硬件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434539"/>
            <a:ext cx="10515600" cy="47900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ON:</a:t>
            </a:r>
            <a:r>
              <a:rPr lang="zh-CN" altLang="en-US" dirty="0">
                <a:latin typeface="+mn-ea"/>
              </a:rPr>
              <a:t> 是否有中断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SN:</a:t>
            </a:r>
            <a:r>
              <a:rPr lang="zh-CN" altLang="en-US" dirty="0">
                <a:latin typeface="+mn-ea"/>
              </a:rPr>
              <a:t> 使能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NV:</a:t>
            </a:r>
            <a:r>
              <a:rPr lang="zh-CN" altLang="en-US" dirty="0">
                <a:latin typeface="+mn-ea"/>
              </a:rPr>
              <a:t> 中断编号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NDST:</a:t>
            </a:r>
            <a:r>
              <a:rPr lang="zh-CN" altLang="en-US" dirty="0">
                <a:latin typeface="+mn-ea"/>
              </a:rPr>
              <a:t> 接收方核号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PIR:</a:t>
            </a:r>
            <a:r>
              <a:rPr lang="zh-CN" altLang="en-US" dirty="0">
                <a:latin typeface="+mn-ea"/>
              </a:rPr>
              <a:t> 中断向量状态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5D0D86B5-9A8F-9144-AFD8-87839D2D5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6" y="2395921"/>
            <a:ext cx="4812000" cy="3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3287</Words>
  <Application>Microsoft Macintosh PowerPoint</Application>
  <PresentationFormat>宽屏</PresentationFormat>
  <Paragraphs>485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思源宋体 Heavy</vt:lpstr>
      <vt:lpstr>思源宋体 Medium</vt:lpstr>
      <vt:lpstr>宋体</vt:lpstr>
      <vt:lpstr>微软雅黑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2636</cp:revision>
  <cp:lastPrinted>2022-06-10T15:08:45Z</cp:lastPrinted>
  <dcterms:created xsi:type="dcterms:W3CDTF">2022-06-10T15:08:45Z</dcterms:created>
  <dcterms:modified xsi:type="dcterms:W3CDTF">2022-09-11T13:18:01Z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