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Barlow ExtraLight"/>
      <p:regular r:id="rId19"/>
      <p:bold r:id="rId20"/>
      <p:italic r:id="rId21"/>
      <p:boldItalic r:id="rId22"/>
    </p:embeddedFont>
    <p:embeddedFont>
      <p:font typeface="Hepta Slab Medium"/>
      <p:regular r:id="rId23"/>
      <p:bold r:id="rId24"/>
    </p:embeddedFont>
    <p:embeddedFont>
      <p:font typeface="Hepta Slab Light"/>
      <p:regular r:id="rId25"/>
      <p:bold r:id="rId26"/>
    </p:embeddedFont>
    <p:embeddedFont>
      <p:font typeface="Hepta Slab"/>
      <p:regular r:id="rId27"/>
      <p:bold r:id="rId28"/>
    </p:embeddedFont>
    <p:embeddedFont>
      <p:font typeface="Barlow Medium"/>
      <p:regular r:id="rId29"/>
      <p:bold r:id="rId30"/>
      <p:italic r:id="rId31"/>
      <p:boldItalic r:id="rId32"/>
    </p:embeddedFont>
    <p:embeddedFont>
      <p:font typeface="Barlow Light"/>
      <p:regular r:id="rId33"/>
      <p:bold r:id="rId34"/>
      <p:italic r:id="rId35"/>
      <p:boldItalic r:id="rId36"/>
    </p:embeddedFont>
    <p:embeddedFont>
      <p:font typeface="Barlow"/>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boldItalic.fntdata"/><Relationship Id="rId20" Type="http://schemas.openxmlformats.org/officeDocument/2006/relationships/font" Target="fonts/BarlowExtraLight-bold.fntdata"/><Relationship Id="rId22" Type="http://schemas.openxmlformats.org/officeDocument/2006/relationships/font" Target="fonts/BarlowExtraLight-boldItalic.fntdata"/><Relationship Id="rId21" Type="http://schemas.openxmlformats.org/officeDocument/2006/relationships/font" Target="fonts/BarlowExtraLight-italic.fntdata"/><Relationship Id="rId24" Type="http://schemas.openxmlformats.org/officeDocument/2006/relationships/font" Target="fonts/HeptaSlabMedium-bold.fntdata"/><Relationship Id="rId23" Type="http://schemas.openxmlformats.org/officeDocument/2006/relationships/font" Target="fonts/HeptaSlabMediu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ptaSlabLight-bold.fntdata"/><Relationship Id="rId25" Type="http://schemas.openxmlformats.org/officeDocument/2006/relationships/font" Target="fonts/HeptaSlabLight-regular.fntdata"/><Relationship Id="rId28" Type="http://schemas.openxmlformats.org/officeDocument/2006/relationships/font" Target="fonts/HeptaSlab-bold.fntdata"/><Relationship Id="rId27" Type="http://schemas.openxmlformats.org/officeDocument/2006/relationships/font" Target="fonts/HeptaSlab-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Medium-italic.fntdata"/><Relationship Id="rId30" Type="http://schemas.openxmlformats.org/officeDocument/2006/relationships/font" Target="fonts/BarlowMedium-bold.fntdata"/><Relationship Id="rId11" Type="http://schemas.openxmlformats.org/officeDocument/2006/relationships/slide" Target="slides/slide6.xml"/><Relationship Id="rId33" Type="http://schemas.openxmlformats.org/officeDocument/2006/relationships/font" Target="fonts/BarlowLight-regular.fntdata"/><Relationship Id="rId10" Type="http://schemas.openxmlformats.org/officeDocument/2006/relationships/slide" Target="slides/slide5.xml"/><Relationship Id="rId32" Type="http://schemas.openxmlformats.org/officeDocument/2006/relationships/font" Target="fonts/BarlowMedium-boldItalic.fntdata"/><Relationship Id="rId13" Type="http://schemas.openxmlformats.org/officeDocument/2006/relationships/slide" Target="slides/slide8.xml"/><Relationship Id="rId35" Type="http://schemas.openxmlformats.org/officeDocument/2006/relationships/font" Target="fonts/BarlowLight-italic.fntdata"/><Relationship Id="rId12" Type="http://schemas.openxmlformats.org/officeDocument/2006/relationships/slide" Target="slides/slide7.xml"/><Relationship Id="rId34" Type="http://schemas.openxmlformats.org/officeDocument/2006/relationships/font" Target="fonts/BarlowLight-bold.fntdata"/><Relationship Id="rId15" Type="http://schemas.openxmlformats.org/officeDocument/2006/relationships/slide" Target="slides/slide10.xml"/><Relationship Id="rId37" Type="http://schemas.openxmlformats.org/officeDocument/2006/relationships/font" Target="fonts/Barlow-regular.fntdata"/><Relationship Id="rId14" Type="http://schemas.openxmlformats.org/officeDocument/2006/relationships/slide" Target="slides/slide9.xml"/><Relationship Id="rId36" Type="http://schemas.openxmlformats.org/officeDocument/2006/relationships/font" Target="fonts/BarlowLight-boldItalic.fntdata"/><Relationship Id="rId17" Type="http://schemas.openxmlformats.org/officeDocument/2006/relationships/slide" Target="slides/slide12.xml"/><Relationship Id="rId39" Type="http://schemas.openxmlformats.org/officeDocument/2006/relationships/font" Target="fonts/Barlow-italic.fntdata"/><Relationship Id="rId16" Type="http://schemas.openxmlformats.org/officeDocument/2006/relationships/slide" Target="slides/slide11.xml"/><Relationship Id="rId38" Type="http://schemas.openxmlformats.org/officeDocument/2006/relationships/font" Target="fonts/Barlow-bold.fntdata"/><Relationship Id="rId19" Type="http://schemas.openxmlformats.org/officeDocument/2006/relationships/font" Target="fonts/BarlowExtraLight-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d9267fc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4d9267fc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3f867ca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3f867ca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53f867ca4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3f867ca4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50">
                <a:solidFill>
                  <a:schemeClr val="dk1"/>
                </a:solidFill>
              </a:rPr>
              <a:t>(base) ado@Ados-MBP llm_engineering % conda activate llms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(llms) ado@Ados-MBP llm_engineering % jupyter lab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850">
                <a:solidFill>
                  <a:schemeClr val="dk1"/>
                </a:solidFill>
              </a:rPr>
              <a:t>(base) ado@Ados-MBP llm_engineering % pwd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/Users/ado/projects/llm_engineering</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(base) ado@Ados-MBP llm_engineering % conda activate llms </a:t>
            </a:r>
            <a:endParaRPr sz="850">
              <a:solidFill>
                <a:schemeClr val="dk1"/>
              </a:solidFill>
            </a:endParaRPr>
          </a:p>
          <a:p>
            <a:pPr indent="0" lvl="0" marL="0" rtl="0" algn="l">
              <a:lnSpc>
                <a:spcPct val="115000"/>
              </a:lnSpc>
              <a:spcBef>
                <a:spcPts val="0"/>
              </a:spcBef>
              <a:spcAft>
                <a:spcPts val="0"/>
              </a:spcAft>
              <a:buNone/>
            </a:pPr>
            <a:r>
              <a:t/>
            </a:r>
            <a:endParaRPr sz="850">
              <a:solidFill>
                <a:schemeClr val="dk1"/>
              </a:solidFill>
            </a:endParaRPr>
          </a:p>
          <a:p>
            <a:pPr indent="0" lvl="0" marL="0" rtl="0" algn="l">
              <a:lnSpc>
                <a:spcPct val="115000"/>
              </a:lnSpc>
              <a:spcBef>
                <a:spcPts val="0"/>
              </a:spcBef>
              <a:spcAft>
                <a:spcPts val="0"/>
              </a:spcAft>
              <a:buNone/>
            </a:pPr>
            <a:r>
              <a:rPr lang="en" sz="850">
                <a:solidFill>
                  <a:schemeClr val="dk1"/>
                </a:solidFill>
              </a:rPr>
              <a:t> cd /Users/ado/projects/llm_engineering</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3f867ca41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3f867ca41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4d9267fc13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4d9267fc13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4d9267fc13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4d9267fc13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d9267fc1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d9267fc1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Barlow Light"/>
                <a:ea typeface="Barlow Light"/>
                <a:cs typeface="Barlow Light"/>
                <a:sym typeface="Barlow Light"/>
              </a:rPr>
              <a:t>“AI is evolving at an incredible speed. The idea of an AI agent that can automatically launch a product for you seems distant, but very real. And when it happens, APIs will be the main orchestrators behind it.</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d9267fc13_0_4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d9267fc13_0_4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3f867ca4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3f867ca4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3f867ca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3f867ca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53f867ca4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53f867ca4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3f867ca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3f867ca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4d9267fc13_0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4d9267fc13_0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31" name="Shape 131"/>
        <p:cNvGrpSpPr/>
        <p:nvPr/>
      </p:nvGrpSpPr>
      <p:grpSpPr>
        <a:xfrm>
          <a:off x="0" y="0"/>
          <a:ext cx="0" cy="0"/>
          <a:chOff x="0" y="0"/>
          <a:chExt cx="0" cy="0"/>
        </a:xfrm>
      </p:grpSpPr>
      <p:sp>
        <p:nvSpPr>
          <p:cNvPr id="132" name="Google Shape;132;p2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33" name="Google Shape;133;p2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34" name="Google Shape;134;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35" name="Shape 135"/>
        <p:cNvGrpSpPr/>
        <p:nvPr/>
      </p:nvGrpSpPr>
      <p:grpSpPr>
        <a:xfrm>
          <a:off x="0" y="0"/>
          <a:ext cx="0" cy="0"/>
          <a:chOff x="0" y="0"/>
          <a:chExt cx="0" cy="0"/>
        </a:xfrm>
      </p:grpSpPr>
      <p:sp>
        <p:nvSpPr>
          <p:cNvPr id="136" name="Google Shape;136;p24"/>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4"/>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38" name="Google Shape;138;p24"/>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39" name="Google Shape;139;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40" name="Shape 140"/>
        <p:cNvGrpSpPr/>
        <p:nvPr/>
      </p:nvGrpSpPr>
      <p:grpSpPr>
        <a:xfrm>
          <a:off x="0" y="0"/>
          <a:ext cx="0" cy="0"/>
          <a:chOff x="0" y="0"/>
          <a:chExt cx="0" cy="0"/>
        </a:xfrm>
      </p:grpSpPr>
      <p:sp>
        <p:nvSpPr>
          <p:cNvPr id="141" name="Google Shape;141;p25"/>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42" name="Google Shape;142;p25"/>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3" name="Google Shape;143;p25"/>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4" name="Google Shape;144;p25"/>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5" name="Google Shape;145;p25"/>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6" name="Google Shape;146;p25"/>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47" name="Google Shape;147;p25"/>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48" name="Google Shape;148;p25"/>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49" name="Google Shape;149;p25"/>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0" name="Google Shape;150;p25"/>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1" name="Google Shape;151;p25"/>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2" name="Google Shape;152;p25"/>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3" name="Google Shape;153;p25"/>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4" name="Google Shape;154;p25"/>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5" name="Google Shape;155;p25"/>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6" name="Google Shape;156;p25"/>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57" name="Google Shape;157;p25"/>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58" name="Google Shape;158;p25"/>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59" name="Google Shape;159;p25"/>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0" name="Google Shape;160;p2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161" name="Shape 161"/>
        <p:cNvGrpSpPr/>
        <p:nvPr/>
      </p:nvGrpSpPr>
      <p:grpSpPr>
        <a:xfrm>
          <a:off x="0" y="0"/>
          <a:ext cx="0" cy="0"/>
          <a:chOff x="0" y="0"/>
          <a:chExt cx="0" cy="0"/>
        </a:xfrm>
      </p:grpSpPr>
      <p:sp>
        <p:nvSpPr>
          <p:cNvPr id="162" name="Google Shape;162;p26"/>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164" name="Google Shape;164;p26"/>
          <p:cNvSpPr/>
          <p:nvPr>
            <p:ph idx="2" type="pic"/>
          </p:nvPr>
        </p:nvSpPr>
        <p:spPr>
          <a:xfrm>
            <a:off x="3915225" y="1631250"/>
            <a:ext cx="4441200" cy="3009900"/>
          </a:xfrm>
          <a:prstGeom prst="roundRect">
            <a:avLst>
              <a:gd fmla="val 16667" name="adj"/>
            </a:avLst>
          </a:prstGeom>
          <a:noFill/>
          <a:ln>
            <a:noFill/>
          </a:ln>
        </p:spPr>
      </p:sp>
      <p:sp>
        <p:nvSpPr>
          <p:cNvPr id="165" name="Google Shape;165;p26"/>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66" name="Google Shape;166;p26"/>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67" name="Google Shape;167;p2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168" name="Shape 168"/>
        <p:cNvGrpSpPr/>
        <p:nvPr/>
      </p:nvGrpSpPr>
      <p:grpSpPr>
        <a:xfrm>
          <a:off x="0" y="0"/>
          <a:ext cx="0" cy="0"/>
          <a:chOff x="0" y="0"/>
          <a:chExt cx="0" cy="0"/>
        </a:xfrm>
      </p:grpSpPr>
      <p:sp>
        <p:nvSpPr>
          <p:cNvPr id="169" name="Google Shape;169;p27"/>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71" name="Google Shape;171;p27"/>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2" name="Google Shape;172;p27"/>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173" name="Google Shape;173;p2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174" name="Shape 174"/>
        <p:cNvGrpSpPr/>
        <p:nvPr/>
      </p:nvGrpSpPr>
      <p:grpSpPr>
        <a:xfrm>
          <a:off x="0" y="0"/>
          <a:ext cx="0" cy="0"/>
          <a:chOff x="0" y="0"/>
          <a:chExt cx="0" cy="0"/>
        </a:xfrm>
      </p:grpSpPr>
      <p:sp>
        <p:nvSpPr>
          <p:cNvPr id="175" name="Google Shape;175;p28"/>
          <p:cNvSpPr/>
          <p:nvPr>
            <p:ph idx="2" type="pic"/>
          </p:nvPr>
        </p:nvSpPr>
        <p:spPr>
          <a:xfrm>
            <a:off x="791150" y="522900"/>
            <a:ext cx="1294800" cy="1918500"/>
          </a:xfrm>
          <a:prstGeom prst="rect">
            <a:avLst/>
          </a:prstGeom>
          <a:noFill/>
          <a:ln>
            <a:noFill/>
          </a:ln>
        </p:spPr>
      </p:sp>
      <p:sp>
        <p:nvSpPr>
          <p:cNvPr id="176" name="Google Shape;176;p28"/>
          <p:cNvSpPr/>
          <p:nvPr>
            <p:ph idx="3" type="pic"/>
          </p:nvPr>
        </p:nvSpPr>
        <p:spPr>
          <a:xfrm>
            <a:off x="2355375" y="522900"/>
            <a:ext cx="1294800" cy="1918500"/>
          </a:xfrm>
          <a:prstGeom prst="rect">
            <a:avLst/>
          </a:prstGeom>
          <a:noFill/>
          <a:ln>
            <a:noFill/>
          </a:ln>
        </p:spPr>
      </p:sp>
      <p:sp>
        <p:nvSpPr>
          <p:cNvPr id="177" name="Google Shape;177;p28"/>
          <p:cNvSpPr/>
          <p:nvPr>
            <p:ph idx="4" type="pic"/>
          </p:nvPr>
        </p:nvSpPr>
        <p:spPr>
          <a:xfrm>
            <a:off x="3921313" y="522900"/>
            <a:ext cx="1294800" cy="1918500"/>
          </a:xfrm>
          <a:prstGeom prst="rect">
            <a:avLst/>
          </a:prstGeom>
          <a:noFill/>
          <a:ln>
            <a:noFill/>
          </a:ln>
        </p:spPr>
      </p:sp>
      <p:sp>
        <p:nvSpPr>
          <p:cNvPr id="178" name="Google Shape;178;p28"/>
          <p:cNvSpPr/>
          <p:nvPr>
            <p:ph idx="5" type="pic"/>
          </p:nvPr>
        </p:nvSpPr>
        <p:spPr>
          <a:xfrm>
            <a:off x="5491588" y="522900"/>
            <a:ext cx="1294800" cy="1918500"/>
          </a:xfrm>
          <a:prstGeom prst="rect">
            <a:avLst/>
          </a:prstGeom>
          <a:noFill/>
          <a:ln>
            <a:noFill/>
          </a:ln>
        </p:spPr>
      </p:sp>
      <p:sp>
        <p:nvSpPr>
          <p:cNvPr id="179" name="Google Shape;179;p28"/>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180" name="Google Shape;180;p28"/>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81" name="Google Shape;181;p28"/>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2" name="Google Shape;182;p28"/>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3" name="Google Shape;183;p28"/>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4" name="Google Shape;184;p28"/>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185" name="Google Shape;185;p28"/>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6" name="Google Shape;186;p28"/>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7" name="Google Shape;187;p28"/>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8" name="Google Shape;188;p28"/>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189" name="Google Shape;189;p2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190" name="Shape 190"/>
        <p:cNvGrpSpPr/>
        <p:nvPr/>
      </p:nvGrpSpPr>
      <p:grpSpPr>
        <a:xfrm>
          <a:off x="0" y="0"/>
          <a:ext cx="0" cy="0"/>
          <a:chOff x="0" y="0"/>
          <a:chExt cx="0" cy="0"/>
        </a:xfrm>
      </p:grpSpPr>
      <p:sp>
        <p:nvSpPr>
          <p:cNvPr id="191" name="Google Shape;191;p29"/>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192" name="Google Shape;192;p29"/>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193" name="Google Shape;193;p2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194" name="Shape 194"/>
        <p:cNvGrpSpPr/>
        <p:nvPr/>
      </p:nvGrpSpPr>
      <p:grpSpPr>
        <a:xfrm>
          <a:off x="0" y="0"/>
          <a:ext cx="0" cy="0"/>
          <a:chOff x="0" y="0"/>
          <a:chExt cx="0" cy="0"/>
        </a:xfrm>
      </p:grpSpPr>
      <p:sp>
        <p:nvSpPr>
          <p:cNvPr id="195" name="Google Shape;195;p3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96" name="Google Shape;196;p30"/>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197" name="Google Shape;197;p30"/>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8" name="Google Shape;198;p3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199" name="Shape 199"/>
        <p:cNvGrpSpPr/>
        <p:nvPr/>
      </p:nvGrpSpPr>
      <p:grpSpPr>
        <a:xfrm>
          <a:off x="0" y="0"/>
          <a:ext cx="0" cy="0"/>
          <a:chOff x="0" y="0"/>
          <a:chExt cx="0" cy="0"/>
        </a:xfrm>
      </p:grpSpPr>
      <p:sp>
        <p:nvSpPr>
          <p:cNvPr id="200" name="Google Shape;200;p31"/>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1" name="Google Shape;201;p31"/>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2" name="Google Shape;202;p31"/>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3" name="Google Shape;203;p31"/>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04" name="Google Shape;204;p31"/>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05" name="Google Shape;205;p31"/>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06" name="Google Shape;206;p3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07" name="Shape 207"/>
        <p:cNvGrpSpPr/>
        <p:nvPr/>
      </p:nvGrpSpPr>
      <p:grpSpPr>
        <a:xfrm>
          <a:off x="0" y="0"/>
          <a:ext cx="0" cy="0"/>
          <a:chOff x="0" y="0"/>
          <a:chExt cx="0" cy="0"/>
        </a:xfrm>
      </p:grpSpPr>
      <p:sp>
        <p:nvSpPr>
          <p:cNvPr id="208" name="Google Shape;208;p32"/>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09" name="Google Shape;209;p32"/>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10" name="Google Shape;21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11" name="Shape 211"/>
        <p:cNvGrpSpPr/>
        <p:nvPr/>
      </p:nvGrpSpPr>
      <p:grpSpPr>
        <a:xfrm>
          <a:off x="0" y="0"/>
          <a:ext cx="0" cy="0"/>
          <a:chOff x="0" y="0"/>
          <a:chExt cx="0" cy="0"/>
        </a:xfrm>
      </p:grpSpPr>
      <p:sp>
        <p:nvSpPr>
          <p:cNvPr id="212" name="Google Shape;212;p33"/>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13" name="Google Shape;213;p33"/>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14" name="Google Shape;214;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15" name="Shape 215"/>
        <p:cNvGrpSpPr/>
        <p:nvPr/>
      </p:nvGrpSpPr>
      <p:grpSpPr>
        <a:xfrm>
          <a:off x="0" y="0"/>
          <a:ext cx="0" cy="0"/>
          <a:chOff x="0" y="0"/>
          <a:chExt cx="0" cy="0"/>
        </a:xfrm>
      </p:grpSpPr>
      <p:sp>
        <p:nvSpPr>
          <p:cNvPr id="216" name="Google Shape;216;p34"/>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4"/>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8" name="Google Shape;218;p34"/>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19" name="Google Shape;219;p3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34"/>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34"/>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22" name="Shape 222"/>
        <p:cNvGrpSpPr/>
        <p:nvPr/>
      </p:nvGrpSpPr>
      <p:grpSpPr>
        <a:xfrm>
          <a:off x="0" y="0"/>
          <a:ext cx="0" cy="0"/>
          <a:chOff x="0" y="0"/>
          <a:chExt cx="0" cy="0"/>
        </a:xfrm>
      </p:grpSpPr>
      <p:sp>
        <p:nvSpPr>
          <p:cNvPr id="223" name="Google Shape;223;p35"/>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24" name="Google Shape;224;p35"/>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25" name="Google Shape;225;p35"/>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26" name="Google Shape;226;p35"/>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27" name="Google Shape;227;p35"/>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28" name="Google Shape;228;p35"/>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9" name="Google Shape;229;p3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30" name="Shape 230"/>
        <p:cNvGrpSpPr/>
        <p:nvPr/>
      </p:nvGrpSpPr>
      <p:grpSpPr>
        <a:xfrm>
          <a:off x="0" y="0"/>
          <a:ext cx="0" cy="0"/>
          <a:chOff x="0" y="0"/>
          <a:chExt cx="0" cy="0"/>
        </a:xfrm>
      </p:grpSpPr>
      <p:sp>
        <p:nvSpPr>
          <p:cNvPr id="231" name="Google Shape;231;p36"/>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32" name="Google Shape;232;p36"/>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33" name="Google Shape;233;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34" name="Shape 234"/>
        <p:cNvGrpSpPr/>
        <p:nvPr/>
      </p:nvGrpSpPr>
      <p:grpSpPr>
        <a:xfrm>
          <a:off x="0" y="0"/>
          <a:ext cx="0" cy="0"/>
          <a:chOff x="0" y="0"/>
          <a:chExt cx="0" cy="0"/>
        </a:xfrm>
      </p:grpSpPr>
      <p:sp>
        <p:nvSpPr>
          <p:cNvPr id="235" name="Google Shape;235;p37"/>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7"/>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37" name="Google Shape;237;p37"/>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38" name="Google Shape;238;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39" name="Shape 239"/>
        <p:cNvGrpSpPr/>
        <p:nvPr/>
      </p:nvGrpSpPr>
      <p:grpSpPr>
        <a:xfrm>
          <a:off x="0" y="0"/>
          <a:ext cx="0" cy="0"/>
          <a:chOff x="0" y="0"/>
          <a:chExt cx="0" cy="0"/>
        </a:xfrm>
      </p:grpSpPr>
      <p:sp>
        <p:nvSpPr>
          <p:cNvPr id="240" name="Google Shape;240;p38"/>
          <p:cNvSpPr/>
          <p:nvPr>
            <p:ph idx="2" type="pic"/>
          </p:nvPr>
        </p:nvSpPr>
        <p:spPr>
          <a:xfrm>
            <a:off x="0" y="0"/>
            <a:ext cx="9144000" cy="5143500"/>
          </a:xfrm>
          <a:prstGeom prst="rect">
            <a:avLst/>
          </a:prstGeom>
          <a:noFill/>
          <a:ln>
            <a:noFill/>
          </a:ln>
        </p:spPr>
      </p:sp>
      <p:sp>
        <p:nvSpPr>
          <p:cNvPr id="241" name="Google Shape;241;p38"/>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42" name="Google Shape;242;p38"/>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43" name="Google Shape;243;p38"/>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44" name="Google Shape;24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45" name="Shape 245"/>
        <p:cNvGrpSpPr/>
        <p:nvPr/>
      </p:nvGrpSpPr>
      <p:grpSpPr>
        <a:xfrm>
          <a:off x="0" y="0"/>
          <a:ext cx="0" cy="0"/>
          <a:chOff x="0" y="0"/>
          <a:chExt cx="0" cy="0"/>
        </a:xfrm>
      </p:grpSpPr>
      <p:sp>
        <p:nvSpPr>
          <p:cNvPr id="246" name="Google Shape;246;p39"/>
          <p:cNvSpPr/>
          <p:nvPr>
            <p:ph idx="2" type="pic"/>
          </p:nvPr>
        </p:nvSpPr>
        <p:spPr>
          <a:xfrm>
            <a:off x="5485725" y="523025"/>
            <a:ext cx="3135300" cy="4097700"/>
          </a:xfrm>
          <a:prstGeom prst="roundRect">
            <a:avLst>
              <a:gd fmla="val 16667" name="adj"/>
            </a:avLst>
          </a:prstGeom>
          <a:noFill/>
          <a:ln>
            <a:noFill/>
          </a:ln>
        </p:spPr>
      </p:sp>
      <p:sp>
        <p:nvSpPr>
          <p:cNvPr id="247" name="Google Shape;247;p39"/>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48" name="Google Shape;248;p39"/>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49" name="Google Shape;249;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50" name="Shape 250"/>
        <p:cNvGrpSpPr/>
        <p:nvPr/>
      </p:nvGrpSpPr>
      <p:grpSpPr>
        <a:xfrm>
          <a:off x="0" y="0"/>
          <a:ext cx="0" cy="0"/>
          <a:chOff x="0" y="0"/>
          <a:chExt cx="0" cy="0"/>
        </a:xfrm>
      </p:grpSpPr>
      <p:sp>
        <p:nvSpPr>
          <p:cNvPr id="251" name="Google Shape;251;p40"/>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2" name="Google Shape;252;p40"/>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3" name="Google Shape;253;p40"/>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4" name="Google Shape;254;p40"/>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55" name="Google Shape;255;p40"/>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56" name="Google Shape;256;p40"/>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57" name="Google Shape;257;p40"/>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258" name="Google Shape;258;p40"/>
          <p:cNvSpPr/>
          <p:nvPr>
            <p:ph idx="7" type="pic"/>
          </p:nvPr>
        </p:nvSpPr>
        <p:spPr>
          <a:xfrm>
            <a:off x="7049625" y="523025"/>
            <a:ext cx="1305900" cy="1918500"/>
          </a:xfrm>
          <a:prstGeom prst="roundRect">
            <a:avLst>
              <a:gd fmla="val 16667" name="adj"/>
            </a:avLst>
          </a:prstGeom>
          <a:noFill/>
          <a:ln>
            <a:noFill/>
          </a:ln>
        </p:spPr>
      </p:sp>
      <p:sp>
        <p:nvSpPr>
          <p:cNvPr id="259" name="Google Shape;259;p40"/>
          <p:cNvSpPr/>
          <p:nvPr>
            <p:ph idx="8" type="pic"/>
          </p:nvPr>
        </p:nvSpPr>
        <p:spPr>
          <a:xfrm>
            <a:off x="784775" y="522100"/>
            <a:ext cx="1305900" cy="1918500"/>
          </a:xfrm>
          <a:prstGeom prst="roundRect">
            <a:avLst>
              <a:gd fmla="val 16667" name="adj"/>
            </a:avLst>
          </a:prstGeom>
          <a:noFill/>
          <a:ln>
            <a:noFill/>
          </a:ln>
        </p:spPr>
      </p:sp>
      <p:sp>
        <p:nvSpPr>
          <p:cNvPr id="260" name="Google Shape;260;p40"/>
          <p:cNvSpPr/>
          <p:nvPr>
            <p:ph idx="9" type="pic"/>
          </p:nvPr>
        </p:nvSpPr>
        <p:spPr>
          <a:xfrm>
            <a:off x="2343950" y="523500"/>
            <a:ext cx="1305900" cy="1918500"/>
          </a:xfrm>
          <a:prstGeom prst="roundRect">
            <a:avLst>
              <a:gd fmla="val 16667" name="adj"/>
            </a:avLst>
          </a:prstGeom>
          <a:noFill/>
          <a:ln>
            <a:noFill/>
          </a:ln>
        </p:spPr>
      </p:sp>
      <p:sp>
        <p:nvSpPr>
          <p:cNvPr id="261" name="Google Shape;261;p40"/>
          <p:cNvSpPr/>
          <p:nvPr>
            <p:ph idx="13" type="pic"/>
          </p:nvPr>
        </p:nvSpPr>
        <p:spPr>
          <a:xfrm>
            <a:off x="3915213" y="523500"/>
            <a:ext cx="1305900" cy="1918500"/>
          </a:xfrm>
          <a:prstGeom prst="roundRect">
            <a:avLst>
              <a:gd fmla="val 16667" name="adj"/>
            </a:avLst>
          </a:prstGeom>
          <a:noFill/>
          <a:ln>
            <a:noFill/>
          </a:ln>
        </p:spPr>
      </p:sp>
      <p:sp>
        <p:nvSpPr>
          <p:cNvPr id="262" name="Google Shape;262;p40"/>
          <p:cNvSpPr/>
          <p:nvPr>
            <p:ph idx="14" type="pic"/>
          </p:nvPr>
        </p:nvSpPr>
        <p:spPr>
          <a:xfrm>
            <a:off x="5490975" y="523500"/>
            <a:ext cx="1305900" cy="1918500"/>
          </a:xfrm>
          <a:prstGeom prst="roundRect">
            <a:avLst>
              <a:gd fmla="val 16667" name="adj"/>
            </a:avLst>
          </a:prstGeom>
          <a:noFill/>
          <a:ln>
            <a:noFill/>
          </a:ln>
        </p:spPr>
      </p:sp>
      <p:sp>
        <p:nvSpPr>
          <p:cNvPr id="263" name="Google Shape;263;p40"/>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64" name="Google Shape;264;p40"/>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65" name="Google Shape;265;p40"/>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6" name="Google Shape;266;p40"/>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7" name="Google Shape;267;p40"/>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8" name="Google Shape;268;p40"/>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269" name="Google Shape;269;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270" name="Shape 270"/>
        <p:cNvGrpSpPr/>
        <p:nvPr/>
      </p:nvGrpSpPr>
      <p:grpSpPr>
        <a:xfrm>
          <a:off x="0" y="0"/>
          <a:ext cx="0" cy="0"/>
          <a:chOff x="0" y="0"/>
          <a:chExt cx="0" cy="0"/>
        </a:xfrm>
      </p:grpSpPr>
      <p:sp>
        <p:nvSpPr>
          <p:cNvPr id="271" name="Google Shape;271;p41"/>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2" name="Google Shape;272;p41"/>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273" name="Google Shape;273;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274" name="Shape 274"/>
        <p:cNvGrpSpPr/>
        <p:nvPr/>
      </p:nvGrpSpPr>
      <p:grpSpPr>
        <a:xfrm>
          <a:off x="0" y="0"/>
          <a:ext cx="0" cy="0"/>
          <a:chOff x="0" y="0"/>
          <a:chExt cx="0" cy="0"/>
        </a:xfrm>
      </p:grpSpPr>
      <p:sp>
        <p:nvSpPr>
          <p:cNvPr id="275" name="Google Shape;275;p42"/>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6" name="Google Shape;276;p42"/>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277" name="Google Shape;27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278" name="Shape 278"/>
        <p:cNvGrpSpPr/>
        <p:nvPr/>
      </p:nvGrpSpPr>
      <p:grpSpPr>
        <a:xfrm>
          <a:off x="0" y="0"/>
          <a:ext cx="0" cy="0"/>
          <a:chOff x="0" y="0"/>
          <a:chExt cx="0" cy="0"/>
        </a:xfrm>
      </p:grpSpPr>
      <p:sp>
        <p:nvSpPr>
          <p:cNvPr id="279" name="Google Shape;279;p43"/>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280" name="Google Shape;280;p43"/>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1" name="Google Shape;281;p43"/>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2" name="Google Shape;282;p43"/>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83" name="Google Shape;283;p43"/>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84" name="Google Shape;284;p43"/>
          <p:cNvSpPr/>
          <p:nvPr>
            <p:ph idx="5" type="pic"/>
          </p:nvPr>
        </p:nvSpPr>
        <p:spPr>
          <a:xfrm>
            <a:off x="7049625" y="1588125"/>
            <a:ext cx="1305900" cy="1918500"/>
          </a:xfrm>
          <a:prstGeom prst="roundRect">
            <a:avLst>
              <a:gd fmla="val 16667" name="adj"/>
            </a:avLst>
          </a:prstGeom>
          <a:noFill/>
          <a:ln>
            <a:noFill/>
          </a:ln>
        </p:spPr>
      </p:sp>
      <p:sp>
        <p:nvSpPr>
          <p:cNvPr id="285" name="Google Shape;285;p43"/>
          <p:cNvSpPr/>
          <p:nvPr>
            <p:ph idx="6" type="pic"/>
          </p:nvPr>
        </p:nvSpPr>
        <p:spPr>
          <a:xfrm>
            <a:off x="3915213" y="1588600"/>
            <a:ext cx="1305900" cy="1918500"/>
          </a:xfrm>
          <a:prstGeom prst="roundRect">
            <a:avLst>
              <a:gd fmla="val 16667" name="adj"/>
            </a:avLst>
          </a:prstGeom>
          <a:noFill/>
          <a:ln>
            <a:noFill/>
          </a:ln>
        </p:spPr>
      </p:sp>
      <p:sp>
        <p:nvSpPr>
          <p:cNvPr id="286" name="Google Shape;286;p43"/>
          <p:cNvSpPr/>
          <p:nvPr>
            <p:ph idx="7" type="pic"/>
          </p:nvPr>
        </p:nvSpPr>
        <p:spPr>
          <a:xfrm>
            <a:off x="5490975" y="1588600"/>
            <a:ext cx="1305900" cy="1918500"/>
          </a:xfrm>
          <a:prstGeom prst="roundRect">
            <a:avLst>
              <a:gd fmla="val 16667" name="adj"/>
            </a:avLst>
          </a:prstGeom>
          <a:noFill/>
          <a:ln>
            <a:noFill/>
          </a:ln>
        </p:spPr>
      </p:sp>
      <p:sp>
        <p:nvSpPr>
          <p:cNvPr id="287" name="Google Shape;287;p43"/>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8" name="Google Shape;288;p43"/>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89" name="Google Shape;289;p43"/>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290" name="Google Shape;290;p43"/>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291" name="Google Shape;291;p43"/>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2" name="Google Shape;292;p43"/>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3" name="Google Shape;293;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294" name="Shape 294"/>
        <p:cNvGrpSpPr/>
        <p:nvPr/>
      </p:nvGrpSpPr>
      <p:grpSpPr>
        <a:xfrm>
          <a:off x="0" y="0"/>
          <a:ext cx="0" cy="0"/>
          <a:chOff x="0" y="0"/>
          <a:chExt cx="0" cy="0"/>
        </a:xfrm>
      </p:grpSpPr>
      <p:sp>
        <p:nvSpPr>
          <p:cNvPr id="295" name="Google Shape;295;p44"/>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296" name="Google Shape;296;p44"/>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297" name="Google Shape;297;p44"/>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298" name="Google Shape;298;p44"/>
          <p:cNvSpPr/>
          <p:nvPr>
            <p:ph idx="3" type="pic"/>
          </p:nvPr>
        </p:nvSpPr>
        <p:spPr>
          <a:xfrm>
            <a:off x="7049625" y="523025"/>
            <a:ext cx="1305900" cy="1918500"/>
          </a:xfrm>
          <a:prstGeom prst="roundRect">
            <a:avLst>
              <a:gd fmla="val 16667" name="adj"/>
            </a:avLst>
          </a:prstGeom>
          <a:noFill/>
          <a:ln>
            <a:noFill/>
          </a:ln>
        </p:spPr>
      </p:sp>
      <p:sp>
        <p:nvSpPr>
          <p:cNvPr id="299" name="Google Shape;299;p44"/>
          <p:cNvSpPr/>
          <p:nvPr>
            <p:ph idx="4" type="pic"/>
          </p:nvPr>
        </p:nvSpPr>
        <p:spPr>
          <a:xfrm>
            <a:off x="784775" y="522100"/>
            <a:ext cx="1305900" cy="1918500"/>
          </a:xfrm>
          <a:prstGeom prst="roundRect">
            <a:avLst>
              <a:gd fmla="val 16667" name="adj"/>
            </a:avLst>
          </a:prstGeom>
          <a:noFill/>
          <a:ln>
            <a:noFill/>
          </a:ln>
        </p:spPr>
      </p:sp>
      <p:sp>
        <p:nvSpPr>
          <p:cNvPr id="300" name="Google Shape;300;p44"/>
          <p:cNvSpPr/>
          <p:nvPr>
            <p:ph idx="5" type="pic"/>
          </p:nvPr>
        </p:nvSpPr>
        <p:spPr>
          <a:xfrm>
            <a:off x="2343950" y="523500"/>
            <a:ext cx="1305900" cy="1918500"/>
          </a:xfrm>
          <a:prstGeom prst="roundRect">
            <a:avLst>
              <a:gd fmla="val 16667" name="adj"/>
            </a:avLst>
          </a:prstGeom>
          <a:noFill/>
          <a:ln>
            <a:noFill/>
          </a:ln>
        </p:spPr>
      </p:sp>
      <p:sp>
        <p:nvSpPr>
          <p:cNvPr id="301" name="Google Shape;301;p44"/>
          <p:cNvSpPr/>
          <p:nvPr>
            <p:ph idx="6" type="pic"/>
          </p:nvPr>
        </p:nvSpPr>
        <p:spPr>
          <a:xfrm>
            <a:off x="3915213" y="523500"/>
            <a:ext cx="1305900" cy="1918500"/>
          </a:xfrm>
          <a:prstGeom prst="roundRect">
            <a:avLst>
              <a:gd fmla="val 16667" name="adj"/>
            </a:avLst>
          </a:prstGeom>
          <a:noFill/>
          <a:ln>
            <a:noFill/>
          </a:ln>
        </p:spPr>
      </p:sp>
      <p:sp>
        <p:nvSpPr>
          <p:cNvPr id="302" name="Google Shape;302;p44"/>
          <p:cNvSpPr/>
          <p:nvPr>
            <p:ph idx="7" type="pic"/>
          </p:nvPr>
        </p:nvSpPr>
        <p:spPr>
          <a:xfrm>
            <a:off x="5490975" y="523500"/>
            <a:ext cx="1305900" cy="1918500"/>
          </a:xfrm>
          <a:prstGeom prst="roundRect">
            <a:avLst>
              <a:gd fmla="val 16667" name="adj"/>
            </a:avLst>
          </a:prstGeom>
          <a:noFill/>
          <a:ln>
            <a:noFill/>
          </a:ln>
        </p:spPr>
      </p:sp>
      <p:sp>
        <p:nvSpPr>
          <p:cNvPr id="303" name="Google Shape;303;p44"/>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4" name="Google Shape;304;p44"/>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05" name="Google Shape;305;p44"/>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6" name="Google Shape;306;p44"/>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7" name="Google Shape;307;p44"/>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08" name="Google Shape;308;p44"/>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9" name="Google Shape;309;p44"/>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0" name="Google Shape;310;p44"/>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1" name="Google Shape;311;p44"/>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12" name="Google Shape;312;p44"/>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3" name="Google Shape;313;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14" name="Shape 314"/>
        <p:cNvGrpSpPr/>
        <p:nvPr/>
      </p:nvGrpSpPr>
      <p:grpSpPr>
        <a:xfrm>
          <a:off x="0" y="0"/>
          <a:ext cx="0" cy="0"/>
          <a:chOff x="0" y="0"/>
          <a:chExt cx="0" cy="0"/>
        </a:xfrm>
      </p:grpSpPr>
      <p:sp>
        <p:nvSpPr>
          <p:cNvPr id="315" name="Google Shape;315;p45"/>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5"/>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17" name="Google Shape;317;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18" name="Shape 318"/>
        <p:cNvGrpSpPr/>
        <p:nvPr/>
      </p:nvGrpSpPr>
      <p:grpSpPr>
        <a:xfrm>
          <a:off x="0" y="0"/>
          <a:ext cx="0" cy="0"/>
          <a:chOff x="0" y="0"/>
          <a:chExt cx="0" cy="0"/>
        </a:xfrm>
      </p:grpSpPr>
      <p:sp>
        <p:nvSpPr>
          <p:cNvPr id="319" name="Google Shape;319;p46"/>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20" name="Google Shape;320;p46"/>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21" name="Google Shape;32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7" name="Google Shape;7;p1"/>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 Id="rId3" Type="http://schemas.openxmlformats.org/officeDocument/2006/relationships/hyperlink" Target="https://www.linkedin.com/ado-trakic"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 Id="rId3" Type="http://schemas.openxmlformats.org/officeDocument/2006/relationships/hyperlink" Target="https://github.com/vw4motion/api-days-nyc-2025" TargetMode="External"/><Relationship Id="rId4" Type="http://schemas.openxmlformats.org/officeDocument/2006/relationships/hyperlink" Target="https://www.udemy.com/course/llm-engineering-master-ai-and-large-language-model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hyperlink" Target="https://github.com/vw4motion/api-days-nyc-2025" TargetMode="External"/><Relationship Id="rId4" Type="http://schemas.openxmlformats.org/officeDocument/2006/relationships/hyperlink" Target="https://github.com/vw4motion/api-days-nyc-2025" TargetMode="External"/><Relationship Id="rId5" Type="http://schemas.openxmlformats.org/officeDocument/2006/relationships/hyperlink" Target="https://colab.research.google.com/drive/16DInSHKNXK3rISPQlIjwxdAAMQ3U6zIh?usp=sharing" TargetMode="External"/><Relationship Id="rId6" Type="http://schemas.openxmlformats.org/officeDocument/2006/relationships/image" Target="../media/image5.png"/><Relationship Id="rId7"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xml"/><Relationship Id="rId3" Type="http://schemas.openxmlformats.org/officeDocument/2006/relationships/hyperlink" Target="https://report.treblle.co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9.xml"/><Relationship Id="rId3" Type="http://schemas.openxmlformats.org/officeDocument/2006/relationships/hyperlink" Target="https://ollama.com/" TargetMode="External"/><Relationship Id="rId4" Type="http://schemas.openxmlformats.org/officeDocument/2006/relationships/image" Target="../media/image6.png"/><Relationship Id="rId9" Type="http://schemas.openxmlformats.org/officeDocument/2006/relationships/hyperlink" Target="https://docs.anthropic.com/en/api/getting-started" TargetMode="External"/><Relationship Id="rId5" Type="http://schemas.openxmlformats.org/officeDocument/2006/relationships/hyperlink" Target="https://www.anaconda.com/" TargetMode="External"/><Relationship Id="rId6" Type="http://schemas.openxmlformats.org/officeDocument/2006/relationships/image" Target="../media/image9.png"/><Relationship Id="rId7" Type="http://schemas.openxmlformats.org/officeDocument/2006/relationships/image" Target="../media/image2.png"/><Relationship Id="rId8" Type="http://schemas.openxmlformats.org/officeDocument/2006/relationships/hyperlink" Target="https://platform.openai.com/api-keys" TargetMode="External"/><Relationship Id="rId11" Type="http://schemas.openxmlformats.org/officeDocument/2006/relationships/hyperlink" Target="https://platform.deepseek.com/api_keys" TargetMode="External"/><Relationship Id="rId10" Type="http://schemas.openxmlformats.org/officeDocument/2006/relationships/hyperlink" Target="https://aistudio.google.com/apikey" TargetMode="External"/><Relationship Id="rId13" Type="http://schemas.openxmlformats.org/officeDocument/2006/relationships/image" Target="../media/image4.png"/><Relationship Id="rId12" Type="http://schemas.openxmlformats.org/officeDocument/2006/relationships/hyperlink" Target="https://huggingface.co/docs/hub/en/security-tokens" TargetMode="External"/><Relationship Id="rId15" Type="http://schemas.openxmlformats.org/officeDocument/2006/relationships/hyperlink" Target="https://huggingface.co/" TargetMode="External"/><Relationship Id="rId14" Type="http://schemas.openxmlformats.org/officeDocument/2006/relationships/image" Target="../media/image1.png"/><Relationship Id="rId17" Type="http://schemas.openxmlformats.org/officeDocument/2006/relationships/hyperlink" Target="https://colab.research.google.com/" TargetMode="External"/><Relationship Id="rId16" Type="http://schemas.openxmlformats.org/officeDocument/2006/relationships/image" Target="../media/image3.png"/><Relationship Id="rId1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Why APIs are Lifeline for AI</a:t>
            </a:r>
            <a:endParaRPr/>
          </a:p>
        </p:txBody>
      </p:sp>
      <p:sp>
        <p:nvSpPr>
          <p:cNvPr id="327" name="Google Shape;327;p47"/>
          <p:cNvSpPr txBox="1"/>
          <p:nvPr>
            <p:ph idx="2" type="subTitle"/>
          </p:nvPr>
        </p:nvSpPr>
        <p:spPr>
          <a:xfrm>
            <a:off x="1237450" y="2902000"/>
            <a:ext cx="6817500" cy="93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1800"/>
              <a:t>Entry Door to </a:t>
            </a:r>
            <a:r>
              <a:rPr lang="en" sz="1800"/>
              <a:t>Powerful</a:t>
            </a:r>
            <a:r>
              <a:rPr lang="en" sz="1800"/>
              <a:t> AI Models</a:t>
            </a:r>
            <a:br>
              <a:rPr lang="en" sz="1800"/>
            </a:br>
            <a:r>
              <a:rPr lang="en" sz="1800"/>
              <a:t>Rapid Development of AI Products with Examples</a:t>
            </a:r>
            <a:endParaRPr sz="1800"/>
          </a:p>
        </p:txBody>
      </p:sp>
      <p:sp>
        <p:nvSpPr>
          <p:cNvPr id="328" name="Google Shape;328;p47"/>
          <p:cNvSpPr txBox="1"/>
          <p:nvPr/>
        </p:nvSpPr>
        <p:spPr>
          <a:xfrm>
            <a:off x="3072000" y="3872600"/>
            <a:ext cx="3000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100" u="sng">
                <a:solidFill>
                  <a:schemeClr val="hlink"/>
                </a:solidFill>
                <a:latin typeface="Barlow Medium"/>
                <a:ea typeface="Barlow Medium"/>
                <a:cs typeface="Barlow Medium"/>
                <a:sym typeface="Barlow Medium"/>
                <a:hlinkClick r:id="rId3"/>
              </a:rPr>
              <a:t> Ado Trakic</a:t>
            </a:r>
            <a:br>
              <a:rPr i="1" lang="en" sz="1100">
                <a:solidFill>
                  <a:schemeClr val="dk1"/>
                </a:solidFill>
                <a:latin typeface="Barlow Medium"/>
                <a:ea typeface="Barlow Medium"/>
                <a:cs typeface="Barlow Medium"/>
                <a:sym typeface="Barlow Medium"/>
              </a:rPr>
            </a:br>
            <a:r>
              <a:rPr i="1" lang="en" sz="1100">
                <a:solidFill>
                  <a:schemeClr val="dk1"/>
                </a:solidFill>
                <a:latin typeface="Barlow Medium"/>
                <a:ea typeface="Barlow Medium"/>
                <a:cs typeface="Barlow Medium"/>
                <a:sym typeface="Barlow Medium"/>
              </a:rPr>
              <a:t>API Days NYC, May 14-15 2025</a:t>
            </a:r>
            <a:endParaRPr i="1" sz="1100">
              <a:solidFill>
                <a:schemeClr val="dk1"/>
              </a:solidFill>
              <a:latin typeface="Barlow Medium"/>
              <a:ea typeface="Barlow Medium"/>
              <a:cs typeface="Barlow Medium"/>
              <a:sym typeface="Barlow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56"/>
          <p:cNvSpPr txBox="1"/>
          <p:nvPr>
            <p:ph type="title"/>
          </p:nvPr>
        </p:nvSpPr>
        <p:spPr>
          <a:xfrm>
            <a:off x="697350" y="20050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Now, Building AI Products</a:t>
            </a:r>
            <a:br>
              <a:rPr lang="en"/>
            </a:br>
            <a:r>
              <a:rPr lang="en"/>
              <a:t>Code &amp; Demo</a:t>
            </a:r>
            <a:endParaRPr/>
          </a:p>
        </p:txBody>
      </p:sp>
      <p:sp>
        <p:nvSpPr>
          <p:cNvPr id="418" name="Google Shape;418;p56"/>
          <p:cNvSpPr txBox="1"/>
          <p:nvPr>
            <p:ph idx="2" type="title"/>
          </p:nvPr>
        </p:nvSpPr>
        <p:spPr>
          <a:xfrm>
            <a:off x="3278250" y="1276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419" name="Google Shape;419;p56"/>
          <p:cNvSpPr txBox="1"/>
          <p:nvPr>
            <p:ph type="title"/>
          </p:nvPr>
        </p:nvSpPr>
        <p:spPr>
          <a:xfrm>
            <a:off x="762875" y="3040225"/>
            <a:ext cx="7749300" cy="1905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000" u="sng">
                <a:solidFill>
                  <a:schemeClr val="hlink"/>
                </a:solidFill>
                <a:latin typeface="Arial"/>
                <a:ea typeface="Arial"/>
                <a:cs typeface="Arial"/>
                <a:sym typeface="Arial"/>
                <a:hlinkClick r:id="rId3"/>
              </a:rPr>
              <a:t>https://github.com/vw4motion/api-days-nyc-2025</a:t>
            </a:r>
            <a:endParaRPr b="1" sz="1000">
              <a:latin typeface="Arial"/>
              <a:ea typeface="Arial"/>
              <a:cs typeface="Arial"/>
              <a:sym typeface="Arial"/>
            </a:endParaRPr>
          </a:p>
          <a:p>
            <a:pPr indent="0" lvl="0" marL="0" rtl="0" algn="l">
              <a:spcBef>
                <a:spcPts val="1200"/>
              </a:spcBef>
              <a:spcAft>
                <a:spcPts val="0"/>
              </a:spcAft>
              <a:buNone/>
            </a:pPr>
            <a:r>
              <a:rPr b="1" lang="en" sz="1000" u="sng">
                <a:solidFill>
                  <a:schemeClr val="hlink"/>
                </a:solidFill>
                <a:latin typeface="Arial"/>
                <a:ea typeface="Arial"/>
                <a:cs typeface="Arial"/>
                <a:sym typeface="Arial"/>
                <a:hlinkClick r:id="rId4"/>
              </a:rPr>
              <a:t>LLM Engineering: </a:t>
            </a:r>
            <a:r>
              <a:rPr b="1" lang="en" sz="1000">
                <a:latin typeface="Arial"/>
                <a:ea typeface="Arial"/>
                <a:cs typeface="Arial"/>
                <a:sym typeface="Arial"/>
              </a:rPr>
              <a:t>Master AI, Large Language Models &amp; Agents</a:t>
            </a:r>
            <a:endParaRPr b="1" sz="1000">
              <a:latin typeface="Arial"/>
              <a:ea typeface="Arial"/>
              <a:cs typeface="Arial"/>
              <a:sym typeface="Arial"/>
            </a:endParaRPr>
          </a:p>
          <a:p>
            <a:pPr indent="0" lvl="0" marL="0" rtl="0" algn="l">
              <a:spcBef>
                <a:spcPts val="0"/>
              </a:spcBef>
              <a:spcAft>
                <a:spcPts val="0"/>
              </a:spcAft>
              <a:buNone/>
            </a:pPr>
            <a:r>
              <a:t/>
            </a:r>
            <a:endParaRPr sz="800"/>
          </a:p>
          <a:p>
            <a:pPr indent="0" lvl="0" marL="0" rtl="0" algn="l">
              <a:spcBef>
                <a:spcPts val="0"/>
              </a:spcBef>
              <a:spcAft>
                <a:spcPts val="0"/>
              </a:spcAft>
              <a:buNone/>
            </a:pPr>
            <a:r>
              <a:t/>
            </a:r>
            <a:endParaRPr sz="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ph idx="1" type="subTitle"/>
          </p:nvPr>
        </p:nvSpPr>
        <p:spPr>
          <a:xfrm>
            <a:off x="791150" y="522625"/>
            <a:ext cx="73170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Using OpenAI and Ollama</a:t>
            </a:r>
            <a:br>
              <a:rPr lang="en"/>
            </a:br>
            <a:r>
              <a:rPr lang="en" sz="1900"/>
              <a:t> 'Gpt-4o-mini' &amp; 'llama3.2'</a:t>
            </a:r>
            <a:endParaRPr sz="1900"/>
          </a:p>
        </p:txBody>
      </p:sp>
      <p:sp>
        <p:nvSpPr>
          <p:cNvPr id="425" name="Google Shape;425;p57"/>
          <p:cNvSpPr txBox="1"/>
          <p:nvPr/>
        </p:nvSpPr>
        <p:spPr>
          <a:xfrm>
            <a:off x="140400" y="4404600"/>
            <a:ext cx="9003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sz="900" u="sng">
                <a:solidFill>
                  <a:srgbClr val="FF0000"/>
                </a:solidFill>
              </a:rPr>
              <a:t>Gpt-4o-mini output:</a:t>
            </a:r>
            <a:endParaRPr b="1" i="1" sz="900" u="sng">
              <a:solidFill>
                <a:srgbClr val="FF0000"/>
              </a:solidFill>
            </a:endParaRPr>
          </a:p>
          <a:p>
            <a:pPr indent="0" lvl="0" marL="0" rtl="0" algn="l">
              <a:spcBef>
                <a:spcPts val="0"/>
              </a:spcBef>
              <a:spcAft>
                <a:spcPts val="0"/>
              </a:spcAft>
              <a:buNone/>
            </a:pPr>
            <a:r>
              <a:rPr i="1" lang="en" sz="900">
                <a:solidFill>
                  <a:srgbClr val="FF0000"/>
                </a:solidFill>
              </a:rPr>
              <a:t>Overall, the attendees of API Days share a deep passion for the potential that APIs hold in shaping technology, facilitating better business practices, and fostering collaboration. This collective enthusiasm for APIs is what makes events like the API Days conference relevant and exciting for participants, contributing to a culture of innovation and shared knowledge.</a:t>
            </a:r>
            <a:endParaRPr i="1" sz="900">
              <a:solidFill>
                <a:srgbClr val="FF0000"/>
              </a:solidFill>
            </a:endParaRPr>
          </a:p>
        </p:txBody>
      </p:sp>
      <p:pic>
        <p:nvPicPr>
          <p:cNvPr id="426" name="Google Shape;426;p57"/>
          <p:cNvPicPr preferRelativeResize="0"/>
          <p:nvPr/>
        </p:nvPicPr>
        <p:blipFill>
          <a:blip r:embed="rId3">
            <a:alphaModFix/>
          </a:blip>
          <a:stretch>
            <a:fillRect/>
          </a:stretch>
        </p:blipFill>
        <p:spPr>
          <a:xfrm>
            <a:off x="152400" y="2164225"/>
            <a:ext cx="4288697" cy="1677263"/>
          </a:xfrm>
          <a:prstGeom prst="rect">
            <a:avLst/>
          </a:prstGeom>
          <a:noFill/>
          <a:ln>
            <a:noFill/>
          </a:ln>
        </p:spPr>
      </p:pic>
      <p:sp>
        <p:nvSpPr>
          <p:cNvPr id="427" name="Google Shape;427;p57"/>
          <p:cNvSpPr txBox="1"/>
          <p:nvPr/>
        </p:nvSpPr>
        <p:spPr>
          <a:xfrm>
            <a:off x="228600" y="1752600"/>
            <a:ext cx="42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AI </a:t>
            </a:r>
            <a:r>
              <a:rPr b="1" lang="en"/>
              <a:t>tool that answers technical questions</a:t>
            </a:r>
            <a:endParaRPr b="1"/>
          </a:p>
        </p:txBody>
      </p:sp>
      <p:pic>
        <p:nvPicPr>
          <p:cNvPr id="428" name="Google Shape;428;p57"/>
          <p:cNvPicPr preferRelativeResize="0"/>
          <p:nvPr/>
        </p:nvPicPr>
        <p:blipFill>
          <a:blip r:embed="rId4">
            <a:alphaModFix/>
          </a:blip>
          <a:stretch>
            <a:fillRect/>
          </a:stretch>
        </p:blipFill>
        <p:spPr>
          <a:xfrm>
            <a:off x="4572000" y="2251474"/>
            <a:ext cx="4518876" cy="1352575"/>
          </a:xfrm>
          <a:prstGeom prst="rect">
            <a:avLst/>
          </a:prstGeom>
          <a:noFill/>
          <a:ln>
            <a:noFill/>
          </a:ln>
        </p:spPr>
      </p:pic>
      <p:sp>
        <p:nvSpPr>
          <p:cNvPr id="429" name="Google Shape;429;p57"/>
          <p:cNvSpPr txBox="1"/>
          <p:nvPr/>
        </p:nvSpPr>
        <p:spPr>
          <a:xfrm>
            <a:off x="4800600" y="1828800"/>
            <a:ext cx="4212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AI tool that builds company brochure</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idx="1" type="subTitle"/>
          </p:nvPr>
        </p:nvSpPr>
        <p:spPr>
          <a:xfrm>
            <a:off x="791150" y="522625"/>
            <a:ext cx="7317000" cy="1108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Creating Meeting Minutes from an Audio File</a:t>
            </a:r>
            <a:endParaRPr/>
          </a:p>
        </p:txBody>
      </p:sp>
      <p:sp>
        <p:nvSpPr>
          <p:cNvPr id="435" name="Google Shape;435;p58"/>
          <p:cNvSpPr txBox="1"/>
          <p:nvPr>
            <p:ph idx="2" type="body"/>
          </p:nvPr>
        </p:nvSpPr>
        <p:spPr>
          <a:xfrm>
            <a:off x="94500" y="4322575"/>
            <a:ext cx="2984400" cy="84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4B4FE2"/>
                </a:solidFill>
              </a:rPr>
              <a:t>github</a:t>
            </a:r>
            <a:r>
              <a:rPr lang="en" sz="1400" u="sng">
                <a:solidFill>
                  <a:schemeClr val="hlink"/>
                </a:solidFill>
                <a:hlinkClick r:id="rId3"/>
              </a:rPr>
              <a:t> </a:t>
            </a:r>
            <a:r>
              <a:rPr lang="en" sz="1400" u="sng">
                <a:solidFill>
                  <a:srgbClr val="4B4FE2"/>
                </a:solidFill>
                <a:hlinkClick r:id="rId4">
                  <a:extLst>
                    <a:ext uri="{A12FA001-AC4F-418D-AE19-62706E023703}">
                      <ahyp:hlinkClr val="tx"/>
                    </a:ext>
                  </a:extLst>
                </a:hlinkClick>
              </a:rPr>
              <a:t>link</a:t>
            </a:r>
            <a:endParaRPr sz="1400">
              <a:solidFill>
                <a:srgbClr val="4B4FE2"/>
              </a:solidFill>
            </a:endParaRPr>
          </a:p>
          <a:p>
            <a:pPr indent="0" lvl="0" marL="0" rtl="0" algn="l">
              <a:spcBef>
                <a:spcPts val="0"/>
              </a:spcBef>
              <a:spcAft>
                <a:spcPts val="0"/>
              </a:spcAft>
              <a:buNone/>
            </a:pPr>
            <a:r>
              <a:rPr lang="en" sz="1400">
                <a:solidFill>
                  <a:srgbClr val="4B4FE2"/>
                </a:solidFill>
              </a:rPr>
              <a:t>colab python notebook </a:t>
            </a:r>
            <a:r>
              <a:rPr lang="en" sz="1400" u="sng">
                <a:solidFill>
                  <a:srgbClr val="4B4FE2"/>
                </a:solidFill>
                <a:hlinkClick r:id="rId5">
                  <a:extLst>
                    <a:ext uri="{A12FA001-AC4F-418D-AE19-62706E023703}">
                      <ahyp:hlinkClr val="tx"/>
                    </a:ext>
                  </a:extLst>
                </a:hlinkClick>
              </a:rPr>
              <a:t>link</a:t>
            </a:r>
            <a:endParaRPr sz="1600"/>
          </a:p>
        </p:txBody>
      </p:sp>
      <p:pic>
        <p:nvPicPr>
          <p:cNvPr id="436" name="Google Shape;436;p58"/>
          <p:cNvPicPr preferRelativeResize="0"/>
          <p:nvPr/>
        </p:nvPicPr>
        <p:blipFill>
          <a:blip r:embed="rId6">
            <a:alphaModFix/>
          </a:blip>
          <a:stretch>
            <a:fillRect/>
          </a:stretch>
        </p:blipFill>
        <p:spPr>
          <a:xfrm>
            <a:off x="178325" y="1688125"/>
            <a:ext cx="4434499" cy="2645975"/>
          </a:xfrm>
          <a:prstGeom prst="rect">
            <a:avLst/>
          </a:prstGeom>
          <a:noFill/>
          <a:ln>
            <a:noFill/>
          </a:ln>
        </p:spPr>
      </p:pic>
      <p:sp>
        <p:nvSpPr>
          <p:cNvPr id="437" name="Google Shape;437;p58"/>
          <p:cNvSpPr txBox="1"/>
          <p:nvPr/>
        </p:nvSpPr>
        <p:spPr>
          <a:xfrm>
            <a:off x="4846250" y="1720500"/>
            <a:ext cx="43149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latin typeface="Barlow"/>
                <a:ea typeface="Barlow"/>
                <a:cs typeface="Barlow"/>
                <a:sym typeface="Barlow"/>
              </a:rPr>
              <a:t>Hugging Face</a:t>
            </a:r>
            <a:r>
              <a:rPr b="1" lang="en" sz="1000">
                <a:latin typeface="Barlow"/>
                <a:ea typeface="Barlow"/>
                <a:cs typeface="Barlow"/>
                <a:sym typeface="Barlow"/>
              </a:rPr>
              <a:t>, OpenAI </a:t>
            </a:r>
            <a:r>
              <a:rPr lang="en" sz="1000">
                <a:latin typeface="Barlow Light"/>
                <a:ea typeface="Barlow Light"/>
                <a:cs typeface="Barlow Light"/>
                <a:sym typeface="Barlow Light"/>
              </a:rPr>
              <a:t>tokens/secrets (colab env config)</a:t>
            </a:r>
            <a:endParaRPr sz="1000">
              <a:latin typeface="Barlow Light"/>
              <a:ea typeface="Barlow Light"/>
              <a:cs typeface="Barlow Light"/>
              <a:sym typeface="Barlow Light"/>
            </a:endParaRPr>
          </a:p>
          <a:p>
            <a:pPr indent="0" lvl="0" marL="0" rtl="0" algn="l">
              <a:spcBef>
                <a:spcPts val="0"/>
              </a:spcBef>
              <a:spcAft>
                <a:spcPts val="0"/>
              </a:spcAft>
              <a:buNone/>
            </a:pPr>
            <a:r>
              <a:t/>
            </a:r>
            <a:endParaRPr sz="1000">
              <a:latin typeface="Barlow Light"/>
              <a:ea typeface="Barlow Light"/>
              <a:cs typeface="Barlow Light"/>
              <a:sym typeface="Barlow Light"/>
            </a:endParaRPr>
          </a:p>
          <a:p>
            <a:pPr indent="0" lvl="0" marL="0" rtl="0" algn="l">
              <a:spcBef>
                <a:spcPts val="0"/>
              </a:spcBef>
              <a:spcAft>
                <a:spcPts val="0"/>
              </a:spcAft>
              <a:buNone/>
            </a:pPr>
            <a:r>
              <a:rPr b="1" lang="en" sz="1000">
                <a:solidFill>
                  <a:schemeClr val="lt1"/>
                </a:solidFill>
                <a:latin typeface="Barlow"/>
                <a:ea typeface="Barlow"/>
                <a:cs typeface="Barlow"/>
                <a:sym typeface="Barlow"/>
              </a:rPr>
              <a:t>Connect Collab to Google Drive</a:t>
            </a:r>
            <a:br>
              <a:rPr lang="en" sz="1000">
                <a:latin typeface="Barlow Light"/>
                <a:ea typeface="Barlow Light"/>
                <a:cs typeface="Barlow Light"/>
                <a:sym typeface="Barlow Light"/>
              </a:rPr>
            </a:br>
            <a:br>
              <a:rPr b="1" lang="en" sz="1000">
                <a:latin typeface="Barlow"/>
                <a:ea typeface="Barlow"/>
                <a:cs typeface="Barlow"/>
                <a:sym typeface="Barlow"/>
              </a:rPr>
            </a:br>
            <a:r>
              <a:rPr b="1" lang="en" sz="1000">
                <a:latin typeface="Barlow"/>
                <a:ea typeface="Barlow"/>
                <a:cs typeface="Barlow"/>
                <a:sym typeface="Barlow"/>
              </a:rPr>
              <a:t>The Whisper model </a:t>
            </a:r>
            <a:r>
              <a:rPr lang="en" sz="1000">
                <a:latin typeface="Barlow Light"/>
                <a:ea typeface="Barlow Light"/>
                <a:cs typeface="Barlow Light"/>
                <a:sym typeface="Barlow Light"/>
              </a:rPr>
              <a:t>is a speech to text model from OpenAI that you can use to transcribe or translate audio files. Use this model to convert audio to text</a:t>
            </a:r>
            <a:endParaRPr sz="1000">
              <a:latin typeface="Barlow Light"/>
              <a:ea typeface="Barlow Light"/>
              <a:cs typeface="Barlow Light"/>
              <a:sym typeface="Barlow Light"/>
            </a:endParaRPr>
          </a:p>
          <a:p>
            <a:pPr indent="0" lvl="0" marL="0" rtl="0" algn="l">
              <a:spcBef>
                <a:spcPts val="0"/>
              </a:spcBef>
              <a:spcAft>
                <a:spcPts val="0"/>
              </a:spcAft>
              <a:buNone/>
            </a:pPr>
            <a:r>
              <a:t/>
            </a:r>
            <a:endParaRPr sz="1000">
              <a:latin typeface="Barlow Light"/>
              <a:ea typeface="Barlow Light"/>
              <a:cs typeface="Barlow Light"/>
              <a:sym typeface="Barlow Light"/>
            </a:endParaRPr>
          </a:p>
          <a:p>
            <a:pPr indent="0" lvl="0" marL="0" rtl="0" algn="l">
              <a:spcBef>
                <a:spcPts val="0"/>
              </a:spcBef>
              <a:spcAft>
                <a:spcPts val="0"/>
              </a:spcAft>
              <a:buNone/>
            </a:pPr>
            <a:r>
              <a:rPr lang="en" sz="1000">
                <a:latin typeface="Barlow Light"/>
                <a:ea typeface="Barlow Light"/>
                <a:cs typeface="Barlow Light"/>
                <a:sym typeface="Barlow Light"/>
              </a:rPr>
              <a:t>Use </a:t>
            </a:r>
            <a:r>
              <a:rPr b="1" lang="en" sz="1000">
                <a:latin typeface="Barlow"/>
                <a:ea typeface="Barlow"/>
                <a:cs typeface="Barlow"/>
                <a:sym typeface="Barlow"/>
              </a:rPr>
              <a:t>Quantization</a:t>
            </a:r>
            <a:r>
              <a:rPr lang="en" sz="1000">
                <a:latin typeface="Barlow Light"/>
                <a:ea typeface="Barlow Light"/>
                <a:cs typeface="Barlow Light"/>
                <a:sym typeface="Barlow Light"/>
              </a:rPr>
              <a:t> </a:t>
            </a:r>
            <a:r>
              <a:rPr lang="en" sz="1000">
                <a:latin typeface="Barlow Light"/>
                <a:ea typeface="Barlow Light"/>
                <a:cs typeface="Barlow Light"/>
                <a:sym typeface="Barlow Light"/>
              </a:rPr>
              <a:t>technique</a:t>
            </a:r>
            <a:r>
              <a:rPr lang="en" sz="1000">
                <a:latin typeface="Barlow Light"/>
                <a:ea typeface="Barlow Light"/>
                <a:cs typeface="Barlow Light"/>
                <a:sym typeface="Barlow Light"/>
              </a:rPr>
              <a:t> to reduce the computational and memory costs of running inference by representing the weights and activations with low-precision data types  (in our business project, it is </a:t>
            </a:r>
            <a:r>
              <a:rPr b="1" lang="en" sz="1000">
                <a:latin typeface="Barlow"/>
                <a:ea typeface="Barlow"/>
                <a:cs typeface="Barlow"/>
                <a:sym typeface="Barlow"/>
              </a:rPr>
              <a:t>4-bit quantization</a:t>
            </a:r>
            <a:r>
              <a:rPr lang="en" sz="1000">
                <a:latin typeface="Barlow Light"/>
                <a:ea typeface="Barlow Light"/>
                <a:cs typeface="Barlow Light"/>
                <a:sym typeface="Barlow Light"/>
              </a:rPr>
              <a:t>)</a:t>
            </a:r>
            <a:endParaRPr sz="1000">
              <a:latin typeface="Barlow Light"/>
              <a:ea typeface="Barlow Light"/>
              <a:cs typeface="Barlow Light"/>
              <a:sym typeface="Barlow Light"/>
            </a:endParaRPr>
          </a:p>
          <a:p>
            <a:pPr indent="0" lvl="0" marL="0" rtl="0" algn="l">
              <a:spcBef>
                <a:spcPts val="0"/>
              </a:spcBef>
              <a:spcAft>
                <a:spcPts val="0"/>
              </a:spcAft>
              <a:buNone/>
            </a:pPr>
            <a:r>
              <a:t/>
            </a:r>
            <a:endParaRPr sz="1000">
              <a:latin typeface="Barlow Light"/>
              <a:ea typeface="Barlow Light"/>
              <a:cs typeface="Barlow Light"/>
              <a:sym typeface="Barlow Light"/>
            </a:endParaRPr>
          </a:p>
        </p:txBody>
      </p:sp>
      <p:pic>
        <p:nvPicPr>
          <p:cNvPr id="438" name="Google Shape;438;p58"/>
          <p:cNvPicPr preferRelativeResize="0"/>
          <p:nvPr/>
        </p:nvPicPr>
        <p:blipFill>
          <a:blip r:embed="rId7">
            <a:alphaModFix/>
          </a:blip>
          <a:stretch>
            <a:fillRect/>
          </a:stretch>
        </p:blipFill>
        <p:spPr>
          <a:xfrm>
            <a:off x="6011000" y="4119600"/>
            <a:ext cx="3099748" cy="977650"/>
          </a:xfrm>
          <a:prstGeom prst="rect">
            <a:avLst/>
          </a:prstGeom>
          <a:noFill/>
          <a:ln>
            <a:noFill/>
          </a:ln>
        </p:spPr>
      </p:pic>
      <p:sp>
        <p:nvSpPr>
          <p:cNvPr id="439" name="Google Shape;439;p58"/>
          <p:cNvSpPr txBox="1"/>
          <p:nvPr/>
        </p:nvSpPr>
        <p:spPr>
          <a:xfrm>
            <a:off x="6011000" y="3780900"/>
            <a:ext cx="1386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chemeClr val="lt1"/>
                </a:solidFill>
                <a:latin typeface="Barlow"/>
                <a:ea typeface="Barlow"/>
                <a:cs typeface="Barlow"/>
                <a:sym typeface="Barlow"/>
              </a:rPr>
              <a:t>T4 GPU working hard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9"/>
          <p:cNvSpPr txBox="1"/>
          <p:nvPr>
            <p:ph type="title"/>
          </p:nvPr>
        </p:nvSpPr>
        <p:spPr>
          <a:xfrm>
            <a:off x="455221" y="1321125"/>
            <a:ext cx="5094600" cy="174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34" name="Google Shape;334;p48"/>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35" name="Google Shape;335;p48"/>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36" name="Google Shape;336;p48"/>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API Role in evolving tech </a:t>
            </a:r>
            <a:endParaRPr/>
          </a:p>
          <a:p>
            <a:pPr indent="0" lvl="0" marL="0" rtl="0" algn="l">
              <a:spcBef>
                <a:spcPts val="0"/>
              </a:spcBef>
              <a:spcAft>
                <a:spcPts val="0"/>
              </a:spcAft>
              <a:buNone/>
            </a:pPr>
            <a:r>
              <a:rPr lang="en"/>
              <a:t>Enhancing AI functionality</a:t>
            </a:r>
            <a:endParaRPr/>
          </a:p>
          <a:p>
            <a:pPr indent="0" lvl="0" marL="0" rtl="0" algn="l">
              <a:spcBef>
                <a:spcPts val="0"/>
              </a:spcBef>
              <a:spcAft>
                <a:spcPts val="0"/>
              </a:spcAft>
              <a:buNone/>
            </a:pPr>
            <a:r>
              <a:rPr lang="en"/>
              <a:t>API usage trends</a:t>
            </a:r>
            <a:endParaRPr/>
          </a:p>
          <a:p>
            <a:pPr indent="0" lvl="0" marL="0" rtl="0" algn="l">
              <a:spcBef>
                <a:spcPts val="0"/>
              </a:spcBef>
              <a:spcAft>
                <a:spcPts val="0"/>
              </a:spcAft>
              <a:buNone/>
            </a:pPr>
            <a:r>
              <a:t/>
            </a:r>
            <a:endParaRPr/>
          </a:p>
        </p:txBody>
      </p:sp>
      <p:sp>
        <p:nvSpPr>
          <p:cNvPr id="337" name="Google Shape;337;p48"/>
          <p:cNvSpPr txBox="1"/>
          <p:nvPr>
            <p:ph idx="5" type="body"/>
          </p:nvPr>
        </p:nvSpPr>
        <p:spPr>
          <a:xfrm>
            <a:off x="787297"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38" name="Google Shape;338;p48"/>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Revolution</a:t>
            </a:r>
            <a:endParaRPr/>
          </a:p>
        </p:txBody>
      </p:sp>
      <p:sp>
        <p:nvSpPr>
          <p:cNvPr id="339" name="Google Shape;339;p48"/>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Yes and Why</a:t>
            </a:r>
            <a:endParaRPr/>
          </a:p>
        </p:txBody>
      </p:sp>
      <p:sp>
        <p:nvSpPr>
          <p:cNvPr id="340" name="Google Shape;340;p48"/>
          <p:cNvSpPr txBox="1"/>
          <p:nvPr>
            <p:ph idx="8" type="body"/>
          </p:nvPr>
        </p:nvSpPr>
        <p:spPr>
          <a:xfrm>
            <a:off x="787297" y="3219093"/>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41" name="Google Shape;341;p48"/>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AI Dev Tools</a:t>
            </a:r>
            <a:endParaRPr/>
          </a:p>
        </p:txBody>
      </p:sp>
      <p:sp>
        <p:nvSpPr>
          <p:cNvPr id="342" name="Google Shape;342;p48"/>
          <p:cNvSpPr txBox="1"/>
          <p:nvPr>
            <p:ph idx="13" type="body"/>
          </p:nvPr>
        </p:nvSpPr>
        <p:spPr>
          <a:xfrm>
            <a:off x="2285801" y="3464600"/>
            <a:ext cx="22863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Tools for building AI products</a:t>
            </a:r>
            <a:endParaRPr/>
          </a:p>
        </p:txBody>
      </p:sp>
      <p:sp>
        <p:nvSpPr>
          <p:cNvPr id="343" name="Google Shape;343;p48"/>
          <p:cNvSpPr txBox="1"/>
          <p:nvPr>
            <p:ph idx="14" type="body"/>
          </p:nvPr>
        </p:nvSpPr>
        <p:spPr>
          <a:xfrm>
            <a:off x="48227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
        <p:nvSpPr>
          <p:cNvPr id="344" name="Google Shape;344;p48"/>
          <p:cNvSpPr txBox="1"/>
          <p:nvPr>
            <p:ph idx="15" type="subTitle"/>
          </p:nvPr>
        </p:nvSpPr>
        <p:spPr>
          <a:xfrm>
            <a:off x="5734700" y="980275"/>
            <a:ext cx="28731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OpenAI and Ollama demo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a:t>
            </a:r>
            <a:endParaRPr/>
          </a:p>
        </p:txBody>
      </p:sp>
      <p:sp>
        <p:nvSpPr>
          <p:cNvPr id="345" name="Google Shape;345;p48"/>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Answering</a:t>
            </a:r>
            <a:r>
              <a:rPr lang="en"/>
              <a:t> tech questions</a:t>
            </a:r>
            <a:endParaRPr/>
          </a:p>
          <a:p>
            <a:pPr indent="0" lvl="0" marL="0" rtl="0" algn="l">
              <a:spcBef>
                <a:spcPts val="0"/>
              </a:spcBef>
              <a:spcAft>
                <a:spcPts val="0"/>
              </a:spcAft>
              <a:buNone/>
            </a:pPr>
            <a:r>
              <a:rPr lang="en"/>
              <a:t>Summarizing websites</a:t>
            </a:r>
            <a:endParaRPr/>
          </a:p>
        </p:txBody>
      </p:sp>
      <p:sp>
        <p:nvSpPr>
          <p:cNvPr id="346" name="Google Shape;346;p48"/>
          <p:cNvSpPr txBox="1"/>
          <p:nvPr>
            <p:ph idx="17" type="body"/>
          </p:nvPr>
        </p:nvSpPr>
        <p:spPr>
          <a:xfrm>
            <a:off x="4822781"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47" name="Google Shape;347;p48"/>
          <p:cNvSpPr txBox="1"/>
          <p:nvPr>
            <p:ph idx="18" type="subTitle"/>
          </p:nvPr>
        </p:nvSpPr>
        <p:spPr>
          <a:xfrm>
            <a:off x="5734700" y="2222400"/>
            <a:ext cx="31047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Colab &amp; Hugging Face demo</a:t>
            </a:r>
            <a:r>
              <a:rPr lang="en"/>
              <a:t> </a:t>
            </a:r>
            <a:endParaRPr/>
          </a:p>
        </p:txBody>
      </p:sp>
      <p:sp>
        <p:nvSpPr>
          <p:cNvPr id="348" name="Google Shape;348;p48"/>
          <p:cNvSpPr txBox="1"/>
          <p:nvPr>
            <p:ph idx="19" type="body"/>
          </p:nvPr>
        </p:nvSpPr>
        <p:spPr>
          <a:xfrm>
            <a:off x="6321272" y="2468175"/>
            <a:ext cx="26340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Meeting Minutes from an Audio File</a:t>
            </a:r>
            <a:endParaRPr/>
          </a:p>
          <a:p>
            <a:pPr indent="0" lvl="0" marL="0" rtl="0" algn="l">
              <a:spcBef>
                <a:spcPts val="0"/>
              </a:spcBef>
              <a:spcAft>
                <a:spcPts val="0"/>
              </a:spcAft>
              <a:buNone/>
            </a:pPr>
            <a:r>
              <a:rPr lang="en"/>
              <a:t>The Whisper Model</a:t>
            </a:r>
            <a:endParaRPr/>
          </a:p>
          <a:p>
            <a:pPr indent="0" lvl="0" marL="0" rtl="0" algn="l">
              <a:spcBef>
                <a:spcPts val="0"/>
              </a:spcBef>
              <a:spcAft>
                <a:spcPts val="0"/>
              </a:spcAft>
              <a:buNone/>
            </a:pPr>
            <a:r>
              <a:rPr lang="en"/>
              <a:t>Quantization</a:t>
            </a:r>
            <a:endParaRPr/>
          </a:p>
        </p:txBody>
      </p:sp>
      <p:sp>
        <p:nvSpPr>
          <p:cNvPr id="349" name="Google Shape;349;p4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49"/>
          <p:cNvSpPr txBox="1"/>
          <p:nvPr>
            <p:ph type="title"/>
          </p:nvPr>
        </p:nvSpPr>
        <p:spPr>
          <a:xfrm>
            <a:off x="697350" y="20050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Background</a:t>
            </a:r>
            <a:endParaRPr/>
          </a:p>
        </p:txBody>
      </p:sp>
      <p:sp>
        <p:nvSpPr>
          <p:cNvPr id="355" name="Google Shape;355;p49"/>
          <p:cNvSpPr txBox="1"/>
          <p:nvPr>
            <p:ph idx="2" type="title"/>
          </p:nvPr>
        </p:nvSpPr>
        <p:spPr>
          <a:xfrm>
            <a:off x="3278250" y="1276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356" name="Google Shape;356;p49"/>
          <p:cNvSpPr txBox="1"/>
          <p:nvPr>
            <p:ph type="title"/>
          </p:nvPr>
        </p:nvSpPr>
        <p:spPr>
          <a:xfrm>
            <a:off x="762875" y="3040225"/>
            <a:ext cx="7749300" cy="147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300"/>
              <a:t>In today's rapidly evolving technological landscape, APIs have emerged as the lifeline for AI. They serve as the crucial link that enables seamless integration, scalability, and innovation in modern applications. As AI continues to transform industries, understanding the role of APIs becomes essential for technology professionals aiming to harness the full potential of AI systems.</a:t>
            </a:r>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idx="1" type="subTitle"/>
          </p:nvPr>
        </p:nvSpPr>
        <p:spPr>
          <a:xfrm>
            <a:off x="791150" y="217825"/>
            <a:ext cx="7323900" cy="54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APIs = Bridges = Super-Glue</a:t>
            </a:r>
            <a:endParaRPr/>
          </a:p>
        </p:txBody>
      </p:sp>
      <p:sp>
        <p:nvSpPr>
          <p:cNvPr id="362" name="Google Shape;362;p50"/>
          <p:cNvSpPr txBox="1"/>
          <p:nvPr>
            <p:ph idx="2" type="body"/>
          </p:nvPr>
        </p:nvSpPr>
        <p:spPr>
          <a:xfrm>
            <a:off x="514675" y="1674250"/>
            <a:ext cx="7539900" cy="277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APIs are like </a:t>
            </a:r>
            <a:r>
              <a:rPr b="1" lang="en" sz="1200">
                <a:latin typeface="Barlow"/>
                <a:ea typeface="Barlow"/>
                <a:cs typeface="Barlow"/>
                <a:sym typeface="Barlow"/>
              </a:rPr>
              <a:t>invisible </a:t>
            </a:r>
            <a:r>
              <a:rPr b="1" lang="en" sz="1200">
                <a:latin typeface="Barlow"/>
                <a:ea typeface="Barlow"/>
                <a:cs typeface="Barlow"/>
                <a:sym typeface="Barlow"/>
              </a:rPr>
              <a:t>connective</a:t>
            </a:r>
            <a:r>
              <a:rPr b="1" lang="en" sz="1200">
                <a:latin typeface="Barlow"/>
                <a:ea typeface="Barlow"/>
                <a:cs typeface="Barlow"/>
                <a:sym typeface="Barlow"/>
              </a:rPr>
              <a:t> tissue </a:t>
            </a:r>
            <a:r>
              <a:rPr lang="en" sz="1200"/>
              <a:t>that connect different systems, enabling AI to interact seamlessly with various software, services, and data sources. They enhance AI functionality in several ways: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Barlow"/>
                <a:ea typeface="Barlow"/>
                <a:cs typeface="Barlow"/>
                <a:sym typeface="Barlow"/>
              </a:rPr>
              <a:t>Data Access:</a:t>
            </a:r>
            <a:r>
              <a:rPr lang="en" sz="1200"/>
              <a:t> APIs allow AI systems to fetch real-time data from external sources, such as weather updates, social media trends, or financial data, enriching their analytical capabilities.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Barlow"/>
                <a:ea typeface="Barlow"/>
                <a:cs typeface="Barlow"/>
                <a:sym typeface="Barlow"/>
              </a:rPr>
              <a:t>Integration:</a:t>
            </a:r>
            <a:r>
              <a:rPr lang="en" sz="1200"/>
              <a:t> APIs facilitate the integration of AI models into existing software and platforms. For example, an API can enable a chatbot powered by AI to interact with customer service platforms.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Barlow"/>
                <a:ea typeface="Barlow"/>
                <a:cs typeface="Barlow"/>
                <a:sym typeface="Barlow"/>
              </a:rPr>
              <a:t>Scalability:</a:t>
            </a:r>
            <a:r>
              <a:rPr lang="en" sz="1200"/>
              <a:t> APIs make it easier to scale AI applications. Developers can quickly add new features or connect to additional data sources without rebuilding the entire system.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Barlow"/>
                <a:ea typeface="Barlow"/>
                <a:cs typeface="Barlow"/>
                <a:sym typeface="Barlow"/>
              </a:rPr>
              <a:t>Interoperability:</a:t>
            </a:r>
            <a:r>
              <a:rPr lang="en" sz="1200"/>
              <a:t> APIs ensure that AI systems can work across different platforms and programming languages, promoting compatibility and flexibility.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b="1" lang="en" sz="1200">
                <a:latin typeface="Barlow"/>
                <a:ea typeface="Barlow"/>
                <a:cs typeface="Barlow"/>
                <a:sym typeface="Barlow"/>
              </a:rPr>
              <a:t>Specialized Functions: </a:t>
            </a:r>
            <a:r>
              <a:rPr lang="en" sz="1200"/>
              <a:t>Through APIs, AI applications can access specialized tools or services, like natural language processing, image recognition, or machine learning algorithms, without having to develop them from scratch.</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363" name="Google Shape;363;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4" name="Google Shape;364;p50"/>
          <p:cNvSpPr txBox="1"/>
          <p:nvPr/>
        </p:nvSpPr>
        <p:spPr>
          <a:xfrm>
            <a:off x="641650" y="916225"/>
            <a:ext cx="74286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Barlow Light"/>
                <a:ea typeface="Barlow Light"/>
                <a:cs typeface="Barlow Light"/>
                <a:sym typeface="Barlow Light"/>
              </a:rPr>
              <a:t>By acting as the glue that binds AI with other technologies, APIs play a crucial role in unlocking the full potential of AI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idx="1" type="subTitle"/>
          </p:nvPr>
        </p:nvSpPr>
        <p:spPr>
          <a:xfrm>
            <a:off x="791150" y="217825"/>
            <a:ext cx="7323900" cy="54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Watch the Numbers</a:t>
            </a:r>
            <a:endParaRPr/>
          </a:p>
        </p:txBody>
      </p:sp>
      <p:sp>
        <p:nvSpPr>
          <p:cNvPr id="370" name="Google Shape;370;p51"/>
          <p:cNvSpPr txBox="1"/>
          <p:nvPr>
            <p:ph idx="2" type="body"/>
          </p:nvPr>
        </p:nvSpPr>
        <p:spPr>
          <a:xfrm>
            <a:off x="514675" y="1674250"/>
            <a:ext cx="7539900" cy="338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2024 API Economy State of the Market Report by apidays and Platformable shows just how important APIs have become for modern IT architectures. Numbers are just getting bigger and bigger and will skyrocket as more and more organizations enter the AI “Golden Age Rush”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 global API cloud marketplace, for example, is rocketing skyward from </a:t>
            </a:r>
            <a:r>
              <a:rPr b="1" lang="en" sz="1200">
                <a:latin typeface="Barlow"/>
                <a:ea typeface="Barlow"/>
                <a:cs typeface="Barlow"/>
                <a:sym typeface="Barlow"/>
              </a:rPr>
              <a:t>$610 million in 2021 to a projected $2.9 billion in 2030, sustaining an impressive 19.5% CAGR.</a:t>
            </a:r>
            <a:r>
              <a:rPr lang="en" sz="1200"/>
              <a:t> By 2030, the global economic impact of APIs is expected to exceed </a:t>
            </a:r>
            <a:r>
              <a:rPr b="1" lang="en" sz="1200">
                <a:latin typeface="Barlow"/>
                <a:ea typeface="Barlow"/>
                <a:cs typeface="Barlow"/>
                <a:sym typeface="Barlow"/>
              </a:rPr>
              <a:t>$17 trillion</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 Dec 2024, </a:t>
            </a:r>
            <a:r>
              <a:rPr lang="en" sz="1200" u="sng">
                <a:solidFill>
                  <a:srgbClr val="4B4FE2"/>
                </a:solidFill>
                <a:hlinkClick r:id="rId3">
                  <a:extLst>
                    <a:ext uri="{A12FA001-AC4F-418D-AE19-62706E023703}">
                      <ahyp:hlinkClr val="tx"/>
                    </a:ext>
                  </a:extLst>
                </a:hlinkClick>
              </a:rPr>
              <a:t>Treblle Anatomy of API Report</a:t>
            </a:r>
            <a:r>
              <a:rPr lang="en" sz="1200"/>
              <a:t> found that </a:t>
            </a:r>
            <a:r>
              <a:rPr lang="en" sz="1200"/>
              <a:t>the number of </a:t>
            </a:r>
            <a:r>
              <a:rPr b="1" lang="en" sz="1200">
                <a:latin typeface="Barlow"/>
                <a:ea typeface="Barlow"/>
                <a:cs typeface="Barlow"/>
                <a:sym typeface="Barlow"/>
              </a:rPr>
              <a:t>AI-related APIs grew by 807% compared to last year</a:t>
            </a:r>
            <a:r>
              <a:rPr lang="en" sz="1200"/>
              <a: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And the numbers are going to get just bigger and bigger as every organization (size or industry does not matter) are trying to find ways to benefit from generative artificial intelligence (AI) tools that tap into the vast possibilities of large language models.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371" name="Google Shape;371;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2" name="Google Shape;372;p51"/>
          <p:cNvSpPr txBox="1"/>
          <p:nvPr/>
        </p:nvSpPr>
        <p:spPr>
          <a:xfrm>
            <a:off x="641650" y="916225"/>
            <a:ext cx="742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solidFill>
                  <a:schemeClr val="lt1"/>
                </a:solidFill>
                <a:latin typeface="Barlow"/>
                <a:ea typeface="Barlow"/>
                <a:cs typeface="Barlow"/>
                <a:sym typeface="Barlow"/>
              </a:rPr>
              <a:t>APIs are everywhere!</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type="title"/>
          </p:nvPr>
        </p:nvSpPr>
        <p:spPr>
          <a:xfrm>
            <a:off x="697350" y="20050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 Revolution: Y/N?</a:t>
            </a:r>
            <a:endParaRPr/>
          </a:p>
        </p:txBody>
      </p:sp>
      <p:sp>
        <p:nvSpPr>
          <p:cNvPr id="378" name="Google Shape;378;p52"/>
          <p:cNvSpPr txBox="1"/>
          <p:nvPr>
            <p:ph idx="2" type="title"/>
          </p:nvPr>
        </p:nvSpPr>
        <p:spPr>
          <a:xfrm>
            <a:off x="3278250" y="1276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79" name="Google Shape;379;p52"/>
          <p:cNvSpPr txBox="1"/>
          <p:nvPr>
            <p:ph type="title"/>
          </p:nvPr>
        </p:nvSpPr>
        <p:spPr>
          <a:xfrm>
            <a:off x="762875" y="3040225"/>
            <a:ext cx="7749300" cy="1905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lt1"/>
              </a:buClr>
              <a:buSzPts val="1100"/>
              <a:buFont typeface="Arial"/>
              <a:buNone/>
            </a:pPr>
            <a:r>
              <a:rPr lang="en" sz="600">
                <a:latin typeface="Arial"/>
                <a:ea typeface="Arial"/>
                <a:cs typeface="Arial"/>
                <a:sym typeface="Arial"/>
              </a:rPr>
              <a:t>Yes, the AI revolution is happening right now.</a:t>
            </a:r>
            <a:endParaRPr sz="6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lang="en" sz="600">
                <a:latin typeface="Arial"/>
                <a:ea typeface="Arial"/>
                <a:cs typeface="Arial"/>
                <a:sym typeface="Arial"/>
              </a:rPr>
              <a:t>Here are a few signs:</a:t>
            </a:r>
            <a:endParaRPr sz="600">
              <a:latin typeface="Arial"/>
              <a:ea typeface="Arial"/>
              <a:cs typeface="Arial"/>
              <a:sym typeface="Arial"/>
            </a:endParaRPr>
          </a:p>
          <a:p>
            <a:pPr indent="-266700" lvl="0" marL="457200" rtl="0" algn="l">
              <a:lnSpc>
                <a:spcPct val="115000"/>
              </a:lnSpc>
              <a:spcBef>
                <a:spcPts val="1200"/>
              </a:spcBef>
              <a:spcAft>
                <a:spcPts val="0"/>
              </a:spcAft>
              <a:buClr>
                <a:schemeClr val="dk1"/>
              </a:buClr>
              <a:buSzPts val="600"/>
              <a:buFont typeface="Arial"/>
              <a:buAutoNum type="arabicPeriod"/>
            </a:pPr>
            <a:r>
              <a:rPr b="1" lang="en" sz="600">
                <a:latin typeface="Arial"/>
                <a:ea typeface="Arial"/>
                <a:cs typeface="Arial"/>
                <a:sym typeface="Arial"/>
              </a:rPr>
              <a:t>Widespread Use of Generative AI</a:t>
            </a:r>
            <a:r>
              <a:rPr lang="en" sz="600">
                <a:latin typeface="Arial"/>
                <a:ea typeface="Arial"/>
                <a:cs typeface="Arial"/>
                <a:sym typeface="Arial"/>
              </a:rPr>
              <a:t>: Tools like ChatGPT, Midjourney, and others are changing how people create content, write code, generate images, and more.</a:t>
            </a:r>
            <a:br>
              <a:rPr lang="en" sz="600">
                <a:latin typeface="Arial"/>
                <a:ea typeface="Arial"/>
                <a:cs typeface="Arial"/>
                <a:sym typeface="Arial"/>
              </a:rPr>
            </a:br>
            <a:endParaRPr sz="600">
              <a:latin typeface="Arial"/>
              <a:ea typeface="Arial"/>
              <a:cs typeface="Arial"/>
              <a:sym typeface="Arial"/>
            </a:endParaRPr>
          </a:p>
          <a:p>
            <a:pPr indent="-266700" lvl="0" marL="457200" rtl="0" algn="l">
              <a:lnSpc>
                <a:spcPct val="115000"/>
              </a:lnSpc>
              <a:spcBef>
                <a:spcPts val="0"/>
              </a:spcBef>
              <a:spcAft>
                <a:spcPts val="0"/>
              </a:spcAft>
              <a:buClr>
                <a:schemeClr val="dk1"/>
              </a:buClr>
              <a:buSzPts val="600"/>
              <a:buFont typeface="Arial"/>
              <a:buAutoNum type="arabicPeriod"/>
            </a:pPr>
            <a:r>
              <a:rPr b="1" lang="en" sz="600">
                <a:latin typeface="Arial"/>
                <a:ea typeface="Arial"/>
                <a:cs typeface="Arial"/>
                <a:sym typeface="Arial"/>
              </a:rPr>
              <a:t>Business Transformation</a:t>
            </a:r>
            <a:r>
              <a:rPr lang="en" sz="600">
                <a:latin typeface="Arial"/>
                <a:ea typeface="Arial"/>
                <a:cs typeface="Arial"/>
                <a:sym typeface="Arial"/>
              </a:rPr>
              <a:t>: AI is automating workflows, optimizing operations, and powering decisions in industries like finance, healthcare, logistics, and customer service.</a:t>
            </a:r>
            <a:br>
              <a:rPr lang="en" sz="600">
                <a:latin typeface="Arial"/>
                <a:ea typeface="Arial"/>
                <a:cs typeface="Arial"/>
                <a:sym typeface="Arial"/>
              </a:rPr>
            </a:br>
            <a:endParaRPr sz="600">
              <a:latin typeface="Arial"/>
              <a:ea typeface="Arial"/>
              <a:cs typeface="Arial"/>
              <a:sym typeface="Arial"/>
            </a:endParaRPr>
          </a:p>
          <a:p>
            <a:pPr indent="-266700" lvl="0" marL="457200" rtl="0" algn="l">
              <a:lnSpc>
                <a:spcPct val="115000"/>
              </a:lnSpc>
              <a:spcBef>
                <a:spcPts val="0"/>
              </a:spcBef>
              <a:spcAft>
                <a:spcPts val="0"/>
              </a:spcAft>
              <a:buClr>
                <a:schemeClr val="dk1"/>
              </a:buClr>
              <a:buSzPts val="600"/>
              <a:buFont typeface="Arial"/>
              <a:buAutoNum type="arabicPeriod"/>
            </a:pPr>
            <a:r>
              <a:rPr b="1" lang="en" sz="600">
                <a:latin typeface="Arial"/>
                <a:ea typeface="Arial"/>
                <a:cs typeface="Arial"/>
                <a:sym typeface="Arial"/>
              </a:rPr>
              <a:t>Investment Boom</a:t>
            </a:r>
            <a:r>
              <a:rPr lang="en" sz="600">
                <a:latin typeface="Arial"/>
                <a:ea typeface="Arial"/>
                <a:cs typeface="Arial"/>
                <a:sym typeface="Arial"/>
              </a:rPr>
              <a:t>: Massive investments are pouring into AI startups and infrastructure, especially around generative models, AI chips (like Nvidia’s GPUs), and large-scale computing.</a:t>
            </a:r>
            <a:br>
              <a:rPr lang="en" sz="600">
                <a:latin typeface="Arial"/>
                <a:ea typeface="Arial"/>
                <a:cs typeface="Arial"/>
                <a:sym typeface="Arial"/>
              </a:rPr>
            </a:br>
            <a:endParaRPr sz="600">
              <a:latin typeface="Arial"/>
              <a:ea typeface="Arial"/>
              <a:cs typeface="Arial"/>
              <a:sym typeface="Arial"/>
            </a:endParaRPr>
          </a:p>
          <a:p>
            <a:pPr indent="-266700" lvl="0" marL="457200" rtl="0" algn="l">
              <a:lnSpc>
                <a:spcPct val="115000"/>
              </a:lnSpc>
              <a:spcBef>
                <a:spcPts val="0"/>
              </a:spcBef>
              <a:spcAft>
                <a:spcPts val="0"/>
              </a:spcAft>
              <a:buClr>
                <a:schemeClr val="dk1"/>
              </a:buClr>
              <a:buSzPts val="600"/>
              <a:buFont typeface="Arial"/>
              <a:buAutoNum type="arabicPeriod"/>
            </a:pPr>
            <a:r>
              <a:rPr b="1" lang="en" sz="600">
                <a:latin typeface="Arial"/>
                <a:ea typeface="Arial"/>
                <a:cs typeface="Arial"/>
                <a:sym typeface="Arial"/>
              </a:rPr>
              <a:t>Job and Skill Shifts</a:t>
            </a:r>
            <a:r>
              <a:rPr lang="en" sz="600">
                <a:latin typeface="Arial"/>
                <a:ea typeface="Arial"/>
                <a:cs typeface="Arial"/>
                <a:sym typeface="Arial"/>
              </a:rPr>
              <a:t>: New roles are emerging (AI Engineers), while others are being reshaped or replaced.</a:t>
            </a:r>
            <a:br>
              <a:rPr lang="en" sz="600">
                <a:latin typeface="Arial"/>
                <a:ea typeface="Arial"/>
                <a:cs typeface="Arial"/>
                <a:sym typeface="Arial"/>
              </a:rPr>
            </a:br>
            <a:endParaRPr sz="600">
              <a:latin typeface="Arial"/>
              <a:ea typeface="Arial"/>
              <a:cs typeface="Arial"/>
              <a:sym typeface="Arial"/>
            </a:endParaRPr>
          </a:p>
          <a:p>
            <a:pPr indent="-266700" lvl="0" marL="457200" rtl="0" algn="l">
              <a:lnSpc>
                <a:spcPct val="115000"/>
              </a:lnSpc>
              <a:spcBef>
                <a:spcPts val="0"/>
              </a:spcBef>
              <a:spcAft>
                <a:spcPts val="0"/>
              </a:spcAft>
              <a:buClr>
                <a:schemeClr val="dk1"/>
              </a:buClr>
              <a:buSzPts val="600"/>
              <a:buFont typeface="Arial"/>
              <a:buAutoNum type="arabicPeriod"/>
            </a:pPr>
            <a:r>
              <a:rPr b="1" lang="en" sz="600">
                <a:latin typeface="Arial"/>
                <a:ea typeface="Arial"/>
                <a:cs typeface="Arial"/>
                <a:sym typeface="Arial"/>
              </a:rPr>
              <a:t>Public Policy and Ethics</a:t>
            </a:r>
            <a:r>
              <a:rPr lang="en" sz="600">
                <a:latin typeface="Arial"/>
                <a:ea typeface="Arial"/>
                <a:cs typeface="Arial"/>
                <a:sym typeface="Arial"/>
              </a:rPr>
              <a:t>: Governments and institutions are scrambling to regulate AI due to concerns about bias, misinformation, surveillance, and safety.</a:t>
            </a:r>
            <a:br>
              <a:rPr lang="en" sz="600">
                <a:latin typeface="Arial"/>
                <a:ea typeface="Arial"/>
                <a:cs typeface="Arial"/>
                <a:sym typeface="Arial"/>
              </a:rPr>
            </a:br>
            <a:endParaRPr b="1" sz="600">
              <a:latin typeface="Arial"/>
              <a:ea typeface="Arial"/>
              <a:cs typeface="Arial"/>
              <a:sym typeface="Arial"/>
            </a:endParaRPr>
          </a:p>
          <a:p>
            <a:pPr indent="0" lvl="0" marL="0" rtl="0" algn="l">
              <a:lnSpc>
                <a:spcPct val="115000"/>
              </a:lnSpc>
              <a:spcBef>
                <a:spcPts val="1200"/>
              </a:spcBef>
              <a:spcAft>
                <a:spcPts val="0"/>
              </a:spcAft>
              <a:buClr>
                <a:schemeClr val="lt1"/>
              </a:buClr>
              <a:buSzPts val="1100"/>
              <a:buFont typeface="Arial"/>
              <a:buNone/>
            </a:pPr>
            <a:r>
              <a:rPr b="1" lang="en" sz="600">
                <a:latin typeface="Arial"/>
                <a:ea typeface="Arial"/>
                <a:cs typeface="Arial"/>
                <a:sym typeface="Arial"/>
              </a:rPr>
              <a:t>It’s not just technological—it's economic, social, and cultural too.</a:t>
            </a:r>
            <a:endParaRPr b="1" sz="600">
              <a:latin typeface="Arial"/>
              <a:ea typeface="Arial"/>
              <a:cs typeface="Arial"/>
              <a:sym typeface="Arial"/>
            </a:endParaRPr>
          </a:p>
          <a:p>
            <a:pPr indent="0" lvl="0" marL="0" rtl="0" algn="l">
              <a:spcBef>
                <a:spcPts val="1200"/>
              </a:spcBef>
              <a:spcAft>
                <a:spcPts val="0"/>
              </a:spcAft>
              <a:buNone/>
            </a:pPr>
            <a:r>
              <a:t/>
            </a:r>
            <a:endParaRPr sz="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pic>
        <p:nvPicPr>
          <p:cNvPr id="384" name="Google Shape;384;p53"/>
          <p:cNvPicPr preferRelativeResize="0"/>
          <p:nvPr/>
        </p:nvPicPr>
        <p:blipFill>
          <a:blip r:embed="rId3">
            <a:alphaModFix/>
          </a:blip>
          <a:stretch>
            <a:fillRect/>
          </a:stretch>
        </p:blipFill>
        <p:spPr>
          <a:xfrm>
            <a:off x="147450" y="182150"/>
            <a:ext cx="1999874" cy="407200"/>
          </a:xfrm>
          <a:prstGeom prst="rect">
            <a:avLst/>
          </a:prstGeom>
          <a:noFill/>
          <a:ln>
            <a:noFill/>
          </a:ln>
        </p:spPr>
      </p:pic>
      <p:pic>
        <p:nvPicPr>
          <p:cNvPr id="385" name="Google Shape;385;p53"/>
          <p:cNvPicPr preferRelativeResize="0"/>
          <p:nvPr/>
        </p:nvPicPr>
        <p:blipFill>
          <a:blip r:embed="rId4">
            <a:alphaModFix/>
          </a:blip>
          <a:stretch>
            <a:fillRect/>
          </a:stretch>
        </p:blipFill>
        <p:spPr>
          <a:xfrm>
            <a:off x="1679950" y="714675"/>
            <a:ext cx="5155026" cy="3636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697350" y="2005025"/>
            <a:ext cx="7749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AI Dev Tools</a:t>
            </a:r>
            <a:endParaRPr/>
          </a:p>
        </p:txBody>
      </p:sp>
      <p:sp>
        <p:nvSpPr>
          <p:cNvPr id="391" name="Google Shape;391;p54"/>
          <p:cNvSpPr txBox="1"/>
          <p:nvPr>
            <p:ph idx="2" type="title"/>
          </p:nvPr>
        </p:nvSpPr>
        <p:spPr>
          <a:xfrm>
            <a:off x="3278250" y="127650"/>
            <a:ext cx="25875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92" name="Google Shape;392;p54"/>
          <p:cNvSpPr txBox="1"/>
          <p:nvPr>
            <p:ph type="title"/>
          </p:nvPr>
        </p:nvSpPr>
        <p:spPr>
          <a:xfrm>
            <a:off x="762875" y="3040225"/>
            <a:ext cx="7749300" cy="1905300"/>
          </a:xfrm>
          <a:prstGeom prst="rect">
            <a:avLst/>
          </a:prstGeom>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i="1" lang="en" sz="1400">
                <a:latin typeface="Arial"/>
                <a:ea typeface="Arial"/>
                <a:cs typeface="Arial"/>
                <a:sym typeface="Arial"/>
              </a:rPr>
              <a:t>If you ever talk to a great programmer, you'll find they know their tools like an artist knows their </a:t>
            </a:r>
            <a:r>
              <a:rPr i="1" lang="en" sz="1400">
                <a:latin typeface="Arial"/>
                <a:ea typeface="Arial"/>
                <a:cs typeface="Arial"/>
                <a:sym typeface="Arial"/>
              </a:rPr>
              <a:t>paint brushes</a:t>
            </a:r>
            <a:r>
              <a:rPr i="1" lang="en" sz="1400">
                <a:latin typeface="Arial"/>
                <a:ea typeface="Arial"/>
                <a:cs typeface="Arial"/>
                <a:sym typeface="Arial"/>
              </a:rPr>
              <a:t>.</a:t>
            </a:r>
            <a:endParaRPr b="1" i="1" sz="1400">
              <a:latin typeface="Arial"/>
              <a:ea typeface="Arial"/>
              <a:cs typeface="Arial"/>
              <a:sym typeface="Arial"/>
            </a:endParaRPr>
          </a:p>
          <a:p>
            <a:pPr indent="0" lvl="0" marL="0" rtl="0" algn="l">
              <a:spcBef>
                <a:spcPts val="1200"/>
              </a:spcBef>
              <a:spcAft>
                <a:spcPts val="0"/>
              </a:spcAft>
              <a:buNone/>
            </a:pPr>
            <a:r>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5"/>
          <p:cNvSpPr txBox="1"/>
          <p:nvPr>
            <p:ph idx="1" type="subTitle"/>
          </p:nvPr>
        </p:nvSpPr>
        <p:spPr>
          <a:xfrm>
            <a:off x="791150" y="217825"/>
            <a:ext cx="7323900" cy="546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300"/>
              <a:t>Tools for building </a:t>
            </a:r>
            <a:r>
              <a:rPr lang="en" sz="3300"/>
              <a:t>AI Solutions</a:t>
            </a:r>
            <a:endParaRPr sz="3300"/>
          </a:p>
        </p:txBody>
      </p:sp>
      <p:sp>
        <p:nvSpPr>
          <p:cNvPr id="398" name="Google Shape;39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9" name="Google Shape;399;p55"/>
          <p:cNvSpPr txBox="1"/>
          <p:nvPr/>
        </p:nvSpPr>
        <p:spPr>
          <a:xfrm>
            <a:off x="641650" y="916225"/>
            <a:ext cx="7428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Barlow Light"/>
                <a:ea typeface="Barlow Light"/>
                <a:cs typeface="Barlow Light"/>
                <a:sym typeface="Barlow Light"/>
              </a:rPr>
              <a:t>Each sunrise brings an upgrade; staying still is falling behind.</a:t>
            </a:r>
            <a:endParaRPr/>
          </a:p>
        </p:txBody>
      </p:sp>
      <p:sp>
        <p:nvSpPr>
          <p:cNvPr id="400" name="Google Shape;400;p55"/>
          <p:cNvSpPr txBox="1"/>
          <p:nvPr>
            <p:ph idx="2" type="body"/>
          </p:nvPr>
        </p:nvSpPr>
        <p:spPr>
          <a:xfrm>
            <a:off x="338920" y="1679197"/>
            <a:ext cx="22923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4B4FE2"/>
                </a:solidFill>
                <a:latin typeface="Barlow"/>
                <a:ea typeface="Barlow"/>
                <a:cs typeface="Barlow"/>
                <a:sym typeface="Barlow"/>
                <a:hlinkClick r:id="rId3">
                  <a:extLst>
                    <a:ext uri="{A12FA001-AC4F-418D-AE19-62706E023703}">
                      <ahyp:hlinkClr val="tx"/>
                    </a:ext>
                  </a:extLst>
                </a:hlinkClick>
              </a:rPr>
              <a:t>Ollama </a:t>
            </a:r>
            <a:r>
              <a:rPr lang="en" sz="1000">
                <a:solidFill>
                  <a:srgbClr val="4B4FE2"/>
                </a:solidFill>
              </a:rPr>
              <a:t>- </a:t>
            </a:r>
            <a:r>
              <a:rPr lang="en" sz="1000"/>
              <a:t>get up and running with LLMs</a:t>
            </a:r>
            <a:endParaRPr sz="1000"/>
          </a:p>
        </p:txBody>
      </p:sp>
      <p:pic>
        <p:nvPicPr>
          <p:cNvPr id="401" name="Google Shape;401;p55"/>
          <p:cNvPicPr preferRelativeResize="0"/>
          <p:nvPr/>
        </p:nvPicPr>
        <p:blipFill>
          <a:blip r:embed="rId4">
            <a:alphaModFix/>
          </a:blip>
          <a:stretch>
            <a:fillRect/>
          </a:stretch>
        </p:blipFill>
        <p:spPr>
          <a:xfrm>
            <a:off x="76675" y="1706400"/>
            <a:ext cx="292175" cy="333900"/>
          </a:xfrm>
          <a:prstGeom prst="rect">
            <a:avLst/>
          </a:prstGeom>
          <a:noFill/>
          <a:ln>
            <a:noFill/>
          </a:ln>
        </p:spPr>
      </p:pic>
      <p:sp>
        <p:nvSpPr>
          <p:cNvPr id="402" name="Google Shape;402;p55"/>
          <p:cNvSpPr txBox="1"/>
          <p:nvPr>
            <p:ph idx="2" type="body"/>
          </p:nvPr>
        </p:nvSpPr>
        <p:spPr>
          <a:xfrm>
            <a:off x="338925" y="2060200"/>
            <a:ext cx="33030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4B4FE2"/>
                </a:solidFill>
                <a:latin typeface="Barlow"/>
                <a:ea typeface="Barlow"/>
                <a:cs typeface="Barlow"/>
                <a:sym typeface="Barlow"/>
                <a:hlinkClick r:id="rId5">
                  <a:extLst>
                    <a:ext uri="{A12FA001-AC4F-418D-AE19-62706E023703}">
                      <ahyp:hlinkClr val="tx"/>
                    </a:ext>
                  </a:extLst>
                </a:hlinkClick>
              </a:rPr>
              <a:t>Anaconda</a:t>
            </a:r>
            <a:r>
              <a:rPr b="1" lang="en" sz="1000">
                <a:solidFill>
                  <a:srgbClr val="4B4FE2"/>
                </a:solidFill>
                <a:latin typeface="Barlow"/>
                <a:ea typeface="Barlow"/>
                <a:cs typeface="Barlow"/>
                <a:sym typeface="Barlow"/>
              </a:rPr>
              <a:t> </a:t>
            </a:r>
            <a:r>
              <a:rPr lang="en" sz="1000">
                <a:solidFill>
                  <a:srgbClr val="4B4FE2"/>
                </a:solidFill>
              </a:rPr>
              <a:t>- </a:t>
            </a:r>
            <a:r>
              <a:rPr i="1" lang="en" sz="1000">
                <a:solidFill>
                  <a:srgbClr val="4B4FE2"/>
                </a:solidFill>
              </a:rPr>
              <a:t>“</a:t>
            </a:r>
            <a:r>
              <a:rPr i="1" lang="en" sz="1000"/>
              <a:t>Operating System for  AI and Data Science”</a:t>
            </a:r>
            <a:endParaRPr i="1" sz="1000"/>
          </a:p>
        </p:txBody>
      </p:sp>
      <p:pic>
        <p:nvPicPr>
          <p:cNvPr id="403" name="Google Shape;403;p55"/>
          <p:cNvPicPr preferRelativeResize="0"/>
          <p:nvPr/>
        </p:nvPicPr>
        <p:blipFill>
          <a:blip r:embed="rId6">
            <a:alphaModFix/>
          </a:blip>
          <a:stretch>
            <a:fillRect/>
          </a:stretch>
        </p:blipFill>
        <p:spPr>
          <a:xfrm>
            <a:off x="44726" y="2050963"/>
            <a:ext cx="292175" cy="324639"/>
          </a:xfrm>
          <a:prstGeom prst="rect">
            <a:avLst/>
          </a:prstGeom>
          <a:noFill/>
          <a:ln>
            <a:noFill/>
          </a:ln>
        </p:spPr>
      </p:pic>
      <p:pic>
        <p:nvPicPr>
          <p:cNvPr id="404" name="Google Shape;404;p55"/>
          <p:cNvPicPr preferRelativeResize="0"/>
          <p:nvPr/>
        </p:nvPicPr>
        <p:blipFill>
          <a:blip r:embed="rId7">
            <a:alphaModFix/>
          </a:blip>
          <a:stretch>
            <a:fillRect/>
          </a:stretch>
        </p:blipFill>
        <p:spPr>
          <a:xfrm>
            <a:off x="88981" y="2452337"/>
            <a:ext cx="228240" cy="324625"/>
          </a:xfrm>
          <a:prstGeom prst="rect">
            <a:avLst/>
          </a:prstGeom>
          <a:noFill/>
          <a:ln>
            <a:noFill/>
          </a:ln>
        </p:spPr>
      </p:pic>
      <p:sp>
        <p:nvSpPr>
          <p:cNvPr id="405" name="Google Shape;405;p55"/>
          <p:cNvSpPr txBox="1"/>
          <p:nvPr>
            <p:ph idx="2" type="body"/>
          </p:nvPr>
        </p:nvSpPr>
        <p:spPr>
          <a:xfrm>
            <a:off x="338927" y="2441200"/>
            <a:ext cx="3111300" cy="33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000" u="sng">
                <a:solidFill>
                  <a:srgbClr val="4B4FE2"/>
                </a:solidFill>
                <a:latin typeface="Barlow"/>
                <a:ea typeface="Barlow"/>
                <a:cs typeface="Barlow"/>
                <a:sym typeface="Barlow"/>
                <a:hlinkClick r:id="rId8">
                  <a:extLst>
                    <a:ext uri="{A12FA001-AC4F-418D-AE19-62706E023703}">
                      <ahyp:hlinkClr val="tx"/>
                    </a:ext>
                  </a:extLst>
                </a:hlinkClick>
              </a:rPr>
              <a:t>OpenAI</a:t>
            </a:r>
            <a:r>
              <a:rPr b="1" lang="en" sz="1000">
                <a:latin typeface="Barlow"/>
                <a:ea typeface="Barlow"/>
                <a:cs typeface="Barlow"/>
                <a:sym typeface="Barlow"/>
              </a:rPr>
              <a:t>, </a:t>
            </a:r>
            <a:r>
              <a:rPr b="1" lang="en" sz="1000" u="sng">
                <a:solidFill>
                  <a:srgbClr val="4B4FE2"/>
                </a:solidFill>
                <a:latin typeface="Barlow"/>
                <a:ea typeface="Barlow"/>
                <a:cs typeface="Barlow"/>
                <a:sym typeface="Barlow"/>
                <a:hlinkClick r:id="rId9">
                  <a:extLst>
                    <a:ext uri="{A12FA001-AC4F-418D-AE19-62706E023703}">
                      <ahyp:hlinkClr val="tx"/>
                    </a:ext>
                  </a:extLst>
                </a:hlinkClick>
              </a:rPr>
              <a:t>Anthropic</a:t>
            </a:r>
            <a:r>
              <a:rPr b="1" lang="en" sz="1000">
                <a:latin typeface="Barlow"/>
                <a:ea typeface="Barlow"/>
                <a:cs typeface="Barlow"/>
                <a:sym typeface="Barlow"/>
              </a:rPr>
              <a:t>, </a:t>
            </a:r>
            <a:r>
              <a:rPr b="1" lang="en" sz="1000" u="sng">
                <a:solidFill>
                  <a:srgbClr val="4B4FE2"/>
                </a:solidFill>
                <a:latin typeface="Barlow"/>
                <a:ea typeface="Barlow"/>
                <a:cs typeface="Barlow"/>
                <a:sym typeface="Barlow"/>
                <a:hlinkClick r:id="rId10">
                  <a:extLst>
                    <a:ext uri="{A12FA001-AC4F-418D-AE19-62706E023703}">
                      <ahyp:hlinkClr val="tx"/>
                    </a:ext>
                  </a:extLst>
                </a:hlinkClick>
              </a:rPr>
              <a:t>Gemini</a:t>
            </a:r>
            <a:r>
              <a:rPr b="1" lang="en" sz="1000">
                <a:latin typeface="Barlow"/>
                <a:ea typeface="Barlow"/>
                <a:cs typeface="Barlow"/>
                <a:sym typeface="Barlow"/>
              </a:rPr>
              <a:t>,</a:t>
            </a:r>
            <a:r>
              <a:rPr b="1" lang="en" sz="1000">
                <a:solidFill>
                  <a:srgbClr val="4B4FE2"/>
                </a:solidFill>
                <a:latin typeface="Barlow"/>
                <a:ea typeface="Barlow"/>
                <a:cs typeface="Barlow"/>
                <a:sym typeface="Barlow"/>
              </a:rPr>
              <a:t> </a:t>
            </a:r>
            <a:r>
              <a:rPr b="1" lang="en" sz="1000" u="sng">
                <a:solidFill>
                  <a:srgbClr val="4B4FE2"/>
                </a:solidFill>
                <a:latin typeface="Barlow"/>
                <a:ea typeface="Barlow"/>
                <a:cs typeface="Barlow"/>
                <a:sym typeface="Barlow"/>
                <a:hlinkClick r:id="rId11">
                  <a:extLst>
                    <a:ext uri="{A12FA001-AC4F-418D-AE19-62706E023703}">
                      <ahyp:hlinkClr val="tx"/>
                    </a:ext>
                  </a:extLst>
                </a:hlinkClick>
              </a:rPr>
              <a:t>DeepSeek</a:t>
            </a:r>
            <a:r>
              <a:rPr b="1" lang="en" sz="1000">
                <a:solidFill>
                  <a:srgbClr val="4B4FE2"/>
                </a:solidFill>
                <a:latin typeface="Barlow"/>
                <a:ea typeface="Barlow"/>
                <a:cs typeface="Barlow"/>
                <a:sym typeface="Barlow"/>
              </a:rPr>
              <a:t>, </a:t>
            </a:r>
            <a:r>
              <a:rPr b="1" lang="en" sz="1000" u="sng">
                <a:solidFill>
                  <a:srgbClr val="4B4FE2"/>
                </a:solidFill>
                <a:latin typeface="Barlow"/>
                <a:ea typeface="Barlow"/>
                <a:cs typeface="Barlow"/>
                <a:sym typeface="Barlow"/>
                <a:hlinkClick r:id="rId12">
                  <a:extLst>
                    <a:ext uri="{A12FA001-AC4F-418D-AE19-62706E023703}">
                      <ahyp:hlinkClr val="tx"/>
                    </a:ext>
                  </a:extLst>
                </a:hlinkClick>
              </a:rPr>
              <a:t>Hugging Face</a:t>
            </a:r>
            <a:endParaRPr b="1" sz="1000">
              <a:solidFill>
                <a:srgbClr val="4B4FE2"/>
              </a:solidFill>
              <a:latin typeface="Barlow"/>
              <a:ea typeface="Barlow"/>
              <a:cs typeface="Barlow"/>
              <a:sym typeface="Barlow"/>
            </a:endParaRPr>
          </a:p>
        </p:txBody>
      </p:sp>
      <p:pic>
        <p:nvPicPr>
          <p:cNvPr id="406" name="Google Shape;406;p55"/>
          <p:cNvPicPr preferRelativeResize="0"/>
          <p:nvPr/>
        </p:nvPicPr>
        <p:blipFill>
          <a:blip r:embed="rId13">
            <a:alphaModFix/>
          </a:blip>
          <a:stretch>
            <a:fillRect/>
          </a:stretch>
        </p:blipFill>
        <p:spPr>
          <a:xfrm>
            <a:off x="18814" y="2927500"/>
            <a:ext cx="348900" cy="392518"/>
          </a:xfrm>
          <a:prstGeom prst="rect">
            <a:avLst/>
          </a:prstGeom>
          <a:noFill/>
          <a:ln>
            <a:noFill/>
          </a:ln>
        </p:spPr>
      </p:pic>
      <p:sp>
        <p:nvSpPr>
          <p:cNvPr id="407" name="Google Shape;407;p55"/>
          <p:cNvSpPr txBox="1"/>
          <p:nvPr/>
        </p:nvSpPr>
        <p:spPr>
          <a:xfrm>
            <a:off x="383357" y="2893693"/>
            <a:ext cx="3654900" cy="4926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lang="en" sz="1000">
                <a:solidFill>
                  <a:schemeClr val="lt1"/>
                </a:solidFill>
                <a:latin typeface="Barlow Light"/>
                <a:ea typeface="Barlow Light"/>
                <a:cs typeface="Barlow Light"/>
                <a:sym typeface="Barlow Light"/>
              </a:rPr>
              <a:t>I</a:t>
            </a:r>
            <a:r>
              <a:rPr lang="en" sz="1000">
                <a:solidFill>
                  <a:schemeClr val="lt1"/>
                </a:solidFill>
                <a:latin typeface="Barlow Light"/>
                <a:ea typeface="Barlow Light"/>
                <a:cs typeface="Barlow Light"/>
                <a:sym typeface="Barlow Light"/>
              </a:rPr>
              <a:t>nteractive Python development environment for notebooks, code, and data (launches within Anaconda)</a:t>
            </a:r>
            <a:endParaRPr sz="1000">
              <a:solidFill>
                <a:schemeClr val="lt1"/>
              </a:solidFill>
              <a:latin typeface="Barlow Light"/>
              <a:ea typeface="Barlow Light"/>
              <a:cs typeface="Barlow Light"/>
              <a:sym typeface="Barlow Light"/>
            </a:endParaRPr>
          </a:p>
        </p:txBody>
      </p:sp>
      <p:pic>
        <p:nvPicPr>
          <p:cNvPr id="408" name="Google Shape;408;p55"/>
          <p:cNvPicPr preferRelativeResize="0"/>
          <p:nvPr/>
        </p:nvPicPr>
        <p:blipFill>
          <a:blip r:embed="rId14">
            <a:alphaModFix/>
          </a:blip>
          <a:stretch>
            <a:fillRect/>
          </a:stretch>
        </p:blipFill>
        <p:spPr>
          <a:xfrm>
            <a:off x="28650" y="3386300"/>
            <a:ext cx="348900" cy="307853"/>
          </a:xfrm>
          <a:prstGeom prst="rect">
            <a:avLst/>
          </a:prstGeom>
          <a:noFill/>
          <a:ln>
            <a:noFill/>
          </a:ln>
        </p:spPr>
      </p:pic>
      <p:sp>
        <p:nvSpPr>
          <p:cNvPr id="409" name="Google Shape;409;p55"/>
          <p:cNvSpPr txBox="1"/>
          <p:nvPr/>
        </p:nvSpPr>
        <p:spPr>
          <a:xfrm>
            <a:off x="382410" y="3274693"/>
            <a:ext cx="36549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000" u="sng">
                <a:solidFill>
                  <a:srgbClr val="4B4FE2"/>
                </a:solidFill>
                <a:latin typeface="Barlow"/>
                <a:ea typeface="Barlow"/>
                <a:cs typeface="Barlow"/>
                <a:sym typeface="Barlow"/>
                <a:hlinkClick r:id="rId15">
                  <a:extLst>
                    <a:ext uri="{A12FA001-AC4F-418D-AE19-62706E023703}">
                      <ahyp:hlinkClr val="tx"/>
                    </a:ext>
                  </a:extLst>
                </a:hlinkClick>
              </a:rPr>
              <a:t>Hugging Face</a:t>
            </a:r>
            <a:r>
              <a:rPr lang="en" sz="1000">
                <a:solidFill>
                  <a:srgbClr val="4B4FE2"/>
                </a:solidFill>
                <a:latin typeface="Barlow Light"/>
                <a:ea typeface="Barlow Light"/>
                <a:cs typeface="Barlow Light"/>
                <a:sym typeface="Barlow Light"/>
              </a:rPr>
              <a:t> </a:t>
            </a:r>
            <a:r>
              <a:rPr lang="en" sz="1000">
                <a:solidFill>
                  <a:schemeClr val="lt1"/>
                </a:solidFill>
                <a:latin typeface="Barlow Light"/>
                <a:ea typeface="Barlow Light"/>
                <a:cs typeface="Barlow Light"/>
                <a:sym typeface="Barlow Light"/>
              </a:rPr>
              <a:t>- an online platform dedicated to data science and machine learning. You can browse datasets, train AI models, share your work etc.</a:t>
            </a:r>
            <a:endParaRPr sz="1000">
              <a:solidFill>
                <a:schemeClr val="lt1"/>
              </a:solidFill>
              <a:latin typeface="Barlow Light"/>
              <a:ea typeface="Barlow Light"/>
              <a:cs typeface="Barlow Light"/>
              <a:sym typeface="Barlow Light"/>
            </a:endParaRPr>
          </a:p>
        </p:txBody>
      </p:sp>
      <p:pic>
        <p:nvPicPr>
          <p:cNvPr id="410" name="Google Shape;410;p55"/>
          <p:cNvPicPr preferRelativeResize="0"/>
          <p:nvPr/>
        </p:nvPicPr>
        <p:blipFill>
          <a:blip r:embed="rId16">
            <a:alphaModFix/>
          </a:blip>
          <a:stretch>
            <a:fillRect/>
          </a:stretch>
        </p:blipFill>
        <p:spPr>
          <a:xfrm>
            <a:off x="38343" y="3911900"/>
            <a:ext cx="452717" cy="307850"/>
          </a:xfrm>
          <a:prstGeom prst="rect">
            <a:avLst/>
          </a:prstGeom>
          <a:noFill/>
          <a:ln>
            <a:noFill/>
          </a:ln>
        </p:spPr>
      </p:pic>
      <p:sp>
        <p:nvSpPr>
          <p:cNvPr id="411" name="Google Shape;411;p55"/>
          <p:cNvSpPr txBox="1"/>
          <p:nvPr/>
        </p:nvSpPr>
        <p:spPr>
          <a:xfrm>
            <a:off x="459557" y="3808093"/>
            <a:ext cx="3654900" cy="646500"/>
          </a:xfrm>
          <a:prstGeom prst="rect">
            <a:avLst/>
          </a:prstGeom>
          <a:noFill/>
          <a:ln>
            <a:noFill/>
          </a:ln>
        </p:spPr>
        <p:txBody>
          <a:bodyPr anchorCtr="0" anchor="ctr" bIns="91425" lIns="91425" spcFirstLastPara="1" rIns="91425" wrap="square" tIns="91425">
            <a:spAutoFit/>
          </a:bodyPr>
          <a:lstStyle/>
          <a:p>
            <a:pPr indent="0" lvl="0" marL="0" marR="0" rtl="0" algn="l">
              <a:lnSpc>
                <a:spcPct val="100000"/>
              </a:lnSpc>
              <a:spcBef>
                <a:spcPts val="0"/>
              </a:spcBef>
              <a:spcAft>
                <a:spcPts val="0"/>
              </a:spcAft>
              <a:buNone/>
            </a:pPr>
            <a:r>
              <a:rPr b="1" lang="en" sz="1000" u="sng">
                <a:solidFill>
                  <a:srgbClr val="4B4FE2"/>
                </a:solidFill>
                <a:latin typeface="Barlow"/>
                <a:ea typeface="Barlow"/>
                <a:cs typeface="Barlow"/>
                <a:sym typeface="Barlow"/>
                <a:hlinkClick r:id="rId17">
                  <a:extLst>
                    <a:ext uri="{A12FA001-AC4F-418D-AE19-62706E023703}">
                      <ahyp:hlinkClr val="tx"/>
                    </a:ext>
                  </a:extLst>
                </a:hlinkClick>
              </a:rPr>
              <a:t>Google Colab </a:t>
            </a:r>
            <a:r>
              <a:rPr lang="en" sz="1000">
                <a:solidFill>
                  <a:schemeClr val="lt1"/>
                </a:solidFill>
                <a:latin typeface="Barlow Light"/>
                <a:ea typeface="Barlow Light"/>
                <a:cs typeface="Barlow Light"/>
                <a:sym typeface="Barlow Light"/>
              </a:rPr>
              <a:t>- cloud-based platform that allows users to write and execute Python code in a browser-based virtual Jupyter Notebook  environment.</a:t>
            </a:r>
            <a:endParaRPr sz="1000">
              <a:solidFill>
                <a:schemeClr val="lt1"/>
              </a:solidFill>
              <a:latin typeface="Barlow Light"/>
              <a:ea typeface="Barlow Light"/>
              <a:cs typeface="Barlow Light"/>
              <a:sym typeface="Barlow Light"/>
            </a:endParaRPr>
          </a:p>
        </p:txBody>
      </p:sp>
      <p:pic>
        <p:nvPicPr>
          <p:cNvPr id="412" name="Google Shape;412;p55"/>
          <p:cNvPicPr preferRelativeResize="0"/>
          <p:nvPr/>
        </p:nvPicPr>
        <p:blipFill>
          <a:blip r:embed="rId18">
            <a:alphaModFix/>
          </a:blip>
          <a:stretch>
            <a:fillRect/>
          </a:stretch>
        </p:blipFill>
        <p:spPr>
          <a:xfrm>
            <a:off x="5352950" y="1897650"/>
            <a:ext cx="2641101" cy="2641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