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306" r:id="rId3"/>
    <p:sldId id="307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8" r:id="rId12"/>
    <p:sldId id="302" r:id="rId13"/>
    <p:sldId id="305" r:id="rId14"/>
    <p:sldId id="303" r:id="rId15"/>
    <p:sldId id="304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bing qian" initials="yq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/>
    <p:restoredTop sz="50000"/>
  </p:normalViewPr>
  <p:slideViewPr>
    <p:cSldViewPr snapToGrid="0">
      <p:cViewPr varScale="1">
        <p:scale>
          <a:sx n="60" d="100"/>
          <a:sy n="60" d="100"/>
        </p:scale>
        <p:origin x="18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74418-A5B3-481B-8875-9428FB1FA9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560561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AD67A-08C1-4C6B-87D8-E17A298BF8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1116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69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25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520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196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54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808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904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961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0324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7527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31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62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2824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1350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61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24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21/7/8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58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21/7/8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3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21/7/8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11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21/7/8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250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21/7/8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/>
              <a:t>21/7/8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05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EF827-DBF9-4F24-8A56-68256D4808FB}" type="datetimeFigureOut">
              <a:rPr lang="zh-CN" altLang="en-US" smtClean="0"/>
              <a:t>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D5F2F-705F-4852-9A51-9DB8CDCFE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13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74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2924" y="568034"/>
            <a:ext cx="10337074" cy="4220346"/>
          </a:xfrm>
        </p:spPr>
        <p:txBody>
          <a:bodyPr>
            <a:normAutofit fontScale="90000"/>
          </a:bodyPr>
          <a:lstStyle/>
          <a:p>
            <a:r>
              <a:rPr lang="en-US" altLang="zh-CN" sz="53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53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5300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53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53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53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4900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49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49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通识联盟暑期</a:t>
            </a:r>
            <a:r>
              <a:rPr lang="zh-CN" altLang="en-US" sz="49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课程</a:t>
            </a:r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49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49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5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《资治通鉴》导读</a:t>
            </a:r>
            <a:endParaRPr lang="zh-CN" altLang="en-US" sz="5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67260" y="5080000"/>
            <a:ext cx="8442961" cy="2467428"/>
          </a:xfrm>
        </p:spPr>
        <p:txBody>
          <a:bodyPr>
            <a:normAutofit/>
          </a:bodyPr>
          <a:lstStyle/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主讲教师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姜  鹏</a:t>
            </a: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复旦大学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历史学系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872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32300" y="947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二、考异法的种类</a:t>
            </a:r>
            <a:r>
              <a:rPr lang="zh-CN" altLang="zh-CN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3310" y="1887166"/>
            <a:ext cx="100778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上欲使太子击黥布，太子客使吕释之夜见吕后。（卷十二）</a:t>
            </a:r>
          </a:p>
          <a:p>
            <a:pPr marL="40640" indent="0" algn="just">
              <a:lnSpc>
                <a:spcPct val="120000"/>
              </a:lnSpc>
              <a:spcAft>
                <a:spcPts val="0"/>
              </a:spcAft>
              <a:buNone/>
            </a:pPr>
            <a:endParaRPr lang="en-US" altLang="zh-CN" kern="100" dirty="0" smtClean="0"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0640" indent="0" algn="just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zh-CN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lang="zh-CN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又《</a:t>
            </a:r>
            <a:r>
              <a:rPr lang="zh-CN" altLang="zh-CN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留侯世家</a:t>
            </a:r>
            <a:r>
              <a:rPr lang="zh-CN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》，上欲废太子，立戚夫人子赵王如意，大臣多谏争，未能得坚决者也。吕后恐，不知所为。人或谓吕后曰：“留侯善画计䇿，上信用之。”吕后乃使建成侯吕泽劫留侯，曰：“君常为上谋臣，今上易太子，君安得髙枕而卧乎！”留侯曰：“始上数在困急之中，幸用臣策。今天下安定，以爱欲易太子，骨肉之间，虽臣等百余人何益！”吕泽强要曰：“为我画计。”留侯曰：“此难以口舌争也。顾上有不能致者，天下有四人。四人者年老矣，皆以为上嫚侮人，故逃匿山中，义不为汉臣。然上髙此四人，今公诚能无爱金玉璧帛，令太子为书，卑辞安车，因使辩士固请，宜来。来以为客，时时从入朝，令上见之，则必异而问之。问之，上知此四人贤，则一助也。”于是吕后令吕泽使人奉太子书，卑辞厚礼迎此四人。四人至，客建成侯所。上欲使太子击黥布，四人相谓曰，凡来者将以存太子，太子将兵，事危矣。乃说建成侯云云，上遂自行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798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0588" y="2033082"/>
            <a:ext cx="10097312" cy="535993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上欲使太子击黥布，太子客使吕释之夜见吕后。（卷十二</a:t>
            </a:r>
            <a:r>
              <a:rPr lang="zh-CN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kern="100" dirty="0" smtClean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1800" kern="100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en-US" altLang="zh-CN" sz="1800" kern="100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zh-CN" sz="1800" kern="100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上</a:t>
            </a:r>
            <a:r>
              <a:rPr lang="zh-CN" altLang="zh-CN" sz="1800" kern="100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破布归，置酒，太子侍，四人从太子，年皆八十有余，须眉皓白，衣冠甚伟。上怪，问之曰：“彼何为者？”四人前，对，各言名姓，曰东园公、甪里先生、绮里季、夏黄公。上乃大惊，曰：“吾求公数岁，公辟逃我，今公何自从吾儿游乎？”四人皆曰：“陛下轻士，善骂。臣等义不受辱，故恐而亡匿。窃闻太子为人仁孝、恭敬、爱士，天下莫不延颈欲为太子死。故臣等来耳。”上曰：“烦公幸卒调护太子。”四人为寿已毕，起去。上目送之，召戚夫人，指示四人者曰：“我欲易之，彼四人辅之，羽翼已成，难动矣！吕氏真而主矣。”戚夫人泣，上曰：“为我楚舞，吾为若楚歌。”歌曰：“鸿鹄髙飞，一举千里，羽翮已就，横絶四海。横絶四海，当可奈何，虽有缯缴，尚安所施！”歌数阕，戚夫人嘘唏流涕，上起去，罢酒。竟不易太子者，留侯本招此四人之功也</a:t>
            </a:r>
            <a:r>
              <a:rPr lang="zh-CN" altLang="zh-CN" sz="1800" kern="100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400" kern="100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32300" y="947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二、考异法的种类</a:t>
            </a:r>
            <a:r>
              <a:rPr lang="zh-CN" altLang="zh-CN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649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2766" y="1961812"/>
            <a:ext cx="1071988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kern="1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按</a:t>
            </a:r>
            <a:r>
              <a:rPr lang="zh-CN" altLang="zh-CN" sz="20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髙祖刚猛伉厉，非畏搢绅讥议者也，但以大臣皆不肯从，恐身后赵王不能独立，故不为耳。若决意欲废太子，立如意，不顾义理，以留侯之久故亲信，犹云非口舌所能争，岂山林四叟片言遽能柅其事哉！借使四叟实能柅其事，不过污髙祖数寸之刃耳，何至悲歌云“羽翮已成，缯缴安施”乎？若四叟实能制髙祖，使不敢废太子，是留侯为子立党以制其父也，留侯岂为此哉！此特辩士欲夸大四叟之事，故云然，亦犹苏秦约六国从，秦兵不敢窥函谷闗十五年，鲁仲连折新垣衍，秦将闻之却军五十里耳，凡此之类，皆非事实，司马迁好奇，多爱而采之，今皆不取。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32300" y="947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smtClean="0">
                <a:latin typeface="宋体" panose="02010600030101010101" pitchFamily="2" charset="-122"/>
                <a:ea typeface="宋体" panose="02010600030101010101" pitchFamily="2" charset="-122"/>
              </a:rPr>
              <a:t>二、考异法的种类</a:t>
            </a:r>
            <a:r>
              <a:rPr lang="zh-CN" altLang="zh-CN" sz="4000" b="1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4000" b="1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388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6579" y="2120630"/>
            <a:ext cx="10651786" cy="4970834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zh-CN" altLang="zh-CN" sz="24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教化为目的导向，对史料进行择别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六月，秦王世民谋诛建成、元吉。问于李靖、李世勣，皆辞。</a:t>
            </a:r>
            <a:r>
              <a:rPr lang="zh-CN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（卷一百九十一）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zh-CN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《统纪》</a:t>
            </a:r>
            <a:r>
              <a:rPr lang="zh-CN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云：秦王惧不知所为。李靖、李勣数言大王以功高被疑</a:t>
            </a:r>
            <a:r>
              <a:rPr lang="zh-CN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靖</a:t>
            </a:r>
            <a:r>
              <a:rPr lang="zh-CN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等请申犬马之力。刘餗《小说》：太原将诛萧墙之恶，以主社稷，谋于卫公靖，靖辞；谋于英公徐勣，勣亦辞。帝由是珍此二人。</a:t>
            </a:r>
            <a:r>
              <a:rPr lang="zh-CN" altLang="zh-CN" sz="2000" b="1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二说未知谁得其实，然刘说近厚，有益风化，故从之。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32300" y="947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二、考异法的种类</a:t>
            </a:r>
            <a:r>
              <a:rPr lang="zh-CN" altLang="zh-CN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6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36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三、</a:t>
            </a:r>
            <a:r>
              <a:rPr lang="zh-CN" altLang="zh-CN" sz="36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总结</a:t>
            </a:r>
            <a:r>
              <a:rPr lang="zh-CN" altLang="zh-CN" sz="3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zh-CN" sz="3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70433"/>
            <a:ext cx="10661515" cy="449417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spcAft>
                <a:spcPts val="0"/>
              </a:spcAft>
              <a:buNone/>
            </a:pPr>
            <a:r>
              <a:rPr lang="en-US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、《资治通鉴》</a:t>
            </a:r>
            <a:r>
              <a:rPr lang="zh-CN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作者在编写过程中，利用多重史料考证时间、地点、人物、事件的准确性，体现出追求史实的严肃性。与现代科学史学所使用的研究方法非常接近。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spcAft>
                <a:spcPts val="0"/>
              </a:spcAft>
              <a:buNone/>
            </a:pP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、并不是所有取舍都建立在对客观史料的把握上，也有以史学家的理性反思为基础，对旧有说法进行扬弃者。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spcAft>
                <a:spcPts val="0"/>
              </a:spcAft>
              <a:buNone/>
            </a:pP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与现代史学最大的不同之处在于，传统史学往往有借鉴、教化的目的。所以在一些无法确定哪份史料更具有客观性或真实性的情况下，有利于借鉴、教化的说法往往受到采纳。体现出史学家的主观导向在传统史学中占有重要地位</a:t>
            </a:r>
            <a:r>
              <a:rPr lang="zh-CN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60000"/>
              </a:lnSpc>
              <a:buNone/>
            </a:pP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134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None/>
            </a:pPr>
            <a:endParaRPr lang="en-US" altLang="zh-CN" sz="4400" b="1" dirty="0" smtClean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algn="ctr">
              <a:buNone/>
            </a:pPr>
            <a:r>
              <a:rPr lang="zh-CN" altLang="en-US" sz="44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本讲结束，</a:t>
            </a:r>
            <a:r>
              <a:rPr lang="zh-CN" altLang="en-US" sz="44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谢谢！</a:t>
            </a:r>
            <a:endParaRPr lang="en-US" altLang="zh-CN" sz="4400" b="1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46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4720" y="53377"/>
            <a:ext cx="10575587" cy="203760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考异法及其种类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3223" y="2570614"/>
            <a:ext cx="10497766" cy="49123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四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章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什么是历史的“真实性”？ 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第一节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长编考异法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对真实性的追求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32" b="100000" l="2400" r="100000"/>
                    </a14:imgEffect>
                    <a14:imgEffect>
                      <a14:colorTemperature colorTemp="48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6657">
            <a:off x="8840897" y="3326639"/>
            <a:ext cx="2935008" cy="2676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直接连接符 5"/>
          <p:cNvCxnSpPr/>
          <p:nvPr/>
        </p:nvCxnSpPr>
        <p:spPr>
          <a:xfrm flipV="1">
            <a:off x="934720" y="2207888"/>
            <a:ext cx="8788400" cy="10160"/>
          </a:xfrm>
          <a:prstGeom prst="line">
            <a:avLst/>
          </a:prstGeom>
          <a:ln w="317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934720" y="2269750"/>
            <a:ext cx="8788400" cy="1016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47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8875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、“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考异法”与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通鉴考异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0862" y="2083533"/>
            <a:ext cx="11032328" cy="36752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何谓“考异法”：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199" y="3094924"/>
            <a:ext cx="108349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对同一历史事件，以往历史记载或史料有不同说法。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作者通过参考异同，对不同史料进行考辨订讹，或有所择别，或有所折衷，最终在时间、地点、人物、事件等基本要素上确定一说，写入正文。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6615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862" y="187187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700" b="1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700" b="1" dirty="0">
                <a:latin typeface="宋体" panose="02010600030101010101" pitchFamily="2" charset="-122"/>
                <a:ea typeface="宋体" panose="02010600030101010101" pitchFamily="2" charset="-122"/>
              </a:rPr>
              <a:t>通鉴考异</a:t>
            </a:r>
            <a:r>
              <a:rPr lang="en-US" altLang="zh-CN" sz="27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7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934791"/>
            <a:ext cx="7279622" cy="322311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牵涉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到需要考订的历史事件，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作者将考订的依据，以及考辨的过程另外撰成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通鉴考异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三十卷，与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资治通鉴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并行。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159" y="1871875"/>
            <a:ext cx="3038641" cy="37993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838200" y="8887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一、“考异法”与</a:t>
            </a:r>
            <a:r>
              <a:rPr lang="en-US" altLang="zh-CN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通鉴考异</a:t>
            </a:r>
            <a:r>
              <a:rPr lang="en-US" altLang="zh-CN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874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300" y="947122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二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、考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异法的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种类</a:t>
            </a:r>
            <a:r>
              <a:rPr lang="zh-CN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7670" y="1957073"/>
            <a:ext cx="7827523" cy="3889250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zh-CN" sz="24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利用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实物资料考订文献</a:t>
            </a:r>
            <a:r>
              <a:rPr lang="zh-CN" altLang="zh-CN" sz="24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错讹</a:t>
            </a:r>
            <a:endParaRPr lang="en-US" altLang="zh-CN" sz="2400" b="1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0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高祖</a:t>
            </a:r>
            <a:r>
              <a:rPr lang="zh-CN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黄初元年十月辛未，升坛受禅</a:t>
            </a:r>
            <a:r>
              <a:rPr lang="zh-CN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（卷六十九）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zh-CN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陈</a:t>
            </a:r>
            <a:r>
              <a:rPr lang="zh-CN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《志》云丙午，上至曲蠡，汉帝禅位，庚午升</a:t>
            </a:r>
            <a:r>
              <a:rPr lang="zh-CN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坛</a:t>
            </a:r>
            <a:r>
              <a:rPr lang="en-US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zh-CN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阼。袁《纪》亦云，庚午魏王即位。</a:t>
            </a:r>
            <a:r>
              <a:rPr lang="zh-CN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按</a:t>
            </a:r>
            <a:r>
              <a:rPr lang="zh-CN" altLang="en-US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《献帝纪》</a:t>
            </a:r>
            <a:r>
              <a:rPr lang="zh-CN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乙卯始发禅册，二十九日登坛受命。又，《文帝受禅碑》至今尚在，亦云辛未受禅。陈《志》、袁《纪》误也。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084" y="1142671"/>
            <a:ext cx="2688077" cy="470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05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16350"/>
            <a:ext cx="10633955" cy="51264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4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sz="24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利用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已有文献研究成果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孙坚战死</a:t>
            </a:r>
            <a:r>
              <a:rPr lang="zh-CN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（卷六十）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《范书》</a:t>
            </a:r>
            <a:r>
              <a:rPr lang="zh-CN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初平三年春，坚死。《吴志·孙坚传》亦云初平三年。</a:t>
            </a:r>
            <a:r>
              <a:rPr lang="zh-CN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《英雄记》</a:t>
            </a:r>
            <a:r>
              <a:rPr lang="en-US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曰</a:t>
            </a:r>
            <a:r>
              <a:rPr lang="zh-CN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初平四年正月七日死。袁《纪》初平三年五月。《山阳公载记》载策表曰：“臣年十七丧失所怙。”裴松之按，策以建安五年卒，时年二十六。计坚之亡，策应十八，而此表云十七，则为不符。张璠《汉纪》及胡冲《吴历》并以坚初平二年死，此为是，而本传误也。今从之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32300" y="947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二、考异法的种类</a:t>
            </a:r>
            <a:r>
              <a:rPr lang="zh-CN" altLang="zh-CN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492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88756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159" y="1974716"/>
            <a:ext cx="10643681" cy="458172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zh-CN" sz="24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不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迷信已有文献研究成果而另行考订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夏，徙豪杰于茂陵，族郭解。</a:t>
            </a:r>
            <a:r>
              <a:rPr lang="zh-CN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（卷十八）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altLang="zh-CN" sz="20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荀</a:t>
            </a:r>
            <a:r>
              <a:rPr lang="zh-CN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《纪》以郭解事着于建元二年（</a:t>
            </a:r>
            <a:r>
              <a:rPr lang="en-US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BC.139</a:t>
            </a:r>
            <a:r>
              <a:rPr lang="zh-CN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）。按，《武纪》建元二年初置茂陵邑，二年赐徙茂陵者钱。当是时，卫青、公孙弘皆未贵。又，元朔二年</a:t>
            </a:r>
            <a:r>
              <a:rPr lang="en-US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(BC.127)</a:t>
            </a:r>
            <a:r>
              <a:rPr lang="zh-CN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徙郡国豪杰于茂陵，此乃徙解之时也。</a:t>
            </a:r>
            <a:endParaRPr lang="zh-CN" altLang="zh-CN" sz="16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32300" y="947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二、考异法的种类</a:t>
            </a:r>
            <a:r>
              <a:rPr lang="zh-CN" altLang="zh-CN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661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19419"/>
            <a:ext cx="4093723" cy="706532"/>
          </a:xfrm>
        </p:spPr>
        <p:txBody>
          <a:bodyPr>
            <a:normAutofit/>
          </a:bodyPr>
          <a:lstStyle/>
          <a:p>
            <a:r>
              <a:rPr lang="zh-CN" altLang="zh-CN" sz="22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《资治通鉴》</a:t>
            </a:r>
            <a:r>
              <a:rPr lang="zh-CN" altLang="zh-CN" sz="2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的相关记载</a:t>
            </a:r>
            <a:r>
              <a:rPr lang="zh-CN" altLang="zh-CN" sz="2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zh-CN" sz="2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19464"/>
            <a:ext cx="10532394" cy="334631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spcAft>
                <a:spcPts val="0"/>
              </a:spcAft>
              <a:buNone/>
            </a:pPr>
            <a:r>
              <a:rPr lang="en-US" altLang="zh-CN" sz="18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zh-CN" sz="18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主</a:t>
            </a:r>
            <a:r>
              <a:rPr lang="zh-CN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父偃说上曰：“茂陵初立，天下豪杰并兼之家、乱众之民，皆可徙茂陵，内实京师，外销奸猾，此所谓不诛而害除。”上从之，徙郡国豪杰及訾三百万以上于茂陵。轵人郭解，关东大侠也，亦在徙中。卫将军为言，郭解家贫，不中徙。上曰：“解布衣，权至使将军为言，此其家不贫。”卒徙解家。解平生睚眦杀人甚众，上闻之，下吏捕治，解所杀皆在赦前。轵有儒生，侍使者坐，客誉郭解。生曰：“解专以奸犯公法，何谓贤！”解客闻，杀此生，断其舌。吏以此责解，解实不知杀者，杀者亦绝莫知为谁，吏奏解无罪。公孙弘议曰：“解布衣，为任侠，行权以睚眦杀人。解虽弗知，此罪甚于解杀之，当大逆无道。”遂族郭解。</a:t>
            </a:r>
          </a:p>
          <a:p>
            <a:pPr>
              <a:lnSpc>
                <a:spcPct val="170000"/>
              </a:lnSpc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32300" y="947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二、考异法的种类</a:t>
            </a:r>
            <a:r>
              <a:rPr lang="zh-CN" altLang="zh-CN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356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0931" y="1955259"/>
            <a:ext cx="10358337" cy="490274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40000"/>
              </a:lnSpc>
              <a:buNone/>
            </a:pP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4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zh-CN" sz="24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依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理推断，扬弃旧说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赧王五十七年，魏新垣行说赵，欲帝秦，鲁仲连折之。</a:t>
            </a:r>
            <a:r>
              <a:rPr lang="zh-CN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（卷五）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734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《史记·鲁仲连传》</a:t>
            </a:r>
            <a:r>
              <a:rPr lang="zh-CN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云：新垣衍谢，请出，不敢复言帝秦。</a:t>
            </a:r>
            <a:r>
              <a:rPr lang="zh-CN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秦将</a:t>
            </a:r>
            <a:r>
              <a:rPr lang="zh-CN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闻之，为却军五十里。按：仲连所言不过论帝秦之利害耳，使新垣衍惭怍而去则有之，秦将何预而退军五十里乎？此亦游谈者之夸大也，今不取。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32300" y="9471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二、考异法的种类</a:t>
            </a:r>
            <a:r>
              <a:rPr lang="zh-CN" altLang="zh-CN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4000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573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1795</Words>
  <Application>Microsoft Macintosh PowerPoint</Application>
  <PresentationFormat>宽屏</PresentationFormat>
  <Paragraphs>56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Calibri</vt:lpstr>
      <vt:lpstr>Times New Roman</vt:lpstr>
      <vt:lpstr>等线</vt:lpstr>
      <vt:lpstr>等线 Light</vt:lpstr>
      <vt:lpstr>黑体</vt:lpstr>
      <vt:lpstr>楷体</vt:lpstr>
      <vt:lpstr>宋体</vt:lpstr>
      <vt:lpstr>Arial</vt:lpstr>
      <vt:lpstr>Office 主题​​</vt:lpstr>
      <vt:lpstr>1_Office 主题​​</vt:lpstr>
      <vt:lpstr>    通识联盟暑期课程  《资治通鉴》导读</vt:lpstr>
      <vt:lpstr>  考异法及其种类</vt:lpstr>
      <vt:lpstr> 一、“考异法”与《通鉴考异》 </vt:lpstr>
      <vt:lpstr> 《通鉴考异》： </vt:lpstr>
      <vt:lpstr>二、考异法的种类 </vt:lpstr>
      <vt:lpstr>PowerPoint 演示文稿</vt:lpstr>
      <vt:lpstr> </vt:lpstr>
      <vt:lpstr>《资治通鉴》的相关记载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三、总结 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第三届上海高校青年教师教学竞赛 人文科学组  《资治通鉴》导读</dc:title>
  <dc:creator>yibing qian</dc:creator>
  <cp:lastModifiedBy>Microsoft Office 用户</cp:lastModifiedBy>
  <cp:revision>94</cp:revision>
  <cp:lastPrinted>2018-05-15T15:47:29Z</cp:lastPrinted>
  <dcterms:created xsi:type="dcterms:W3CDTF">2018-04-29T02:08:24Z</dcterms:created>
  <dcterms:modified xsi:type="dcterms:W3CDTF">2021-07-07T23:35:17Z</dcterms:modified>
</cp:coreProperties>
</file>