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handoutMasterIdLst>
    <p:handoutMasterId r:id="rId17"/>
  </p:handoutMasterIdLst>
  <p:sldIdLst>
    <p:sldId id="280" r:id="rId5"/>
    <p:sldId id="281" r:id="rId6"/>
    <p:sldId id="258" r:id="rId7"/>
    <p:sldId id="262" r:id="rId8"/>
    <p:sldId id="263" r:id="rId9"/>
    <p:sldId id="279" r:id="rId10"/>
    <p:sldId id="275" r:id="rId11"/>
    <p:sldId id="276" r:id="rId12"/>
    <p:sldId id="274" r:id="rId13"/>
    <p:sldId id="277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37F"/>
    <a:srgbClr val="E8DAA9"/>
    <a:srgbClr val="A39673"/>
    <a:srgbClr val="D3C598"/>
    <a:srgbClr val="BA871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6"/>
    <p:restoredTop sz="50000"/>
  </p:normalViewPr>
  <p:slideViewPr>
    <p:cSldViewPr snapToGrid="0">
      <p:cViewPr varScale="1">
        <p:scale>
          <a:sx n="42" d="100"/>
          <a:sy n="42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40DBA-51E4-4A26-A89C-DDF50CD3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1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F47C3-2E4F-4B49-B39F-BF875FA8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47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5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3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8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2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2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3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70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7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57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86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5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8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82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09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5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9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3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8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46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09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07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3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69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1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7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14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45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68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5E67-7384-470D-9E10-784E0991C0E0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6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2924" y="568034"/>
            <a:ext cx="10337074" cy="4220346"/>
          </a:xfrm>
        </p:spPr>
        <p:txBody>
          <a:bodyPr>
            <a:normAutofit fontScale="90000"/>
          </a:bodyPr>
          <a:lstStyle/>
          <a:p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通识联盟暑期</a:t>
            </a:r>
            <a:r>
              <a:rPr lang="zh-CN" altLang="en-US" sz="4900" dirty="0">
                <a:latin typeface="宋体" panose="02010600030101010101" pitchFamily="2" charset="-122"/>
                <a:ea typeface="宋体" panose="02010600030101010101" pitchFamily="2" charset="-122"/>
              </a:rPr>
              <a:t>课程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7260" y="5080000"/>
            <a:ext cx="8442961" cy="246742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姜  鹏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复旦大学历史学系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5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33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、追求客观性与真实性并不是《资治通鉴》最高的目的，也不是唯一的目的。当一个历史故事有利于说明、传递某种价值理念时，《资治通鉴》会适当采用。这是传统史学与现代史学的不同之处。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、结合严谨的“考异法”与这类鬼神故事，我们可以认为，在《资治通鉴》中，对真实性的追求与对真实性的消解是同时存在的。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22575" y="877003"/>
            <a:ext cx="745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五、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 结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01" y="877003"/>
            <a:ext cx="1485593" cy="1778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/>
          <p:cNvSpPr txBox="1"/>
          <p:nvPr/>
        </p:nvSpPr>
        <p:spPr>
          <a:xfrm>
            <a:off x="8502929" y="859484"/>
            <a:ext cx="2822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牛顿的粒子说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：牛顿认为认为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光是从光源发出的一种物质微粒，在均匀媒质中以一定的速度传播。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209" y="2190061"/>
            <a:ext cx="1318865" cy="1825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框 7"/>
          <p:cNvSpPr txBox="1"/>
          <p:nvPr/>
        </p:nvSpPr>
        <p:spPr>
          <a:xfrm>
            <a:off x="7598616" y="2845926"/>
            <a:ext cx="27233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惠更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斯的波动说：惠更斯反对牛顿粒子说，认为如果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光是微粒性的，那么光在交叉时就会因发生碰撞而改变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方向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提出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了光的波动说，建立了著名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的惠更斯原理。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26" y="4205488"/>
            <a:ext cx="1502507" cy="1837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9"/>
          <p:cNvSpPr txBox="1"/>
          <p:nvPr/>
        </p:nvSpPr>
        <p:spPr>
          <a:xfrm>
            <a:off x="8766123" y="4940356"/>
            <a:ext cx="2968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爱因斯坦的波粒二象性说：波粒二象性指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的是所有的粒子或量子不仅可以部分地以粒子的术语来描述，也可以部分地用波的术语来描述。</a:t>
            </a:r>
          </a:p>
        </p:txBody>
      </p:sp>
    </p:spTree>
    <p:extLst>
      <p:ext uri="{BB962C8B-B14F-4D97-AF65-F5344CB8AC3E}">
        <p14:creationId xmlns:p14="http://schemas.microsoft.com/office/powerpoint/2010/main" val="160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282" y="2897680"/>
            <a:ext cx="10515600" cy="1264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smtClean="0">
                <a:latin typeface="宋体" panose="02010600030101010101" pitchFamily="2" charset="-122"/>
                <a:ea typeface="宋体" panose="02010600030101010101" pitchFamily="2" charset="-122"/>
              </a:rPr>
              <a:t>本讲结束，</a:t>
            </a:r>
            <a:r>
              <a:rPr lang="zh-CN" altLang="en-US" sz="4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en-US" altLang="zh-CN" sz="4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2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64" y="67637"/>
            <a:ext cx="10575587" cy="20376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讲述怪力乱神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804" y="2594337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第四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什么是历史的“真实性”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怪力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乱神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：《资治通鉴》对真实性的消解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619607" y="3170602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339" y="877003"/>
            <a:ext cx="10121365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儒学对神怪问题的基本态度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981" y="2262622"/>
            <a:ext cx="65561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子不语怪、力、乱、神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《论语·述而》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注：怪，怪异也；力，谓若奡荡舟，乌获举千钧之属也；乱，谓臣弑君、子弑父也；神，谓鬼神之事也。或无益于教化也，或所不忍言也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《论语集解义疏》卷四引王肃说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1" y="1246786"/>
            <a:ext cx="3356448" cy="4122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8083685" y="5570173"/>
            <a:ext cx="388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孔子（公元前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551-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公元前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479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5353" y="2085983"/>
            <a:ext cx="1074349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司马光无疑是正统的儒家</a:t>
            </a: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学者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笃学力行，清修苦节。有德有言，有功有烈。深衣大带，张拱徐趋，遗象凛然，可肃薄夫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朱熹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六先生画像赞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涑水先生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34339" y="877003"/>
            <a:ext cx="10121365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儒学对神怪问题的基本态度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3" y="3590148"/>
            <a:ext cx="1648661" cy="2322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/>
          <p:cNvSpPr txBox="1"/>
          <p:nvPr/>
        </p:nvSpPr>
        <p:spPr>
          <a:xfrm>
            <a:off x="474249" y="5932090"/>
            <a:ext cx="1742217" cy="2923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周敦颐（</a:t>
            </a:r>
            <a:r>
              <a:rPr lang="en-US" altLang="zh-CN" sz="1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1017-1073</a:t>
            </a:r>
            <a:r>
              <a:rPr lang="zh-CN" altLang="en-US" sz="13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79" y="3590148"/>
            <a:ext cx="1607822" cy="2322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4302329" y="5912212"/>
            <a:ext cx="1729506" cy="307778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程颐（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1033-1107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03" y="3598693"/>
            <a:ext cx="1587036" cy="230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文本框 15"/>
          <p:cNvSpPr txBox="1"/>
          <p:nvPr/>
        </p:nvSpPr>
        <p:spPr>
          <a:xfrm>
            <a:off x="6244400" y="5932090"/>
            <a:ext cx="1691312" cy="307777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程颢（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1032-1085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70" y="3628150"/>
            <a:ext cx="1544881" cy="2274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文本框 17"/>
          <p:cNvSpPr txBox="1"/>
          <p:nvPr/>
        </p:nvSpPr>
        <p:spPr>
          <a:xfrm>
            <a:off x="8110990" y="5912213"/>
            <a:ext cx="1669114" cy="307777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邵雍（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1011-1077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177" y="3618211"/>
            <a:ext cx="1528640" cy="2274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10" y="3590148"/>
            <a:ext cx="1582202" cy="2322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文本框 11"/>
          <p:cNvSpPr txBox="1"/>
          <p:nvPr/>
        </p:nvSpPr>
        <p:spPr>
          <a:xfrm>
            <a:off x="2408906" y="5932234"/>
            <a:ext cx="1703426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张载（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1020-1077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99919" y="5932090"/>
            <a:ext cx="1698438" cy="31561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司马光（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1019-1086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94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中的一则鬼神故事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267327" y="1587626"/>
            <a:ext cx="9911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城阳王徽走至山南，扺前洛阳令寇祖仁家。祖仁一门三刺史，皆徽所引拔，以有旧恩，故投之。徽赍金百斤、马五十匹。祖仁利其财，外虽容纳，而私谓子弟曰：“如闻尔朱兆购募城阳王，得之者封千戸侯，今日富贵至矣！”乃怖徽云：“官捕将至。”令其逃于他所，使人于路邀杀之，送首于兆。兆亦不加勋赏。兆梦徽谓己曰：“我有金二百斤、马百匹在祖仁家，卿可取之。”兆既觉，意所梦为实，即掩捕祖仁，征其金马。祖仁谓人密告，望风欵服，云：“实得金百斤、马五十匹。”兆疑其隐匿，依梦征之。祖仁家旧有金三十斤、马三十匹，尽以输兆。兆犹不信，发怒，执祖仁，悬首髙树，大石坠足，捶之至死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《资治通鉴》卷一百五十四，史源《洛阳伽蓝记》卷四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033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正史中的故事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原型：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乘马奔度，帝频呼之，徽不顾而去。遂走山南，至故吏寇弥宅。弥外虽容纳，内不自安。乃怖徽云：“官捕将至。”令其避他所，使人于路邀害，送尸于尔朱兆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魏书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城阳王传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比较：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魏书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中没有托梦复仇的情况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63638" indent="-1163638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洛阳伽蓝记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中的情节当出自后人演义，明显受佛教因果报应说的影响。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中的一则鬼神故事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527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61576" y="757470"/>
            <a:ext cx="11757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三、疑问：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为什么舍正史而用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洛阳伽蓝记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1576" y="2570020"/>
            <a:ext cx="617148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陆云本无玄学，夜行迷路，见一少年，与谈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老子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。后寻宿处，乃王弼冢，自此谈玄殊进。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凡此类神怪事皆不书，而梁中大通二年，书寇祖仁藏金事。祖仁藏金非神怪乎？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何以书此？羲仲所疑五事也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刘羲仲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通鉴问疑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，陆云事见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晋书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陆云传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29" l="1859" r="993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96" y="2282537"/>
            <a:ext cx="4268361" cy="31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9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840" y="771777"/>
            <a:ext cx="10515600" cy="1325563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的取舍原则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7393" y="2203110"/>
            <a:ext cx="103700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诗赋等若止为文章，诏诰若止为除官，及妖异止于怪诞，诙谐止于取笑之类，便请直删不妨。或诗赋有所讥讽，诏诰有所戒谕，妖异有所儆戒</a:t>
            </a:r>
            <a:r>
              <a:rPr lang="zh-CN" altLang="zh-CN" sz="2400" kern="1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（凡国家灾异，本纪所书者并存之。其本志强附时事者，不须也。䜟记，如李淳风言武氏之类，及因而致杀戮叛乱者，并存之。其妄有牵合，</a:t>
            </a:r>
            <a:r>
              <a:rPr lang="zh-CN" altLang="zh-CN" sz="2400" kern="100" dirty="0" smtClean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400" kern="100" dirty="0" smtClean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木</a:t>
            </a:r>
            <a:r>
              <a:rPr lang="zh-CN" altLang="zh-CN" sz="2400" kern="100" dirty="0" smtClean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入斗</a:t>
            </a:r>
            <a:r>
              <a:rPr lang="zh-CN" altLang="zh-CN" sz="2400" kern="100" dirty="0"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为朱字之类，不须也。相貌、符瑞，或因此为人所忌，或为人所附，或人主好之而谄者伪造，或实有而可信者，并存之，其余不须也。妖怪或有所儆戒，如鬼书武三思门；或因而生事，如杨慎矜墓流血之类，并存之，其余不须也。）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詼諧有所補益，並告存之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司马光《答范梦得书》）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1840" y="771777"/>
            <a:ext cx="10515600" cy="1325563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的取舍原则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6074465" y="2097339"/>
            <a:ext cx="4787127" cy="3150521"/>
          </a:xfrm>
          <a:prstGeom prst="round2DiagRect">
            <a:avLst/>
          </a:prstGeom>
          <a:pattFill prst="shingle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角圆角矩形 8"/>
          <p:cNvSpPr/>
          <p:nvPr/>
        </p:nvSpPr>
        <p:spPr>
          <a:xfrm>
            <a:off x="983974" y="2097339"/>
            <a:ext cx="4684643" cy="3150521"/>
          </a:xfrm>
          <a:prstGeom prst="round2DiagRect">
            <a:avLst/>
          </a:prstGeom>
          <a:pattFill prst="pct80">
            <a:fgClr>
              <a:srgbClr val="D3C598"/>
            </a:fgClr>
            <a:bgClr>
              <a:schemeClr val="bg1"/>
            </a:bgClr>
          </a:pattFill>
          <a:ln>
            <a:solidFill>
              <a:srgbClr val="C8B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48408" y="2472270"/>
            <a:ext cx="39557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被采入《资治通鉴》的例证</a:t>
            </a:r>
            <a:r>
              <a:rPr lang="zh-CN" altLang="zh-CN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初，昌仪新作第，甚美，逾于王主。或夜书其门曰：“一日丝，能作几日络？”灭去复书之，如是六七。昌仪取笔注其下曰：“一日亦足。”乃止。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（《资治通鉴》卷二百七）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5110" y="2603076"/>
            <a:ext cx="394583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被《资治通鉴》摒弃的</a:t>
            </a:r>
            <a:r>
              <a:rPr lang="zh-CN" altLang="zh-CN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例证</a:t>
            </a:r>
            <a:r>
              <a:rPr lang="zh-CN" altLang="en-US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冈曰：“木星入斗，帝王之兆也。木在斗中，朱字也。以此观之，将来当有朱氏为君者也。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（《旧五代史》卷三《太祖纪三》）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959</Words>
  <Application>Microsoft Macintosh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Calibri</vt:lpstr>
      <vt:lpstr>Calibri Light</vt:lpstr>
      <vt:lpstr>Times New Roman</vt:lpstr>
      <vt:lpstr>等线</vt:lpstr>
      <vt:lpstr>等线 Light</vt:lpstr>
      <vt:lpstr>仿宋</vt:lpstr>
      <vt:lpstr>黑体</vt:lpstr>
      <vt:lpstr>宋体</vt:lpstr>
      <vt:lpstr>Arial</vt:lpstr>
      <vt:lpstr>Office 主题</vt:lpstr>
      <vt:lpstr>Office 主题​​</vt:lpstr>
      <vt:lpstr>1_Office 主题​​</vt:lpstr>
      <vt:lpstr>2_Office 主题​​</vt:lpstr>
      <vt:lpstr>    通识联盟暑期课程  《资治通鉴》导读</vt:lpstr>
      <vt:lpstr>  讲述怪力乱神</vt:lpstr>
      <vt:lpstr>一、儒学对神怪问题的基本态度</vt:lpstr>
      <vt:lpstr>一、儒学对神怪问题的基本态度</vt:lpstr>
      <vt:lpstr>PowerPoint 演示文稿</vt:lpstr>
      <vt:lpstr>PowerPoint 演示文稿</vt:lpstr>
      <vt:lpstr>PowerPoint 演示文稿</vt:lpstr>
      <vt:lpstr>四、《资治通鉴》的取舍原则</vt:lpstr>
      <vt:lpstr>四、《资治通鉴》的取舍原则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li wuzhe</dc:creator>
  <cp:lastModifiedBy>Microsoft Office 用户</cp:lastModifiedBy>
  <cp:revision>64</cp:revision>
  <cp:lastPrinted>2018-05-15T15:48:53Z</cp:lastPrinted>
  <dcterms:created xsi:type="dcterms:W3CDTF">2018-04-30T08:51:47Z</dcterms:created>
  <dcterms:modified xsi:type="dcterms:W3CDTF">2021-07-11T23:57:22Z</dcterms:modified>
</cp:coreProperties>
</file>