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256" r:id="rId5"/>
    <p:sldId id="279" r:id="rId6"/>
    <p:sldId id="258" r:id="rId7"/>
    <p:sldId id="262" r:id="rId8"/>
    <p:sldId id="263" r:id="rId9"/>
    <p:sldId id="275" r:id="rId10"/>
    <p:sldId id="276" r:id="rId11"/>
    <p:sldId id="274" r:id="rId12"/>
    <p:sldId id="277" r:id="rId13"/>
    <p:sldId id="278" r:id="rId14"/>
    <p:sldId id="265" r:id="rId15"/>
    <p:sldId id="27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C8B37F"/>
    <a:srgbClr val="A39673"/>
    <a:srgbClr val="E8DA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/>
    <p:restoredTop sz="50000"/>
  </p:normalViewPr>
  <p:slideViewPr>
    <p:cSldViewPr snapToGrid="0">
      <p:cViewPr varScale="1">
        <p:scale>
          <a:sx n="60" d="100"/>
          <a:sy n="60" d="100"/>
        </p:scale>
        <p:origin x="1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21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24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155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567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233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583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529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922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736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070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25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8376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857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786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2456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9858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8823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5767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9099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4175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4656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78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8893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5030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4186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8465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9090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2076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643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682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6690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7117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9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21/7/7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2775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2149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20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2245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5680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35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21/7/7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28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21/7/7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04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21/7/7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86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21/7/7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61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21/7/7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90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C5E67-7384-470D-9E10-784E0991C0E0}" type="datetimeFigureOut">
              <a:rPr lang="zh-CN" altLang="en-US" smtClean="0"/>
              <a:t>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12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72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76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75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092924" y="568034"/>
            <a:ext cx="10337074" cy="42203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3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53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53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53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53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53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49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49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49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通识联盟暑期课程</a:t>
            </a:r>
            <a:r>
              <a:rPr lang="en-US" altLang="zh-CN" sz="31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31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en-US" altLang="zh-CN" sz="31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49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49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5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《资治通鉴》导读</a:t>
            </a:r>
            <a:endParaRPr lang="zh-CN" altLang="en-US" sz="5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1867260" y="5080000"/>
            <a:ext cx="8442961" cy="246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主讲教师：姜  鹏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复旦大学历史学系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431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kern="1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kern="1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宋代</a:t>
            </a: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学者石介《季札论》中的</a:t>
            </a:r>
            <a:r>
              <a:rPr lang="zh-CN" altLang="zh-CN" kern="1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观点</a:t>
            </a:r>
            <a:endParaRPr lang="en-US" altLang="zh-CN" kern="100" dirty="0" smtClean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spcAft>
                <a:spcPts val="0"/>
              </a:spcAft>
              <a:buFont typeface="+mj-ea"/>
              <a:buAutoNum type="circleNumDbPlain" startAt="2"/>
            </a:pPr>
            <a:r>
              <a:rPr lang="zh-CN" altLang="zh-CN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殣一身以存万代君臣上下之分者，夷齐也；墟一国以存万代父子兄弟之亲者，季札也。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34340" y="877003"/>
            <a:ext cx="74523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四</a:t>
            </a: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、重视秩序等于拥护专制吗？</a:t>
            </a:r>
            <a:r>
              <a:rPr lang="zh-CN" altLang="zh-CN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2948" y="3170297"/>
            <a:ext cx="8005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b="1" kern="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（指出“道”的意义、价值大于某一个具体王国的利益）</a:t>
            </a:r>
            <a:endParaRPr lang="zh-CN" altLang="zh-CN" sz="2000" kern="1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38200" y="3797725"/>
            <a:ext cx="10726229" cy="1886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3"/>
            </a:pPr>
            <a:r>
              <a:rPr lang="zh-CN" altLang="zh-CN" sz="20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独</a:t>
            </a:r>
            <a:r>
              <a:rPr lang="zh-CN" altLang="zh-CN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孤及作《季札论》云云者，岂知季札之所存也吁！及徒知废先君之命非孝，灭其国不仁。独不知奉先君以为孝，孝之末也；全一国以為仁，仁之小矣。与其奉先君已没之命，孰若存先王大中之教；与其全一国将坠之绪，孰若救万世簒弑之禍。呜呼！季札之意远哉，及豈知之也！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2085473" y="5338399"/>
            <a:ext cx="3539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（批评独孤及狭隘的利益观）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5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440" y="944245"/>
            <a:ext cx="10515600" cy="1325563"/>
          </a:xfrm>
        </p:spPr>
        <p:txBody>
          <a:bodyPr/>
          <a:lstStyle/>
          <a:p>
            <a:pPr marL="342900" lvl="0" indent="-342900">
              <a:spcAft>
                <a:spcPts val="0"/>
              </a:spcAft>
            </a:pPr>
            <a:r>
              <a:rPr lang="zh-CN" altLang="en-US" sz="36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五</a:t>
            </a:r>
            <a:r>
              <a:rPr lang="zh-CN" altLang="en-US" sz="36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36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总结与</a:t>
            </a:r>
            <a:r>
              <a:rPr lang="zh-CN" altLang="en-US" sz="36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思考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94824" y="2510439"/>
            <a:ext cx="107394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）在君臣秩序中，司马光更注重的是君，是臣，还是维系这套秩序的规则？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）强调秩序，就是拥护专制吗？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62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2282" y="2897680"/>
            <a:ext cx="10515600" cy="12644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敬请指正，谢谢！</a:t>
            </a:r>
            <a:endParaRPr lang="en-US" altLang="zh-CN" sz="4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None/>
            </a:pPr>
            <a:endParaRPr lang="zh-CN" altLang="en-US" sz="4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724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4720" y="20127"/>
            <a:ext cx="10575587" cy="203760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40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司马光</a:t>
            </a:r>
            <a:r>
              <a:rPr lang="zh-CN" altLang="en-US" sz="40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是专制政体的拥护者吗？</a:t>
            </a: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3630" y="2906507"/>
            <a:ext cx="10497766" cy="49123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三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章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规则自身的价值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二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节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司马光秩序观的真实涵义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32" b="100000" l="2400" r="100000"/>
                    </a14:imgEffect>
                    <a14:imgEffect>
                      <a14:colorTemperature colorTemp="48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6657">
            <a:off x="8382940" y="2829448"/>
            <a:ext cx="2935008" cy="2676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直接连接符 5"/>
          <p:cNvCxnSpPr/>
          <p:nvPr/>
        </p:nvCxnSpPr>
        <p:spPr>
          <a:xfrm flipV="1">
            <a:off x="934720" y="2207888"/>
            <a:ext cx="8788400" cy="10160"/>
          </a:xfrm>
          <a:prstGeom prst="line">
            <a:avLst/>
          </a:prstGeom>
          <a:ln w="317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934720" y="2269750"/>
            <a:ext cx="8788400" cy="1016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1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339" y="877003"/>
            <a:ext cx="10121365" cy="1325563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一、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	回顾：“魏以五官中郎将丕为太子”章要点</a:t>
            </a:r>
            <a:r>
              <a:rPr lang="zh-CN" altLang="zh-CN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0439" y="2321687"/>
            <a:ext cx="10095600" cy="3756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司马光运用选择性叙事、集中性叙事等手法，表达自己对曹丕、曹植兄弟竞争问题的态度。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司马光强调了曹丕继承的合法性来自于嫡长子继承法则。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司马光对曹丕这个人物负面形象的描写、强调，表明了他支持的是规则而不是个人。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在司马光这里，规则不仅是工具，它同时也是一种价值。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endParaRPr lang="en-US" altLang="zh-TW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426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62886" y="2584859"/>
            <a:ext cx="56807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在君位继承问题上，如果根据规则，选出一个暴君或傻子怎么办？如历史上著名的不慧君主晋惠帝。</a:t>
            </a:r>
            <a:endParaRPr lang="zh-CN" altLang="en-US" sz="2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662886" y="6664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/>
            <a:r>
              <a:rPr lang="zh-CN" altLang="en-US" sz="36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</a:t>
            </a:r>
            <a:r>
              <a:rPr lang="zh-CN" altLang="en-US" sz="36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、留下的问题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098" y="1334310"/>
            <a:ext cx="2564493" cy="36236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8424" y="1334310"/>
            <a:ext cx="2521413" cy="362362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34616" y="5287266"/>
            <a:ext cx="3467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（唐）房玄龄等：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晋书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惠帝纪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940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22947" y="1991990"/>
            <a:ext cx="1005553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王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序</a:t>
            </a:r>
            <a:r>
              <a:rPr lang="en-US" altLang="zh-CN" sz="2400" u="wavy" dirty="0" smtClean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400" u="wavy" dirty="0" smtClean="0">
                <a:latin typeface="宋体" panose="02010600030101010101" pitchFamily="2" charset="-122"/>
                <a:ea typeface="宋体" panose="02010600030101010101" pitchFamily="2" charset="-122"/>
              </a:rPr>
              <a:t>易</a:t>
            </a:r>
            <a:r>
              <a:rPr lang="en-US" altLang="zh-CN" sz="2400" u="wavy" dirty="0" smtClean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，以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乾</a:t>
            </a:r>
            <a:r>
              <a:rPr lang="zh-CN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坤为首。孔子系之曰：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天尊地卑，乾坤定矣。卑高以陈，贵贱位矣。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言君臣之位犹天地之不可易也。春秋抑诸侯，尊王室，王人虽微，序于诸侯之上，以是见圣人于君臣之际未尝不惓惓也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>
              <a:lnSpc>
                <a:spcPct val="150000"/>
              </a:lnSpc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《资治通鉴》卷一）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662886" y="6664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/>
            <a:r>
              <a:rPr lang="zh-CN" altLang="en-US" sz="36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三、司马光的回答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122946" y="3572225"/>
            <a:ext cx="10055539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非有桀、纣之暴，汤、武之仁，人归之，天命之，君臣之分当守节伏死而已矣。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22945" y="4120857"/>
            <a:ext cx="9911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故以微子而代纣则成汤配天矣，以季札而君吴则太伯血食矣，然二子宁亡国而不为者，诚以礼之大节不可乱也。故曰礼莫大于分也。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98883" y="3572225"/>
            <a:ext cx="10055540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非有桀、纣之暴，汤、武之仁，人归之，天命之，君臣之分当守节伏死而已矣。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4925" y="4119414"/>
            <a:ext cx="9911159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故以微子而代纣则成汤配天矣，以季札而君吴则太伯血食矣，然二子宁亡国而不为者，诚以礼之大节不可乱也。故曰礼莫大于分也。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339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34340" y="1010003"/>
            <a:ext cx="74523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四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、重视秩序等于拥护专制吗？</a:t>
            </a:r>
            <a:r>
              <a:rPr lang="zh-CN" altLang="zh-CN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1947" y="2282537"/>
            <a:ext cx="61709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、认为司马光拥护专制主义的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观点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司马氏生宋代专制政体发展近于完成之时，故“民为贵”之古义已非所能喻，而颇致意于阐明君臣之名分。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/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萧公权《中国政治思想史》）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266" y="2730816"/>
            <a:ext cx="1947991" cy="2858826"/>
          </a:xfrm>
          <a:prstGeom prst="rect">
            <a:avLst/>
          </a:prstGeom>
          <a:effectLst>
            <a:softEdge rad="101600"/>
          </a:effectLst>
        </p:spPr>
      </p:pic>
      <p:sp>
        <p:nvSpPr>
          <p:cNvPr id="12" name="文本框 11"/>
          <p:cNvSpPr txBox="1"/>
          <p:nvPr/>
        </p:nvSpPr>
        <p:spPr>
          <a:xfrm>
            <a:off x="9403790" y="5589642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萧公权（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1879-1981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82902" y="4908627"/>
            <a:ext cx="2626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萧公权：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中国政治思想史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，国立编译馆，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1947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458" y="1537717"/>
            <a:ext cx="2021356" cy="315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6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840" y="771777"/>
            <a:ext cx="10515600" cy="1325563"/>
          </a:xfrm>
        </p:spPr>
        <p:txBody>
          <a:bodyPr/>
          <a:lstStyle/>
          <a:p>
            <a:r>
              <a:rPr lang="zh-CN" altLang="en-US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四</a:t>
            </a:r>
            <a:r>
              <a:rPr lang="zh-CN" altLang="zh-CN" sz="32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重视秩序等于拥护专制吗</a:t>
            </a:r>
            <a:r>
              <a:rPr lang="zh-CN" altLang="en-US" sz="32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51840" y="2680188"/>
            <a:ext cx="55127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sz="24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）司马光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先生这位儒家学派大师，所代表的儒家思想中，没有民主观念，更没有人权观念，只有强烈的维护既得利益阶层的奴性</a:t>
            </a:r>
            <a:r>
              <a:rPr lang="zh-CN" altLang="en-US" sz="24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spcAft>
                <a:spcPts val="1200"/>
              </a:spcAft>
            </a:pPr>
            <a:r>
              <a:rPr lang="zh-CN" altLang="en-US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柏杨</a:t>
            </a: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白话译本资治通鉴</a:t>
            </a: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669" y="1981934"/>
            <a:ext cx="2154813" cy="2914245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573" y="1434558"/>
            <a:ext cx="2228133" cy="32177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55669" y="5127012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柏杨（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1920-2008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56565" y="4711513"/>
            <a:ext cx="2922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司马光编；柏杨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译：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柏杨白话版资治通鉴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，太原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：北岳文艺出版社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2006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71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08975" y="1917149"/>
            <a:ext cx="101563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、对以上观点的反思</a:t>
            </a:r>
          </a:p>
          <a:p>
            <a:pPr>
              <a:lnSpc>
                <a:spcPct val="150000"/>
              </a:lnSpc>
            </a:pPr>
            <a:r>
              <a:rPr lang="zh-CN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唐宋学者的季札论</a:t>
            </a:r>
          </a:p>
          <a:p>
            <a:pPr lvl="0"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唐朝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学者独孤及《吴季子札论》中的观点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夫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国之大经，实在择嗣。王者慎德之不建，故以贤则废年，以义则废卜，以君命则废礼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82189" y="4362361"/>
            <a:ext cx="3853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（表明作者的择嗣原则）</a:t>
            </a:r>
            <a:endParaRPr lang="zh-CN" altLang="zh-CN" sz="2400" dirty="0">
              <a:solidFill>
                <a:schemeClr val="accent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261811" y="5390147"/>
            <a:ext cx="66093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（站在吴国利益的立场上对季札提出了批评）</a:t>
            </a:r>
            <a:endParaRPr lang="zh-CN" altLang="zh-CN" sz="2400" dirty="0">
              <a:solidFill>
                <a:schemeClr val="accent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434340" y="877003"/>
            <a:ext cx="74523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四</a:t>
            </a: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、重视秩序等于拥护专制吗？</a:t>
            </a:r>
            <a:r>
              <a:rPr lang="zh-CN" altLang="zh-CN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08975" y="4795861"/>
            <a:ext cx="10156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+mj-ea"/>
              <a:buAutoNum type="circleNumDbPlain" startAt="2"/>
            </a:pPr>
            <a:r>
              <a:rPr lang="zh-CN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废先君之命，非孝；附子臧之义，非公；执礼全节，使国篡君弑，非仁；出能观变，入不讨乱，非智。</a:t>
            </a:r>
            <a:endParaRPr lang="zh-CN" altLang="zh-CN" sz="32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5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kern="1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kern="1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宋代</a:t>
            </a: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学者石介《季札论》中的</a:t>
            </a:r>
            <a:r>
              <a:rPr lang="zh-CN" altLang="zh-CN" kern="1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观点</a:t>
            </a:r>
            <a:endParaRPr lang="en-US" altLang="zh-CN" kern="100" dirty="0" smtClean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zh-CN" sz="20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zh-CN" altLang="zh-CN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季札之明且智，岂不知吴国以季子则存，以诸樊则亡？豈不以能保其先人之国则为孝，覆绝其先人之祀则为不孝？盖以谓父与子，天下之大亲也；兄与弟，天下之大伦也。周室既衰，王政绝矣。天子争立，诸侯簒夺。弟杀其兄，子杀其父，无国无之。且大惧后世不知有父子之亲，兄弟之爱，皆以为子得以簒其父，弟得以夺其兄，则亲爱灭矣！故托以子臧，让于诸樊。噫！季札非苟让也，存万代父子兄弟之亲也。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34340" y="877003"/>
            <a:ext cx="74523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四</a:t>
            </a: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、重视秩序等于拥护专制吗？</a:t>
            </a:r>
            <a:r>
              <a:rPr lang="zh-CN" altLang="zh-CN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38990" y="5021179"/>
            <a:ext cx="4219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b="1" kern="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（指出季札让国的真正涵义）</a:t>
            </a:r>
            <a:endParaRPr lang="zh-CN" altLang="zh-CN" sz="2000" kern="1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70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1019</Words>
  <Application>Microsoft Macintosh PowerPoint</Application>
  <PresentationFormat>宽屏</PresentationFormat>
  <Paragraphs>62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Calibri</vt:lpstr>
      <vt:lpstr>Calibri Light</vt:lpstr>
      <vt:lpstr>Times New Roman</vt:lpstr>
      <vt:lpstr>等线</vt:lpstr>
      <vt:lpstr>等线 Light</vt:lpstr>
      <vt:lpstr>黑体</vt:lpstr>
      <vt:lpstr>宋体</vt:lpstr>
      <vt:lpstr>Arial</vt:lpstr>
      <vt:lpstr>Office 主题</vt:lpstr>
      <vt:lpstr>Office 主题​​</vt:lpstr>
      <vt:lpstr>1_Office 主题​​</vt:lpstr>
      <vt:lpstr>2_Office 主题​​</vt:lpstr>
      <vt:lpstr>PowerPoint 演示文稿</vt:lpstr>
      <vt:lpstr>  司马光是专制政体的拥护者吗？</vt:lpstr>
      <vt:lpstr>一、 回顾：“魏以五官中郎将丕为太子”章要点 </vt:lpstr>
      <vt:lpstr>PowerPoint 演示文稿</vt:lpstr>
      <vt:lpstr>PowerPoint 演示文稿</vt:lpstr>
      <vt:lpstr>PowerPoint 演示文稿</vt:lpstr>
      <vt:lpstr>四、重视秩序等于拥护专制吗？</vt:lpstr>
      <vt:lpstr>PowerPoint 演示文稿</vt:lpstr>
      <vt:lpstr>PowerPoint 演示文稿</vt:lpstr>
      <vt:lpstr>PowerPoint 演示文稿</vt:lpstr>
      <vt:lpstr>五、总结与思考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第三届上海高校青年教师教学竞赛 人文科学组  《资治通鉴》导读</dc:title>
  <dc:creator>li wuzhe</dc:creator>
  <cp:lastModifiedBy>Microsoft Office 用户</cp:lastModifiedBy>
  <cp:revision>51</cp:revision>
  <dcterms:created xsi:type="dcterms:W3CDTF">2018-04-30T08:51:47Z</dcterms:created>
  <dcterms:modified xsi:type="dcterms:W3CDTF">2021-07-07T03:49:53Z</dcterms:modified>
</cp:coreProperties>
</file>