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284" r:id="rId3"/>
    <p:sldId id="285" r:id="rId4"/>
    <p:sldId id="275" r:id="rId5"/>
    <p:sldId id="273" r:id="rId6"/>
    <p:sldId id="274" r:id="rId7"/>
    <p:sldId id="276" r:id="rId8"/>
    <p:sldId id="277" r:id="rId9"/>
    <p:sldId id="278" r:id="rId10"/>
    <p:sldId id="283" r:id="rId11"/>
    <p:sldId id="279" r:id="rId12"/>
    <p:sldId id="280" r:id="rId13"/>
    <p:sldId id="281" r:id="rId14"/>
    <p:sldId id="2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bing qian" initials="yq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1"/>
    <p:restoredTop sz="50000"/>
  </p:normalViewPr>
  <p:slideViewPr>
    <p:cSldViewPr snapToGrid="0">
      <p:cViewPr varScale="1">
        <p:scale>
          <a:sx n="60" d="100"/>
          <a:sy n="60" d="100"/>
        </p:scale>
        <p:origin x="1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BC610-B37F-4907-A135-FA84A4BD1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092563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D67A-08C1-4C6B-87D8-E17A298BF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1116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69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25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520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858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40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899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485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930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709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775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51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62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77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414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18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24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58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3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1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5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05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F827-DBF9-4F24-8A56-68256D4808FB}" type="datetimeFigureOut">
              <a:rPr lang="zh-CN" altLang="en-US" smtClean="0"/>
              <a:t>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13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79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092924" y="568034"/>
            <a:ext cx="10337074" cy="42203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/>
            </a:r>
            <a:br>
              <a:rPr kumimoji="0" lang="en-US" altLang="zh-CN" sz="5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</a:br>
            <a:r>
              <a:rPr kumimoji="0" lang="en-US" altLang="zh-CN" sz="5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/>
            </a:r>
            <a:br>
              <a:rPr kumimoji="0" lang="en-US" altLang="zh-CN" sz="5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</a:br>
            <a:r>
              <a:rPr kumimoji="0" lang="en-US" altLang="zh-CN" sz="5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/>
            </a:r>
            <a:br>
              <a:rPr kumimoji="0" lang="en-US" altLang="zh-CN" sz="5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</a:br>
            <a:r>
              <a:rPr kumimoji="0" lang="en-US" altLang="zh-CN" sz="4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/>
            </a:r>
            <a:br>
              <a:rPr kumimoji="0" lang="en-US" altLang="zh-CN" sz="4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</a:br>
            <a:r>
              <a:rPr kumimoji="0" lang="zh-CN" altLang="en-US" sz="4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通识教育联盟暑期课程</a:t>
            </a:r>
            <a:r>
              <a:rPr kumimoji="0" lang="en-US" altLang="zh-CN" sz="3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/>
            </a:r>
            <a:br>
              <a:rPr kumimoji="0" lang="en-US" altLang="zh-CN" sz="3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</a:br>
            <a:endParaRPr kumimoji="0" lang="en-US" altLang="zh-CN" sz="3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/>
            </a:r>
            <a:br>
              <a:rPr kumimoji="0" lang="en-US" altLang="zh-CN" sz="4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</a:br>
            <a:r>
              <a:rPr kumimoji="0" lang="zh-CN" altLang="zh-CN" sz="5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《资治通鉴》导读</a:t>
            </a:r>
            <a:endParaRPr kumimoji="0" lang="zh-CN" altLang="en-US" sz="5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1867260" y="5080000"/>
            <a:ext cx="8442961" cy="246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主讲教师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姜  鹏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复旦大学历史学系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92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879" y="2563562"/>
            <a:ext cx="10700657" cy="5140643"/>
          </a:xfrm>
        </p:spPr>
        <p:txBody>
          <a:bodyPr>
            <a:normAutofit/>
          </a:bodyPr>
          <a:lstStyle/>
          <a:p>
            <a:pPr marL="0" indent="0" algn="r">
              <a:lnSpc>
                <a:spcPct val="150000"/>
              </a:lnSpc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）（帝）御迩英阁，司马光读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至曹参代萧何为相，一遵何故规。因言参以无事镇海内，得持盈守成之道，故孝惠、高后时，天下晏然，衣食滋殖。上曰：“使汉常守萧何之法久而不变，可乎？”光曰：“何独汉也。夫道者，万世无弊，夏、商、周之子孙，苟能常守禹、汤、文、武之法，何衰乱之有乎？”上曰：“人与法，亦相表里耳。”光曰：“苟得其人，则何患法之不善；不得其人，虽有善法，失先后之施矣。故当急于得人，缓于立法也。”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续资治通鉴长编纪事本末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卷五十三，参苏轼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司马温公行状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0386" y="1410507"/>
            <a:ext cx="9980579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zh-CN" altLang="zh-CN" sz="32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三、《资治通鉴》在现实政治中的应用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30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4944" y="2071991"/>
            <a:ext cx="10713581" cy="4035304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（帝）御迩英阁，吕惠卿讲《咸有一德》：“咎单遂训伊尹相汤，立典型以传后世。及其歿也，咎单惧沃丁废而不用。於是训其事以告之。与曹参遵萧何之法，其文则似是，其实则非也。先王之法，有一岁一变者，则《月令》‘季冬节国以待来岁之宜’，而《周礼》‘正月始和，布于象魏’是也。有数岁一变者，则尧、舜‘五载修五礼’，《周礼》‘十二载修法则’是也。有一世一变者，则‘刑罚世轻世重’是也。有数十世而变者，则夏贡、商助、周彻，夏校、商序、周庠之类是也。有虽百世不变者，尊尊亲亲贵贵长长，尊贤使能是也。臣前日见司马光以为汉惠、文、景三帝皆守萧何之法而治，武帝改其法而乱，宣帝守其法而治，元帝改其法而乱。臣按，何虽约法三章，其后乃以为九章，则何已不能自守其法矣。惠帝除挟书律、三族令，文帝除诽谤、妖言，除祕祝法，皆萧何法之所有，而惠与文除之，景帝又從而因之，则非守萧何之法而治也。光之措意，盖不徒然，必以国家近日多更张旧政而规讽；又以臣制置三司条例，看详中书条例，故有此论也。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《续资治通鉴长编纪事本末》卷五十三。）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0386" y="1410507"/>
            <a:ext cx="9980579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zh-CN" altLang="zh-CN" sz="32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三、《资治通鉴》在现实政治中的应用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49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5064" y="956370"/>
            <a:ext cx="10267406" cy="937351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四、</a:t>
            </a:r>
            <a:r>
              <a:rPr lang="zh-CN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  <a:r>
              <a:rPr lang="zh-CN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zh-CN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思考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5064" y="1981268"/>
            <a:ext cx="10515600" cy="4351338"/>
          </a:xfrm>
        </p:spPr>
        <p:txBody>
          <a:bodyPr>
            <a:normAutofit fontScale="92500"/>
          </a:bodyPr>
          <a:lstStyle/>
          <a:p>
            <a:pPr lvl="0">
              <a:lnSpc>
                <a:spcPct val="150000"/>
              </a:lnSpc>
            </a:pPr>
            <a:r>
              <a:rPr lang="zh-CN" altLang="zh-CN" sz="2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历史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知识，或对历史的认识，经常被用来作为证明政治观点的论据。</a:t>
            </a:r>
          </a:p>
          <a:p>
            <a:pPr lvl="0">
              <a:lnSpc>
                <a:spcPct val="150000"/>
              </a:lnSpc>
            </a:pP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以司马光为例，是先有对历史的认识，还是先有政治观点？所谓“以古鉴今”的本质是什么？</a:t>
            </a:r>
          </a:p>
          <a:p>
            <a:pPr lvl="0">
              <a:lnSpc>
                <a:spcPct val="150000"/>
              </a:lnSpc>
            </a:pP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历史知识形成的过程，必然受到已有观念、立场的影响、干预。所以阅读任何一部史学著作，都必须注意作者的观念、立场。</a:t>
            </a:r>
          </a:p>
          <a:p>
            <a:pPr lvl="0">
              <a:lnSpc>
                <a:spcPct val="150000"/>
              </a:lnSpc>
            </a:pP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克罗齐所言“一切历史都是当代史”，可以在这个基础上得到更好的理解。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972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endParaRPr lang="en-US" altLang="zh-CN" sz="4400" b="1" dirty="0" smtClean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algn="ctr">
              <a:buNone/>
            </a:pPr>
            <a:r>
              <a:rPr lang="zh-CN" altLang="en-US" sz="44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敬请</a:t>
            </a:r>
            <a:r>
              <a:rPr lang="zh-CN" altLang="en-US" sz="44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指正，谢谢！</a:t>
            </a:r>
            <a:endParaRPr lang="en-US" altLang="zh-CN" sz="4400" b="1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46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8213" y="67637"/>
            <a:ext cx="10575587" cy="203760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经筵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中的争论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7123" y="2821435"/>
            <a:ext cx="10497766" cy="49123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章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与王安石变法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第一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节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在现实政治中的运用</a:t>
            </a:r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32" b="100000" l="2400" r="100000"/>
                    </a14:imgEffect>
                    <a14:imgEffect>
                      <a14:colorTemperature colorTemp="48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6657">
            <a:off x="8896233" y="2761355"/>
            <a:ext cx="2935008" cy="2676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直接连接符 5"/>
          <p:cNvCxnSpPr/>
          <p:nvPr/>
        </p:nvCxnSpPr>
        <p:spPr>
          <a:xfrm flipV="1">
            <a:off x="934720" y="2207888"/>
            <a:ext cx="8788400" cy="10160"/>
          </a:xfrm>
          <a:prstGeom prst="line">
            <a:avLst/>
          </a:prstGeom>
          <a:ln w="317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934720" y="2269750"/>
            <a:ext cx="8788400" cy="1016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35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2192" y="35191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为什么出现在经筵中？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192" y="2135368"/>
            <a:ext cx="8011886" cy="47226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、什么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是经筵？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经筵是创始于宋代的一种特殊教育制度，是指对皇帝进行儒家经典与历史事迹教育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筵采取什么样的教学形式？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在士大夫中挑选品学兼优、具有一定资历者，充当讲读官，负责为皇帝讲解儒家经典或历史事迹。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784" y="1723106"/>
            <a:ext cx="2751907" cy="4251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769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1949" y="1430334"/>
            <a:ext cx="10247348" cy="50709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ts val="3300"/>
              </a:lnSpc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经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筵一般采用什么教材？</a:t>
            </a:r>
          </a:p>
          <a:p>
            <a:pPr>
              <a:lnSpc>
                <a:spcPts val="3300"/>
              </a:lnSpc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《论语》、《孝经》、《五经》等儒家经典，以及《史记》、《汉书》等史学典籍。也有讲读官根据典籍摘编、整理的讲义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49263" indent="-449263">
              <a:lnSpc>
                <a:spcPts val="3300"/>
              </a:lnSpc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《资治通鉴》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是北宋经筵教材中唯一一部当代人编写的体系化著作。为什么？</a:t>
            </a:r>
          </a:p>
          <a:p>
            <a:pPr>
              <a:lnSpc>
                <a:spcPts val="3300"/>
              </a:lnSpc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司马光在宋英宗继位过程中，发挥了重要作用。在英宗、神宗两朝拥有重要的政治地位。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72192" y="39082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为什么出现在经筵中？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3699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435" y="37700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二、</a:t>
            </a:r>
            <a:r>
              <a:rPr lang="zh-CN" altLang="zh-CN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回溯</a:t>
            </a:r>
            <a:r>
              <a:rPr lang="zh-CN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：《资治通鉴》成为官修项目的过程</a:t>
            </a:r>
            <a:r>
              <a:rPr lang="zh-CN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35" y="1968571"/>
            <a:ext cx="10710750" cy="4736238"/>
          </a:xfrm>
        </p:spPr>
        <p:txBody>
          <a:bodyPr>
            <a:normAutofit fontScale="70000" lnSpcReduction="20000"/>
          </a:bodyPr>
          <a:lstStyle/>
          <a:p>
            <a:pPr lvl="0">
              <a:lnSpc>
                <a:spcPct val="170000"/>
              </a:lnSpc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宋英宗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治平三年（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1067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），司马光奉敕修撰《历代君臣事迹》，标志着该项目成为官修书目。</a:t>
            </a:r>
          </a:p>
          <a:p>
            <a:pPr lvl="0">
              <a:lnSpc>
                <a:spcPct val="170000"/>
              </a:lnSpc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治平四年（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1068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），司马光首次在经筵中为新皇帝宋神宗讲读该书已定稿部分，讲读内容为“三家为诸侯论”。</a:t>
            </a:r>
          </a:p>
          <a:p>
            <a:pPr lvl="0">
              <a:lnSpc>
                <a:spcPct val="170000"/>
              </a:lnSpc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首次讲读完成后，宋神宗将该书正式赐名为《资治通鉴》，取“鉴于往事，有资于治道”之意，并命翰林学士承旨王珪代笔，做了一篇序。</a:t>
            </a:r>
          </a:p>
          <a:p>
            <a:pPr lvl="0">
              <a:lnSpc>
                <a:spcPct val="170000"/>
              </a:lnSpc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熙宁二年（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1070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），宋神宗启用王安石，实行变法。司马光明确表示反对新法。</a:t>
            </a:r>
          </a:p>
          <a:p>
            <a:pPr lvl="0">
              <a:lnSpc>
                <a:spcPct val="170000"/>
              </a:lnSpc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熙宁三年（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1071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），司马光离开开封，最终将史局迁往洛阳，直至《资治通鉴》全部编成。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885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7634"/>
            <a:ext cx="10515600" cy="552551"/>
          </a:xfrm>
        </p:spPr>
        <p:txBody>
          <a:bodyPr>
            <a:normAutofit fontScale="90000"/>
          </a:bodyPr>
          <a:lstStyle/>
          <a:p>
            <a:r>
              <a:rPr lang="zh-CN" altLang="zh-CN" sz="27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回溯</a:t>
            </a:r>
            <a:r>
              <a:rPr lang="zh-CN" altLang="zh-CN" sz="2700" b="1" dirty="0">
                <a:latin typeface="宋体" panose="02010600030101010101" pitchFamily="2" charset="-122"/>
                <a:ea typeface="宋体" panose="02010600030101010101" pitchFamily="2" charset="-122"/>
              </a:rPr>
              <a:t>后得到的</a:t>
            </a:r>
            <a:r>
              <a:rPr lang="zh-CN" altLang="zh-CN" sz="27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2780185"/>
            <a:ext cx="10397247" cy="47884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）《资治通鉴》在编纂之初，就抱有一种实用目的，即要运用于当前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政治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）在《资治通鉴》编纂刚步入正轨的时候，就发生了一场重大政治争论，以司马光为首的《资治通鉴》团队，都是王安石变法的反对者。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44435" y="308904"/>
            <a:ext cx="10931480" cy="185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二、</a:t>
            </a:r>
            <a:r>
              <a:rPr lang="zh-CN" altLang="zh-CN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回溯：《资治通鉴》成为官修项目的过程</a:t>
            </a:r>
            <a:r>
              <a:rPr lang="zh-CN" altLang="zh-CN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3871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1949" y="2149813"/>
            <a:ext cx="5291847" cy="39422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中的历史事迹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，是否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有可能被运用到现实的政治辩论中？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629" y="2238838"/>
            <a:ext cx="4354286" cy="3254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644435" y="308904"/>
            <a:ext cx="10931480" cy="185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二、</a:t>
            </a:r>
            <a:r>
              <a:rPr lang="zh-CN" altLang="zh-CN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回溯：《资治通鉴》成为官修项目的过程</a:t>
            </a:r>
            <a:r>
              <a:rPr lang="zh-CN" altLang="zh-CN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559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9305" y="2307952"/>
            <a:ext cx="6035503" cy="2431916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）翰林学士司马光读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，汉贾山上疏言秦皇帝居灭绝之中而不自知，因言从谏之美，拒谏之祸</a:t>
            </a:r>
            <a:r>
              <a:rPr lang="zh-CN" altLang="en-US" sz="2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sz="2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1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续资治通鉴长编</a:t>
            </a:r>
            <a:r>
              <a:rPr lang="en-US" altLang="zh-CN" sz="21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卷二百一十熙宁三年四月甲申条</a:t>
            </a:r>
            <a:r>
              <a:rPr lang="zh-CN" altLang="en-US" sz="2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1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469" y="3523910"/>
            <a:ext cx="4502331" cy="221116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00386" y="1410507"/>
            <a:ext cx="9980579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zh-CN" altLang="zh-CN" sz="32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三、《资治通鉴》在现实政治中的应用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57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7110" y="2037936"/>
            <a:ext cx="10515600" cy="43513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）司马光读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释之论啬夫利口。光曰：“孔子曰：‘恶利口之覆邦家者。’利口何至覆邦家？盖其人能以是为非，以非为是，以贤为不肖，以不肖为贤。人主苟以是为非，以非为是，以贤为不肖，以不肖为贤，则邦家之覆，诚不难矣。”时吕惠卿在坐，光所论，专指惠卿也</a:t>
            </a:r>
            <a:r>
              <a:rPr lang="zh-CN" altLang="en-US" sz="2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algn="r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续资治通鉴长编</a:t>
            </a:r>
            <a:r>
              <a:rPr lang="en-US" altLang="zh-CN" sz="20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卷二百一十四月丙戌条）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00386" y="1410507"/>
            <a:ext cx="9980579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zh-CN" altLang="zh-CN" sz="32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三、《资治通鉴》在现实政治中的应用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01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1229</Words>
  <Application>Microsoft Macintosh PowerPoint</Application>
  <PresentationFormat>宽屏</PresentationFormat>
  <Paragraphs>52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Times New Roman</vt:lpstr>
      <vt:lpstr>等线</vt:lpstr>
      <vt:lpstr>等线 Light</vt:lpstr>
      <vt:lpstr>黑体</vt:lpstr>
      <vt:lpstr>宋体</vt:lpstr>
      <vt:lpstr>Arial</vt:lpstr>
      <vt:lpstr>Office 主题​​</vt:lpstr>
      <vt:lpstr>1_Office 主题​​</vt:lpstr>
      <vt:lpstr>PowerPoint 演示文稿</vt:lpstr>
      <vt:lpstr>  经筵中的争论</vt:lpstr>
      <vt:lpstr>  一、《资治通鉴》为什么出现在经筵中？ </vt:lpstr>
      <vt:lpstr>  一、《资治通鉴》为什么出现在经筵中？ </vt:lpstr>
      <vt:lpstr>  二、回溯：《资治通鉴》成为官修项目的过程 </vt:lpstr>
      <vt:lpstr>回溯后得到的信息 </vt:lpstr>
      <vt:lpstr>【问题】    《资治通鉴》中的历史事迹，是否有可能被运用到现实的政治辩论中？ </vt:lpstr>
      <vt:lpstr>PowerPoint 演示文稿</vt:lpstr>
      <vt:lpstr>PowerPoint 演示文稿</vt:lpstr>
      <vt:lpstr>PowerPoint 演示文稿</vt:lpstr>
      <vt:lpstr>PowerPoint 演示文稿</vt:lpstr>
      <vt:lpstr>四、总结与思考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第三届上海高校青年教师教学竞赛 人文科学组  《资治通鉴》导读</dc:title>
  <dc:creator>yibing qian</dc:creator>
  <cp:lastModifiedBy>Microsoft Office 用户</cp:lastModifiedBy>
  <cp:revision>66</cp:revision>
  <cp:lastPrinted>2018-05-15T15:39:27Z</cp:lastPrinted>
  <dcterms:created xsi:type="dcterms:W3CDTF">2018-04-29T02:08:24Z</dcterms:created>
  <dcterms:modified xsi:type="dcterms:W3CDTF">2021-07-11T23:52:44Z</dcterms:modified>
</cp:coreProperties>
</file>