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9"/>
  </p:notesMasterIdLst>
  <p:handoutMasterIdLst>
    <p:handoutMasterId r:id="rId20"/>
  </p:handoutMasterIdLst>
  <p:sldIdLst>
    <p:sldId id="285" r:id="rId5"/>
    <p:sldId id="286" r:id="rId6"/>
    <p:sldId id="258" r:id="rId7"/>
    <p:sldId id="262" r:id="rId8"/>
    <p:sldId id="263" r:id="rId9"/>
    <p:sldId id="279" r:id="rId10"/>
    <p:sldId id="275" r:id="rId11"/>
    <p:sldId id="280" r:id="rId12"/>
    <p:sldId id="281" r:id="rId13"/>
    <p:sldId id="277" r:id="rId14"/>
    <p:sldId id="265" r:id="rId15"/>
    <p:sldId id="282" r:id="rId16"/>
    <p:sldId id="283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AA9"/>
    <a:srgbClr val="F6E386"/>
    <a:srgbClr val="FFFFCC"/>
    <a:srgbClr val="663300"/>
    <a:srgbClr val="C8B37F"/>
    <a:srgbClr val="A39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50000"/>
  </p:normalViewPr>
  <p:slideViewPr>
    <p:cSldViewPr snapToGrid="0">
      <p:cViewPr varScale="1">
        <p:scale>
          <a:sx n="60" d="100"/>
          <a:sy n="60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4AB36-B33B-4F59-8059-22109EC8D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9000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5DF37-D68A-4D92-9896-DBD277F0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0289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1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4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155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67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33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83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29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22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36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70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5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37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57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86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45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9858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8823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76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09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175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65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8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893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03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186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465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9090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2076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643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82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690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117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775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2149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20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245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5680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3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2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04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86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1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0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5E67-7384-470D-9E10-784E0991C0E0}" type="datetimeFigureOut">
              <a:rPr lang="zh-CN" altLang="en-US" smtClean="0"/>
              <a:t>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2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2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6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5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092924" y="568034"/>
            <a:ext cx="10337074" cy="42203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/>
            </a:r>
            <a:br>
              <a:rPr kumimoji="0" lang="en-US" altLang="zh-CN" sz="5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r>
              <a:rPr kumimoji="0" lang="en-US" altLang="zh-CN" sz="5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/>
            </a:r>
            <a:br>
              <a:rPr kumimoji="0" lang="en-US" altLang="zh-CN" sz="5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r>
              <a:rPr kumimoji="0" lang="en-US" altLang="zh-CN" sz="5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/>
            </a:r>
            <a:br>
              <a:rPr kumimoji="0" lang="en-US" altLang="zh-CN" sz="5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r>
              <a:rPr kumimoji="0" lang="en-US" altLang="zh-CN" sz="4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/>
            </a:r>
            <a:br>
              <a:rPr kumimoji="0" lang="en-US" altLang="zh-CN" sz="4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r>
              <a:rPr kumimoji="0" lang="zh-CN" altLang="en-US" sz="4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通识联盟暑期课程</a:t>
            </a: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/>
            </a:r>
            <a:b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endParaRPr kumimoji="0" lang="en-US" altLang="zh-CN" sz="3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/>
            </a:r>
            <a:br>
              <a:rPr kumimoji="0" lang="en-US" altLang="zh-CN" sz="4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r>
              <a:rPr kumimoji="0" lang="zh-CN" altLang="zh-CN" sz="5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《资治通鉴》导读</a:t>
            </a:r>
            <a:endParaRPr kumimoji="0" lang="zh-CN" altLang="en-US" sz="5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867260" y="5080000"/>
            <a:ext cx="8442961" cy="246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主讲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教师</a:t>
            </a:r>
            <a:r>
              <a: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姜  鹏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复旦大学历史学系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5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629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西域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诸国侍子久留敦煌，皆愁思亡归。莎车王贤知都护不至，击破鄯善，攻杀龟兹王。鄯善王安上书，愿复遣子入侍，更请都护，都护不出，诚廹于匈奴。帝报曰：“今使者大兵未能得出，如诸国力不从心，</a:t>
            </a:r>
            <a:r>
              <a:rPr lang="zh-CN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东西南北自在也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。”于是鄯善、车师复附匈奴。</a:t>
            </a:r>
          </a:p>
          <a:p>
            <a:pPr marL="0" indent="0">
              <a:lnSpc>
                <a:spcPts val="2200"/>
              </a:lnSpc>
              <a:buNone/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班固论曰：孝武之世，图制匈奴，患其兼从西国，结党南羌，乃表河曲，列四郡，开玉门，通西域，以断匈奴右臂，隔绝南羌、月氏。单于失援，由是远遁，而幕南无王庭。遭值文、景玄黙，养民五世，财力有余，士马强盛，故能睹犀布、瑇瑁，则建珠厓七郡，感蒟酱、竹杖，则开牂牁、越巂，闻天马、蒲萄，则通大宛、安息。自是殊方异物四面而至，于是开苑囿、广宫室，盛帷帐、美服玩，设酒池肉林以飨四夷之客，作鱼龙角抵之戏以观视之。及赂遗赠送，万里相奉，师旅之费，不可胜计。至于用度不足，乃榷酒酤、筦盐铁、铸白金、造皮币，筭至车船，租及六畜，民力屈、财用竭，因之以凶年，寇盗并起，道路不通。直指之使始出，衣绣杖斧，断斩于郡国，然后胜之。是以末年遂弃轮台之地，而下哀痛之诏，岂非仁圣之所悔哉！且通西域，近有龙堆，远则葱岭、身热、头痛、悬度之阨，淮南、杜钦、扬雄之论，皆以为此天地所以界别区域，绝外内也。西域诸国各有君长，兵众分弱，无所统一。虽属匈奴，不相亲附。匈奴能得其马畜、旃罽，而不能统率与之进退。与汉隔绝，道里又远，得之不为益，弃之不为损。盛德在我，无取于彼。</a:t>
            </a:r>
            <a:r>
              <a:rPr lang="zh-CN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故自建武以来，西域思汉威德，咸乐内属，数遣使置质于汉，愿请都护。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圣上远览古今，因时之宜，辞而未许，虽大禹之序西戎，周公之让白雉，太宗之却走马，义兼之矣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zh-CN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《资治通鉴》卷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43 </a:t>
            </a:r>
            <a:r>
              <a:rPr lang="zh-CN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建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武二十二年）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83427" y="618585"/>
            <a:ext cx="7452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欣赏的国家观</a:t>
            </a:r>
          </a:p>
        </p:txBody>
      </p:sp>
    </p:spTree>
    <p:extLst>
      <p:ext uri="{BB962C8B-B14F-4D97-AF65-F5344CB8AC3E}">
        <p14:creationId xmlns:p14="http://schemas.microsoft.com/office/powerpoint/2010/main" val="160170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642" y="745463"/>
            <a:ext cx="10515600" cy="1325563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0"/>
              </a:spcAft>
            </a:pP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zh-CN" altLang="en-US" sz="32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国家观的现实意义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747" y="1610140"/>
            <a:ext cx="2743201" cy="4122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线形标注 2(带边框和强调线) 5"/>
          <p:cNvSpPr/>
          <p:nvPr/>
        </p:nvSpPr>
        <p:spPr>
          <a:xfrm>
            <a:off x="774947" y="2466749"/>
            <a:ext cx="6649584" cy="2031470"/>
          </a:xfrm>
          <a:prstGeom prst="accentBorderCallout2">
            <a:avLst>
              <a:gd name="adj1" fmla="val 16405"/>
              <a:gd name="adj2" fmla="val 103428"/>
              <a:gd name="adj3" fmla="val 169888"/>
              <a:gd name="adj4" fmla="val 110930"/>
              <a:gd name="adj5" fmla="val 169370"/>
              <a:gd name="adj6" fmla="val 155176"/>
            </a:avLst>
          </a:prstGeom>
          <a:solidFill>
            <a:srgbClr val="E8DA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36000" rIns="288000" rtlCol="0" anchor="ctr"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宋神宗</a:t>
            </a:r>
            <a:r>
              <a:rPr lang="zh-CN" altLang="en-US" sz="20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启用王安石变法，虽以经济改革内容为主。但富国的目的最重要还是要强兵，开疆拓土，重点在于夺回燕云十六州。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74642" y="745463"/>
            <a:ext cx="10515600" cy="1325563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0"/>
              </a:spcAft>
            </a:pP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zh-CN" altLang="en-US" sz="32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国家观的现实意义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944217" y="2196548"/>
            <a:ext cx="1009815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司马光对宋神宗拓张意图的态度</a:t>
            </a:r>
            <a:r>
              <a:rPr lang="zh-CN" altLang="zh-CN" sz="24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臣所惜者，以陛下之圣明，不师虞舜、周宣之德，反慕秦皇、汉武之所为。借使能踰葱岭、绝大漠、鏖皋兰、焚龙庭，又何足贵哉！自古人主喜于用兵，疲弊百姓，致内盗蠭起，或外寇觊觎者多矣</a:t>
            </a:r>
            <a:r>
              <a:rPr lang="zh-CN" altLang="zh-CN" sz="24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！</a:t>
            </a:r>
            <a:endParaRPr lang="en-US" altLang="zh-CN" sz="2400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400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zh-CN" altLang="zh-CN" sz="20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司马光《遗表》，作于元丰五年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AD.1082</a:t>
            </a:r>
            <a:r>
              <a:rPr lang="zh-CN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6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4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64704" y="9442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zh-CN" altLang="en-US" sz="32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五、总 结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1182757" y="2365513"/>
            <a:ext cx="9879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中具体的政治观念、政策导向主张，都和主要作者司马光在现实政治中的态度形成呼应关系。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中对相关历史事件成败的解读，成为司马光发表现实政治看法的依据。反过来，司马光在现实政治中的态度、立场，同样会影响他对历史的理解。</a:t>
            </a:r>
          </a:p>
        </p:txBody>
      </p:sp>
    </p:spTree>
    <p:extLst>
      <p:ext uri="{BB962C8B-B14F-4D97-AF65-F5344CB8AC3E}">
        <p14:creationId xmlns:p14="http://schemas.microsoft.com/office/powerpoint/2010/main" val="33540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2282" y="2897680"/>
            <a:ext cx="10515600" cy="12644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b="1" smtClean="0">
                <a:latin typeface="宋体" panose="02010600030101010101" pitchFamily="2" charset="-122"/>
                <a:ea typeface="宋体" panose="02010600030101010101" pitchFamily="2" charset="-122"/>
              </a:rPr>
              <a:t>本讲结束，</a:t>
            </a:r>
            <a:r>
              <a:rPr lang="zh-CN" altLang="en-US" sz="4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谢谢！</a:t>
            </a:r>
            <a:endParaRPr lang="en-US" altLang="zh-CN" sz="4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None/>
            </a:pPr>
            <a:endParaRPr lang="zh-CN" altLang="en-US" sz="4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2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4720" y="20127"/>
            <a:ext cx="10575587" cy="203760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40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40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40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40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中的国家观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339" y="2906507"/>
            <a:ext cx="10497766" cy="4912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第六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章 什么样的国家是好的国家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第一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节 《资治通鉴》中的哀牢夷事件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2" b="100000" l="2400" r="100000"/>
                    </a14:imgEffect>
                    <a14:imgEffect>
                      <a14:colorTemperature colorTemp="48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6657">
            <a:off x="8896233" y="2761355"/>
            <a:ext cx="2935008" cy="2676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直接连接符 5"/>
          <p:cNvCxnSpPr/>
          <p:nvPr/>
        </p:nvCxnSpPr>
        <p:spPr>
          <a:xfrm flipV="1">
            <a:off x="934720" y="2207888"/>
            <a:ext cx="8788400" cy="10160"/>
          </a:xfrm>
          <a:prstGeom prst="line">
            <a:avLst/>
          </a:prstGeom>
          <a:ln w="317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34720" y="2269750"/>
            <a:ext cx="8788400" cy="1016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92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339" y="877003"/>
            <a:ext cx="10121365" cy="1325563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对汉明帝时期哀牢夷问题的记载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0649" y="1936676"/>
            <a:ext cx="10095600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永</a:t>
            </a:r>
            <a:r>
              <a:rPr lang="zh-CN" altLang="en-US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平</a:t>
            </a:r>
            <a:r>
              <a:rPr lang="zh-CN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十二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年）春，哀牢王柳貌率其民五万余户内附，以其地置哀牢、博南二县。始通博南山，度兰仓水。行者苦之，歌曰：“汉德广，开不宾；度兰仓，为它人。”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初平帝时河、汴决坏，久而不修。建武十年，光武欲修之。浚仪令乐俊上言：“民新被兵革，未宜兴役。”乃止。其后汴渠东侵，日月弥广，兖豫百姓怨叹，以为县官恒兴他役，不先民急。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宋体-方正超大字符集"/>
              </a:rPr>
              <a:t>会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有荐乐浪王景能治水者，夏四月，诏发卒数十万，遣景与将作谒者王吴修汴渠堤。自荥阳东至千乘海口千余里，十里立一水门，令更相洄注，无复溃漏之患。景虽减省役费，然犹以百亿计焉</a:t>
            </a:r>
            <a:r>
              <a:rPr lang="zh-CN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400" kern="100" dirty="0" smtClean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r">
              <a:spcAft>
                <a:spcPts val="0"/>
              </a:spcAft>
            </a:pP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《资治通鉴》卷四十五）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endParaRPr lang="en-US" altLang="zh-TW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2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644" y="5133377"/>
            <a:ext cx="56807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《后汉书》是二十四史中的一部，记载了东汉一朝史事，是《资治通鉴》的重要史料来源之一。</a:t>
            </a:r>
            <a:endParaRPr lang="zh-CN" altLang="zh-CN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62886" y="666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zh-CN" altLang="en-US" sz="32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、与</a:t>
            </a: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后汉书</a:t>
            </a: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的比较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7486489" y="5133377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后汉书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作者范晔（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398-445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45" y="1991990"/>
            <a:ext cx="4679199" cy="30465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544" y="1991990"/>
            <a:ext cx="2333625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940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662886" y="666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二、与</a:t>
            </a: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后汉书</a:t>
            </a: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的比较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157593" y="1875258"/>
            <a:ext cx="1014735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后汉书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明帝纪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（永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平）十二年春，正月，益州徼外夷哀牢王相率内属，于是置永昌郡，罢益州西部都尉。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，四月，遣将作谒者王吴修汴渠，自荥阳至于千乘海口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3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662886" y="666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二、与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《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后汉书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》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的比较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 Light" panose="02010600030101010101" pitchFamily="2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4697" y="1991990"/>
            <a:ext cx="98376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《后汉书》对哀牢夷事件的</a:t>
            </a:r>
            <a:r>
              <a:rPr lang="zh-CN" altLang="zh-CN" sz="28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展开</a:t>
            </a:r>
            <a:endParaRPr lang="en-US" altLang="zh-CN" sz="28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3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永平十二年，哀牢王柳貌遣子率种人内属，其称邑王者七十七人、戸五万一千八百九十、口五十五万三千七百一十一。西南去洛阳七千里，显宗以其地置哀牢、博南二县，割益州郡西部都尉所领六县，合为永昌郡。始通博南山、度兰仓水，行者苦之，歌曰：“汉德广，开不宾，度博南，越兰津，度兰仓，为它人。</a:t>
            </a:r>
            <a:r>
              <a:rPr lang="zh-CN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lang="en-US" altLang="zh-CN" sz="2400" kern="100" dirty="0" smtClean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en-US" altLang="zh-CN" sz="2400" kern="100" dirty="0" smtClean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r">
              <a:spcAft>
                <a:spcPts val="0"/>
              </a:spcAft>
            </a:pP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《后汉书》卷八十六《南蛮西南夷列传·哀牢夷》）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2886" y="1844792"/>
            <a:ext cx="1092778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《后汉书》对黄河治理事件的</a:t>
            </a:r>
            <a:r>
              <a:rPr lang="zh-CN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展开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时有荐景能理水者，显宗诏与将作谒者王吴共修作浚仪渠。吴用景墕流法，水乃不复为害。初，平帝时河汴决坏，未及得修。建武十年，阳武令张汜上言：“河决积久，日月侵毁济渠，所漂数十许县，修理之费，其功不难，宜改修堤防，以安百姓。”书奏，光武即为发卒，方营河功，而浚仪令乐俊复上言：“昔元光之间，人庶炽盛，缘堤垦殖，而瓠子河决尚二十余年，不即拥塞。今居家稀少，田地饶广，虽未修理，其患犹可，且新被兵革，方兴力役，劳怨既多，民不堪命，宜须平静，更议其事。”光武得此，遂止。后汴渠东侵，日月弥广，而水门故处皆在河中，兖豫百姓怨叹，以为县官恒兴它役，不先民急。永平十二年，议修汴渠，乃引见景，问以理水形便。景陈其利害，应对敏给，帝善之，又以尝修浚仪，功业有成，乃赐景《山海经》、《河渠书》、《禹贡图》及钱帛衣物。夏，遂发卒数十万，遣景与王吴修渠筑堤。自荥阳东至千乘海口千余里。景乃商度地艺，凿山阜，破砥绩，直截沟涧，防遏冲要，疏决壅积，十里立一水门，令更相洄注，无复溃漏之患。景虽简省役费，然犹以百亿计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《后汉书》卷七十六《循吏列传·王景》）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62886" y="666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二、与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《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后汉书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》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的比较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 Light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09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2886" y="1844792"/>
            <a:ext cx="1092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74" y="1005606"/>
            <a:ext cx="10058400" cy="47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5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662886" y="666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二、与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《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后汉书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》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的比较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 Light" panose="02010600030101010101" pitchFamily="2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4757" y="1991990"/>
            <a:ext cx="983760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小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</a:t>
            </a:r>
            <a:r>
              <a:rPr lang="en-US" altLang="zh-CN" sz="24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zh-CN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、《资治通鉴》对于汉明帝时代拓张运动并不欣赏。占用了认为把资源投入到有益于提高老百姓日常生活质量的渠道，比增加国家的版图或控制范围，更为重要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《资治通鉴》的叙述采用了《后汉书》的相关原文，几乎未作修改，仅通过删节、合并史料等手段，表达出了《后汉书》中没有的含义。说明史料组织的重要性，同样的史料，通过不同的组织方法，很可能表达出完全不同的含义。</a:t>
            </a: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1463</Words>
  <Application>Microsoft Macintosh PowerPoint</Application>
  <PresentationFormat>宽屏</PresentationFormat>
  <Paragraphs>57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Calibri</vt:lpstr>
      <vt:lpstr>Calibri Light</vt:lpstr>
      <vt:lpstr>Times New Roman</vt:lpstr>
      <vt:lpstr>等线</vt:lpstr>
      <vt:lpstr>等线 Light</vt:lpstr>
      <vt:lpstr>黑体</vt:lpstr>
      <vt:lpstr>宋体</vt:lpstr>
      <vt:lpstr>宋体-方正超大字符集</vt:lpstr>
      <vt:lpstr>Arial</vt:lpstr>
      <vt:lpstr>Office 主题</vt:lpstr>
      <vt:lpstr>Office 主题​​</vt:lpstr>
      <vt:lpstr>1_Office 主题​​</vt:lpstr>
      <vt:lpstr>2_Office 主题​​</vt:lpstr>
      <vt:lpstr>PowerPoint 演示文稿</vt:lpstr>
      <vt:lpstr>  《资治通鉴》中的国家观</vt:lpstr>
      <vt:lpstr>一、《资治通鉴》对汉明帝时期哀牢夷问题的记载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四、《资治通鉴》国家观的现实意义</vt:lpstr>
      <vt:lpstr>四、《资治通鉴》国家观的现实意义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第三届上海高校青年教师教学竞赛 人文科学组  《资治通鉴》导读</dc:title>
  <dc:creator>li wuzhe</dc:creator>
  <cp:lastModifiedBy>Microsoft Office 用户</cp:lastModifiedBy>
  <cp:revision>61</cp:revision>
  <cp:lastPrinted>2018-05-15T15:44:16Z</cp:lastPrinted>
  <dcterms:created xsi:type="dcterms:W3CDTF">2018-04-30T08:51:47Z</dcterms:created>
  <dcterms:modified xsi:type="dcterms:W3CDTF">2021-07-12T23:28:37Z</dcterms:modified>
</cp:coreProperties>
</file>