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75" r:id="rId2"/>
    <p:sldId id="276" r:id="rId3"/>
    <p:sldId id="261" r:id="rId4"/>
    <p:sldId id="262" r:id="rId5"/>
    <p:sldId id="264" r:id="rId6"/>
    <p:sldId id="263" r:id="rId7"/>
    <p:sldId id="266" r:id="rId8"/>
    <p:sldId id="267" r:id="rId9"/>
    <p:sldId id="268" r:id="rId10"/>
    <p:sldId id="269" r:id="rId11"/>
    <p:sldId id="277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BA9"/>
    <a:srgbClr val="E1D5A5"/>
    <a:srgbClr val="ACA075"/>
    <a:srgbClr val="E9D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66" autoAdjust="0"/>
    <p:restoredTop sz="84502"/>
  </p:normalViewPr>
  <p:slideViewPr>
    <p:cSldViewPr snapToGrid="0">
      <p:cViewPr varScale="1">
        <p:scale>
          <a:sx n="66" d="100"/>
          <a:sy n="6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DFAE2-9B8B-4210-8900-840E6CD2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7900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5D221-FE36-4079-9327-782551556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8505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2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0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0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7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9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1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0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0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7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2924" y="568034"/>
            <a:ext cx="10337074" cy="4220346"/>
          </a:xfrm>
        </p:spPr>
        <p:txBody>
          <a:bodyPr>
            <a:normAutofit fontScale="90000"/>
          </a:bodyPr>
          <a:lstStyle/>
          <a:p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9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9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通识联盟暑期课程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5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《资治通鉴》导读</a:t>
            </a:r>
            <a:endParaRPr lang="zh-CN" altLang="en-US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7260" y="5080000"/>
            <a:ext cx="8442961" cy="246742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姜  鹏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复旦大学历史学系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28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822960" y="636296"/>
            <a:ext cx="7719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四、司马光</a:t>
            </a:r>
            <a:r>
              <a:rPr lang="zh-CN" altLang="en-US" sz="3200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对“正统论”的回应</a:t>
            </a:r>
            <a:endParaRPr lang="zh-CN" altLang="en-US" sz="36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55769" y="41301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2960" y="1961859"/>
            <a:ext cx="10561320" cy="359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17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7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臣</a:t>
            </a:r>
            <a:r>
              <a:rPr lang="zh-CN" altLang="zh-CN" sz="17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光曰：天生烝民，其势不能自治，必相与戴君以治之。苟能禁暴除害以保全其生；赏善罚恶使不至于乱，斯可谓之君矣。是以三代之前，海内诸侯何啻万国，有民人、社稷者，通谓之君。合万国而君之，立法度，班号令，而天下莫敢违者，乃谓之王。王德既衰，强大之国能帅诸侯以尊天子者，则谓之霸。故自古天下无道，诸侯力争，或旷世无王者，固亦多矣。秦焚书坑儒，汉兴，学者始推五德生、胜，以秦为闰位，在木火之间，霸而不王，于是正闰之论兴矣。及汉室顛覆，三国鼎峙。晋氏失驭，五胡云扰。宋、魏以降，南北分治，各有国史，互相排黜，南谓北为索虏，北谓南为岛夷。朱氏代唐，四方幅裂，朱邪入汴，比之穷、新，运历年纪，皆弃而不数。</a:t>
            </a:r>
            <a:r>
              <a:rPr lang="zh-CN" altLang="zh-CN" sz="17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此皆私已之偏辞，非大公之通论也。臣愚诚不足以识前代之正闰，窃以为苟不能使九州合为一统，皆有天子之名而无其实者也。虽华夷仁暴，大小强弱，或时不同，要皆与古之列国无异，岂得独尊奖一国谓之正统，而其余皆为僭伪哉？</a:t>
            </a:r>
            <a:r>
              <a:rPr lang="zh-CN" altLang="zh-CN" sz="17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以自上相授受者为正邪，则陈氏何所受，拓拔氏何所受？若以居中夏者为正邪，则刘、石、慕容、苻、姚、赫连所得之土，皆五帝三王之旧都也。若以有道德者为正邪，则蕞爾之国，必有令主，三代之季，岂无僻王！是以正闰之论，自古及今，未有能通其义，确然使人不可移夺者也。</a:t>
            </a:r>
          </a:p>
          <a:p>
            <a:pPr algn="just">
              <a:spcAft>
                <a:spcPts val="0"/>
              </a:spcAft>
            </a:pPr>
            <a:r>
              <a:rPr lang="en-US" altLang="zh-CN" sz="1700" kern="100" dirty="0" smtClean="0">
                <a:latin typeface="Calibri" panose="020F0502020204030204" pitchFamily="34" charset="0"/>
                <a:ea typeface="华文仿宋" panose="02010600040101010101" pitchFamily="2" charset="-122"/>
                <a:cs typeface="Times New Roman" panose="02020603050405020304" pitchFamily="18" charset="0"/>
              </a:rPr>
              <a:t>         </a:t>
            </a:r>
            <a:endParaRPr lang="zh-CN" altLang="zh-CN" sz="17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35151" y="767990"/>
            <a:ext cx="7719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四、司马光</a:t>
            </a:r>
            <a:r>
              <a:rPr lang="zh-CN" altLang="en-US" sz="3200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对“正统论”的回应</a:t>
            </a:r>
            <a:endParaRPr lang="zh-CN" altLang="en-US" sz="36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4712" y="2157561"/>
            <a:ext cx="9747504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700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700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臣</a:t>
            </a:r>
            <a:r>
              <a:rPr lang="zh-CN" altLang="zh-CN" sz="17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今所述，止欲叙国家之兴衰，著生民之休戚，使观者自择其善恶、得失，以为劝戒。非若《春秋》立褒贬之法，拨乱世反诸正也。正闰之际，非所敢知，但据其功业之实而言之。周、秦、汉、晋、隋、唐，皆尝混壹九州，传祚于后，子孙虽微弱播迁，犹承祖宗之业，有绍复之望，四方与之争衡者，皆其故臣也，故全用天子之制以临之。其余地丑德齐，莫能相壹，名号不异，本非君臣者，皆以列国之制处之。彼此均敌，无所抑扬，庶几不诬事实，近于至公。然天下离析之际，不可无岁、时、月、日，以识事之先后。据汉传于魏而晋受之，晋传于宋以至于陈而隋取之，唐传于梁以至于周而大宋承之，故不得不取魏、宋、齐、梁、陈、后梁、后唐、后晋、后汉、后周年号，以纪诸国之事，非尊此而卑彼，有正闰之辨也。昭烈之于汉，虽云中山靖王之后，而族属疏远，不能纪其世数名位，亦犹宋高祖称楚元王后，南唐烈祖称吴王恪后，是非难辨，故不敢以光武及晋元帝为比，使得绍汉氏之遗统也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69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55769" y="41301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3711" y="2093553"/>
            <a:ext cx="1050988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spcAft>
                <a:spcPts val="120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司马光这段评论的重点概括</a:t>
            </a:r>
            <a:r>
              <a:rPr lang="zh-CN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8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质疑评定所谓“正统”的标准，认为没有一项标准可以自圆其说</a:t>
            </a:r>
          </a:p>
          <a:p>
            <a:pPr marL="285750" lvl="0" indent="-285750" algn="just">
              <a:lnSpc>
                <a:spcPts val="2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以自上相授受者为正邪，则陈氏何所受，拓拔氏何所受？（以政权传承为标准靠不住）</a:t>
            </a:r>
          </a:p>
          <a:p>
            <a:pPr marL="285750" lvl="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若以居中夏者为正邪，则刘、石、慕容、苻、姚、赫连所得之土，皆五帝三王之旧都也。（以所占区域为标准靠不住）</a:t>
            </a:r>
          </a:p>
          <a:p>
            <a:pPr marL="285750" lvl="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若以有道德者为正邪，则蕞爾之国，必有令主，三代之季，岂无僻王！（以道德情操为标准靠不住）</a:t>
            </a:r>
          </a:p>
          <a:p>
            <a:pPr marL="285750" lvl="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结论：是以正闰之论，自古及今，未有能通其义，确然使人不可移夺者也。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80871" y="767990"/>
            <a:ext cx="7719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四、司马光</a:t>
            </a:r>
            <a:r>
              <a:rPr lang="zh-CN" altLang="en-US" sz="3200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对“正统论”的回应</a:t>
            </a:r>
            <a:endParaRPr lang="zh-CN" altLang="en-US" sz="36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0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55769" y="41301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7135" y="2093553"/>
            <a:ext cx="10509886" cy="3811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spcAft>
                <a:spcPts val="1200"/>
              </a:spcAft>
            </a:pPr>
            <a:r>
              <a:rPr lang="zh-CN" altLang="zh-CN" sz="2000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司马光这段评论的重点概括：</a:t>
            </a:r>
          </a:p>
          <a:p>
            <a:pPr lvl="0" algn="just">
              <a:lnSpc>
                <a:spcPts val="2800"/>
              </a:lnSpc>
              <a:spcAft>
                <a:spcPts val="1800"/>
              </a:spcAft>
            </a:pPr>
            <a:r>
              <a:rPr lang="en-US" altLang="zh-CN" sz="20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zh-CN" sz="20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提出</a:t>
            </a:r>
            <a:r>
              <a:rPr lang="zh-CN" altLang="zh-CN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自己的观点与实践主张</a:t>
            </a:r>
          </a:p>
          <a:p>
            <a:pPr marL="285750" lvl="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对历史上的王朝进行分类，分为既能统一又有传承，和不能统一及没有传承两种。前者代表为：周、秦、汉、晋、隋、唐。余下皆为第二类。</a:t>
            </a:r>
          </a:p>
          <a:p>
            <a:pPr marL="285750" lvl="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书写原则上，对两种王朝进行不同处理。前者名实相符，“全用天子之制临之”。</a:t>
            </a:r>
          </a:p>
          <a:p>
            <a:pPr marL="285750" lvl="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不对分裂之际的各政权进行正统、非正统区分，把它们视为同等性质的“列国”。</a:t>
            </a:r>
          </a:p>
          <a:p>
            <a:pPr marL="285750" lvl="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根据政权的实际传递，进行纪年，有利于年代记录的连续性。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zh-CN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5151" y="767990"/>
            <a:ext cx="7719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四、司马光</a:t>
            </a:r>
            <a:r>
              <a:rPr lang="zh-CN" altLang="en-US" sz="3200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对“正统论”的回应</a:t>
            </a:r>
            <a:endParaRPr lang="zh-CN" altLang="en-US" sz="36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9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914345" y="1068590"/>
            <a:ext cx="7719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五、总结</a:t>
            </a:r>
            <a:endParaRPr lang="zh-CN" altLang="en-US" sz="36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55769" y="41301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36192" y="2394619"/>
            <a:ext cx="899769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sz="2000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司马光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认为考察历史上的王朝，重点是其实际业绩，不应该从观念上先入为主地区分“正统”与“非正统”。这一观点实质上是否定了讨论“正统”的必要性，并进而瓦解了纪年与“正统”之间的联系性。在司马光的主导下，</a:t>
            </a:r>
            <a:r>
              <a:rPr lang="en-US" altLang="zh-CN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资治通鉴</a:t>
            </a:r>
            <a:r>
              <a:rPr lang="en-US" altLang="zh-CN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的纪年方法更切合历史发展的实际情况，而不是更切合于某种“正统”的历史观。</a:t>
            </a:r>
          </a:p>
        </p:txBody>
      </p:sp>
    </p:spTree>
    <p:extLst>
      <p:ext uri="{BB962C8B-B14F-4D97-AF65-F5344CB8AC3E}">
        <p14:creationId xmlns:p14="http://schemas.microsoft.com/office/powerpoint/2010/main" val="41681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282" y="2897680"/>
            <a:ext cx="10515600" cy="1264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smtClean="0">
                <a:latin typeface="宋体" panose="02010600030101010101" pitchFamily="2" charset="-122"/>
                <a:ea typeface="宋体" panose="02010600030101010101" pitchFamily="2" charset="-122"/>
              </a:rPr>
              <a:t>本讲结束，</a:t>
            </a:r>
            <a:r>
              <a:rPr lang="zh-CN" altLang="en-US" sz="4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  <a:endParaRPr lang="en-US" altLang="zh-CN" sz="4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zh-CN" altLang="en-US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8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213" y="56792"/>
            <a:ext cx="10575587" cy="22231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的正统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观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2956977"/>
            <a:ext cx="10497766" cy="4912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第七章 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纪年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第一节  关于三国</a:t>
            </a:r>
            <a:r>
              <a:rPr lang="zh-CN" altLang="en-US" smtClean="0"/>
              <a:t>纪年的争议</a:t>
            </a:r>
            <a:endParaRPr lang="zh-CN" altLang="zh-CN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100000" l="2400" r="100000"/>
                    </a14:imgEffect>
                    <a14:imgEffect>
                      <a14:colorTemperature colorTemp="48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57">
            <a:off x="8096133" y="2777684"/>
            <a:ext cx="2935008" cy="267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 flipV="1">
            <a:off x="934720" y="2212848"/>
            <a:ext cx="9782048" cy="5200"/>
          </a:xfrm>
          <a:prstGeom prst="line">
            <a:avLst/>
          </a:prstGeom>
          <a:ln w="317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34720" y="2279910"/>
            <a:ext cx="9782048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797" y="572202"/>
            <a:ext cx="7719060" cy="1325563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  <a:buFont typeface="+mj-ea"/>
              <a:buAutoNum type="ea1JpnKorPlain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引言</a:t>
            </a:r>
            <a:r>
              <a:rPr lang="zh-CN" altLang="en-US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：中国古人常用纪年方法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0675" y="1897765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天干地支纪年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97" y="1600199"/>
            <a:ext cx="3941759" cy="395163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1" y="3370612"/>
            <a:ext cx="6419850" cy="21812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9757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9912" y="1666932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、按天子或国君在位年份纪年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lum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6" b="4180"/>
          <a:stretch/>
        </p:blipFill>
        <p:spPr>
          <a:xfrm>
            <a:off x="2424344" y="2258668"/>
            <a:ext cx="2779305" cy="3700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03" y="1557059"/>
            <a:ext cx="3383281" cy="4402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0797" y="572202"/>
            <a:ext cx="7719060" cy="1325563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  <a:buFont typeface="+mj-ea"/>
              <a:buAutoNum type="ea1JpnKorPlain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引言</a:t>
            </a:r>
            <a:r>
              <a:rPr lang="zh-CN" altLang="en-US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：中国古人常用纪年方法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6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3580" y="1737484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年号</a:t>
            </a:r>
            <a:r>
              <a:rPr lang="zh-CN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纪年</a:t>
            </a:r>
          </a:p>
        </p:txBody>
      </p:sp>
      <p:sp>
        <p:nvSpPr>
          <p:cNvPr id="4" name="矩形 3"/>
          <p:cNvSpPr/>
          <p:nvPr/>
        </p:nvSpPr>
        <p:spPr>
          <a:xfrm>
            <a:off x="1029203" y="335472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其后三年，有司言，元宜以天瑞命，不宜以一二数。一元曰建；二元以长星曰光；三元以郊得一角兽曰狩云。</a:t>
            </a: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zh-CN" altLang="zh-CN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（《史记·封禅书》）</a:t>
            </a:r>
            <a:endParaRPr lang="zh-CN" altLang="zh-CN" sz="12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9203" y="2581735"/>
            <a:ext cx="5275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帝王年号始于汉武帝元鼎四年（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113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zh-CN" altLang="zh-CN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81662"/>
              </p:ext>
            </p:extLst>
          </p:nvPr>
        </p:nvGraphicFramePr>
        <p:xfrm>
          <a:off x="7962900" y="989274"/>
          <a:ext cx="3363310" cy="475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6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7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年号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ACA0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AC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建元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1D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140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135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元光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1D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134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129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元朔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1D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元狩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1D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117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元鼎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1D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116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 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元封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1D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太初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1D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104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天汉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1D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97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太始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1D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征和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1D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31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后元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1D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0797" y="572202"/>
            <a:ext cx="7719060" cy="1325563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  <a:buFont typeface="+mj-ea"/>
              <a:buAutoNum type="ea1JpnKorPlain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引言</a:t>
            </a:r>
            <a:r>
              <a:rPr lang="zh-CN" altLang="en-US" sz="3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：中国古人常用纪年方法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6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5423" y="159893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、各自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纪年，不相统摄</a:t>
            </a:r>
            <a:endParaRPr lang="zh-CN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4760" y="2280056"/>
            <a:ext cx="9231237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2200"/>
              </a:lnSpc>
              <a:spcBef>
                <a:spcPts val="1200"/>
              </a:spcBef>
            </a:pP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魏文帝曹丕，年号黄初</a:t>
            </a:r>
            <a:r>
              <a:rPr lang="zh-CN" altLang="en-US" sz="20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 smtClean="0"/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220—226</a:t>
            </a:r>
            <a:r>
              <a:rPr lang="en-US" altLang="zh-CN" sz="2000" dirty="0" smtClean="0"/>
              <a:t> </a:t>
            </a:r>
            <a:r>
              <a:rPr lang="zh-CN" altLang="en-US" sz="20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200"/>
              </a:lnSpc>
              <a:spcBef>
                <a:spcPts val="1200"/>
              </a:spcBef>
              <a:spcAft>
                <a:spcPts val="3000"/>
              </a:spcAft>
            </a:pP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kern="1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改延康为</a:t>
            </a:r>
            <a:r>
              <a:rPr lang="zh-CN" altLang="en-US" sz="2000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黄初</a:t>
            </a:r>
            <a:r>
              <a:rPr lang="zh-CN" altLang="en-US" sz="16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6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三国志</a:t>
            </a:r>
            <a:r>
              <a:rPr lang="en-US" altLang="zh-CN" sz="16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zh-CN" altLang="en-US" sz="16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魏书</a:t>
            </a:r>
            <a:r>
              <a:rPr lang="en-US" altLang="zh-CN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· </a:t>
            </a:r>
            <a:r>
              <a:rPr lang="zh-CN" altLang="en-US" sz="16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文帝纪</a:t>
            </a:r>
            <a:r>
              <a:rPr lang="en-US" altLang="zh-CN" sz="16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》</a:t>
            </a:r>
            <a:r>
              <a:rPr lang="zh-CN" altLang="en-US" sz="16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600" kern="100" dirty="0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200"/>
              </a:lnSpc>
            </a:pP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汉昭烈帝刘备，年号章武（ 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221—223 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Bef>
                <a:spcPts val="1200"/>
              </a:spcBef>
            </a:pPr>
            <a:r>
              <a:rPr lang="zh-TW" altLang="en-US" sz="2400" kern="1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TW" altLang="en-US" sz="20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章武</a:t>
            </a:r>
            <a:r>
              <a:rPr lang="zh-TW" altLang="en-US" sz="2000" kern="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元年夏四月大赦改年以诸葛亮为丞相许靖为司徒</a:t>
            </a:r>
            <a:endParaRPr lang="en-US" altLang="zh-TW" sz="2000" kern="1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altLang="zh-CN" sz="24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</a:t>
            </a:r>
            <a:r>
              <a:rPr lang="zh-CN" altLang="en-US" sz="16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三国志</a:t>
            </a:r>
            <a:r>
              <a:rPr lang="en-US" altLang="zh-CN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zh-CN" altLang="en-US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蜀书</a:t>
            </a:r>
            <a:r>
              <a:rPr lang="en-US" altLang="zh-CN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· </a:t>
            </a:r>
            <a:r>
              <a:rPr lang="zh-CN" altLang="en-US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先主传</a:t>
            </a:r>
            <a:r>
              <a:rPr lang="en-US" altLang="zh-CN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6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</a:pP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吴大帝孙权，年号黄武（</a:t>
            </a:r>
            <a:r>
              <a:rPr lang="en-US" altLang="zh-CN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222—229</a:t>
            </a:r>
            <a:r>
              <a:rPr lang="zh-CN" altLang="en-US" sz="20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，后改黄龙、嘉禾、赤乌、太元、神凤）</a:t>
            </a:r>
            <a:endParaRPr lang="en-US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200"/>
              </a:lnSpc>
              <a:spcBef>
                <a:spcPts val="1200"/>
              </a:spcBef>
            </a:pPr>
            <a:r>
              <a:rPr lang="zh-TW" altLang="en-US" sz="2400" kern="1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TW" altLang="en-US" sz="2000" kern="1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黄</a:t>
            </a:r>
            <a:r>
              <a:rPr lang="zh-TW" altLang="en-US" sz="2000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武</a:t>
            </a:r>
            <a:r>
              <a:rPr lang="zh-TW" altLang="en-US" sz="2000" kern="1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元年春正月陆逊部将军宋谦等攻蜀五屯皆破之</a:t>
            </a:r>
            <a:endParaRPr lang="en-US" altLang="zh-TW" sz="2000" kern="1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200"/>
              </a:lnSpc>
            </a:pPr>
            <a:r>
              <a:rPr lang="en-US" altLang="zh-CN" sz="24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</a:t>
            </a:r>
            <a:r>
              <a:rPr lang="zh-CN" altLang="en-US" sz="16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三国志</a:t>
            </a:r>
            <a:r>
              <a:rPr lang="en-US" altLang="zh-CN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zh-CN" altLang="en-US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吴书</a:t>
            </a:r>
            <a:r>
              <a:rPr lang="en-US" altLang="zh-CN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zh-CN" altLang="zh-CN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吴主传</a:t>
            </a:r>
            <a:r>
              <a:rPr lang="en-US" altLang="zh-CN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600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6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zh-CN" altLang="zh-CN" sz="16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96239" y="420518"/>
            <a:ext cx="7719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二、天下分裂之际的年号纪年法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770" y="998482"/>
            <a:ext cx="2376507" cy="345790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65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7135" y="1729681"/>
            <a:ext cx="55707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“正统”政权的年号涵盖其他政权</a:t>
            </a:r>
          </a:p>
          <a:p>
            <a:endParaRPr lang="zh-CN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0528" y="2449500"/>
            <a:ext cx="6975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刘聪（？－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318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日），一名刘载，字玄明，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匈奴人，前赵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帝刘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渊第四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―318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年在位。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72" y="862816"/>
            <a:ext cx="3064043" cy="46697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45762" y="5623976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《晋书·载记二·刘聪》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255769" y="41301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35405"/>
              </p:ext>
            </p:extLst>
          </p:nvPr>
        </p:nvGraphicFramePr>
        <p:xfrm>
          <a:off x="981812" y="3360837"/>
          <a:ext cx="6917375" cy="2171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24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94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8239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前赵年号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ACA0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ACA0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晋</a:t>
                      </a:r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朝</a:t>
                      </a:r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ACA0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AC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865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光兴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310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-311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永嘉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307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—313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8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嘉平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311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-315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8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建元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315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-316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建兴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313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——317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86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麟嘉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316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-318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E7DBA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>
          <a:xfrm>
            <a:off x="396239" y="579299"/>
            <a:ext cx="7719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二、天下分裂之际的年号纪年法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5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661415" y="658262"/>
            <a:ext cx="7719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三、</a:t>
            </a:r>
            <a:r>
              <a:rPr lang="en-US" altLang="zh-CN" sz="3200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3200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资治通鉴</a:t>
            </a:r>
            <a:r>
              <a:rPr lang="en-US" altLang="zh-CN" sz="3200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3200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的年号使用问题</a:t>
            </a:r>
            <a:endParaRPr lang="zh-CN" altLang="en-US" sz="36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55769" y="41301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6333" y="1857018"/>
            <a:ext cx="9291667" cy="384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蜀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传言汉帝已遇害，于是汉中王发丧制服，谥曰孝愍皇帝。群下竞言符瑞，劝汉中王称尊号。前部司马费诗上疏曰：“殿下以曹操父子偪主簒位，故乃羁旅万里，纠合士众，将以讨贼。今大敌未克而先自立，恐人心疑惑。昔高祖与楚约，先破秦者王之，及屠咸阳、获子婴，犹怀推让。况今殿下未出门庭，便欲自立邪？愚臣诚不为殿下取也。”王不悅，左迁诗为部永昌从事。</a:t>
            </a:r>
          </a:p>
          <a:p>
            <a:pPr indent="304800" algn="just">
              <a:lnSpc>
                <a:spcPct val="150000"/>
              </a:lnSpc>
              <a:spcAft>
                <a:spcPts val="180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夏，四月，丙午，汉中王即皇帝位于武擔之南，大赦，改元章武。以诸葛亮为丞相，许靖为司徒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4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</a:t>
            </a:r>
            <a:r>
              <a:rPr lang="zh-CN" altLang="zh-CN" sz="16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《资治通鉴》</a:t>
            </a:r>
            <a:r>
              <a:rPr lang="zh-CN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卷六十九，</a:t>
            </a:r>
            <a:r>
              <a:rPr lang="zh-CN" altLang="zh-CN" sz="16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魏文帝黄初二年</a:t>
            </a:r>
            <a:r>
              <a:rPr lang="zh-CN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公元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221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zh-CN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55769" y="41301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513" y="1869135"/>
            <a:ext cx="760397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资治通鉴</a:t>
            </a:r>
            <a:r>
              <a:rPr lang="en-US" altLang="zh-CN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面临的困境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、编年体</a:t>
            </a:r>
            <a:r>
              <a:rPr lang="zh-CN" altLang="en-US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史书无法像纪传体史书</a:t>
            </a:r>
            <a:r>
              <a:rPr lang="en-US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三国志</a:t>
            </a:r>
            <a:r>
              <a:rPr lang="en-US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这样，将三个政权的事迹分别记载，而是必须聚合在单一的时间线索之下。所以必然面临年号上舍此取彼的问题。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zh-CN" altLang="en-US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国古代，很多学者都认为，用某一个政权的年号纪年，就意味着承认这个政权为“正统”政权。在北宋初期以前，对三国鼎立时期历史的看法，以曹魏为正统者居多。北宋中期以后，道德哲学兴起，肯定刘备政权为正统的学者逐渐增多，并慢慢变成主流观点。</a:t>
            </a:r>
            <a:r>
              <a:rPr lang="en-US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资治通鉴</a:t>
            </a:r>
            <a:r>
              <a:rPr lang="en-US" altLang="zh-CN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的编纂，正好处在这一“正统”观念转变期</a:t>
            </a:r>
            <a:r>
              <a:rPr lang="zh-CN" altLang="en-US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/>
          <a:stretch/>
        </p:blipFill>
        <p:spPr>
          <a:xfrm>
            <a:off x="8519954" y="1228724"/>
            <a:ext cx="3290601" cy="460057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61415" y="658262"/>
            <a:ext cx="7719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三、</a:t>
            </a:r>
            <a:r>
              <a:rPr lang="en-US" altLang="zh-CN" sz="3200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3200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资治通鉴</a:t>
            </a:r>
            <a:r>
              <a:rPr lang="en-US" altLang="zh-CN" sz="3200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3200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的年号使用问题</a:t>
            </a:r>
            <a:endParaRPr lang="zh-CN" altLang="en-US" sz="36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1821</Words>
  <Application>Microsoft Macintosh PowerPoint</Application>
  <PresentationFormat>宽屏</PresentationFormat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Calibri</vt:lpstr>
      <vt:lpstr>Symbol</vt:lpstr>
      <vt:lpstr>Times New Roman</vt:lpstr>
      <vt:lpstr>等线</vt:lpstr>
      <vt:lpstr>等线 Light</vt:lpstr>
      <vt:lpstr>黑体</vt:lpstr>
      <vt:lpstr>华文仿宋</vt:lpstr>
      <vt:lpstr>楷体</vt:lpstr>
      <vt:lpstr>宋体</vt:lpstr>
      <vt:lpstr>Arial</vt:lpstr>
      <vt:lpstr>Office 主题​​</vt:lpstr>
      <vt:lpstr>    通识联盟暑期课程  《资治通鉴》导读</vt:lpstr>
      <vt:lpstr>   《资治通鉴》的正统观 </vt:lpstr>
      <vt:lpstr>、引言：中国古人常用纪年方法</vt:lpstr>
      <vt:lpstr>、引言：中国古人常用纪年方法</vt:lpstr>
      <vt:lpstr>、引言：中国古人常用纪年方法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第三届上海高校青年教师教学竞赛 人文科学组  《资治通鉴》导读</dc:title>
  <dc:creator>li wuzhe</dc:creator>
  <cp:lastModifiedBy>Microsoft Office 用户</cp:lastModifiedBy>
  <cp:revision>30</cp:revision>
  <cp:lastPrinted>2018-05-15T15:45:59Z</cp:lastPrinted>
  <dcterms:created xsi:type="dcterms:W3CDTF">2018-05-10T07:50:19Z</dcterms:created>
  <dcterms:modified xsi:type="dcterms:W3CDTF">2021-07-14T22:03:45Z</dcterms:modified>
</cp:coreProperties>
</file>