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71" r:id="rId13"/>
    <p:sldId id="270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bing qian" initials="yq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66"/>
    <p:restoredTop sz="50000"/>
  </p:normalViewPr>
  <p:slideViewPr>
    <p:cSldViewPr snapToGrid="0">
      <p:cViewPr varScale="1">
        <p:scale>
          <a:sx n="40" d="100"/>
          <a:sy n="40" d="100"/>
        </p:scale>
        <p:origin x="147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BD10C-BC03-4CA9-B1E5-3FD86C369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90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D67A-08C1-4C6B-87D8-E17A298BF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1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5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92924" y="568034"/>
            <a:ext cx="10337074" cy="422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通识联盟暑期课程</a:t>
            </a:r>
            <a:b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867260" y="5080000"/>
            <a:ext cx="8442961" cy="246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姜  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复旦大学历史学系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5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702" y="1949584"/>
            <a:ext cx="10515600" cy="1325563"/>
          </a:xfrm>
        </p:spPr>
        <p:txBody>
          <a:bodyPr/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、圣言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1702" y="2159540"/>
            <a:ext cx="10515600" cy="405643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昔仲叔于奚有功于卫，辞邑而请繁缨，孔子以为不如多与之邑。惟名与器，不可以假人，君之所司也。政亡则国家从之。卫君待孔子而为政，孔子欲先正名，以为名不正则民无所措手足。夫繁缨，小物也，而孔子惜之；正名，细务也，而孔子先之。诚以名器既乱，则上下无以相保故也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476" y="964446"/>
            <a:ext cx="52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二、司马光的评论</a:t>
            </a:r>
          </a:p>
        </p:txBody>
      </p:sp>
    </p:spTree>
    <p:extLst>
      <p:ext uri="{BB962C8B-B14F-4D97-AF65-F5344CB8AC3E}">
        <p14:creationId xmlns:p14="http://schemas.microsoft.com/office/powerpoint/2010/main" val="364967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702" y="1629721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1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1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3100" b="1" dirty="0">
                <a:latin typeface="宋体" panose="02010600030101010101" pitchFamily="2" charset="-122"/>
                <a:ea typeface="宋体" panose="02010600030101010101" pitchFamily="2" charset="-122"/>
              </a:rPr>
              <a:t>批判</a:t>
            </a:r>
            <a:b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476" y="2830749"/>
            <a:ext cx="10194588" cy="43189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今晋大夫暴蔑其君，剖分晋国，天子既不能讨，又宠秩之，使列于诸侯，是区区之名分复不能守，而并弃之也。先王之礼于斯尽矣！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476" y="964446"/>
            <a:ext cx="52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二、司马光的评论</a:t>
            </a:r>
          </a:p>
        </p:txBody>
      </p:sp>
    </p:spTree>
    <p:extLst>
      <p:ext uri="{BB962C8B-B14F-4D97-AF65-F5344CB8AC3E}">
        <p14:creationId xmlns:p14="http://schemas.microsoft.com/office/powerpoint/2010/main" val="399745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247" y="2004455"/>
            <a:ext cx="10518333" cy="1313588"/>
          </a:xfrm>
        </p:spPr>
        <p:txBody>
          <a:bodyPr/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、结论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980" y="2905496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或者以为，当是之时，周室微弱，三晋强盛，虽欲勿许，其可得乎？是大不然。夫三晋虽强，苟不顾天下之诛而犯义侵礼，则不请于天子而自立矣。不请于天子而自立，则为悖逆之臣，天下苟有桓文之君，必奉礼义而征之。今请于天子，而天子许之，是受天子之命而为诸侯也，谁得而讨之？故三晋之列于诸侯，非三晋之坏礼，乃天子自坏之也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476" y="964446"/>
            <a:ext cx="52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二、司马光的评论</a:t>
            </a:r>
          </a:p>
        </p:txBody>
      </p:sp>
    </p:spTree>
    <p:extLst>
      <p:ext uri="{BB962C8B-B14F-4D97-AF65-F5344CB8AC3E}">
        <p14:creationId xmlns:p14="http://schemas.microsoft.com/office/powerpoint/2010/main" val="427219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971" y="2523379"/>
            <a:ext cx="7780505" cy="4867004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胡三省注： 此温公书法所由始也。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三家者，世为晋大夫，于周则陪臣也。周室既衰，晋主夏盟，以尊王室，故命之为伯。三卿窃晋之权，暴蔑其君，剖分其国，此王法所必诛也。威烈王不惟不能诛之，又命之为诸侯，是崇奨姧名犯分之臣也。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始于此，其所以谨名分欤！</a:t>
            </a:r>
          </a:p>
          <a:p>
            <a:pPr>
              <a:lnSpc>
                <a:spcPct val="16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6519" y="1154416"/>
            <a:ext cx="2797784" cy="359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827040" y="5020749"/>
            <a:ext cx="261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胡三省</a:t>
            </a:r>
            <a:r>
              <a:rPr lang="en-US" altLang="zh-CN" sz="2000" dirty="0"/>
              <a:t>(1230-1302)</a:t>
            </a: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53375" y="1154416"/>
            <a:ext cx="10515600" cy="1325563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结</a:t>
            </a:r>
            <a:b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70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375" y="2331463"/>
            <a:ext cx="1051560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为凸显以礼制为核心的秩序观，司马光将“三家分晋”的历史事件提前，而将上续《左传》的“三家灭智伯”押后。这篇“臣光曰”也是司马光最基本的政治思想的表达。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批判的核心恰恰是被省略的那个主语，即“周天子”。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53375" y="1154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结</a:t>
            </a:r>
            <a:b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18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altLang="zh-CN" sz="4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ctr">
              <a:buNone/>
            </a:pPr>
            <a:r>
              <a:rPr lang="zh-CN" altLang="en-US" sz="4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本讲完结，</a:t>
            </a:r>
            <a:r>
              <a:rPr lang="zh-CN" altLang="en-US" sz="4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en-US" altLang="zh-CN" sz="4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4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213" y="365125"/>
            <a:ext cx="10575587" cy="2037607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司马光的秩序观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723" y="2795081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第二章 慎于托始：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的开篇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第二节 秩序：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中最重要的观念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9041771" y="2473424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761" y="1671856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初命晋大夫魏斯、赵籍、韩虔为诸侯。</a:t>
            </a:r>
            <a:b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761" y="2685152"/>
            <a:ext cx="5330758" cy="32292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释义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讲述了通常称之为“三家分晋”的历史事件（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BC.403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）这句话是直接接续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《左传》的吗？</a:t>
            </a:r>
          </a:p>
          <a:p>
            <a:pPr marL="0" indent="0"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）这句话的主语在哪里？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08" y="1830868"/>
            <a:ext cx="5081081" cy="3692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24710" y="1011677"/>
            <a:ext cx="561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一、资治通鉴中的第一句话</a:t>
            </a:r>
          </a:p>
        </p:txBody>
      </p:sp>
    </p:spTree>
    <p:extLst>
      <p:ext uri="{BB962C8B-B14F-4D97-AF65-F5344CB8AC3E}">
        <p14:creationId xmlns:p14="http://schemas.microsoft.com/office/powerpoint/2010/main" val="29533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475" y="2050503"/>
            <a:ext cx="8646338" cy="5148054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）从接续《左传》的角度看，《资治通鉴》采用了倒叙法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）省略的主语很容易被发现，是周天子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06" y="806725"/>
            <a:ext cx="1899174" cy="51637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283" y="893995"/>
            <a:ext cx="110032" cy="5068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93" y="806725"/>
            <a:ext cx="111927" cy="515566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9837013" y="798619"/>
            <a:ext cx="0" cy="516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493302" y="798619"/>
            <a:ext cx="0" cy="516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186752" y="798619"/>
            <a:ext cx="0" cy="516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4710" y="1011677"/>
            <a:ext cx="561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一、资治通鉴中的第一句话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741329" y="1527130"/>
            <a:ext cx="27518" cy="4435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9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655" y="21952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疑问一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中的第一句话为什么不走寻常路？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“初”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春秋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笔法角度看，“初”不仅仅意味着开始，往往还意味着这是一个不好的开始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710" y="1011677"/>
            <a:ext cx="561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一、资治通鉴中的第一句话</a:t>
            </a:r>
          </a:p>
        </p:txBody>
      </p:sp>
    </p:spTree>
    <p:extLst>
      <p:ext uri="{BB962C8B-B14F-4D97-AF65-F5344CB8AC3E}">
        <p14:creationId xmlns:p14="http://schemas.microsoft.com/office/powerpoint/2010/main" val="40123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199" y="2306874"/>
            <a:ext cx="5729591" cy="376575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例：《春秋》宣公十五年书“初税亩”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14" y="776466"/>
            <a:ext cx="4152229" cy="5223135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18" name="直接连接符 17"/>
          <p:cNvCxnSpPr/>
          <p:nvPr/>
        </p:nvCxnSpPr>
        <p:spPr>
          <a:xfrm>
            <a:off x="10515004" y="1916349"/>
            <a:ext cx="19456" cy="39591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285" y="776466"/>
            <a:ext cx="70278" cy="50990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95" y="776466"/>
            <a:ext cx="70278" cy="50990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980" y="776466"/>
            <a:ext cx="70278" cy="50990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65" y="776466"/>
            <a:ext cx="70278" cy="50990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950" y="823978"/>
            <a:ext cx="70278" cy="509904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293" y="776466"/>
            <a:ext cx="70278" cy="50990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571" y="776466"/>
            <a:ext cx="70278" cy="50990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4710" y="1011677"/>
            <a:ext cx="561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一、资治通鉴中的第一句话</a:t>
            </a:r>
          </a:p>
        </p:txBody>
      </p:sp>
    </p:spTree>
    <p:extLst>
      <p:ext uri="{BB962C8B-B14F-4D97-AF65-F5344CB8AC3E}">
        <p14:creationId xmlns:p14="http://schemas.microsoft.com/office/powerpoint/2010/main" val="359202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710" y="2305456"/>
            <a:ext cx="10515600" cy="496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疑问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周天子任命三家为诸侯，为什么是一个不好的开始？</a:t>
            </a:r>
            <a:b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“臣光曰”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49" y="3124909"/>
            <a:ext cx="2943225" cy="2505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710" y="1011677"/>
            <a:ext cx="561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一、资治通鉴中的第一句话</a:t>
            </a:r>
          </a:p>
        </p:txBody>
      </p:sp>
    </p:spTree>
    <p:extLst>
      <p:ext uri="{BB962C8B-B14F-4D97-AF65-F5344CB8AC3E}">
        <p14:creationId xmlns:p14="http://schemas.microsoft.com/office/powerpoint/2010/main" val="158696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250" y="1971488"/>
            <a:ext cx="10515600" cy="1325563"/>
          </a:xfrm>
        </p:spPr>
        <p:txBody>
          <a:bodyPr/>
          <a:lstStyle/>
          <a:p>
            <a:pPr lvl="0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总纲</a:t>
            </a:r>
            <a:b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476" y="281602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臣闻天子之职莫大于礼，礼莫大于分，分莫大于名。何谓礼？纪纲是也。何谓分？君臣是也。何谓名？公侯卿大夫是也。夫以四海之广，兆民之众，受制于一人，虽有绝伦之力，高世之智，莫不奔走而服役者，豈非以礼为之纪纲哉！……故曰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天子之职莫大于礼也。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5476" y="964446"/>
            <a:ext cx="52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二、司马光的评论</a:t>
            </a:r>
          </a:p>
        </p:txBody>
      </p:sp>
    </p:spTree>
    <p:extLst>
      <p:ext uri="{BB962C8B-B14F-4D97-AF65-F5344CB8AC3E}">
        <p14:creationId xmlns:p14="http://schemas.microsoft.com/office/powerpoint/2010/main" val="128384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476" y="1668591"/>
            <a:ext cx="1714500" cy="734141"/>
          </a:xfrm>
        </p:spPr>
        <p:txBody>
          <a:bodyPr>
            <a:normAutofit fontScale="90000"/>
          </a:bodyPr>
          <a:lstStyle/>
          <a:p>
            <a:pPr lvl="0"/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31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1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1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3100" b="1" dirty="0">
                <a:latin typeface="宋体" panose="02010600030101010101" pitchFamily="2" charset="-122"/>
                <a:ea typeface="宋体" panose="02010600030101010101" pitchFamily="2" charset="-122"/>
              </a:rPr>
              <a:t>类例</a:t>
            </a:r>
            <a:br>
              <a:rPr lang="zh-CN" altLang="zh-CN" sz="31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1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346" y="2733473"/>
            <a:ext cx="10478311" cy="43189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昔晋文公有大功于王室，请隧于襄王。</a:t>
            </a:r>
            <a:r>
              <a:rPr lang="zh-TW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襄王不許，曰：“王章也。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未有代德而有二王，亦叔父之所恶也。不然，叔父有地而隧，又何请焉？”文公于是惧而不敢违。是故以周之地则不大于曹、滕，以周之民则不众于邾、莒，然历数百年，宗主天下，虽以晋、楚、齐、秦之强不敢加者，何哉？徒以名分尚存故也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476" y="964446"/>
            <a:ext cx="52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二、司马光的评论</a:t>
            </a:r>
          </a:p>
        </p:txBody>
      </p:sp>
    </p:spTree>
    <p:extLst>
      <p:ext uri="{BB962C8B-B14F-4D97-AF65-F5344CB8AC3E}">
        <p14:creationId xmlns:p14="http://schemas.microsoft.com/office/powerpoint/2010/main" val="383073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1008</Words>
  <Application>Microsoft Office PowerPoint</Application>
  <PresentationFormat>宽屏</PresentationFormat>
  <Paragraphs>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黑体</vt:lpstr>
      <vt:lpstr>宋体</vt:lpstr>
      <vt:lpstr>Arial</vt:lpstr>
      <vt:lpstr>Office 主题​​</vt:lpstr>
      <vt:lpstr>PowerPoint 演示文稿</vt:lpstr>
      <vt:lpstr>  司马光的秩序观 </vt:lpstr>
      <vt:lpstr>初命晋大夫魏斯、赵籍、韩虔为诸侯。 </vt:lpstr>
      <vt:lpstr>PowerPoint 演示文稿</vt:lpstr>
      <vt:lpstr>PowerPoint 演示文稿</vt:lpstr>
      <vt:lpstr>PowerPoint 演示文稿</vt:lpstr>
      <vt:lpstr>PowerPoint 演示文稿</vt:lpstr>
      <vt:lpstr>1、总纲 </vt:lpstr>
      <vt:lpstr>  2、类例 </vt:lpstr>
      <vt:lpstr>3、圣言 </vt:lpstr>
      <vt:lpstr> 4、批判 </vt:lpstr>
      <vt:lpstr>5、结论 </vt:lpstr>
      <vt:lpstr>三、总 结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yibing qian</dc:creator>
  <cp:lastModifiedBy>刘 沛雨</cp:lastModifiedBy>
  <cp:revision>61</cp:revision>
  <cp:lastPrinted>2018-05-15T15:35:31Z</cp:lastPrinted>
  <dcterms:created xsi:type="dcterms:W3CDTF">2018-04-29T02:08:24Z</dcterms:created>
  <dcterms:modified xsi:type="dcterms:W3CDTF">2022-08-01T15:06:11Z</dcterms:modified>
</cp:coreProperties>
</file>