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6" r:id="rId1"/>
  </p:sldMasterIdLst>
  <p:notesMasterIdLst>
    <p:notesMasterId r:id="rId67"/>
  </p:notesMasterIdLst>
  <p:handoutMasterIdLst>
    <p:handoutMasterId r:id="rId68"/>
  </p:handoutMasterIdLst>
  <p:sldIdLst>
    <p:sldId id="1251" r:id="rId2"/>
    <p:sldId id="1159" r:id="rId3"/>
    <p:sldId id="1202" r:id="rId4"/>
    <p:sldId id="1203" r:id="rId5"/>
    <p:sldId id="1268" r:id="rId6"/>
    <p:sldId id="1200" r:id="rId7"/>
    <p:sldId id="1269" r:id="rId8"/>
    <p:sldId id="1270" r:id="rId9"/>
    <p:sldId id="1271" r:id="rId10"/>
    <p:sldId id="1272" r:id="rId11"/>
    <p:sldId id="1273" r:id="rId12"/>
    <p:sldId id="1274" r:id="rId13"/>
    <p:sldId id="1275" r:id="rId14"/>
    <p:sldId id="1201" r:id="rId15"/>
    <p:sldId id="1204" r:id="rId16"/>
    <p:sldId id="1242" r:id="rId17"/>
    <p:sldId id="1205" r:id="rId18"/>
    <p:sldId id="1206" r:id="rId19"/>
    <p:sldId id="1276" r:id="rId20"/>
    <p:sldId id="1277" r:id="rId21"/>
    <p:sldId id="1284" r:id="rId22"/>
    <p:sldId id="1207" r:id="rId23"/>
    <p:sldId id="1168" r:id="rId24"/>
    <p:sldId id="1169" r:id="rId25"/>
    <p:sldId id="1278" r:id="rId26"/>
    <p:sldId id="1170" r:id="rId27"/>
    <p:sldId id="1280" r:id="rId28"/>
    <p:sldId id="1281" r:id="rId29"/>
    <p:sldId id="1282" r:id="rId30"/>
    <p:sldId id="1283" r:id="rId31"/>
    <p:sldId id="1285" r:id="rId32"/>
    <p:sldId id="1287" r:id="rId33"/>
    <p:sldId id="1286" r:id="rId34"/>
    <p:sldId id="1196" r:id="rId35"/>
    <p:sldId id="1241" r:id="rId36"/>
    <p:sldId id="1235" r:id="rId37"/>
    <p:sldId id="1288" r:id="rId38"/>
    <p:sldId id="1328" r:id="rId39"/>
    <p:sldId id="1178" r:id="rId40"/>
    <p:sldId id="1179" r:id="rId41"/>
    <p:sldId id="1289" r:id="rId42"/>
    <p:sldId id="1252" r:id="rId43"/>
    <p:sldId id="1180" r:id="rId44"/>
    <p:sldId id="1253" r:id="rId45"/>
    <p:sldId id="1267" r:id="rId46"/>
    <p:sldId id="1333" r:id="rId47"/>
    <p:sldId id="1240" r:id="rId48"/>
    <p:sldId id="1332" r:id="rId49"/>
    <p:sldId id="1250" r:id="rId50"/>
    <p:sldId id="1172" r:id="rId51"/>
    <p:sldId id="1316" r:id="rId52"/>
    <p:sldId id="1315" r:id="rId53"/>
    <p:sldId id="1317" r:id="rId54"/>
    <p:sldId id="1173" r:id="rId55"/>
    <p:sldId id="1321" r:id="rId56"/>
    <p:sldId id="1322" r:id="rId57"/>
    <p:sldId id="1319" r:id="rId58"/>
    <p:sldId id="1320" r:id="rId59"/>
    <p:sldId id="1323" r:id="rId60"/>
    <p:sldId id="1326" r:id="rId61"/>
    <p:sldId id="1324" r:id="rId62"/>
    <p:sldId id="1327" r:id="rId63"/>
    <p:sldId id="1329" r:id="rId64"/>
    <p:sldId id="1330" r:id="rId65"/>
    <p:sldId id="1187" r:id="rId66"/>
  </p:sldIdLst>
  <p:sldSz cx="9144000" cy="6858000" type="screen4x3"/>
  <p:notesSz cx="6797675" cy="9928225"/>
  <p:custDataLst>
    <p:tags r:id="rId69"/>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83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1CF"/>
    <a:srgbClr val="66CCFF"/>
    <a:srgbClr val="FFFFCC"/>
    <a:srgbClr val="99CCFF"/>
    <a:srgbClr val="FFCCFF"/>
    <a:srgbClr val="FF9999"/>
    <a:srgbClr val="F1C7C7"/>
    <a:srgbClr val="F6F5BD"/>
    <a:srgbClr val="990000"/>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1" autoAdjust="0"/>
    <p:restoredTop sz="82000" autoAdjust="0"/>
  </p:normalViewPr>
  <p:slideViewPr>
    <p:cSldViewPr snapToObjects="1">
      <p:cViewPr varScale="1">
        <p:scale>
          <a:sx n="72" d="100"/>
          <a:sy n="72" d="100"/>
        </p:scale>
        <p:origin x="1512" y="38"/>
      </p:cViewPr>
      <p:guideLst>
        <p:guide orient="horz" pos="2832"/>
        <p:guide pos="2880"/>
      </p:guideLst>
    </p:cSldViewPr>
  </p:slideViewPr>
  <p:notesTextViewPr>
    <p:cViewPr>
      <p:scale>
        <a:sx n="100" d="100"/>
        <a:sy n="100" d="100"/>
      </p:scale>
      <p:origin x="0" y="0"/>
    </p:cViewPr>
  </p:notesTextViewPr>
  <p:sorterViewPr>
    <p:cViewPr>
      <p:scale>
        <a:sx n="100" d="100"/>
        <a:sy n="100" d="100"/>
      </p:scale>
      <p:origin x="0" y="-2772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3883541" y="0"/>
            <a:ext cx="2914134" cy="499781"/>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3883541" y="9415292"/>
            <a:ext cx="2914134" cy="499781"/>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799543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2979155" cy="473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3830342" y="0"/>
            <a:ext cx="2979155" cy="4734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881063" y="709613"/>
            <a:ext cx="5048250" cy="3787775"/>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22120" y="4734772"/>
            <a:ext cx="4965258" cy="4419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469544"/>
            <a:ext cx="2979155" cy="47347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3830342" y="9469544"/>
            <a:ext cx="2979155" cy="47347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111597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42128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954163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因为二进制不方便直接阅读，所以这里使用了一些二进制工具</a:t>
            </a:r>
            <a:r>
              <a:rPr lang="en-US" altLang="zh-CN" dirty="0" err="1"/>
              <a:t>readelf</a:t>
            </a:r>
            <a:r>
              <a:rPr lang="zh-CN" altLang="en-US" dirty="0"/>
              <a:t>以及</a:t>
            </a:r>
            <a:r>
              <a:rPr lang="en-US" altLang="zh-CN" dirty="0" err="1"/>
              <a:t>objdump</a:t>
            </a:r>
            <a:r>
              <a:rPr lang="zh-CN" altLang="en-US" dirty="0"/>
              <a:t>的运行结果。</a:t>
            </a:r>
            <a:endParaRPr lang="en-US" altLang="zh-CN" dirty="0"/>
          </a:p>
          <a:p>
            <a:r>
              <a:rPr lang="en-US" altLang="zh-CN" dirty="0" err="1"/>
              <a:t>Readelf</a:t>
            </a:r>
            <a:r>
              <a:rPr lang="en-US" altLang="zh-CN" dirty="0"/>
              <a:t> –a</a:t>
            </a:r>
            <a:r>
              <a:rPr lang="zh-CN" altLang="en-US" dirty="0"/>
              <a:t>会打印出这个</a:t>
            </a:r>
            <a:r>
              <a:rPr lang="en-US" altLang="zh-CN" dirty="0"/>
              <a:t>ELF</a:t>
            </a:r>
            <a:r>
              <a:rPr lang="zh-CN" altLang="en-US" dirty="0"/>
              <a:t>二进制文件的所有信息，我们挑取了一些，例如可以看到（蓝色标记）</a:t>
            </a:r>
            <a:r>
              <a:rPr lang="en-US" altLang="zh-CN" dirty="0" err="1"/>
              <a:t>helloworld</a:t>
            </a:r>
            <a:r>
              <a:rPr lang="zh-CN" altLang="en-US" dirty="0"/>
              <a:t>字符串的位置，它在一个叫做</a:t>
            </a:r>
            <a:r>
              <a:rPr lang="en-US" altLang="zh-CN" dirty="0"/>
              <a:t>.</a:t>
            </a:r>
            <a:r>
              <a:rPr lang="en-US" altLang="zh-CN" dirty="0" err="1"/>
              <a:t>rodata</a:t>
            </a:r>
            <a:r>
              <a:rPr lang="zh-CN" altLang="en-US" dirty="0"/>
              <a:t>的节里面。</a:t>
            </a:r>
            <a:endParaRPr lang="en-US" altLang="zh-CN" dirty="0"/>
          </a:p>
          <a:p>
            <a:r>
              <a:rPr lang="zh-CN" altLang="en-US" dirty="0"/>
              <a:t>我们可以用</a:t>
            </a:r>
            <a:r>
              <a:rPr lang="en-US" altLang="zh-CN" dirty="0" err="1"/>
              <a:t>readelf</a:t>
            </a:r>
            <a:r>
              <a:rPr lang="en-US" altLang="zh-CN" dirty="0"/>
              <a:t> –x</a:t>
            </a:r>
            <a:r>
              <a:rPr lang="zh-CN" altLang="en-US" dirty="0"/>
              <a:t>查看相应地址</a:t>
            </a:r>
            <a:r>
              <a:rPr lang="en-US" altLang="zh-CN" sz="1200" dirty="0">
                <a:solidFill>
                  <a:srgbClr val="0070C0"/>
                </a:solidFill>
                <a:latin typeface="Courier New" pitchFamily="49" charset="0"/>
                <a:ea typeface="DejaVu LGC Sans" charset="0"/>
                <a:cs typeface="DejaVu LGC Sans" charset="0"/>
              </a:rPr>
              <a:t>0x00495d40</a:t>
            </a:r>
            <a:r>
              <a:rPr lang="zh-CN" altLang="en-US" sz="1200" dirty="0">
                <a:solidFill>
                  <a:srgbClr val="0070C0"/>
                </a:solidFill>
                <a:latin typeface="Courier New" pitchFamily="49" charset="0"/>
                <a:ea typeface="DejaVu LGC Sans" charset="0"/>
                <a:cs typeface="DejaVu LGC Sans" charset="0"/>
              </a:rPr>
              <a:t>处（前面有一点空位）存放了这个常量字符串 。</a:t>
            </a:r>
            <a:endParaRPr lang="en-US" altLang="zh-CN" sz="1200" dirty="0">
              <a:solidFill>
                <a:srgbClr val="0070C0"/>
              </a:solidFill>
              <a:latin typeface="Courier New" pitchFamily="49" charset="0"/>
              <a:ea typeface="DejaVu LGC Sans" charset="0"/>
              <a:cs typeface="DejaVu LGC Sans" charset="0"/>
            </a:endParaRPr>
          </a:p>
          <a:p>
            <a:endParaRPr lang="en-US" altLang="zh-CN" dirty="0"/>
          </a:p>
          <a:p>
            <a:r>
              <a:rPr lang="zh-CN" altLang="en-US" dirty="0"/>
              <a:t>类似的我们可以查看</a:t>
            </a:r>
            <a:r>
              <a:rPr lang="en-US" altLang="zh-CN" dirty="0"/>
              <a:t>main</a:t>
            </a:r>
            <a:r>
              <a:rPr lang="zh-CN" altLang="en-US" dirty="0"/>
              <a:t>函数所在的位置是</a:t>
            </a:r>
            <a:r>
              <a:rPr lang="en-US" altLang="zh-CN" dirty="0"/>
              <a:t>0x00</a:t>
            </a:r>
            <a:r>
              <a:rPr lang="en-US" altLang="zh-CN" sz="1200" dirty="0">
                <a:solidFill>
                  <a:srgbClr val="C00000"/>
                </a:solidFill>
                <a:latin typeface="Courier New" pitchFamily="49" charset="0"/>
                <a:ea typeface="DejaVu LGC Sans" charset="0"/>
                <a:cs typeface="DejaVu LGC Sans" charset="0"/>
              </a:rPr>
              <a:t>401190</a:t>
            </a:r>
            <a:r>
              <a:rPr lang="zh-CN" altLang="en-US" sz="1200" dirty="0">
                <a:solidFill>
                  <a:srgbClr val="C00000"/>
                </a:solidFill>
                <a:latin typeface="Courier New" pitchFamily="49" charset="0"/>
                <a:ea typeface="DejaVu LGC Sans" charset="0"/>
                <a:cs typeface="DejaVu LGC Sans" charset="0"/>
              </a:rPr>
              <a:t>处（红色标记）</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13</a:t>
            </a:fld>
            <a:endParaRPr lang="en-US"/>
          </a:p>
        </p:txBody>
      </p:sp>
    </p:spTree>
    <p:extLst>
      <p:ext uri="{BB962C8B-B14F-4D97-AF65-F5344CB8AC3E}">
        <p14:creationId xmlns:p14="http://schemas.microsoft.com/office/powerpoint/2010/main" val="2563156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925513" y="750888"/>
            <a:ext cx="4946650" cy="3709987"/>
          </a:xfrm>
          <a:ln/>
        </p:spPr>
      </p:sp>
      <p:sp>
        <p:nvSpPr>
          <p:cNvPr id="247811" name="Rectangle 3"/>
          <p:cNvSpPr>
            <a:spLocks noGrp="1" noChangeArrowheads="1"/>
          </p:cNvSpPr>
          <p:nvPr>
            <p:ph type="body" idx="1"/>
          </p:nvPr>
        </p:nvSpPr>
        <p:spPr/>
        <p:txBody>
          <a:bodyPr/>
          <a:lstStyle/>
          <a:p>
            <a:r>
              <a:rPr lang="en-US" altLang="zh-CN" dirty="0"/>
              <a:t>Ch7.1   Fig.7-2</a:t>
            </a:r>
            <a:endParaRPr lang="en-US" dirty="0"/>
          </a:p>
        </p:txBody>
      </p:sp>
    </p:spTree>
    <p:extLst>
      <p:ext uri="{BB962C8B-B14F-4D97-AF65-F5344CB8AC3E}">
        <p14:creationId xmlns:p14="http://schemas.microsoft.com/office/powerpoint/2010/main" val="3368275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925513" y="750888"/>
            <a:ext cx="4946650" cy="3709987"/>
          </a:xfrm>
          <a:ln/>
        </p:spPr>
      </p:sp>
      <p:sp>
        <p:nvSpPr>
          <p:cNvPr id="249859" name="Rectangle 3"/>
          <p:cNvSpPr>
            <a:spLocks noGrp="1" noChangeArrowheads="1"/>
          </p:cNvSpPr>
          <p:nvPr>
            <p:ph type="body" idx="1"/>
          </p:nvPr>
        </p:nvSpPr>
        <p:spPr/>
        <p:txBody>
          <a:bodyPr/>
          <a:lstStyle/>
          <a:p>
            <a:r>
              <a:rPr lang="en-US" dirty="0"/>
              <a:t>Ch7.2</a:t>
            </a:r>
          </a:p>
        </p:txBody>
      </p:sp>
    </p:spTree>
    <p:extLst>
      <p:ext uri="{BB962C8B-B14F-4D97-AF65-F5344CB8AC3E}">
        <p14:creationId xmlns:p14="http://schemas.microsoft.com/office/powerpoint/2010/main" val="42987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25513" y="750888"/>
            <a:ext cx="4946650" cy="3709987"/>
          </a:xfrm>
          <a:ln/>
        </p:spPr>
      </p:sp>
      <p:sp>
        <p:nvSpPr>
          <p:cNvPr id="246787" name="Rectangle 3"/>
          <p:cNvSpPr>
            <a:spLocks noGrp="1" noChangeArrowheads="1"/>
          </p:cNvSpPr>
          <p:nvPr>
            <p:ph type="body" idx="1"/>
          </p:nvPr>
        </p:nvSpPr>
        <p:spPr/>
        <p:txBody>
          <a:bodyPr/>
          <a:lstStyle/>
          <a:p>
            <a:r>
              <a:rPr lang="en-US" dirty="0"/>
              <a:t>Try:</a:t>
            </a:r>
          </a:p>
          <a:p>
            <a:endParaRPr lang="en-US" dirty="0"/>
          </a:p>
          <a:p>
            <a:r>
              <a:rPr lang="en-US" dirty="0" err="1"/>
              <a:t>objdump</a:t>
            </a:r>
            <a:r>
              <a:rPr lang="en-US" baseline="0" dirty="0"/>
              <a:t> –t </a:t>
            </a:r>
            <a:r>
              <a:rPr lang="en-US" baseline="0" dirty="0" err="1"/>
              <a:t>main.o</a:t>
            </a:r>
            <a:endParaRPr lang="en-US" baseline="0" dirty="0"/>
          </a:p>
          <a:p>
            <a:r>
              <a:rPr lang="en-US" baseline="0" dirty="0" err="1"/>
              <a:t>objdump</a:t>
            </a:r>
            <a:r>
              <a:rPr lang="en-US" baseline="0" dirty="0"/>
              <a:t> –t </a:t>
            </a:r>
            <a:r>
              <a:rPr lang="en-US" baseline="0" dirty="0" err="1"/>
              <a:t>sum.o</a:t>
            </a:r>
            <a:endParaRPr lang="en-US" baseline="0" dirty="0"/>
          </a:p>
          <a:p>
            <a:endParaRPr lang="en-US" baseline="0" dirty="0"/>
          </a:p>
          <a:p>
            <a:endParaRPr lang="en-US" dirty="0"/>
          </a:p>
        </p:txBody>
      </p:sp>
    </p:spTree>
    <p:extLst>
      <p:ext uri="{BB962C8B-B14F-4D97-AF65-F5344CB8AC3E}">
        <p14:creationId xmlns:p14="http://schemas.microsoft.com/office/powerpoint/2010/main" val="207633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925513" y="750888"/>
            <a:ext cx="4946650" cy="3709987"/>
          </a:xfrm>
          <a:ln/>
        </p:spPr>
      </p:sp>
      <p:sp>
        <p:nvSpPr>
          <p:cNvPr id="283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67615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925513" y="750888"/>
            <a:ext cx="4946650" cy="3709987"/>
          </a:xfrm>
          <a:ln/>
        </p:spPr>
      </p:sp>
      <p:sp>
        <p:nvSpPr>
          <p:cNvPr id="250883" name="Rectangle 3"/>
          <p:cNvSpPr>
            <a:spLocks noGrp="1" noChangeArrowheads="1"/>
          </p:cNvSpPr>
          <p:nvPr>
            <p:ph type="body" idx="1"/>
          </p:nvPr>
        </p:nvSpPr>
        <p:spPr/>
        <p:txBody>
          <a:bodyPr/>
          <a:lstStyle/>
          <a:p>
            <a:r>
              <a:rPr lang="en-US" dirty="0"/>
              <a:t>Ch7.3</a:t>
            </a:r>
          </a:p>
        </p:txBody>
      </p:sp>
    </p:spTree>
    <p:extLst>
      <p:ext uri="{BB962C8B-B14F-4D97-AF65-F5344CB8AC3E}">
        <p14:creationId xmlns:p14="http://schemas.microsoft.com/office/powerpoint/2010/main" val="382195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925513" y="750888"/>
            <a:ext cx="4946650" cy="3709987"/>
          </a:xfrm>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8885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2273678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925513" y="750888"/>
            <a:ext cx="4946650" cy="3709987"/>
          </a:xfrm>
          <a:ln/>
        </p:spPr>
      </p:sp>
      <p:sp>
        <p:nvSpPr>
          <p:cNvPr id="251907" name="Rectangle 3"/>
          <p:cNvSpPr>
            <a:spLocks noGrp="1" noChangeArrowheads="1"/>
          </p:cNvSpPr>
          <p:nvPr>
            <p:ph type="body" idx="1"/>
          </p:nvPr>
        </p:nvSpPr>
        <p:spPr/>
        <p:txBody>
          <a:bodyPr/>
          <a:lstStyle/>
          <a:p>
            <a:r>
              <a:rPr lang="en-US" dirty="0"/>
              <a:t>Ch7.4</a:t>
            </a:r>
          </a:p>
        </p:txBody>
      </p:sp>
    </p:spTree>
    <p:extLst>
      <p:ext uri="{BB962C8B-B14F-4D97-AF65-F5344CB8AC3E}">
        <p14:creationId xmlns:p14="http://schemas.microsoft.com/office/powerpoint/2010/main" val="259709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17150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325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09252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4274"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28296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529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Ch7.5</a:t>
            </a:r>
          </a:p>
        </p:txBody>
      </p:sp>
    </p:spTree>
    <p:extLst>
      <p:ext uri="{BB962C8B-B14F-4D97-AF65-F5344CB8AC3E}">
        <p14:creationId xmlns:p14="http://schemas.microsoft.com/office/powerpoint/2010/main" val="911157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529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077935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Times New Roman" pitchFamily="18" charset="0"/>
                <a:ea typeface="+mn-ea"/>
                <a:cs typeface="+mn-cs"/>
              </a:rPr>
              <a:t>括号内的是课本中的写法，括号前面的是</a:t>
            </a:r>
            <a:r>
              <a:rPr lang="en-US" altLang="zh-CN" sz="1200" b="0" i="0" kern="1200" dirty="0">
                <a:solidFill>
                  <a:schemeClr val="tx1"/>
                </a:solidFill>
                <a:effectLst/>
                <a:latin typeface="Times New Roman" pitchFamily="18" charset="0"/>
                <a:ea typeface="+mn-ea"/>
                <a:cs typeface="+mn-cs"/>
              </a:rPr>
              <a:t>Linux</a:t>
            </a:r>
            <a:r>
              <a:rPr lang="zh-CN" altLang="en-US" sz="1200" b="0" i="0" kern="1200" dirty="0">
                <a:solidFill>
                  <a:schemeClr val="tx1"/>
                </a:solidFill>
                <a:effectLst/>
                <a:latin typeface="Times New Roman" pitchFamily="18" charset="0"/>
                <a:ea typeface="+mn-ea"/>
                <a:cs typeface="+mn-cs"/>
              </a:rPr>
              <a:t> </a:t>
            </a:r>
            <a:r>
              <a:rPr lang="en-US" altLang="zh-CN" sz="1200" b="0" i="0" kern="1200" dirty="0" err="1">
                <a:solidFill>
                  <a:schemeClr val="tx1"/>
                </a:solidFill>
                <a:effectLst/>
                <a:latin typeface="Times New Roman" pitchFamily="18" charset="0"/>
                <a:ea typeface="+mn-ea"/>
                <a:cs typeface="+mn-cs"/>
              </a:rPr>
              <a:t>GlibC</a:t>
            </a:r>
            <a:r>
              <a:rPr lang="zh-CN" altLang="en-US" sz="1200" b="0" i="0" kern="1200" dirty="0">
                <a:solidFill>
                  <a:schemeClr val="tx1"/>
                </a:solidFill>
                <a:effectLst/>
                <a:latin typeface="Times New Roman" pitchFamily="18" charset="0"/>
                <a:ea typeface="+mn-ea"/>
                <a:cs typeface="+mn-cs"/>
              </a:rPr>
              <a:t>代码的写法。</a:t>
            </a:r>
            <a:endParaRPr lang="en-US" altLang="zh-CN"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effectLst/>
              <a:latin typeface="Times New Roman" pitchFamily="18" charset="0"/>
              <a:ea typeface="+mn-ea"/>
              <a:cs typeface="+mn-cs"/>
            </a:endParaRP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129881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这部分内容来自</a:t>
            </a:r>
            <a:r>
              <a:rPr lang="en-US" altLang="zh-CN" dirty="0"/>
              <a:t>ELF</a:t>
            </a:r>
            <a:r>
              <a:rPr lang="zh-CN" altLang="en-US" dirty="0"/>
              <a:t>的规范说明，课本上对其的解释在第</a:t>
            </a:r>
            <a:r>
              <a:rPr lang="en-US" altLang="zh-CN" dirty="0"/>
              <a:t>7.5</a:t>
            </a:r>
            <a:r>
              <a:rPr lang="zh-CN" altLang="en-US" dirty="0"/>
              <a:t>节。本页和上一页试图从代码的逻辑角度简要说明。</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1538812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30</a:t>
            </a:fld>
            <a:endParaRPr lang="en-US"/>
          </a:p>
        </p:txBody>
      </p:sp>
    </p:spTree>
    <p:extLst>
      <p:ext uri="{BB962C8B-B14F-4D97-AF65-F5344CB8AC3E}">
        <p14:creationId xmlns:p14="http://schemas.microsoft.com/office/powerpoint/2010/main" val="2562808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31</a:t>
            </a:fld>
            <a:endParaRPr lang="en-US"/>
          </a:p>
        </p:txBody>
      </p:sp>
    </p:spTree>
    <p:extLst>
      <p:ext uri="{BB962C8B-B14F-4D97-AF65-F5344CB8AC3E}">
        <p14:creationId xmlns:p14="http://schemas.microsoft.com/office/powerpoint/2010/main" val="3523260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这里展示了两种获得符号表条目的方式</a:t>
            </a:r>
            <a:endParaRPr lang="en-US" altLang="zh-CN" dirty="0"/>
          </a:p>
          <a:p>
            <a:r>
              <a:rPr lang="zh-CN" altLang="en-US" dirty="0"/>
              <a:t>蓝色的是链接器内部使用的</a:t>
            </a:r>
            <a:r>
              <a:rPr lang="en-US" altLang="zh-CN" dirty="0"/>
              <a:t>local</a:t>
            </a:r>
            <a:r>
              <a:rPr lang="zh-CN" altLang="en-US" dirty="0"/>
              <a:t>符号，绿色的是</a:t>
            </a:r>
            <a:r>
              <a:rPr lang="en-US" altLang="zh-CN" dirty="0"/>
              <a:t>global</a:t>
            </a:r>
            <a:r>
              <a:rPr lang="zh-CN" altLang="en-US" dirty="0"/>
              <a:t>符号，</a:t>
            </a:r>
            <a:r>
              <a:rPr lang="en-US" altLang="zh-CN" dirty="0" err="1"/>
              <a:t>buf</a:t>
            </a:r>
            <a:r>
              <a:rPr lang="zh-CN" altLang="en-US" dirty="0"/>
              <a:t>是</a:t>
            </a:r>
            <a:r>
              <a:rPr lang="en-US" altLang="zh-CN" dirty="0"/>
              <a:t>8</a:t>
            </a:r>
            <a:r>
              <a:rPr lang="zh-CN" altLang="en-US" dirty="0"/>
              <a:t>字节的</a:t>
            </a:r>
            <a:r>
              <a:rPr lang="en-US" altLang="zh-CN" dirty="0"/>
              <a:t>object</a:t>
            </a:r>
            <a:r>
              <a:rPr lang="zh-CN" altLang="en-US" dirty="0"/>
              <a:t>，</a:t>
            </a:r>
            <a:r>
              <a:rPr lang="en-US" altLang="zh-CN" dirty="0"/>
              <a:t>size</a:t>
            </a:r>
            <a:r>
              <a:rPr lang="zh-CN" altLang="en-US" dirty="0"/>
              <a:t>为</a:t>
            </a:r>
            <a:r>
              <a:rPr lang="en-US" altLang="zh-CN" dirty="0"/>
              <a:t>8</a:t>
            </a:r>
            <a:r>
              <a:rPr lang="zh-CN" altLang="en-US" dirty="0"/>
              <a:t>，在</a:t>
            </a:r>
            <a:r>
              <a:rPr lang="en-US" altLang="zh-CN" dirty="0"/>
              <a:t>.data</a:t>
            </a:r>
            <a:r>
              <a:rPr lang="zh-CN" altLang="en-US" dirty="0"/>
              <a:t>偏移为</a:t>
            </a:r>
            <a:r>
              <a:rPr lang="en-US" altLang="zh-CN" dirty="0"/>
              <a:t>0</a:t>
            </a:r>
            <a:r>
              <a:rPr lang="zh-CN" altLang="en-US" dirty="0"/>
              <a:t>。</a:t>
            </a:r>
            <a:r>
              <a:rPr lang="en-US" altLang="zh-CN" dirty="0"/>
              <a:t>Main</a:t>
            </a:r>
            <a:r>
              <a:rPr lang="zh-CN" altLang="en-US" dirty="0"/>
              <a:t>是</a:t>
            </a:r>
            <a:r>
              <a:rPr lang="en-US" altLang="zh-CN" dirty="0"/>
              <a:t>21</a:t>
            </a:r>
            <a:r>
              <a:rPr lang="zh-CN" altLang="en-US" dirty="0"/>
              <a:t>字节的函数，在</a:t>
            </a:r>
            <a:r>
              <a:rPr lang="en-US" altLang="zh-CN" dirty="0"/>
              <a:t>.text</a:t>
            </a:r>
            <a:r>
              <a:rPr lang="zh-CN" altLang="en-US" dirty="0"/>
              <a:t>偏移为</a:t>
            </a:r>
            <a:r>
              <a:rPr lang="en-US" altLang="zh-CN" dirty="0"/>
              <a:t>0</a:t>
            </a:r>
          </a:p>
          <a:p>
            <a:r>
              <a:rPr lang="zh-CN" altLang="en-US" dirty="0"/>
              <a:t>红色的</a:t>
            </a:r>
            <a:r>
              <a:rPr lang="en-US" altLang="zh-CN" dirty="0"/>
              <a:t>swap</a:t>
            </a:r>
            <a:r>
              <a:rPr lang="zh-CN" altLang="en-US" dirty="0"/>
              <a:t>被</a:t>
            </a:r>
            <a:r>
              <a:rPr lang="en-US" altLang="zh-CN" dirty="0"/>
              <a:t>UNDEF</a:t>
            </a:r>
            <a:r>
              <a:rPr lang="zh-CN" altLang="en-US" dirty="0"/>
              <a:t>所标记，是一个外部标号。</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32</a:t>
            </a:fld>
            <a:endParaRPr lang="en-US"/>
          </a:p>
        </p:txBody>
      </p:sp>
    </p:spTree>
    <p:extLst>
      <p:ext uri="{BB962C8B-B14F-4D97-AF65-F5344CB8AC3E}">
        <p14:creationId xmlns:p14="http://schemas.microsoft.com/office/powerpoint/2010/main" val="1559236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蓝色的仍然是链接器内部使用的</a:t>
            </a:r>
            <a:r>
              <a:rPr lang="en-US" altLang="zh-CN" dirty="0"/>
              <a:t>local</a:t>
            </a:r>
            <a:r>
              <a:rPr lang="zh-CN" altLang="en-US" dirty="0"/>
              <a:t>符号，绿色的是</a:t>
            </a:r>
            <a:r>
              <a:rPr lang="en-US" altLang="zh-CN" dirty="0"/>
              <a:t>global</a:t>
            </a:r>
            <a:r>
              <a:rPr lang="zh-CN" altLang="en-US" dirty="0"/>
              <a:t>符号，</a:t>
            </a:r>
            <a:r>
              <a:rPr lang="en-US" altLang="zh-CN" dirty="0"/>
              <a:t>bufp0</a:t>
            </a:r>
            <a:r>
              <a:rPr lang="zh-CN" altLang="en-US" dirty="0"/>
              <a:t>是</a:t>
            </a:r>
            <a:r>
              <a:rPr lang="en-US" altLang="zh-CN" dirty="0"/>
              <a:t>8</a:t>
            </a:r>
            <a:r>
              <a:rPr lang="zh-CN" altLang="en-US" dirty="0"/>
              <a:t>字节的</a:t>
            </a:r>
            <a:r>
              <a:rPr lang="en-US" altLang="zh-CN" dirty="0"/>
              <a:t>object</a:t>
            </a:r>
            <a:r>
              <a:rPr lang="zh-CN" altLang="en-US" dirty="0"/>
              <a:t>，</a:t>
            </a:r>
            <a:r>
              <a:rPr lang="en-US" altLang="zh-CN" dirty="0"/>
              <a:t>size</a:t>
            </a:r>
            <a:r>
              <a:rPr lang="zh-CN" altLang="en-US" dirty="0"/>
              <a:t>为</a:t>
            </a:r>
            <a:r>
              <a:rPr lang="en-US" altLang="zh-CN" dirty="0"/>
              <a:t>8</a:t>
            </a:r>
            <a:r>
              <a:rPr lang="zh-CN" altLang="en-US" dirty="0"/>
              <a:t>，</a:t>
            </a:r>
            <a:r>
              <a:rPr lang="en-US" altLang="zh-CN" dirty="0"/>
              <a:t>.data</a:t>
            </a:r>
            <a:r>
              <a:rPr lang="zh-CN" altLang="en-US" dirty="0"/>
              <a:t>偏移为</a:t>
            </a:r>
            <a:r>
              <a:rPr lang="en-US" altLang="zh-CN" dirty="0"/>
              <a:t>0</a:t>
            </a:r>
            <a:r>
              <a:rPr lang="zh-CN" altLang="en-US" dirty="0"/>
              <a:t>。</a:t>
            </a:r>
            <a:r>
              <a:rPr lang="en-US" altLang="zh-CN" dirty="0"/>
              <a:t>swap</a:t>
            </a:r>
            <a:r>
              <a:rPr lang="zh-CN" altLang="en-US" dirty="0"/>
              <a:t>是</a:t>
            </a:r>
            <a:r>
              <a:rPr lang="en-US" altLang="zh-CN" dirty="0"/>
              <a:t>60</a:t>
            </a:r>
            <a:r>
              <a:rPr lang="zh-CN" altLang="en-US" dirty="0"/>
              <a:t>字节的函数，在</a:t>
            </a:r>
            <a:r>
              <a:rPr lang="en-US" altLang="zh-CN" dirty="0"/>
              <a:t>.text</a:t>
            </a:r>
            <a:r>
              <a:rPr lang="zh-CN" altLang="en-US" dirty="0"/>
              <a:t>偏移为</a:t>
            </a:r>
            <a:r>
              <a:rPr lang="en-US" altLang="zh-CN" dirty="0"/>
              <a:t>0</a:t>
            </a:r>
          </a:p>
          <a:p>
            <a:r>
              <a:rPr lang="zh-CN" altLang="en-US" dirty="0"/>
              <a:t>红色的</a:t>
            </a:r>
            <a:r>
              <a:rPr lang="en-US" altLang="zh-CN" dirty="0" err="1"/>
              <a:t>buf</a:t>
            </a:r>
            <a:r>
              <a:rPr lang="zh-CN" altLang="en-US" dirty="0"/>
              <a:t>被</a:t>
            </a:r>
            <a:r>
              <a:rPr lang="en-US" altLang="zh-CN" dirty="0"/>
              <a:t>UNDEF</a:t>
            </a:r>
            <a:r>
              <a:rPr lang="zh-CN" altLang="en-US" dirty="0"/>
              <a:t>所标记，是一个外部标号。</a:t>
            </a:r>
            <a:endParaRPr lang="en-US" altLang="zh-CN" dirty="0"/>
          </a:p>
          <a:p>
            <a:r>
              <a:rPr lang="zh-CN" altLang="en-US" dirty="0"/>
              <a:t>黑色的</a:t>
            </a:r>
            <a:r>
              <a:rPr lang="en-US" altLang="zh-CN" dirty="0"/>
              <a:t>bufp1</a:t>
            </a:r>
            <a:r>
              <a:rPr lang="zh-CN" altLang="en-US" dirty="0"/>
              <a:t>是</a:t>
            </a:r>
            <a:r>
              <a:rPr lang="en-US" altLang="zh-CN" dirty="0"/>
              <a:t>8</a:t>
            </a:r>
            <a:r>
              <a:rPr lang="zh-CN" altLang="en-US" dirty="0"/>
              <a:t>字节未初始化的数据，被标记为</a:t>
            </a:r>
            <a:r>
              <a:rPr lang="en-US" altLang="zh-CN" dirty="0"/>
              <a:t>COMMON</a:t>
            </a:r>
            <a:r>
              <a:rPr lang="zh-CN" altLang="en-US" dirty="0"/>
              <a:t>，最终它会在</a:t>
            </a:r>
            <a:r>
              <a:rPr lang="en-US" altLang="zh-CN" dirty="0"/>
              <a:t>.</a:t>
            </a:r>
            <a:r>
              <a:rPr lang="en-US" altLang="zh-CN" dirty="0" err="1"/>
              <a:t>bss</a:t>
            </a:r>
            <a:r>
              <a:rPr lang="zh-CN" altLang="en-US" dirty="0"/>
              <a:t>中</a:t>
            </a:r>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33</a:t>
            </a:fld>
            <a:endParaRPr lang="en-US"/>
          </a:p>
        </p:txBody>
      </p:sp>
    </p:spTree>
    <p:extLst>
      <p:ext uri="{BB962C8B-B14F-4D97-AF65-F5344CB8AC3E}">
        <p14:creationId xmlns:p14="http://schemas.microsoft.com/office/powerpoint/2010/main" val="323487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925513" y="750888"/>
            <a:ext cx="4946650" cy="3709987"/>
          </a:xfrm>
          <a:ln/>
        </p:spPr>
      </p:sp>
      <p:sp>
        <p:nvSpPr>
          <p:cNvPr id="248835" name="Rectangle 3"/>
          <p:cNvSpPr>
            <a:spLocks noGrp="1" noChangeArrowheads="1"/>
          </p:cNvSpPr>
          <p:nvPr>
            <p:ph type="body" idx="1"/>
          </p:nvPr>
        </p:nvSpPr>
        <p:spPr/>
        <p:txBody>
          <a:bodyPr/>
          <a:lstStyle/>
          <a:p>
            <a:r>
              <a:rPr lang="en-US" altLang="zh-CN" dirty="0"/>
              <a:t>Preface of ch.7</a:t>
            </a:r>
            <a:endParaRPr lang="en-US" dirty="0"/>
          </a:p>
        </p:txBody>
      </p:sp>
    </p:spTree>
    <p:extLst>
      <p:ext uri="{BB962C8B-B14F-4D97-AF65-F5344CB8AC3E}">
        <p14:creationId xmlns:p14="http://schemas.microsoft.com/office/powerpoint/2010/main" val="31838255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zh-CN" altLang="en-US" dirty="0"/>
              <a:t>这里开始讨论符号解析，对应 </a:t>
            </a:r>
            <a:r>
              <a:rPr lang="en-US" altLang="zh-CN" dirty="0"/>
              <a:t>Ch7.6</a:t>
            </a:r>
            <a:endParaRPr lang="en-US" dirty="0"/>
          </a:p>
        </p:txBody>
      </p:sp>
    </p:spTree>
    <p:extLst>
      <p:ext uri="{BB962C8B-B14F-4D97-AF65-F5344CB8AC3E}">
        <p14:creationId xmlns:p14="http://schemas.microsoft.com/office/powerpoint/2010/main" val="513699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t>
            </a:r>
          </a:p>
          <a:p>
            <a:endParaRPr lang="en-US" dirty="0"/>
          </a:p>
          <a:p>
            <a:r>
              <a:rPr lang="en-US" dirty="0" err="1"/>
              <a:t>incr</a:t>
            </a:r>
            <a:r>
              <a:rPr lang="en-US" dirty="0"/>
              <a:t>, foo, main, </a:t>
            </a:r>
            <a:r>
              <a:rPr lang="en-US" dirty="0" err="1"/>
              <a:t>printf</a:t>
            </a:r>
            <a:endParaRPr lang="en-US" dirty="0"/>
          </a:p>
          <a:p>
            <a:endParaRPr lang="en-US" dirty="0"/>
          </a:p>
          <a:p>
            <a:r>
              <a:rPr lang="en-US" dirty="0"/>
              <a:t>Can actually make a case for “%d\n”: it’s a global</a:t>
            </a:r>
            <a:r>
              <a:rPr lang="en-US" baseline="0" dirty="0"/>
              <a:t> constant string (in read only section) so it will have a name</a:t>
            </a:r>
            <a:endParaRPr lang="en-US" dirty="0"/>
          </a:p>
        </p:txBody>
      </p:sp>
    </p:spTree>
    <p:extLst>
      <p:ext uri="{BB962C8B-B14F-4D97-AF65-F5344CB8AC3E}">
        <p14:creationId xmlns:p14="http://schemas.microsoft.com/office/powerpoint/2010/main" val="2298721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Try:</a:t>
            </a:r>
          </a:p>
          <a:p>
            <a:endParaRPr lang="en-US"/>
          </a:p>
          <a:p>
            <a:r>
              <a:rPr lang="en-US" err="1"/>
              <a:t>objdump</a:t>
            </a:r>
            <a:r>
              <a:rPr lang="en-US" baseline="0"/>
              <a:t> –t static-</a:t>
            </a:r>
            <a:r>
              <a:rPr lang="en-US" baseline="0" err="1"/>
              <a:t>local.o</a:t>
            </a:r>
            <a:endParaRPr lang="en-US" baseline="0"/>
          </a:p>
          <a:p>
            <a:r>
              <a:rPr lang="en-US" baseline="0" err="1"/>
              <a:t>objdump</a:t>
            </a:r>
            <a:r>
              <a:rPr lang="en-US" baseline="0"/>
              <a:t> –</a:t>
            </a:r>
            <a:r>
              <a:rPr lang="en-US" baseline="0" err="1"/>
              <a:t>rd</a:t>
            </a:r>
            <a:r>
              <a:rPr lang="en-US" baseline="0"/>
              <a:t> static-</a:t>
            </a:r>
            <a:r>
              <a:rPr lang="en-US" baseline="0" err="1"/>
              <a:t>local.o</a:t>
            </a:r>
            <a:endParaRPr lang="en-US" baseline="0"/>
          </a:p>
          <a:p>
            <a:endParaRPr lang="en-US" baseline="0"/>
          </a:p>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extLst>
      <p:ext uri="{BB962C8B-B14F-4D97-AF65-F5344CB8AC3E}">
        <p14:creationId xmlns:p14="http://schemas.microsoft.com/office/powerpoint/2010/main" val="18438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2271288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349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GB" altLang="zh-CN" dirty="0"/>
              <a:t>Ch 7.6.1</a:t>
            </a:r>
          </a:p>
          <a:p>
            <a:r>
              <a:rPr lang="en-GB" altLang="zh-CN" dirty="0"/>
              <a:t>but be aware that the “weak” case can cause real trouble!</a:t>
            </a:r>
            <a:endParaRPr lang="en-US" dirty="0"/>
          </a:p>
        </p:txBody>
      </p:sp>
    </p:spTree>
    <p:extLst>
      <p:ext uri="{BB962C8B-B14F-4D97-AF65-F5344CB8AC3E}">
        <p14:creationId xmlns:p14="http://schemas.microsoft.com/office/powerpoint/2010/main" val="30926960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4514"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a:t>If you are not aware of these rules, you can run into very nasty,</a:t>
            </a:r>
            <a:r>
              <a:rPr lang="en-US" baseline="0"/>
              <a:t> difficult problems.</a:t>
            </a:r>
            <a:endParaRPr lang="en-US"/>
          </a:p>
        </p:txBody>
      </p:sp>
    </p:spTree>
    <p:extLst>
      <p:ext uri="{BB962C8B-B14F-4D97-AF65-F5344CB8AC3E}">
        <p14:creationId xmlns:p14="http://schemas.microsoft.com/office/powerpoint/2010/main" val="606955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zh-CN" altLang="zh-CN"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41</a:t>
            </a:fld>
            <a:endParaRPr lang="en-US"/>
          </a:p>
        </p:txBody>
      </p:sp>
    </p:spTree>
    <p:extLst>
      <p:ext uri="{BB962C8B-B14F-4D97-AF65-F5344CB8AC3E}">
        <p14:creationId xmlns:p14="http://schemas.microsoft.com/office/powerpoint/2010/main" val="8107519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The linker doesn’t try very hard to check for consistency across object files.</a:t>
            </a:r>
          </a:p>
          <a:p>
            <a:r>
              <a:rPr lang="en-US" dirty="0"/>
              <a:t>It will detect multiple definitions of a single symbol, but it doesn’t know or care about the type of a symbol.</a:t>
            </a:r>
          </a:p>
          <a:p>
            <a:r>
              <a:rPr lang="en-US" dirty="0"/>
              <a:t>There’s a weird quirk with global variables where a declaration with neither extern nor an initializer may or may not count as an extra definition, depending on the compiler.</a:t>
            </a:r>
          </a:p>
          <a:p>
            <a:r>
              <a:rPr lang="en-US" dirty="0"/>
              <a:t>(The textbook’s attempt to explain this has serious errors.  Just try not to do that.)</a:t>
            </a:r>
          </a:p>
        </p:txBody>
      </p:sp>
    </p:spTree>
    <p:extLst>
      <p:ext uri="{BB962C8B-B14F-4D97-AF65-F5344CB8AC3E}">
        <p14:creationId xmlns:p14="http://schemas.microsoft.com/office/powerpoint/2010/main" val="407968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Important: Linker does not do type checking.  But C++ “namespaces” create a private naming scope.</a:t>
            </a:r>
          </a:p>
          <a:p>
            <a:endParaRPr lang="en-US" dirty="0"/>
          </a:p>
        </p:txBody>
      </p:sp>
    </p:spTree>
    <p:extLst>
      <p:ext uri="{BB962C8B-B14F-4D97-AF65-F5344CB8AC3E}">
        <p14:creationId xmlns:p14="http://schemas.microsoft.com/office/powerpoint/2010/main" val="407968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25513" y="750888"/>
            <a:ext cx="4946650" cy="3709987"/>
          </a:xfrm>
          <a:ln/>
        </p:spPr>
      </p:sp>
      <p:sp>
        <p:nvSpPr>
          <p:cNvPr id="246787" name="Rectangle 3"/>
          <p:cNvSpPr>
            <a:spLocks noGrp="1" noChangeArrowheads="1"/>
          </p:cNvSpPr>
          <p:nvPr>
            <p:ph type="body" idx="1"/>
          </p:nvPr>
        </p:nvSpPr>
        <p:spPr/>
        <p:txBody>
          <a:bodyPr/>
          <a:lstStyle/>
          <a:p>
            <a:r>
              <a:rPr lang="en-US" baseline="0" dirty="0"/>
              <a:t>Just to emphasize that the linker doesn’t care about types, this two-file program will compile without any errors at all, but look what it prints!</a:t>
            </a:r>
          </a:p>
          <a:p>
            <a:r>
              <a:rPr lang="en-US" baseline="0" dirty="0"/>
              <a:t>That’s the integer with the same bit pattern as the floating point number 3.14.</a:t>
            </a:r>
          </a:p>
          <a:p>
            <a:r>
              <a:rPr lang="en-US" baseline="0" dirty="0"/>
              <a:t>C doesn’t make it easy to avoid this problem.</a:t>
            </a:r>
          </a:p>
        </p:txBody>
      </p:sp>
    </p:spTree>
    <p:extLst>
      <p:ext uri="{BB962C8B-B14F-4D97-AF65-F5344CB8AC3E}">
        <p14:creationId xmlns:p14="http://schemas.microsoft.com/office/powerpoint/2010/main" val="1162483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925513" y="750888"/>
            <a:ext cx="4946650" cy="3709987"/>
          </a:xfrm>
          <a:ln/>
        </p:spPr>
      </p:sp>
      <p:sp>
        <p:nvSpPr>
          <p:cNvPr id="282627"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Preface of ch.7</a:t>
            </a:r>
          </a:p>
          <a:p>
            <a:endParaRPr lang="en-US" dirty="0"/>
          </a:p>
        </p:txBody>
      </p:sp>
    </p:spTree>
    <p:extLst>
      <p:ext uri="{BB962C8B-B14F-4D97-AF65-F5344CB8AC3E}">
        <p14:creationId xmlns:p14="http://schemas.microsoft.com/office/powerpoint/2010/main" val="2477575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25513" y="750888"/>
            <a:ext cx="4946650" cy="3709987"/>
          </a:xfrm>
          <a:ln/>
        </p:spPr>
      </p:sp>
      <p:sp>
        <p:nvSpPr>
          <p:cNvPr id="246787" name="Rectangle 3"/>
          <p:cNvSpPr>
            <a:spLocks noGrp="1" noChangeArrowheads="1"/>
          </p:cNvSpPr>
          <p:nvPr>
            <p:ph type="body" idx="1"/>
          </p:nvPr>
        </p:nvSpPr>
        <p:spPr/>
        <p:txBody>
          <a:bodyPr/>
          <a:lstStyle/>
          <a:p>
            <a:r>
              <a:rPr lang="en-US" baseline="0" dirty="0"/>
              <a:t>The best thing you can do is make sure all your </a:t>
            </a:r>
            <a:r>
              <a:rPr lang="en-US" baseline="0" dirty="0" err="1"/>
              <a:t>globals</a:t>
            </a:r>
            <a:r>
              <a:rPr lang="en-US" baseline="0" dirty="0"/>
              <a:t> are declared in header files, and the header files are included in the source files with the definitions.</a:t>
            </a:r>
          </a:p>
          <a:p>
            <a:r>
              <a:rPr lang="en-US" baseline="0" dirty="0"/>
              <a:t>But you have to do that by hand.  There’s no automation.</a:t>
            </a:r>
          </a:p>
        </p:txBody>
      </p:sp>
    </p:spTree>
    <p:extLst>
      <p:ext uri="{BB962C8B-B14F-4D97-AF65-F5344CB8AC3E}">
        <p14:creationId xmlns:p14="http://schemas.microsoft.com/office/powerpoint/2010/main" val="3353813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46</a:t>
            </a:fld>
            <a:endParaRPr lang="en-US"/>
          </a:p>
        </p:txBody>
      </p:sp>
    </p:spTree>
    <p:extLst>
      <p:ext uri="{BB962C8B-B14F-4D97-AF65-F5344CB8AC3E}">
        <p14:creationId xmlns:p14="http://schemas.microsoft.com/office/powerpoint/2010/main" val="43449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25513" y="750888"/>
            <a:ext cx="4946650" cy="3709987"/>
          </a:xfrm>
          <a:ln/>
        </p:spPr>
      </p:sp>
      <p:sp>
        <p:nvSpPr>
          <p:cNvPr id="2467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274691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528977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7346"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Chapter 7.7</a:t>
            </a:r>
          </a:p>
          <a:p>
            <a:endParaRPr lang="en-US" dirty="0"/>
          </a:p>
          <a:p>
            <a:r>
              <a:rPr lang="en-US" dirty="0"/>
              <a:t>System code including code</a:t>
            </a:r>
            <a:r>
              <a:rPr lang="en-US" baseline="0" dirty="0"/>
              <a:t> that runs before and after main.  Sets up </a:t>
            </a:r>
            <a:r>
              <a:rPr lang="en-US" baseline="0" dirty="0" err="1"/>
              <a:t>argc</a:t>
            </a:r>
            <a:r>
              <a:rPr lang="en-US" baseline="0" dirty="0"/>
              <a:t>/v and takes the return value</a:t>
            </a:r>
          </a:p>
          <a:p>
            <a:endParaRPr lang="en-US" baseline="0" dirty="0"/>
          </a:p>
          <a:p>
            <a:r>
              <a:rPr lang="en-US" baseline="0" dirty="0" err="1"/>
              <a:t>objdump</a:t>
            </a:r>
            <a:r>
              <a:rPr lang="en-US" baseline="0" dirty="0"/>
              <a:t> –t prog</a:t>
            </a:r>
          </a:p>
          <a:p>
            <a:endParaRPr lang="en-US" baseline="0" dirty="0"/>
          </a:p>
          <a:p>
            <a:r>
              <a:rPr lang="en-US" baseline="0" dirty="0"/>
              <a:t>generates LOTS of stuff</a:t>
            </a:r>
            <a:endParaRPr lang="en-US" dirty="0"/>
          </a:p>
        </p:txBody>
      </p:sp>
    </p:spTree>
    <p:extLst>
      <p:ext uri="{BB962C8B-B14F-4D97-AF65-F5344CB8AC3E}">
        <p14:creationId xmlns:p14="http://schemas.microsoft.com/office/powerpoint/2010/main" val="3968781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Ch7.7.1 Source code here are derived from real source code in </a:t>
            </a:r>
            <a:r>
              <a:rPr lang="en-US" altLang="zh-CN" dirty="0" err="1"/>
              <a:t>binutils</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52</a:t>
            </a:fld>
            <a:endParaRPr lang="en-US"/>
          </a:p>
        </p:txBody>
      </p:sp>
    </p:spTree>
    <p:extLst>
      <p:ext uri="{BB962C8B-B14F-4D97-AF65-F5344CB8AC3E}">
        <p14:creationId xmlns:p14="http://schemas.microsoft.com/office/powerpoint/2010/main" val="9357412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Pseudocode in textbook, since in </a:t>
            </a:r>
            <a:r>
              <a:rPr lang="en-US" altLang="zh-CN" sz="1200" b="0" i="0" kern="1200" dirty="0" err="1">
                <a:solidFill>
                  <a:schemeClr val="tx1"/>
                </a:solidFill>
                <a:effectLst/>
                <a:latin typeface="Times New Roman" pitchFamily="18" charset="0"/>
                <a:ea typeface="+mn-ea"/>
                <a:cs typeface="+mn-cs"/>
              </a:rPr>
              <a:t>binutils</a:t>
            </a:r>
            <a:r>
              <a:rPr lang="en-US" altLang="zh-CN" sz="1200" b="0" i="0" kern="1200" dirty="0">
                <a:solidFill>
                  <a:schemeClr val="tx1"/>
                </a:solidFill>
                <a:effectLst/>
                <a:latin typeface="Times New Roman" pitchFamily="18" charset="0"/>
                <a:ea typeface="+mn-ea"/>
                <a:cs typeface="+mn-cs"/>
              </a:rPr>
              <a:t>,</a:t>
            </a:r>
            <a:r>
              <a:rPr lang="zh-CN" altLang="en-US" sz="1200" b="0" i="0" kern="1200" dirty="0">
                <a:solidFill>
                  <a:schemeClr val="tx1"/>
                </a:solidFill>
                <a:effectLst/>
                <a:latin typeface="Times New Roman" pitchFamily="18" charset="0"/>
                <a:ea typeface="+mn-ea"/>
                <a:cs typeface="+mn-cs"/>
              </a:rPr>
              <a:t> </a:t>
            </a:r>
            <a:r>
              <a:rPr lang="en-US" altLang="zh-CN" sz="1200" b="0" i="0" kern="1200" dirty="0">
                <a:solidFill>
                  <a:schemeClr val="tx1"/>
                </a:solidFill>
                <a:effectLst/>
                <a:latin typeface="Times New Roman" pitchFamily="18" charset="0"/>
                <a:ea typeface="+mn-ea"/>
                <a:cs typeface="+mn-cs"/>
              </a:rPr>
              <a:t>relevant implementations scatters in macros or different functions</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53</a:t>
            </a:fld>
            <a:endParaRPr lang="en-US"/>
          </a:p>
        </p:txBody>
      </p:sp>
    </p:spTree>
    <p:extLst>
      <p:ext uri="{BB962C8B-B14F-4D97-AF65-F5344CB8AC3E}">
        <p14:creationId xmlns:p14="http://schemas.microsoft.com/office/powerpoint/2010/main" val="3314526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altLang="zh-CN" dirty="0"/>
              <a:t>Real detailed example created from </a:t>
            </a:r>
            <a:r>
              <a:rPr lang="en-US" altLang="zh-CN" dirty="0" err="1"/>
              <a:t>main.c</a:t>
            </a:r>
            <a:r>
              <a:rPr lang="en-US" altLang="zh-CN" dirty="0"/>
              <a:t>/</a:t>
            </a:r>
            <a:r>
              <a:rPr lang="en-US" altLang="zh-CN" dirty="0" err="1"/>
              <a:t>sum.c</a:t>
            </a:r>
            <a:r>
              <a:rPr lang="en-US" altLang="zh-CN" dirty="0"/>
              <a:t> under Ubuntu Linux</a:t>
            </a:r>
          </a:p>
          <a:p>
            <a:r>
              <a:rPr lang="en-US" dirty="0"/>
              <a:t>May have subtle difference from the result in textbook</a:t>
            </a:r>
          </a:p>
        </p:txBody>
      </p:sp>
    </p:spTree>
    <p:extLst>
      <p:ext uri="{BB962C8B-B14F-4D97-AF65-F5344CB8AC3E}">
        <p14:creationId xmlns:p14="http://schemas.microsoft.com/office/powerpoint/2010/main" val="7770949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We only describe 2 relocation examples here</a:t>
            </a:r>
          </a:p>
          <a:p>
            <a:r>
              <a:rPr lang="en-US" dirty="0"/>
              <a:t>Description in the dialog can be mapped into the information in the READELF results.</a:t>
            </a:r>
          </a:p>
        </p:txBody>
      </p:sp>
    </p:spTree>
    <p:extLst>
      <p:ext uri="{BB962C8B-B14F-4D97-AF65-F5344CB8AC3E}">
        <p14:creationId xmlns:p14="http://schemas.microsoft.com/office/powerpoint/2010/main" val="2372186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altLang="zh-CN" dirty="0"/>
          </a:p>
        </p:txBody>
      </p:sp>
    </p:spTree>
    <p:extLst>
      <p:ext uri="{BB962C8B-B14F-4D97-AF65-F5344CB8AC3E}">
        <p14:creationId xmlns:p14="http://schemas.microsoft.com/office/powerpoint/2010/main" val="50946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925513" y="750888"/>
            <a:ext cx="4946650" cy="3709987"/>
          </a:xfrm>
          <a:ln/>
        </p:spPr>
      </p:sp>
      <p:sp>
        <p:nvSpPr>
          <p:cNvPr id="248835"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Preface of ch.7</a:t>
            </a:r>
          </a:p>
          <a:p>
            <a:endParaRPr lang="en-US" dirty="0"/>
          </a:p>
        </p:txBody>
      </p:sp>
    </p:spTree>
    <p:extLst>
      <p:ext uri="{BB962C8B-B14F-4D97-AF65-F5344CB8AC3E}">
        <p14:creationId xmlns:p14="http://schemas.microsoft.com/office/powerpoint/2010/main" val="5143220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6215673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GB" altLang="zh-CN" sz="1200" b="0" dirty="0" err="1">
                <a:latin typeface="Courier New" pitchFamily="49" charset="0"/>
                <a:ea typeface="msgothic" charset="0"/>
                <a:cs typeface="msgothic" charset="0"/>
              </a:rPr>
              <a:t>objdump</a:t>
            </a:r>
            <a:r>
              <a:rPr lang="en-GB" altLang="zh-CN" sz="1200" b="0" dirty="0">
                <a:latin typeface="Courier New" pitchFamily="49" charset="0"/>
                <a:ea typeface="msgothic" charset="0"/>
                <a:cs typeface="msgothic" charset="0"/>
              </a:rPr>
              <a:t> –r –d </a:t>
            </a:r>
            <a:r>
              <a:rPr lang="en-GB" altLang="zh-CN" sz="1200" b="0" dirty="0" err="1">
                <a:latin typeface="Courier New" pitchFamily="49" charset="0"/>
                <a:ea typeface="msgothic" charset="0"/>
                <a:cs typeface="msgothic" charset="0"/>
              </a:rPr>
              <a:t>main.o</a:t>
            </a:r>
            <a:endParaRPr lang="en-GB" altLang="zh-CN" sz="1200" b="0" dirty="0">
              <a:latin typeface="Courier New" pitchFamily="49" charset="0"/>
              <a:ea typeface="msgothic" charset="0"/>
              <a:cs typeface="msgothic" charset="0"/>
            </a:endParaRPr>
          </a:p>
          <a:p>
            <a:r>
              <a:rPr lang="en-GB" sz="1200" b="0" dirty="0">
                <a:latin typeface="Courier New" pitchFamily="49" charset="0"/>
              </a:rPr>
              <a:t>To get the output results </a:t>
            </a:r>
            <a:endParaRPr lang="en-US" b="0" dirty="0"/>
          </a:p>
        </p:txBody>
      </p:sp>
    </p:spTree>
    <p:extLst>
      <p:ext uri="{BB962C8B-B14F-4D97-AF65-F5344CB8AC3E}">
        <p14:creationId xmlns:p14="http://schemas.microsoft.com/office/powerpoint/2010/main" val="1104766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35091408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link script to determine the address of text/data instead of default setting.</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60</a:t>
            </a:fld>
            <a:endParaRPr lang="en-US"/>
          </a:p>
        </p:txBody>
      </p:sp>
    </p:spTree>
    <p:extLst>
      <p:ext uri="{BB962C8B-B14F-4D97-AF65-F5344CB8AC3E}">
        <p14:creationId xmlns:p14="http://schemas.microsoft.com/office/powerpoint/2010/main" val="609790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zh-CN" altLang="en-US" dirty="0"/>
              <a:t>灰色的是链接后的程序，左右分别是代码及数据段的反汇编情况。</a:t>
            </a:r>
            <a:endParaRPr lang="en-US" altLang="zh-CN" dirty="0"/>
          </a:p>
          <a:p>
            <a:r>
              <a:rPr lang="en-US" altLang="zh-CN" dirty="0" err="1"/>
              <a:t>refaddr</a:t>
            </a:r>
            <a:r>
              <a:rPr lang="en-US" altLang="zh-CN" dirty="0"/>
              <a:t> = ADDR(s) + </a:t>
            </a:r>
            <a:r>
              <a:rPr lang="en-US" altLang="zh-CN" dirty="0" err="1"/>
              <a:t>r.offset</a:t>
            </a:r>
            <a:r>
              <a:rPr lang="en-US" altLang="zh-CN" dirty="0"/>
              <a:t> = 0xbabf18 + 0x1a</a:t>
            </a:r>
          </a:p>
          <a:p>
            <a:r>
              <a:rPr lang="en-US" altLang="zh-CN" dirty="0"/>
              <a:t>*</a:t>
            </a:r>
            <a:r>
              <a:rPr lang="en-US" altLang="zh-CN" dirty="0" err="1"/>
              <a:t>refptr</a:t>
            </a:r>
            <a:r>
              <a:rPr lang="en-US" altLang="zh-CN" dirty="0"/>
              <a:t> = 0xbabf40 + (-4) –  (0xbabf18 + 0x1a</a:t>
            </a:r>
            <a:r>
              <a:rPr lang="zh-CN" altLang="en-US" dirty="0"/>
              <a:t>）</a:t>
            </a:r>
            <a:endParaRPr lang="en-US" altLang="zh-CN" dirty="0"/>
          </a:p>
          <a:p>
            <a:endParaRPr lang="en-US" dirty="0"/>
          </a:p>
        </p:txBody>
      </p:sp>
    </p:spTree>
    <p:extLst>
      <p:ext uri="{BB962C8B-B14F-4D97-AF65-F5344CB8AC3E}">
        <p14:creationId xmlns:p14="http://schemas.microsoft.com/office/powerpoint/2010/main" val="2458295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由于链接</a:t>
            </a:r>
            <a:r>
              <a:rPr lang="en-US" altLang="zh-CN" dirty="0"/>
              <a:t>object file</a:t>
            </a:r>
            <a:r>
              <a:rPr lang="zh-CN" altLang="en-US" dirty="0"/>
              <a:t>的顺序变化，</a:t>
            </a:r>
            <a:r>
              <a:rPr lang="en-US" altLang="zh-CN" dirty="0"/>
              <a:t>main</a:t>
            </a:r>
            <a:r>
              <a:rPr lang="zh-CN" altLang="en-US" dirty="0"/>
              <a:t>函数和</a:t>
            </a:r>
            <a:r>
              <a:rPr lang="en-US" altLang="zh-CN" dirty="0"/>
              <a:t>sum</a:t>
            </a:r>
            <a:r>
              <a:rPr lang="zh-CN" altLang="en-US" dirty="0"/>
              <a:t>函数的地址不一样了，由此导致</a:t>
            </a:r>
            <a:r>
              <a:rPr lang="en-US" altLang="zh-CN" dirty="0"/>
              <a:t>sum</a:t>
            </a:r>
            <a:r>
              <a:rPr lang="zh-CN" altLang="en-US" dirty="0"/>
              <a:t>调用的重定位信息也随之不同，但因为</a:t>
            </a:r>
            <a:r>
              <a:rPr lang="en-US" altLang="zh-CN" dirty="0"/>
              <a:t>data</a:t>
            </a:r>
            <a:r>
              <a:rPr lang="zh-CN" altLang="en-US" dirty="0"/>
              <a:t>没有变，所以对</a:t>
            </a:r>
            <a:r>
              <a:rPr lang="en-US" altLang="zh-CN" dirty="0"/>
              <a:t>array</a:t>
            </a:r>
            <a:r>
              <a:rPr lang="zh-CN" altLang="en-US" dirty="0"/>
              <a:t>的重定位没有变化。</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62</a:t>
            </a:fld>
            <a:endParaRPr lang="en-US"/>
          </a:p>
        </p:txBody>
      </p:sp>
    </p:spTree>
    <p:extLst>
      <p:ext uri="{BB962C8B-B14F-4D97-AF65-F5344CB8AC3E}">
        <p14:creationId xmlns:p14="http://schemas.microsoft.com/office/powerpoint/2010/main" val="3602694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Ch7.8</a:t>
            </a:r>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63</a:t>
            </a:fld>
            <a:endParaRPr lang="en-US"/>
          </a:p>
        </p:txBody>
      </p:sp>
    </p:spTree>
    <p:extLst>
      <p:ext uri="{BB962C8B-B14F-4D97-AF65-F5344CB8AC3E}">
        <p14:creationId xmlns:p14="http://schemas.microsoft.com/office/powerpoint/2010/main" val="14584971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Ch7.8</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64</a:t>
            </a:fld>
            <a:endParaRPr lang="en-US"/>
          </a:p>
        </p:txBody>
      </p:sp>
    </p:spTree>
    <p:extLst>
      <p:ext uri="{BB962C8B-B14F-4D97-AF65-F5344CB8AC3E}">
        <p14:creationId xmlns:p14="http://schemas.microsoft.com/office/powerpoint/2010/main" val="3300169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108539" y="751945"/>
            <a:ext cx="2580598" cy="3708001"/>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2706" name="Rectangle 2"/>
          <p:cNvSpPr txBox="1">
            <a:spLocks noGrp="1" noChangeArrowheads="1"/>
          </p:cNvSpPr>
          <p:nvPr>
            <p:ph type="body"/>
          </p:nvPr>
        </p:nvSpPr>
        <p:spPr bwMode="auto">
          <a:xfrm>
            <a:off x="905908" y="4716340"/>
            <a:ext cx="4985861" cy="4468563"/>
          </a:xfrm>
          <a:prstGeom prst="rect">
            <a:avLst/>
          </a:prstGeom>
          <a:noFill/>
          <a:ln>
            <a:round/>
            <a:headEnd/>
            <a:tailEnd/>
          </a:ln>
        </p:spPr>
        <p:txBody>
          <a:bodyPr wrap="none" anchor="ctr"/>
          <a:lstStyle/>
          <a:p>
            <a:r>
              <a:rPr lang="en-US" dirty="0"/>
              <a:t>Ch7.9</a:t>
            </a:r>
          </a:p>
          <a:p>
            <a:r>
              <a:rPr lang="en-US" dirty="0"/>
              <a:t>…</a:t>
            </a:r>
          </a:p>
          <a:p>
            <a:r>
              <a:rPr lang="en-US" dirty="0"/>
              <a:t>Large heap in the high addresses (</a:t>
            </a:r>
            <a:r>
              <a:rPr lang="en-US" dirty="0" err="1"/>
              <a:t>mmap</a:t>
            </a:r>
            <a:r>
              <a:rPr lang="en-US" dirty="0"/>
              <a:t>)</a:t>
            </a:r>
          </a:p>
        </p:txBody>
      </p:sp>
    </p:spTree>
    <p:extLst>
      <p:ext uri="{BB962C8B-B14F-4D97-AF65-F5344CB8AC3E}">
        <p14:creationId xmlns:p14="http://schemas.microsoft.com/office/powerpoint/2010/main" val="130607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925513" y="750888"/>
            <a:ext cx="4946650" cy="3709987"/>
          </a:xfrm>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63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Chapter 7.1</a:t>
            </a:r>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305100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16325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145773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180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60907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77624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166882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97152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43034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043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03898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7689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144229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830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5863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7347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5486400" y="-26988"/>
            <a:ext cx="3721101"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Introduction</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to Computer Systems,</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Peking University </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extLst>
      <p:ext uri="{BB962C8B-B14F-4D97-AF65-F5344CB8AC3E}">
        <p14:creationId xmlns:p14="http://schemas.microsoft.com/office/powerpoint/2010/main" val="184121265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altLang="zh-CN" dirty="0"/>
              <a:t>Linking: Basic Concepts &amp; Static Linking</a:t>
            </a:r>
            <a:br>
              <a:rPr lang="en-US" dirty="0"/>
            </a:br>
            <a:br>
              <a:rPr lang="en-US" dirty="0"/>
            </a:br>
            <a:r>
              <a:rPr lang="en-US" sz="2000" b="0" dirty="0"/>
              <a:t>Introduction to Computer Systems</a:t>
            </a:r>
            <a:br>
              <a:rPr lang="en-US" b="0" dirty="0"/>
            </a:br>
            <a:r>
              <a:rPr lang="en-US" sz="2000" b="0" dirty="0"/>
              <a:t>15</a:t>
            </a:r>
            <a:r>
              <a:rPr lang="en-US" sz="2000" b="0" baseline="30000" dirty="0"/>
              <a:t>th</a:t>
            </a:r>
            <a:r>
              <a:rPr lang="en-US" sz="2000" b="0" dirty="0"/>
              <a:t> Lecture, Nov. 11, 2021</a:t>
            </a:r>
          </a:p>
        </p:txBody>
      </p:sp>
      <p:sp>
        <p:nvSpPr>
          <p:cNvPr id="5" name="Subtitle 2"/>
          <p:cNvSpPr>
            <a:spLocks noGrp="1"/>
          </p:cNvSpPr>
          <p:nvPr>
            <p:ph type="subTitle" idx="1"/>
          </p:nvPr>
        </p:nvSpPr>
        <p:spPr>
          <a:xfrm>
            <a:off x="685800" y="3886200"/>
            <a:ext cx="7678738" cy="1752600"/>
          </a:xfrm>
        </p:spPr>
        <p:txBody>
          <a:bodyPr/>
          <a:lstStyle/>
          <a:p>
            <a:pPr lvl="0">
              <a:defRPr/>
            </a:pPr>
            <a:r>
              <a:rPr lang="en-US" altLang="zh-CN" b="1" dirty="0">
                <a:ea typeface="黑体" pitchFamily="49" charset="-122"/>
              </a:rPr>
              <a:t>Instructors: </a:t>
            </a:r>
          </a:p>
          <a:p>
            <a:pPr lvl="0">
              <a:defRPr/>
            </a:pPr>
            <a:r>
              <a:rPr lang="en-US" altLang="zh-CN" b="1" dirty="0">
                <a:ea typeface="黑体" pitchFamily="49" charset="-122"/>
              </a:rPr>
              <a:t>Class 1: Chen </a:t>
            </a:r>
            <a:r>
              <a:rPr lang="en-US" altLang="zh-CN" b="1" dirty="0" err="1">
                <a:ea typeface="黑体" pitchFamily="49" charset="-122"/>
              </a:rPr>
              <a:t>Xiangqun</a:t>
            </a:r>
            <a:r>
              <a:rPr lang="en-US" altLang="zh-CN" b="1" dirty="0">
                <a:ea typeface="黑体" pitchFamily="49" charset="-122"/>
              </a:rPr>
              <a:t>, Sun </a:t>
            </a:r>
            <a:r>
              <a:rPr lang="en-US" altLang="zh-CN" b="1" dirty="0" err="1">
                <a:ea typeface="黑体" pitchFamily="49" charset="-122"/>
              </a:rPr>
              <a:t>Guangyu</a:t>
            </a:r>
            <a:r>
              <a:rPr lang="en-US" altLang="zh-CN" b="1" dirty="0">
                <a:ea typeface="黑体" pitchFamily="49" charset="-122"/>
              </a:rPr>
              <a:t> , Liu Xianhua</a:t>
            </a:r>
          </a:p>
          <a:p>
            <a:pPr lvl="0">
              <a:defRPr/>
            </a:pPr>
            <a:r>
              <a:rPr lang="en-US" altLang="zh-CN" b="1" dirty="0">
                <a:ea typeface="黑体" pitchFamily="49" charset="-122"/>
              </a:rPr>
              <a:t>Class 2: Guan </a:t>
            </a:r>
            <a:r>
              <a:rPr lang="en-US" altLang="zh-CN" b="1" dirty="0" err="1">
                <a:ea typeface="黑体" pitchFamily="49" charset="-122"/>
              </a:rPr>
              <a:t>Xuetao</a:t>
            </a:r>
            <a:endParaRPr lang="en-US" altLang="zh-CN" b="1" dirty="0">
              <a:ea typeface="黑体" pitchFamily="49" charset="-122"/>
            </a:endParaRPr>
          </a:p>
          <a:p>
            <a:pPr lvl="0">
              <a:defRPr/>
            </a:pPr>
            <a:r>
              <a:rPr lang="en-US" altLang="zh-CN" b="1" dirty="0">
                <a:ea typeface="黑体" pitchFamily="49" charset="-122"/>
              </a:rPr>
              <a:t>Class 3: Lu Junlin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D6910-7C02-4220-88B5-F2C5CE2B2EA2}"/>
              </a:ext>
            </a:extLst>
          </p:cNvPr>
          <p:cNvSpPr>
            <a:spLocks noGrp="1"/>
          </p:cNvSpPr>
          <p:nvPr>
            <p:ph type="title"/>
          </p:nvPr>
        </p:nvSpPr>
        <p:spPr>
          <a:xfrm>
            <a:off x="0" y="381000"/>
            <a:ext cx="9144000" cy="762000"/>
          </a:xfrm>
        </p:spPr>
        <p:txBody>
          <a:bodyPr/>
          <a:lstStyle/>
          <a:p>
            <a:r>
              <a:rPr lang="en-US" altLang="zh-CN" sz="3400" dirty="0"/>
              <a:t>Example: Conditional Compilation for Debugging</a:t>
            </a:r>
            <a:endParaRPr lang="zh-CN" altLang="en-US" sz="3400" dirty="0"/>
          </a:p>
        </p:txBody>
      </p:sp>
      <p:sp>
        <p:nvSpPr>
          <p:cNvPr id="3" name="内容占位符 2">
            <a:extLst>
              <a:ext uri="{FF2B5EF4-FFF2-40B4-BE49-F238E27FC236}">
                <a16:creationId xmlns:a16="http://schemas.microsoft.com/office/drawing/2014/main" id="{28C5040F-0236-49E9-9D76-0CFC25964436}"/>
              </a:ext>
            </a:extLst>
          </p:cNvPr>
          <p:cNvSpPr>
            <a:spLocks noGrp="1"/>
          </p:cNvSpPr>
          <p:nvPr>
            <p:ph idx="1"/>
          </p:nvPr>
        </p:nvSpPr>
        <p:spPr>
          <a:xfrm>
            <a:off x="396875" y="1197678"/>
            <a:ext cx="8289925" cy="5136447"/>
          </a:xfrm>
        </p:spPr>
        <p:txBody>
          <a:bodyPr/>
          <a:lstStyle/>
          <a:p>
            <a:r>
              <a:rPr lang="en-US" altLang="zh-CN" dirty="0"/>
              <a:t>Debug print statements</a:t>
            </a:r>
          </a:p>
          <a:p>
            <a:pPr lvl="1"/>
            <a:r>
              <a:rPr lang="en-US" altLang="zh-CN" dirty="0"/>
              <a:t>Include or exclude code using DEBUG condition and  #ifdef, #if preprocessor directive in source code.</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#ifdef DEBUG		or  #if defined( DEBUG )‏</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#endif</a:t>
            </a:r>
          </a:p>
          <a:p>
            <a:pPr lvl="1"/>
            <a:r>
              <a:rPr lang="en-US" altLang="zh-CN" dirty="0"/>
              <a:t>Set DEBUG condition via </a:t>
            </a:r>
            <a:r>
              <a:rPr lang="en-US" altLang="zh-CN" dirty="0" err="1"/>
              <a:t>gcc</a:t>
            </a:r>
            <a:r>
              <a:rPr lang="en-US" altLang="zh-CN" dirty="0"/>
              <a:t> –D DEBUG in compilation or within source code via #define DEBUG,</a:t>
            </a:r>
            <a:r>
              <a:rPr lang="zh-CN" altLang="en-US" dirty="0"/>
              <a:t> </a:t>
            </a:r>
            <a:r>
              <a:rPr lang="en-US" altLang="zh-CN" dirty="0"/>
              <a:t>More readable than commenting out.</a:t>
            </a:r>
          </a:p>
        </p:txBody>
      </p:sp>
      <p:sp>
        <p:nvSpPr>
          <p:cNvPr id="4" name="TextBox 7">
            <a:extLst>
              <a:ext uri="{FF2B5EF4-FFF2-40B4-BE49-F238E27FC236}">
                <a16:creationId xmlns:a16="http://schemas.microsoft.com/office/drawing/2014/main" id="{A6D28C59-59CB-4D67-A875-3C6709BCC798}"/>
              </a:ext>
            </a:extLst>
          </p:cNvPr>
          <p:cNvSpPr txBox="1"/>
          <p:nvPr/>
        </p:nvSpPr>
        <p:spPr>
          <a:xfrm>
            <a:off x="2539539" y="3691173"/>
            <a:ext cx="4751622" cy="1815882"/>
          </a:xfrm>
          <a:prstGeom prst="rect">
            <a:avLst/>
          </a:prstGeom>
          <a:solidFill>
            <a:srgbClr val="F6F5BD"/>
          </a:solidFill>
          <a:ln>
            <a:solidFill>
              <a:schemeClr val="tx1"/>
            </a:solidFill>
          </a:ln>
        </p:spPr>
        <p:txBody>
          <a:bodyPr wrap="none" rtlCol="0">
            <a:spAutoFit/>
          </a:bodyPr>
          <a:lstStyle/>
          <a:p>
            <a:r>
              <a:rPr lang="en-US" altLang="en-US" sz="1600" dirty="0">
                <a:solidFill>
                  <a:srgbClr val="289870"/>
                </a:solidFill>
                <a:latin typeface="Courier New" panose="02070309020205020404" pitchFamily="49" charset="0"/>
                <a:cs typeface="Courier New" panose="02070309020205020404" pitchFamily="49" charset="0"/>
              </a:rPr>
              <a:t>#include</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i="1" dirty="0">
                <a:solidFill>
                  <a:srgbClr val="888888"/>
                </a:solidFill>
                <a:latin typeface="Courier New" panose="02070309020205020404" pitchFamily="49" charset="0"/>
                <a:cs typeface="Courier New" panose="02070309020205020404" pitchFamily="49" charset="0"/>
              </a:rPr>
              <a:t>&lt;</a:t>
            </a:r>
            <a:r>
              <a:rPr lang="en-US" altLang="en-US" sz="1600" i="1" dirty="0" err="1">
                <a:solidFill>
                  <a:srgbClr val="888888"/>
                </a:solidFill>
                <a:latin typeface="Courier New" panose="02070309020205020404" pitchFamily="49" charset="0"/>
                <a:cs typeface="Courier New" panose="02070309020205020404" pitchFamily="49" charset="0"/>
              </a:rPr>
              <a:t>stdio.h</a:t>
            </a:r>
            <a:r>
              <a:rPr lang="en-US" altLang="en-US" sz="1600" i="1" dirty="0">
                <a:solidFill>
                  <a:srgbClr val="888888"/>
                </a:solidFill>
                <a:latin typeface="Courier New" panose="02070309020205020404" pitchFamily="49" charset="0"/>
                <a:cs typeface="Courier New" panose="02070309020205020404" pitchFamily="49" charset="0"/>
              </a:rPr>
              <a:t>&gt;</a:t>
            </a:r>
          </a:p>
          <a:p>
            <a:r>
              <a:rPr lang="en-US" altLang="en-US" sz="1600" i="1" dirty="0">
                <a:solidFill>
                  <a:srgbClr val="2838B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785840"/>
                </a:solidFill>
                <a:latin typeface="Courier New" panose="02070309020205020404" pitchFamily="49" charset="0"/>
                <a:cs typeface="Courier New" panose="02070309020205020404" pitchFamily="49" charset="0"/>
              </a:rPr>
              <a:t>main</a:t>
            </a:r>
            <a:r>
              <a:rPr lang="en-US" altLang="en-US" sz="1600" dirty="0">
                <a:solidFill>
                  <a:srgbClr val="888888"/>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888888"/>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r>
              <a:rPr lang="en-US" altLang="en-US" sz="1600" dirty="0">
                <a:solidFill>
                  <a:srgbClr val="289870"/>
                </a:solidFill>
                <a:latin typeface="Courier New" panose="02070309020205020404" pitchFamily="49" charset="0"/>
                <a:cs typeface="Courier New" panose="02070309020205020404" pitchFamily="49" charset="0"/>
              </a:rPr>
              <a:t>#ifdef DEBUG</a:t>
            </a:r>
          </a:p>
          <a:p>
            <a:r>
              <a:rPr lang="en-US" altLang="en-US" sz="1600" dirty="0">
                <a:solidFill>
                  <a:srgbClr val="289870"/>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printf</a:t>
            </a:r>
            <a:r>
              <a:rPr lang="en-US" altLang="en-US" sz="1600" dirty="0">
                <a:solidFill>
                  <a:srgbClr val="888888"/>
                </a:solidFill>
                <a:latin typeface="Courier New" panose="02070309020205020404" pitchFamily="49" charset="0"/>
                <a:cs typeface="Courier New" panose="02070309020205020404" pitchFamily="49" charset="0"/>
              </a:rPr>
              <a:t>(</a:t>
            </a:r>
            <a:r>
              <a:rPr lang="en-US" altLang="en-US" sz="1600" dirty="0">
                <a:solidFill>
                  <a:srgbClr val="B83838"/>
                </a:solidFill>
                <a:latin typeface="Courier New" panose="02070309020205020404" pitchFamily="49" charset="0"/>
                <a:cs typeface="Courier New" panose="02070309020205020404" pitchFamily="49" charset="0"/>
              </a:rPr>
              <a:t>"Debug flag on</a:t>
            </a:r>
            <a:r>
              <a:rPr lang="en-US" altLang="en-US" sz="1600" dirty="0">
                <a:solidFill>
                  <a:srgbClr val="709030"/>
                </a:solidFill>
                <a:latin typeface="Courier New" panose="02070309020205020404" pitchFamily="49" charset="0"/>
                <a:cs typeface="Courier New" panose="02070309020205020404" pitchFamily="49" charset="0"/>
              </a:rPr>
              <a:t>\n</a:t>
            </a:r>
            <a:r>
              <a:rPr lang="en-US" altLang="en-US" sz="1600" dirty="0">
                <a:solidFill>
                  <a:srgbClr val="B83838"/>
                </a:solidFill>
                <a:latin typeface="Courier New" panose="02070309020205020404" pitchFamily="49" charset="0"/>
                <a:cs typeface="Courier New" panose="02070309020205020404" pitchFamily="49" charset="0"/>
              </a:rPr>
              <a:t>"</a:t>
            </a:r>
            <a:r>
              <a:rPr lang="en-US" altLang="en-US" sz="1600" dirty="0">
                <a:solidFill>
                  <a:srgbClr val="888888"/>
                </a:solidFill>
                <a:latin typeface="Courier New" panose="02070309020205020404" pitchFamily="49" charset="0"/>
                <a:cs typeface="Courier New" panose="02070309020205020404" pitchFamily="49" charset="0"/>
              </a:rPr>
              <a:t>);</a:t>
            </a:r>
            <a:endParaRPr lang="en-US" altLang="en-US" sz="1600" dirty="0">
              <a:solidFill>
                <a:srgbClr val="000000"/>
              </a:solidFill>
              <a:latin typeface="Courier New" panose="02070309020205020404" pitchFamily="49" charset="0"/>
              <a:cs typeface="Courier New" panose="02070309020205020404" pitchFamily="49" charset="0"/>
            </a:endParaRPr>
          </a:p>
          <a:p>
            <a:r>
              <a:rPr lang="en-US" altLang="en-US" sz="1600" dirty="0">
                <a:solidFill>
                  <a:srgbClr val="289870"/>
                </a:solidFill>
                <a:latin typeface="Courier New" panose="02070309020205020404" pitchFamily="49" charset="0"/>
                <a:cs typeface="Courier New" panose="02070309020205020404" pitchFamily="49" charset="0"/>
              </a:rPr>
              <a:t>#endif</a:t>
            </a:r>
          </a:p>
          <a:p>
            <a:r>
              <a:rPr lang="en-US" altLang="en-US" sz="1600" dirty="0">
                <a:solidFill>
                  <a:srgbClr val="289870"/>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printf</a:t>
            </a:r>
            <a:r>
              <a:rPr lang="en-US" altLang="en-US" sz="1600" dirty="0">
                <a:solidFill>
                  <a:srgbClr val="888888"/>
                </a:solidFill>
                <a:latin typeface="Courier New" panose="02070309020205020404" pitchFamily="49" charset="0"/>
                <a:cs typeface="Courier New" panose="02070309020205020404" pitchFamily="49" charset="0"/>
              </a:rPr>
              <a:t>(</a:t>
            </a:r>
            <a:r>
              <a:rPr lang="en-US" altLang="en-US" sz="1600" dirty="0">
                <a:solidFill>
                  <a:srgbClr val="B83838"/>
                </a:solidFill>
                <a:latin typeface="Courier New" panose="02070309020205020404" pitchFamily="49" charset="0"/>
                <a:cs typeface="Courier New" panose="02070309020205020404" pitchFamily="49" charset="0"/>
              </a:rPr>
              <a:t>"Hello world</a:t>
            </a:r>
            <a:r>
              <a:rPr lang="en-US" altLang="en-US" sz="1600" dirty="0">
                <a:solidFill>
                  <a:srgbClr val="709030"/>
                </a:solidFill>
                <a:latin typeface="Courier New" panose="02070309020205020404" pitchFamily="49" charset="0"/>
                <a:cs typeface="Courier New" panose="02070309020205020404" pitchFamily="49" charset="0"/>
              </a:rPr>
              <a:t>\n</a:t>
            </a:r>
            <a:r>
              <a:rPr lang="en-US" altLang="en-US" sz="1600" dirty="0">
                <a:solidFill>
                  <a:srgbClr val="B83838"/>
                </a:solidFill>
                <a:latin typeface="Courier New" panose="02070309020205020404" pitchFamily="49" charset="0"/>
                <a:cs typeface="Courier New" panose="02070309020205020404" pitchFamily="49" charset="0"/>
              </a:rPr>
              <a:t>"</a:t>
            </a:r>
            <a:r>
              <a:rPr lang="en-US" altLang="en-US" sz="1600" dirty="0">
                <a:solidFill>
                  <a:srgbClr val="888888"/>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2838B0"/>
                </a:solidFill>
                <a:latin typeface="Courier New" panose="02070309020205020404" pitchFamily="49" charset="0"/>
                <a:cs typeface="Courier New" panose="02070309020205020404" pitchFamily="49" charset="0"/>
              </a:rPr>
              <a:t>return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444444"/>
                </a:solidFill>
                <a:latin typeface="Courier New" panose="02070309020205020404" pitchFamily="49" charset="0"/>
                <a:cs typeface="Courier New" panose="02070309020205020404" pitchFamily="49" charset="0"/>
              </a:rPr>
              <a:t>0</a:t>
            </a:r>
            <a:r>
              <a:rPr lang="en-US" altLang="en-US" sz="1600" dirty="0">
                <a:solidFill>
                  <a:srgbClr val="888888"/>
                </a:solidFill>
                <a:latin typeface="Courier New" panose="02070309020205020404" pitchFamily="49" charset="0"/>
                <a:cs typeface="Courier New" panose="02070309020205020404" pitchFamily="49" charset="0"/>
              </a:rPr>
              <a:t>;</a:t>
            </a:r>
            <a:r>
              <a:rPr lang="en-US" altLang="en-US" sz="1600" dirty="0">
                <a:solidFill>
                  <a:srgbClr val="000000"/>
                </a:solidFill>
                <a:latin typeface="Courier New" panose="02070309020205020404" pitchFamily="49" charset="0"/>
                <a:cs typeface="Courier New" panose="02070309020205020404" pitchFamily="49" charset="0"/>
              </a:rPr>
              <a:t> </a:t>
            </a:r>
          </a:p>
          <a:p>
            <a:r>
              <a:rPr lang="en-US" altLang="en-US" sz="1600" dirty="0">
                <a:solidFill>
                  <a:srgbClr val="888888"/>
                </a:solidFill>
                <a:latin typeface="Courier New" panose="02070309020205020404" pitchFamily="49" charset="0"/>
                <a:cs typeface="Courier New" panose="02070309020205020404" pitchFamily="49" charset="0"/>
              </a:rPr>
              <a:t>}</a:t>
            </a:r>
            <a:endParaRPr lang="en-US" altLang="en-US" sz="1600" dirty="0">
              <a:solidFill>
                <a:schemeClr val="tx1"/>
              </a:solidFill>
              <a:latin typeface="Courier New" panose="02070309020205020404" pitchFamily="49" charset="0"/>
              <a:cs typeface="Courier New" panose="02070309020205020404" pitchFamily="49" charset="0"/>
            </a:endParaRPr>
          </a:p>
        </p:txBody>
      </p:sp>
      <p:sp>
        <p:nvSpPr>
          <p:cNvPr id="5" name="TextBox 8">
            <a:extLst>
              <a:ext uri="{FF2B5EF4-FFF2-40B4-BE49-F238E27FC236}">
                <a16:creationId xmlns:a16="http://schemas.microsoft.com/office/drawing/2014/main" id="{11DC01A4-4412-4475-B6EE-09EDF5CB0277}"/>
              </a:ext>
            </a:extLst>
          </p:cNvPr>
          <p:cNvSpPr txBox="1"/>
          <p:nvPr/>
        </p:nvSpPr>
        <p:spPr>
          <a:xfrm>
            <a:off x="872578" y="5660322"/>
            <a:ext cx="2982569" cy="830997"/>
          </a:xfrm>
          <a:prstGeom prst="rect">
            <a:avLst/>
          </a:prstGeom>
          <a:solidFill>
            <a:srgbClr val="D5F1CF"/>
          </a:solidFill>
          <a:ln>
            <a:solidFill>
              <a:schemeClr val="tx1"/>
            </a:solidFill>
          </a:ln>
        </p:spPr>
        <p:txBody>
          <a:bodyPr wrap="square" rtlCol="0">
            <a:spAutoFit/>
          </a:bodyPr>
          <a:lstStyle/>
          <a:p>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gcc</a:t>
            </a:r>
            <a:r>
              <a:rPr lang="en-US" sz="1600" dirty="0">
                <a:solidFill>
                  <a:schemeClr val="tx1"/>
                </a:solidFill>
                <a:latin typeface="Courier New" panose="02070309020205020404" pitchFamily="49" charset="0"/>
                <a:cs typeface="Courier New" panose="02070309020205020404" pitchFamily="49" charset="0"/>
              </a:rPr>
              <a:t> -o def </a:t>
            </a:r>
            <a:r>
              <a:rPr lang="en-US" sz="1600" dirty="0" err="1">
                <a:solidFill>
                  <a:schemeClr val="tx1"/>
                </a:solidFill>
                <a:latin typeface="Courier New" panose="02070309020205020404" pitchFamily="49" charset="0"/>
                <a:cs typeface="Courier New" panose="02070309020205020404" pitchFamily="49" charset="0"/>
              </a:rPr>
              <a:t>def.c</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 ./def</a:t>
            </a:r>
          </a:p>
          <a:p>
            <a:r>
              <a:rPr lang="en-US" sz="1600" dirty="0">
                <a:solidFill>
                  <a:schemeClr val="tx1"/>
                </a:solidFill>
                <a:latin typeface="Courier New" panose="02070309020205020404" pitchFamily="49" charset="0"/>
                <a:cs typeface="Courier New" panose="02070309020205020404" pitchFamily="49" charset="0"/>
              </a:rPr>
              <a:t>Hello world</a:t>
            </a:r>
          </a:p>
        </p:txBody>
      </p:sp>
      <p:sp>
        <p:nvSpPr>
          <p:cNvPr id="6" name="TextBox 9">
            <a:extLst>
              <a:ext uri="{FF2B5EF4-FFF2-40B4-BE49-F238E27FC236}">
                <a16:creationId xmlns:a16="http://schemas.microsoft.com/office/drawing/2014/main" id="{AC17CA7F-46F3-43D7-86AC-86D3C94B6247}"/>
              </a:ext>
            </a:extLst>
          </p:cNvPr>
          <p:cNvSpPr txBox="1"/>
          <p:nvPr/>
        </p:nvSpPr>
        <p:spPr>
          <a:xfrm>
            <a:off x="4475941" y="5660322"/>
            <a:ext cx="3982259" cy="1077218"/>
          </a:xfrm>
          <a:prstGeom prst="rect">
            <a:avLst/>
          </a:prstGeom>
          <a:solidFill>
            <a:srgbClr val="D5F1CF"/>
          </a:solidFill>
          <a:ln>
            <a:solidFill>
              <a:schemeClr val="tx1"/>
            </a:solidFill>
          </a:ln>
        </p:spPr>
        <p:txBody>
          <a:bodyPr wrap="square" rtlCol="0">
            <a:spAutoFit/>
          </a:bodyPr>
          <a:lstStyle/>
          <a:p>
            <a:r>
              <a:rPr lang="en-US" sz="1600" dirty="0">
                <a:solidFill>
                  <a:schemeClr val="tx1"/>
                </a:solidFill>
                <a:latin typeface="Courier New" panose="02070309020205020404" pitchFamily="49" charset="0"/>
                <a:cs typeface="Courier New" panose="02070309020205020404" pitchFamily="49" charset="0"/>
              </a:rPr>
              <a:t>% </a:t>
            </a:r>
            <a:r>
              <a:rPr lang="en-US" sz="1600" dirty="0" err="1">
                <a:solidFill>
                  <a:schemeClr val="tx1"/>
                </a:solidFill>
                <a:latin typeface="Courier New" panose="02070309020205020404" pitchFamily="49" charset="0"/>
                <a:cs typeface="Courier New" panose="02070309020205020404" pitchFamily="49" charset="0"/>
              </a:rPr>
              <a:t>gcc</a:t>
            </a:r>
            <a:r>
              <a:rPr lang="en-US" sz="1600" dirty="0">
                <a:solidFill>
                  <a:schemeClr val="tx1"/>
                </a:solidFill>
                <a:latin typeface="Courier New" panose="02070309020205020404" pitchFamily="49" charset="0"/>
                <a:cs typeface="Courier New" panose="02070309020205020404" pitchFamily="49" charset="0"/>
              </a:rPr>
              <a:t> -D DEBUG -o def </a:t>
            </a:r>
            <a:r>
              <a:rPr lang="en-US" sz="1600" dirty="0" err="1">
                <a:solidFill>
                  <a:schemeClr val="tx1"/>
                </a:solidFill>
                <a:latin typeface="Courier New" panose="02070309020205020404" pitchFamily="49" charset="0"/>
                <a:cs typeface="Courier New" panose="02070309020205020404" pitchFamily="49" charset="0"/>
              </a:rPr>
              <a:t>def.c</a:t>
            </a:r>
            <a:endParaRPr lang="en-US" sz="1600" dirty="0">
              <a:solidFill>
                <a:schemeClr val="tx1"/>
              </a:solidFill>
              <a:latin typeface="Courier New" panose="02070309020205020404" pitchFamily="49" charset="0"/>
              <a:cs typeface="Courier New" panose="02070309020205020404" pitchFamily="49" charset="0"/>
            </a:endParaRPr>
          </a:p>
          <a:p>
            <a:r>
              <a:rPr lang="en-US" sz="1600" dirty="0">
                <a:solidFill>
                  <a:schemeClr val="tx1"/>
                </a:solidFill>
                <a:latin typeface="Courier New" panose="02070309020205020404" pitchFamily="49" charset="0"/>
                <a:cs typeface="Courier New" panose="02070309020205020404" pitchFamily="49" charset="0"/>
              </a:rPr>
              <a:t>% ./def</a:t>
            </a:r>
          </a:p>
          <a:p>
            <a:r>
              <a:rPr lang="en-US" sz="1600" dirty="0">
                <a:solidFill>
                  <a:schemeClr val="tx1"/>
                </a:solidFill>
                <a:latin typeface="Courier New" panose="02070309020205020404" pitchFamily="49" charset="0"/>
                <a:cs typeface="Courier New" panose="02070309020205020404" pitchFamily="49" charset="0"/>
              </a:rPr>
              <a:t>Debug flag on</a:t>
            </a:r>
          </a:p>
          <a:p>
            <a:r>
              <a:rPr lang="en-US" sz="1600" dirty="0">
                <a:solidFill>
                  <a:schemeClr val="tx1"/>
                </a:solidFill>
                <a:latin typeface="Courier New" panose="02070309020205020404" pitchFamily="49" charset="0"/>
                <a:cs typeface="Courier New" panose="02070309020205020404" pitchFamily="49" charset="0"/>
              </a:rPr>
              <a:t>Hello world</a:t>
            </a:r>
          </a:p>
        </p:txBody>
      </p:sp>
      <p:cxnSp>
        <p:nvCxnSpPr>
          <p:cNvPr id="7" name="Straight Arrow Connector 11">
            <a:extLst>
              <a:ext uri="{FF2B5EF4-FFF2-40B4-BE49-F238E27FC236}">
                <a16:creationId xmlns:a16="http://schemas.microsoft.com/office/drawing/2014/main" id="{B53AAD5E-8D50-44B3-8995-F0153CD78E21}"/>
              </a:ext>
            </a:extLst>
          </p:cNvPr>
          <p:cNvCxnSpPr/>
          <p:nvPr/>
        </p:nvCxnSpPr>
        <p:spPr bwMode="auto">
          <a:xfrm flipH="1">
            <a:off x="3253111" y="5402304"/>
            <a:ext cx="152400" cy="30092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8" name="Straight Arrow Connector 12">
            <a:extLst>
              <a:ext uri="{FF2B5EF4-FFF2-40B4-BE49-F238E27FC236}">
                <a16:creationId xmlns:a16="http://schemas.microsoft.com/office/drawing/2014/main" id="{13671AE6-3473-4C87-887D-425D39D91CF3}"/>
              </a:ext>
            </a:extLst>
          </p:cNvPr>
          <p:cNvCxnSpPr>
            <a:cxnSpLocks/>
          </p:cNvCxnSpPr>
          <p:nvPr/>
        </p:nvCxnSpPr>
        <p:spPr bwMode="auto">
          <a:xfrm>
            <a:off x="5074373" y="5414076"/>
            <a:ext cx="159241" cy="30092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501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DFB39-116E-4827-9154-05E357BC1ABA}"/>
              </a:ext>
            </a:extLst>
          </p:cNvPr>
          <p:cNvSpPr>
            <a:spLocks noGrp="1"/>
          </p:cNvSpPr>
          <p:nvPr>
            <p:ph type="title"/>
          </p:nvPr>
        </p:nvSpPr>
        <p:spPr>
          <a:xfrm>
            <a:off x="0" y="435678"/>
            <a:ext cx="9144000" cy="762000"/>
          </a:xfrm>
        </p:spPr>
        <p:txBody>
          <a:bodyPr/>
          <a:lstStyle/>
          <a:p>
            <a:r>
              <a:rPr lang="en-US" altLang="zh-CN" sz="3400" dirty="0"/>
              <a:t>Example: Conditional Compilation for Portability</a:t>
            </a:r>
            <a:endParaRPr lang="zh-CN" altLang="en-US" sz="3400" dirty="0"/>
          </a:p>
        </p:txBody>
      </p:sp>
      <p:sp>
        <p:nvSpPr>
          <p:cNvPr id="3" name="内容占位符 2">
            <a:extLst>
              <a:ext uri="{FF2B5EF4-FFF2-40B4-BE49-F238E27FC236}">
                <a16:creationId xmlns:a16="http://schemas.microsoft.com/office/drawing/2014/main" id="{712B3006-7D88-4151-A56A-9809064EA704}"/>
              </a:ext>
            </a:extLst>
          </p:cNvPr>
          <p:cNvSpPr>
            <a:spLocks noGrp="1"/>
          </p:cNvSpPr>
          <p:nvPr>
            <p:ph idx="1"/>
          </p:nvPr>
        </p:nvSpPr>
        <p:spPr/>
        <p:txBody>
          <a:bodyPr/>
          <a:lstStyle/>
          <a:p>
            <a:r>
              <a:rPr lang="en-US" altLang="zh-CN" dirty="0"/>
              <a:t>Compilers with “built in” constants defined</a:t>
            </a:r>
          </a:p>
          <a:p>
            <a:r>
              <a:rPr lang="en-US" altLang="zh-CN" dirty="0"/>
              <a:t>Use to conditionally include code</a:t>
            </a:r>
          </a:p>
          <a:p>
            <a:pPr lvl="1"/>
            <a:r>
              <a:rPr lang="en-US" altLang="zh-CN" dirty="0"/>
              <a:t>Operating system specific code</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#if defined(__i386__) || defined(WIN32) || …</a:t>
            </a:r>
          </a:p>
          <a:p>
            <a:pPr lvl="1"/>
            <a:endParaRPr lang="en-US" altLang="zh-CN" dirty="0"/>
          </a:p>
          <a:p>
            <a:pPr lvl="1"/>
            <a:r>
              <a:rPr lang="en-US" altLang="zh-CN" dirty="0"/>
              <a:t>Compiler-specific code</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#if defined(__ICC) || defined(__INTEL_COMPILER)</a:t>
            </a:r>
          </a:p>
          <a:p>
            <a:pPr lvl="1"/>
            <a:endParaRPr lang="en-US" altLang="zh-CN" dirty="0"/>
          </a:p>
          <a:p>
            <a:pPr lvl="1"/>
            <a:r>
              <a:rPr lang="en-US" altLang="zh-CN" dirty="0"/>
              <a:t>Processor-specific code</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#if defined(__SSE__)</a:t>
            </a:r>
          </a:p>
          <a:p>
            <a:endParaRPr lang="zh-CN" altLang="en-US" dirty="0"/>
          </a:p>
        </p:txBody>
      </p:sp>
    </p:spTree>
    <p:extLst>
      <p:ext uri="{BB962C8B-B14F-4D97-AF65-F5344CB8AC3E}">
        <p14:creationId xmlns:p14="http://schemas.microsoft.com/office/powerpoint/2010/main" val="262585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65CCF-4D26-4F53-9ED4-9861498A549D}"/>
              </a:ext>
            </a:extLst>
          </p:cNvPr>
          <p:cNvSpPr>
            <a:spLocks noGrp="1"/>
          </p:cNvSpPr>
          <p:nvPr>
            <p:ph type="title"/>
          </p:nvPr>
        </p:nvSpPr>
        <p:spPr/>
        <p:txBody>
          <a:bodyPr/>
          <a:lstStyle/>
          <a:p>
            <a:r>
              <a:rPr lang="en-US" altLang="zh-CN" dirty="0"/>
              <a:t>Compiler</a:t>
            </a:r>
            <a:endParaRPr lang="zh-CN" altLang="en-US" dirty="0"/>
          </a:p>
        </p:txBody>
      </p:sp>
      <p:sp>
        <p:nvSpPr>
          <p:cNvPr id="3" name="内容占位符 2">
            <a:extLst>
              <a:ext uri="{FF2B5EF4-FFF2-40B4-BE49-F238E27FC236}">
                <a16:creationId xmlns:a16="http://schemas.microsoft.com/office/drawing/2014/main" id="{F85DA797-AA48-4880-A4C7-EB9B9FCA95EA}"/>
              </a:ext>
            </a:extLst>
          </p:cNvPr>
          <p:cNvSpPr>
            <a:spLocks noGrp="1"/>
          </p:cNvSpPr>
          <p:nvPr>
            <p:ph idx="1"/>
          </p:nvPr>
        </p:nvSpPr>
        <p:spPr>
          <a:xfrm>
            <a:off x="396875" y="1143000"/>
            <a:ext cx="8747125" cy="4972050"/>
          </a:xfrm>
        </p:spPr>
        <p:txBody>
          <a:bodyPr/>
          <a:lstStyle/>
          <a:p>
            <a:r>
              <a:rPr lang="en-US" altLang="zh-CN" dirty="0"/>
              <a:t>Next, </a:t>
            </a:r>
            <a:r>
              <a:rPr lang="en-US" altLang="zh-CN" i="1" dirty="0" err="1">
                <a:solidFill>
                  <a:srgbClr val="C00000"/>
                </a:solidFill>
              </a:rPr>
              <a:t>gcc</a:t>
            </a:r>
            <a:r>
              <a:rPr lang="en-US" altLang="zh-CN" dirty="0"/>
              <a:t> invokes </a:t>
            </a:r>
            <a:r>
              <a:rPr lang="en-US" altLang="zh-CN" i="1" dirty="0">
                <a:solidFill>
                  <a:srgbClr val="C00000"/>
                </a:solidFill>
              </a:rPr>
              <a:t>cc1</a:t>
            </a:r>
            <a:r>
              <a:rPr lang="en-US" altLang="zh-CN" dirty="0"/>
              <a:t> to generate assembly code</a:t>
            </a:r>
          </a:p>
          <a:p>
            <a:pPr lvl="1"/>
            <a:r>
              <a:rPr lang="en-US" altLang="zh-CN" dirty="0"/>
              <a:t>Translates high-level C code into assembly</a:t>
            </a:r>
          </a:p>
        </p:txBody>
      </p:sp>
      <p:sp>
        <p:nvSpPr>
          <p:cNvPr id="5" name="Rectangle 10">
            <a:extLst>
              <a:ext uri="{FF2B5EF4-FFF2-40B4-BE49-F238E27FC236}">
                <a16:creationId xmlns:a16="http://schemas.microsoft.com/office/drawing/2014/main" id="{C27EA476-5FFB-42DA-B070-CC9438C820DE}"/>
              </a:ext>
            </a:extLst>
          </p:cNvPr>
          <p:cNvSpPr/>
          <p:nvPr/>
        </p:nvSpPr>
        <p:spPr>
          <a:xfrm>
            <a:off x="1600200" y="1951456"/>
            <a:ext cx="5943600" cy="2040687"/>
          </a:xfrm>
          <a:prstGeom prst="rect">
            <a:avLst/>
          </a:prstGeom>
          <a:solidFill>
            <a:srgbClr val="F6F5BD"/>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extern </a:t>
            </a:r>
            <a:r>
              <a:rPr lang="en-US" sz="1400" b="1" dirty="0" err="1">
                <a:solidFill>
                  <a:srgbClr val="000000"/>
                </a:solidFill>
                <a:latin typeface="Courier New" pitchFamily="49" charset="0"/>
                <a:ea typeface="DejaVu LGC Sans" charset="0"/>
                <a:cs typeface="DejaVu LGC Sans" charset="0"/>
              </a:rPr>
              <a:t>int</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printf</a:t>
            </a:r>
            <a:r>
              <a:rPr lang="en-US" sz="1400" b="1" dirty="0">
                <a:solidFill>
                  <a:srgbClr val="000000"/>
                </a:solidFill>
                <a:latin typeface="Courier New" pitchFamily="49" charset="0"/>
                <a:ea typeface="DejaVu LGC Sans" charset="0"/>
                <a:cs typeface="DejaVu LGC Sans" charset="0"/>
              </a:rPr>
              <a:t> (const char *__restrict __format, ...);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err="1">
                <a:solidFill>
                  <a:srgbClr val="000000"/>
                </a:solidFill>
                <a:latin typeface="Courier New" pitchFamily="49" charset="0"/>
                <a:ea typeface="DejaVu LGC Sans" charset="0"/>
                <a:cs typeface="DejaVu LGC Sans" charset="0"/>
              </a:rPr>
              <a:t>int</a:t>
            </a:r>
            <a:r>
              <a:rPr lang="en-US" sz="1400" b="1" dirty="0">
                <a:solidFill>
                  <a:srgbClr val="000000"/>
                </a:solidFill>
                <a:latin typeface="Courier New" pitchFamily="49" charset="0"/>
                <a:ea typeface="DejaVu LGC Sans" charset="0"/>
                <a:cs typeface="DejaVu LGC Sans" charset="0"/>
              </a:rPr>
              <a:t> main()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printf</a:t>
            </a:r>
            <a:r>
              <a:rPr lang="en-US" sz="1400" b="1" dirty="0">
                <a:solidFill>
                  <a:srgbClr val="000000"/>
                </a:solidFill>
                <a:latin typeface="Courier New" pitchFamily="49" charset="0"/>
                <a:ea typeface="DejaVu LGC Sans" charset="0"/>
                <a:cs typeface="DejaVu LGC Sans" charset="0"/>
              </a:rPr>
              <a:t>("hello, world %d\n",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p:txBody>
      </p:sp>
      <p:sp>
        <p:nvSpPr>
          <p:cNvPr id="6" name="Rectangle 7">
            <a:extLst>
              <a:ext uri="{FF2B5EF4-FFF2-40B4-BE49-F238E27FC236}">
                <a16:creationId xmlns:a16="http://schemas.microsoft.com/office/drawing/2014/main" id="{652C4C8B-052E-4BD0-8194-4706612F7378}"/>
              </a:ext>
            </a:extLst>
          </p:cNvPr>
          <p:cNvSpPr/>
          <p:nvPr/>
        </p:nvSpPr>
        <p:spPr>
          <a:xfrm>
            <a:off x="2133600" y="3876792"/>
            <a:ext cx="4959927" cy="2960426"/>
          </a:xfrm>
          <a:prstGeom prst="rect">
            <a:avLst/>
          </a:prstGeom>
          <a:solidFill>
            <a:srgbClr val="D5F1CF"/>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		</a:t>
            </a:r>
            <a:r>
              <a:rPr lang="en-US" sz="1400" b="1">
                <a:solidFill>
                  <a:srgbClr val="000000"/>
                </a:solidFill>
                <a:latin typeface="Courier New" pitchFamily="49" charset="0"/>
                <a:ea typeface="DejaVu LGC Sans" charset="0"/>
                <a:cs typeface="DejaVu LGC Sans" charset="0"/>
              </a:rPr>
              <a:t>.section        </a:t>
            </a:r>
            <a:r>
              <a:rPr lang="en-US" sz="1400" b="1" dirty="0">
                <a:solidFill>
                  <a:srgbClr val="000000"/>
                </a:solidFill>
                <a:latin typeface="Courier New" pitchFamily="49" charset="0"/>
                <a:ea typeface="DejaVu LGC Sans" charset="0"/>
                <a:cs typeface="DejaVu LGC Sans" charset="0"/>
              </a:rPr>
              <a:t>.</a:t>
            </a:r>
            <a:r>
              <a:rPr lang="en-US" sz="1400" b="1" dirty="0" err="1">
                <a:solidFill>
                  <a:srgbClr val="000000"/>
                </a:solidFill>
                <a:latin typeface="Courier New" pitchFamily="49" charset="0"/>
                <a:ea typeface="DejaVu LGC Sans" charset="0"/>
                <a:cs typeface="DejaVu LGC Sans" charset="0"/>
              </a:rPr>
              <a:t>rodata</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.LC0:</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.string "hello, world %d\n"</a:t>
            </a:r>
            <a:br>
              <a:rPr lang="en-US" sz="1400" b="1" dirty="0">
                <a:solidFill>
                  <a:srgbClr val="000000"/>
                </a:solidFill>
                <a:latin typeface="Courier New" pitchFamily="49" charset="0"/>
                <a:ea typeface="DejaVu LGC Sans" charset="0"/>
                <a:cs typeface="DejaVu LGC Sans" charset="0"/>
              </a:rPr>
            </a:b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.text</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main:</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pushq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rsp</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$4, %</a:t>
            </a:r>
            <a:r>
              <a:rPr lang="en-US" sz="1400" b="1" dirty="0" err="1">
                <a:solidFill>
                  <a:srgbClr val="000000"/>
                </a:solidFill>
                <a:latin typeface="Courier New" pitchFamily="49" charset="0"/>
                <a:ea typeface="DejaVu LGC Sans" charset="0"/>
                <a:cs typeface="DejaVu LGC Sans" charset="0"/>
              </a:rPr>
              <a:t>esi</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$.LC0, %</a:t>
            </a:r>
            <a:r>
              <a:rPr lang="en-US" sz="1400" b="1" dirty="0" err="1">
                <a:solidFill>
                  <a:srgbClr val="000000"/>
                </a:solidFill>
                <a:latin typeface="Courier New" pitchFamily="49" charset="0"/>
                <a:ea typeface="DejaVu LGC Sans" charset="0"/>
                <a:cs typeface="DejaVu LGC Sans" charset="0"/>
              </a:rPr>
              <a:t>edi</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$0, %</a:t>
            </a:r>
            <a:r>
              <a:rPr lang="en-US" sz="1400" b="1" dirty="0" err="1">
                <a:solidFill>
                  <a:srgbClr val="000000"/>
                </a:solidFill>
                <a:latin typeface="Courier New" pitchFamily="49" charset="0"/>
                <a:ea typeface="DejaVu LGC Sans" charset="0"/>
                <a:cs typeface="DejaVu LGC Sans" charset="0"/>
              </a:rPr>
              <a:t>eax</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call    </a:t>
            </a:r>
            <a:r>
              <a:rPr lang="en-US" sz="1400" b="1" dirty="0" err="1">
                <a:solidFill>
                  <a:srgbClr val="000000"/>
                </a:solidFill>
                <a:latin typeface="Courier New" pitchFamily="49" charset="0"/>
                <a:ea typeface="DejaVu LGC Sans" charset="0"/>
                <a:cs typeface="DejaVu LGC Sans" charset="0"/>
              </a:rPr>
              <a:t>printf</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popq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ret </a:t>
            </a:r>
          </a:p>
        </p:txBody>
      </p:sp>
      <p:cxnSp>
        <p:nvCxnSpPr>
          <p:cNvPr id="7" name="直接箭头连接符 6">
            <a:extLst>
              <a:ext uri="{FF2B5EF4-FFF2-40B4-BE49-F238E27FC236}">
                <a16:creationId xmlns:a16="http://schemas.microsoft.com/office/drawing/2014/main" id="{985B85EA-88F7-4291-8A60-2E2072FC1F24}"/>
              </a:ext>
            </a:extLst>
          </p:cNvPr>
          <p:cNvCxnSpPr/>
          <p:nvPr/>
        </p:nvCxnSpPr>
        <p:spPr bwMode="auto">
          <a:xfrm>
            <a:off x="2362200" y="3649243"/>
            <a:ext cx="0" cy="685800"/>
          </a:xfrm>
          <a:prstGeom prst="straightConnector1">
            <a:avLst/>
          </a:prstGeom>
          <a:noFill/>
          <a:ln w="381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245908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65CCF-4D26-4F53-9ED4-9861498A549D}"/>
              </a:ext>
            </a:extLst>
          </p:cNvPr>
          <p:cNvSpPr>
            <a:spLocks noGrp="1"/>
          </p:cNvSpPr>
          <p:nvPr>
            <p:ph type="title"/>
          </p:nvPr>
        </p:nvSpPr>
        <p:spPr/>
        <p:txBody>
          <a:bodyPr/>
          <a:lstStyle/>
          <a:p>
            <a:r>
              <a:rPr lang="en-US" altLang="zh-CN" dirty="0"/>
              <a:t>Assembler</a:t>
            </a:r>
            <a:endParaRPr lang="zh-CN" altLang="en-US" dirty="0"/>
          </a:p>
        </p:txBody>
      </p:sp>
      <p:sp>
        <p:nvSpPr>
          <p:cNvPr id="3" name="内容占位符 2">
            <a:extLst>
              <a:ext uri="{FF2B5EF4-FFF2-40B4-BE49-F238E27FC236}">
                <a16:creationId xmlns:a16="http://schemas.microsoft.com/office/drawing/2014/main" id="{F85DA797-AA48-4880-A4C7-EB9B9FCA95EA}"/>
              </a:ext>
            </a:extLst>
          </p:cNvPr>
          <p:cNvSpPr>
            <a:spLocks noGrp="1"/>
          </p:cNvSpPr>
          <p:nvPr>
            <p:ph idx="1"/>
          </p:nvPr>
        </p:nvSpPr>
        <p:spPr>
          <a:xfrm>
            <a:off x="396875" y="1143000"/>
            <a:ext cx="8747125" cy="4972050"/>
          </a:xfrm>
        </p:spPr>
        <p:txBody>
          <a:bodyPr/>
          <a:lstStyle/>
          <a:p>
            <a:r>
              <a:rPr lang="en-US" altLang="zh-CN" dirty="0"/>
              <a:t>Furthermore, </a:t>
            </a:r>
            <a:r>
              <a:rPr lang="en-US" altLang="zh-CN" i="1" dirty="0" err="1">
                <a:solidFill>
                  <a:srgbClr val="C00000"/>
                </a:solidFill>
              </a:rPr>
              <a:t>gcc</a:t>
            </a:r>
            <a:r>
              <a:rPr lang="en-US" altLang="zh-CN" dirty="0"/>
              <a:t> invokes </a:t>
            </a:r>
            <a:r>
              <a:rPr lang="en-US" altLang="zh-CN" i="1" dirty="0">
                <a:solidFill>
                  <a:srgbClr val="C00000"/>
                </a:solidFill>
              </a:rPr>
              <a:t>gas</a:t>
            </a:r>
            <a:r>
              <a:rPr lang="en-US" altLang="zh-CN" dirty="0"/>
              <a:t> to generate object code</a:t>
            </a:r>
          </a:p>
          <a:p>
            <a:pPr lvl="1"/>
            <a:r>
              <a:rPr lang="en-US" altLang="zh-CN" dirty="0"/>
              <a:t>Translates assembly code into binary object code</a:t>
            </a:r>
          </a:p>
          <a:p>
            <a:pPr lvl="1"/>
            <a:endParaRPr lang="en-US" altLang="zh-CN" dirty="0"/>
          </a:p>
        </p:txBody>
      </p:sp>
      <p:sp>
        <p:nvSpPr>
          <p:cNvPr id="6" name="Rectangle 7">
            <a:extLst>
              <a:ext uri="{FF2B5EF4-FFF2-40B4-BE49-F238E27FC236}">
                <a16:creationId xmlns:a16="http://schemas.microsoft.com/office/drawing/2014/main" id="{652C4C8B-052E-4BD0-8194-4706612F7378}"/>
              </a:ext>
            </a:extLst>
          </p:cNvPr>
          <p:cNvSpPr/>
          <p:nvPr/>
        </p:nvSpPr>
        <p:spPr>
          <a:xfrm>
            <a:off x="1673100" y="2057400"/>
            <a:ext cx="4959927" cy="2960426"/>
          </a:xfrm>
          <a:prstGeom prst="rect">
            <a:avLst/>
          </a:prstGeom>
          <a:solidFill>
            <a:srgbClr val="D5F1CF"/>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		</a:t>
            </a:r>
            <a:r>
              <a:rPr lang="en-US" sz="1400" b="1">
                <a:solidFill>
                  <a:srgbClr val="000000"/>
                </a:solidFill>
                <a:latin typeface="Courier New" pitchFamily="49" charset="0"/>
                <a:ea typeface="DejaVu LGC Sans" charset="0"/>
                <a:cs typeface="DejaVu LGC Sans" charset="0"/>
              </a:rPr>
              <a:t>.section        </a:t>
            </a:r>
            <a:r>
              <a:rPr lang="en-US" sz="1400" b="1" dirty="0">
                <a:solidFill>
                  <a:srgbClr val="000000"/>
                </a:solidFill>
                <a:latin typeface="Courier New" pitchFamily="49" charset="0"/>
                <a:ea typeface="DejaVu LGC Sans" charset="0"/>
                <a:cs typeface="DejaVu LGC Sans" charset="0"/>
              </a:rPr>
              <a:t>.</a:t>
            </a:r>
            <a:r>
              <a:rPr lang="en-US" sz="1400" b="1" dirty="0" err="1">
                <a:solidFill>
                  <a:srgbClr val="000000"/>
                </a:solidFill>
                <a:latin typeface="Courier New" pitchFamily="49" charset="0"/>
                <a:ea typeface="DejaVu LGC Sans" charset="0"/>
                <a:cs typeface="DejaVu LGC Sans" charset="0"/>
              </a:rPr>
              <a:t>rodata</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.LC0:</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.string "hello, world %d\n"</a:t>
            </a:r>
            <a:br>
              <a:rPr lang="en-US" sz="1400" b="1" dirty="0">
                <a:solidFill>
                  <a:srgbClr val="000000"/>
                </a:solidFill>
                <a:latin typeface="Courier New" pitchFamily="49" charset="0"/>
                <a:ea typeface="DejaVu LGC Sans" charset="0"/>
                <a:cs typeface="DejaVu LGC Sans" charset="0"/>
              </a:rPr>
            </a:b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.text</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main:</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pushq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rsp</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$4, %</a:t>
            </a:r>
            <a:r>
              <a:rPr lang="en-US" sz="1400" b="1" dirty="0" err="1">
                <a:solidFill>
                  <a:srgbClr val="000000"/>
                </a:solidFill>
                <a:latin typeface="Courier New" pitchFamily="49" charset="0"/>
                <a:ea typeface="DejaVu LGC Sans" charset="0"/>
                <a:cs typeface="DejaVu LGC Sans" charset="0"/>
              </a:rPr>
              <a:t>esi</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$.LC0, %</a:t>
            </a:r>
            <a:r>
              <a:rPr lang="en-US" sz="1400" b="1" dirty="0" err="1">
                <a:solidFill>
                  <a:srgbClr val="000000"/>
                </a:solidFill>
                <a:latin typeface="Courier New" pitchFamily="49" charset="0"/>
                <a:ea typeface="DejaVu LGC Sans" charset="0"/>
                <a:cs typeface="DejaVu LGC Sans" charset="0"/>
              </a:rPr>
              <a:t>edi</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movl</a:t>
            </a:r>
            <a:r>
              <a:rPr lang="en-US" sz="1400" b="1" dirty="0">
                <a:solidFill>
                  <a:srgbClr val="000000"/>
                </a:solidFill>
                <a:latin typeface="Courier New" pitchFamily="49" charset="0"/>
                <a:ea typeface="DejaVu LGC Sans" charset="0"/>
                <a:cs typeface="DejaVu LGC Sans" charset="0"/>
              </a:rPr>
              <a:t>    $0, %</a:t>
            </a:r>
            <a:r>
              <a:rPr lang="en-US" sz="1400" b="1" dirty="0" err="1">
                <a:solidFill>
                  <a:srgbClr val="000000"/>
                </a:solidFill>
                <a:latin typeface="Courier New" pitchFamily="49" charset="0"/>
                <a:ea typeface="DejaVu LGC Sans" charset="0"/>
                <a:cs typeface="DejaVu LGC Sans" charset="0"/>
              </a:rPr>
              <a:t>eax</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call    </a:t>
            </a:r>
            <a:r>
              <a:rPr lang="en-US" sz="1400" b="1" dirty="0" err="1">
                <a:solidFill>
                  <a:srgbClr val="000000"/>
                </a:solidFill>
                <a:latin typeface="Courier New" pitchFamily="49" charset="0"/>
                <a:ea typeface="DejaVu LGC Sans" charset="0"/>
                <a:cs typeface="DejaVu LGC Sans" charset="0"/>
              </a:rPr>
              <a:t>printf</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popq</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rbp</a:t>
            </a:r>
            <a:br>
              <a:rPr lang="en-US" sz="1400" b="1" dirty="0">
                <a:solidFill>
                  <a:srgbClr val="000000"/>
                </a:solidFill>
                <a:latin typeface="Courier New" pitchFamily="49" charset="0"/>
                <a:ea typeface="DejaVu LGC Sans" charset="0"/>
                <a:cs typeface="DejaVu LGC Sans" charset="0"/>
              </a:rPr>
            </a:br>
            <a:r>
              <a:rPr lang="en-US" sz="1400" b="1" dirty="0">
                <a:solidFill>
                  <a:srgbClr val="000000"/>
                </a:solidFill>
                <a:latin typeface="Courier New" pitchFamily="49" charset="0"/>
                <a:ea typeface="DejaVu LGC Sans" charset="0"/>
                <a:cs typeface="DejaVu LGC Sans" charset="0"/>
              </a:rPr>
              <a:t>	ret </a:t>
            </a:r>
          </a:p>
        </p:txBody>
      </p:sp>
      <p:sp>
        <p:nvSpPr>
          <p:cNvPr id="7" name="Rectangle 18">
            <a:extLst>
              <a:ext uri="{FF2B5EF4-FFF2-40B4-BE49-F238E27FC236}">
                <a16:creationId xmlns:a16="http://schemas.microsoft.com/office/drawing/2014/main" id="{3CE8DAD9-280D-4C0A-ADB5-A1A9B9BF12AC}"/>
              </a:ext>
            </a:extLst>
          </p:cNvPr>
          <p:cNvSpPr/>
          <p:nvPr/>
        </p:nvSpPr>
        <p:spPr>
          <a:xfrm>
            <a:off x="838200" y="2028708"/>
            <a:ext cx="7696197" cy="4598823"/>
          </a:xfrm>
          <a:prstGeom prst="rect">
            <a:avLst/>
          </a:prstGeom>
          <a:solidFill>
            <a:schemeClr val="bg1"/>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readelf</a:t>
            </a:r>
            <a:r>
              <a:rPr lang="en-US" sz="1400" dirty="0">
                <a:latin typeface="Courier New" pitchFamily="49" charset="0"/>
                <a:ea typeface="DejaVu LGC Sans" charset="0"/>
                <a:cs typeface="DejaVu LGC Sans" charset="0"/>
              </a:rPr>
              <a:t> -a hello | grep </a:t>
            </a:r>
            <a:r>
              <a:rPr lang="en-US" sz="1400" dirty="0" err="1">
                <a:latin typeface="Courier New" pitchFamily="49" charset="0"/>
                <a:ea typeface="DejaVu LGC Sans" charset="0"/>
                <a:cs typeface="DejaVu LGC Sans" charset="0"/>
              </a:rPr>
              <a:t>rodata</a:t>
            </a:r>
            <a:br>
              <a:rPr lang="en-US" sz="1400" dirty="0">
                <a:latin typeface="Courier New" pitchFamily="49" charset="0"/>
                <a:ea typeface="DejaVu LGC Sans" charset="0"/>
                <a:cs typeface="DejaVu LGC Sans" charset="0"/>
              </a:rPr>
            </a:br>
            <a:r>
              <a:rPr lang="pl-PL" sz="1400" dirty="0">
                <a:latin typeface="Courier New" pitchFamily="49" charset="0"/>
                <a:ea typeface="DejaVu LGC Sans" charset="0"/>
                <a:cs typeface="DejaVu LGC Sans" charset="0"/>
              </a:rPr>
              <a:t>[1</a:t>
            </a:r>
            <a:r>
              <a:rPr lang="en-US" sz="1400" dirty="0">
                <a:latin typeface="Courier New" pitchFamily="49" charset="0"/>
                <a:ea typeface="DejaVu LGC Sans" charset="0"/>
                <a:cs typeface="DejaVu LGC Sans" charset="0"/>
              </a:rPr>
              <a:t>0</a:t>
            </a:r>
            <a:r>
              <a:rPr lang="pl-PL" sz="1400" dirty="0">
                <a:latin typeface="Courier New" pitchFamily="49" charset="0"/>
                <a:ea typeface="DejaVu LGC Sans" charset="0"/>
                <a:cs typeface="DejaVu LGC Sans" charset="0"/>
              </a:rPr>
              <a:t>] </a:t>
            </a:r>
            <a:r>
              <a:rPr lang="pl-PL" sz="1400">
                <a:latin typeface="Courier New" pitchFamily="49" charset="0"/>
                <a:ea typeface="DejaVu LGC Sans" charset="0"/>
                <a:cs typeface="DejaVu LGC Sans" charset="0"/>
              </a:rPr>
              <a:t>.rodata           PROGBITS         </a:t>
            </a:r>
            <a:r>
              <a:rPr lang="pl-PL" sz="1400" dirty="0">
                <a:solidFill>
                  <a:srgbClr val="0070C0"/>
                </a:solidFill>
                <a:latin typeface="Courier New" pitchFamily="49" charset="0"/>
                <a:ea typeface="DejaVu LGC Sans" charset="0"/>
                <a:cs typeface="DejaVu LGC Sans" charset="0"/>
              </a:rPr>
              <a:t>0000000000495d40</a:t>
            </a:r>
            <a:r>
              <a:rPr lang="pl-PL" sz="1400" dirty="0">
                <a:latin typeface="Courier New" pitchFamily="49" charset="0"/>
                <a:ea typeface="DejaVu LGC Sans" charset="0"/>
                <a:cs typeface="DejaVu LGC Sans" charset="0"/>
              </a:rPr>
              <a:t>  00095d40</a:t>
            </a:r>
            <a:endParaRPr lang="en-US" sz="1400" dirty="0">
              <a:latin typeface="Courier New" pitchFamily="49" charset="0"/>
              <a:ea typeface="DejaVu LGC Sans" charset="0"/>
              <a:cs typeface="DejaVu LGC Sans" charset="0"/>
            </a:endParaRPr>
          </a:p>
          <a:p>
            <a:pPr marL="381000" indent="-363538" eaLnBrk="1" hangingPunct="1">
              <a:lnSpc>
                <a:spcPct val="95000"/>
              </a:lnSpc>
              <a:spcBef>
                <a:spcPts val="750"/>
              </a:spcBef>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ltLang="zh-CN" sz="1400" dirty="0">
                <a:latin typeface="Courier New" pitchFamily="49" charset="0"/>
                <a:ea typeface="DejaVu LGC Sans" charset="0"/>
                <a:cs typeface="DejaVu LGC Sans" charset="0"/>
              </a:rPr>
              <a:t>#  </a:t>
            </a:r>
            <a:r>
              <a:rPr lang="en-US" altLang="zh-CN" sz="1400" dirty="0" err="1">
                <a:latin typeface="Courier New" pitchFamily="49" charset="0"/>
                <a:ea typeface="DejaVu LGC Sans" charset="0"/>
                <a:cs typeface="DejaVu LGC Sans" charset="0"/>
              </a:rPr>
              <a:t>readelf</a:t>
            </a:r>
            <a:r>
              <a:rPr lang="en-US" altLang="zh-CN" sz="1400" dirty="0">
                <a:latin typeface="Courier New" pitchFamily="49" charset="0"/>
                <a:ea typeface="DejaVu LGC Sans" charset="0"/>
                <a:cs typeface="DejaVu LGC Sans" charset="0"/>
              </a:rPr>
              <a:t> -a hello | grep -E "GLOBAL.* main“</a:t>
            </a:r>
            <a:br>
              <a:rPr lang="en-US" altLang="zh-CN" sz="1400" dirty="0">
                <a:latin typeface="Courier New" pitchFamily="49" charset="0"/>
                <a:ea typeface="DejaVu LGC Sans" charset="0"/>
                <a:cs typeface="DejaVu LGC Sans" charset="0"/>
              </a:rPr>
            </a:br>
            <a:r>
              <a:rPr lang="en-US" altLang="zh-CN" sz="1400" dirty="0">
                <a:latin typeface="Courier New" pitchFamily="49" charset="0"/>
                <a:ea typeface="DejaVu LGC Sans" charset="0"/>
                <a:cs typeface="DejaVu LGC Sans" charset="0"/>
              </a:rPr>
              <a:t>1591: </a:t>
            </a:r>
            <a:r>
              <a:rPr lang="en-US" altLang="zh-CN" sz="1400" dirty="0">
                <a:solidFill>
                  <a:srgbClr val="C00000"/>
                </a:solidFill>
                <a:latin typeface="Courier New" pitchFamily="49" charset="0"/>
                <a:ea typeface="DejaVu LGC Sans" charset="0"/>
                <a:cs typeface="DejaVu LGC Sans" charset="0"/>
              </a:rPr>
              <a:t>0000000000401190</a:t>
            </a:r>
            <a:r>
              <a:rPr lang="en-US" altLang="zh-CN" sz="1400" dirty="0">
                <a:latin typeface="Courier New" pitchFamily="49" charset="0"/>
                <a:ea typeface="DejaVu LGC Sans" charset="0"/>
                <a:cs typeface="DejaVu LGC Sans" charset="0"/>
              </a:rPr>
              <a:t>    31 FUNC    GLOBAL DEFAULT    6 </a:t>
            </a:r>
            <a:r>
              <a:rPr lang="en-US" altLang="zh-CN" sz="1400" dirty="0">
                <a:solidFill>
                  <a:srgbClr val="C00000"/>
                </a:solidFill>
                <a:latin typeface="Courier New" pitchFamily="49" charset="0"/>
                <a:ea typeface="DejaVu LGC Sans" charset="0"/>
                <a:cs typeface="DejaVu LGC Sans" charset="0"/>
              </a:rPr>
              <a:t>main</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readelf</a:t>
            </a:r>
            <a:r>
              <a:rPr lang="en-US" sz="1400" dirty="0">
                <a:latin typeface="Courier New" pitchFamily="49" charset="0"/>
                <a:ea typeface="DejaVu LGC Sans" charset="0"/>
                <a:cs typeface="DejaVu LGC Sans" charset="0"/>
              </a:rPr>
              <a:t> –x .</a:t>
            </a:r>
            <a:r>
              <a:rPr lang="en-US" sz="1400" dirty="0" err="1">
                <a:latin typeface="Courier New" pitchFamily="49" charset="0"/>
                <a:ea typeface="DejaVu LGC Sans" charset="0"/>
                <a:cs typeface="DejaVu LGC Sans" charset="0"/>
              </a:rPr>
              <a:t>rodata</a:t>
            </a:r>
            <a:r>
              <a:rPr lang="en-US" sz="1400" dirty="0">
                <a:latin typeface="Courier New" pitchFamily="49" charset="0"/>
                <a:ea typeface="DejaVu LGC Sans" charset="0"/>
                <a:cs typeface="DejaVu LGC Sans" charset="0"/>
              </a:rPr>
              <a:t> hello</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Hex dump of section '.</a:t>
            </a:r>
            <a:r>
              <a:rPr lang="en-US" sz="1400" dirty="0" err="1">
                <a:latin typeface="Courier New" pitchFamily="49" charset="0"/>
                <a:ea typeface="DejaVu LGC Sans" charset="0"/>
                <a:cs typeface="DejaVu LGC Sans" charset="0"/>
              </a:rPr>
              <a:t>rodata</a:t>
            </a:r>
            <a:r>
              <a:rPr lang="en-US" sz="1400" dirty="0">
                <a:latin typeface="Courier New" pitchFamily="49" charset="0"/>
                <a:ea typeface="DejaVu LGC Sans" charset="0"/>
                <a:cs typeface="DejaVu LGC Sans" charset="0"/>
              </a:rPr>
              <a:t>’:</a:t>
            </a:r>
            <a:br>
              <a:rPr lang="en-US" sz="1400" dirty="0">
                <a:latin typeface="Courier New" pitchFamily="49" charset="0"/>
                <a:ea typeface="DejaVu LGC Sans" charset="0"/>
                <a:cs typeface="DejaVu LGC Sans" charset="0"/>
              </a:rPr>
            </a:br>
            <a:r>
              <a:rPr lang="en-US" sz="1400" dirty="0">
                <a:solidFill>
                  <a:srgbClr val="0070C0"/>
                </a:solidFill>
                <a:latin typeface="Courier New" pitchFamily="49" charset="0"/>
                <a:ea typeface="DejaVu LGC Sans" charset="0"/>
                <a:cs typeface="DejaVu LGC Sans" charset="0"/>
              </a:rPr>
              <a:t>0x00495d40</a:t>
            </a:r>
            <a:r>
              <a:rPr lang="en-US" sz="1400" dirty="0">
                <a:latin typeface="Courier New" pitchFamily="49" charset="0"/>
                <a:ea typeface="DejaVu LGC Sans" charset="0"/>
                <a:cs typeface="DejaVu LGC Sans" charset="0"/>
              </a:rPr>
              <a:t> 01000200 68656c6c 6f2c2077 6f726c64 ....hello, world</a:t>
            </a:r>
            <a:br>
              <a:rPr lang="en-US" sz="1400" dirty="0">
                <a:latin typeface="Courier New" pitchFamily="49" charset="0"/>
                <a:ea typeface="DejaVu LGC Sans" charset="0"/>
                <a:cs typeface="DejaVu LGC Sans" charset="0"/>
              </a:rPr>
            </a:br>
            <a:r>
              <a:rPr lang="en-US" sz="1400" dirty="0">
                <a:latin typeface="Courier New" pitchFamily="49" charset="0"/>
                <a:ea typeface="DejaVu LGC Sans" charset="0"/>
                <a:cs typeface="DejaVu LGC Sans" charset="0"/>
              </a:rPr>
              <a:t>0x00495d50 2025640a 00464154 414c3a20 6b65726e  %</a:t>
            </a:r>
            <a:r>
              <a:rPr lang="en-US" sz="1400" dirty="0" err="1">
                <a:latin typeface="Courier New" pitchFamily="49" charset="0"/>
                <a:ea typeface="DejaVu LGC Sans" charset="0"/>
                <a:cs typeface="DejaVu LGC Sans" charset="0"/>
              </a:rPr>
              <a:t>d..FATAL</a:t>
            </a:r>
            <a:r>
              <a:rPr lang="en-US" sz="1400" dirty="0">
                <a:latin typeface="Courier New" pitchFamily="49" charset="0"/>
                <a:ea typeface="DejaVu LGC Sans" charset="0"/>
                <a:cs typeface="DejaVu LGC Sans" charset="0"/>
              </a:rPr>
              <a:t>: kern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latin typeface="Courier New" pitchFamily="49" charset="0"/>
                <a:ea typeface="DejaVu LGC Sans" charset="0"/>
                <a:cs typeface="DejaVu LGC Sans" charset="0"/>
              </a:rPr>
              <a:t>#  </a:t>
            </a:r>
            <a:r>
              <a:rPr lang="en-US" sz="1400" dirty="0" err="1">
                <a:latin typeface="Courier New" pitchFamily="49" charset="0"/>
                <a:ea typeface="DejaVu LGC Sans" charset="0"/>
                <a:cs typeface="DejaVu LGC Sans" charset="0"/>
              </a:rPr>
              <a:t>objdump</a:t>
            </a:r>
            <a:r>
              <a:rPr lang="en-US" sz="1400" dirty="0">
                <a:latin typeface="Courier New" pitchFamily="49" charset="0"/>
                <a:ea typeface="DejaVu LGC Sans" charset="0"/>
                <a:cs typeface="DejaVu LGC Sans" charset="0"/>
              </a:rPr>
              <a:t> –d hello</a:t>
            </a:r>
            <a:br>
              <a:rPr lang="en-US" sz="1400" dirty="0">
                <a:latin typeface="Courier New" pitchFamily="49" charset="0"/>
                <a:ea typeface="DejaVu LGC Sans" charset="0"/>
                <a:cs typeface="DejaVu LGC Sans" charset="0"/>
              </a:rPr>
            </a:br>
            <a:r>
              <a:rPr lang="en-US" sz="1400" dirty="0">
                <a:solidFill>
                  <a:srgbClr val="C00000"/>
                </a:solidFill>
                <a:latin typeface="Courier New" pitchFamily="49" charset="0"/>
                <a:ea typeface="DejaVu LGC Sans" charset="0"/>
                <a:cs typeface="DejaVu LGC Sans" charset="0"/>
              </a:rPr>
              <a:t>0000000000401190 &lt;main&gt;:</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401190:       55                      </a:t>
            </a:r>
            <a:r>
              <a:rPr lang="en-US" sz="1400" dirty="0">
                <a:latin typeface="Courier New" pitchFamily="49" charset="0"/>
                <a:ea typeface="DejaVu LGC Sans" charset="0"/>
                <a:cs typeface="DejaVu LGC Sans" charset="0"/>
              </a:rPr>
              <a:t>push   %</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401191:       48 89 e5                </a:t>
            </a:r>
            <a:r>
              <a:rPr lang="en-US" sz="1400" dirty="0">
                <a:latin typeface="Courier New" pitchFamily="49" charset="0"/>
                <a:ea typeface="DejaVu LGC Sans" charset="0"/>
                <a:cs typeface="DejaVu LGC Sans" charset="0"/>
              </a:rPr>
              <a:t>mov    %</a:t>
            </a:r>
            <a:r>
              <a:rPr lang="en-US" sz="1400" dirty="0" err="1">
                <a:latin typeface="Courier New" pitchFamily="49" charset="0"/>
                <a:ea typeface="DejaVu LGC Sans" charset="0"/>
                <a:cs typeface="DejaVu LGC Sans" charset="0"/>
              </a:rPr>
              <a:t>rsp</a:t>
            </a:r>
            <a:r>
              <a:rPr lang="en-US" sz="1400" dirty="0">
                <a:latin typeface="Courier New" pitchFamily="49" charset="0"/>
                <a:ea typeface="DejaVu LGC Sans" charset="0"/>
                <a:cs typeface="DejaVu LGC Sans" charset="0"/>
              </a:rPr>
              <a:t>,%</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401194:       be </a:t>
            </a:r>
            <a:r>
              <a:rPr lang="en-US" sz="1400" dirty="0">
                <a:latin typeface="Courier New" pitchFamily="49" charset="0"/>
                <a:ea typeface="DejaVu LGC Sans" charset="0"/>
                <a:cs typeface="DejaVu LGC Sans" charset="0"/>
              </a:rPr>
              <a:t>04 00 </a:t>
            </a:r>
            <a:r>
              <a:rPr lang="en-US" sz="1400">
                <a:latin typeface="Courier New" pitchFamily="49" charset="0"/>
                <a:ea typeface="DejaVu LGC Sans" charset="0"/>
                <a:cs typeface="DejaVu LGC Sans" charset="0"/>
              </a:rPr>
              <a:t>00 00          </a:t>
            </a:r>
            <a:r>
              <a:rPr lang="en-US" sz="1400" dirty="0">
                <a:latin typeface="Courier New" pitchFamily="49" charset="0"/>
                <a:ea typeface="DejaVu LGC Sans" charset="0"/>
                <a:cs typeface="DejaVu LGC Sans" charset="0"/>
              </a:rPr>
              <a:t>mov    $0x4,%esi</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401199:       bf </a:t>
            </a:r>
            <a:r>
              <a:rPr lang="en-US" sz="1400" dirty="0">
                <a:latin typeface="Courier New" pitchFamily="49" charset="0"/>
                <a:ea typeface="DejaVu LGC Sans" charset="0"/>
                <a:cs typeface="DejaVu LGC Sans" charset="0"/>
              </a:rPr>
              <a:t>44 5d </a:t>
            </a:r>
            <a:r>
              <a:rPr lang="en-US" sz="1400">
                <a:latin typeface="Courier New" pitchFamily="49" charset="0"/>
                <a:ea typeface="DejaVu LGC Sans" charset="0"/>
                <a:cs typeface="DejaVu LGC Sans" charset="0"/>
              </a:rPr>
              <a:t>49 00          </a:t>
            </a:r>
            <a:r>
              <a:rPr lang="en-US" sz="1400" dirty="0">
                <a:latin typeface="Courier New" pitchFamily="49" charset="0"/>
                <a:ea typeface="DejaVu LGC Sans" charset="0"/>
                <a:cs typeface="DejaVu LGC Sans" charset="0"/>
              </a:rPr>
              <a:t>mov    $0x495d44,%edi</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40119e:       b8 </a:t>
            </a:r>
            <a:r>
              <a:rPr lang="en-US" sz="1400" dirty="0">
                <a:latin typeface="Courier New" pitchFamily="49" charset="0"/>
                <a:ea typeface="DejaVu LGC Sans" charset="0"/>
                <a:cs typeface="DejaVu LGC Sans" charset="0"/>
              </a:rPr>
              <a:t>00 00 </a:t>
            </a:r>
            <a:r>
              <a:rPr lang="en-US" sz="1400">
                <a:latin typeface="Courier New" pitchFamily="49" charset="0"/>
                <a:ea typeface="DejaVu LGC Sans" charset="0"/>
                <a:cs typeface="DejaVu LGC Sans" charset="0"/>
              </a:rPr>
              <a:t>00 00          </a:t>
            </a:r>
            <a:r>
              <a:rPr lang="en-US" sz="1400" dirty="0">
                <a:latin typeface="Courier New" pitchFamily="49" charset="0"/>
                <a:ea typeface="DejaVu LGC Sans" charset="0"/>
                <a:cs typeface="DejaVu LGC Sans" charset="0"/>
              </a:rPr>
              <a:t>mov    $0x0,%eax</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4011a3:       e8 </a:t>
            </a:r>
            <a:r>
              <a:rPr lang="en-US" sz="1400" dirty="0">
                <a:latin typeface="Courier New" pitchFamily="49" charset="0"/>
                <a:ea typeface="DejaVu LGC Sans" charset="0"/>
                <a:cs typeface="DejaVu LGC Sans" charset="0"/>
              </a:rPr>
              <a:t>d8 0e </a:t>
            </a:r>
            <a:r>
              <a:rPr lang="en-US" sz="1400">
                <a:latin typeface="Courier New" pitchFamily="49" charset="0"/>
                <a:ea typeface="DejaVu LGC Sans" charset="0"/>
                <a:cs typeface="DejaVu LGC Sans" charset="0"/>
              </a:rPr>
              <a:t>00 00          </a:t>
            </a:r>
            <a:r>
              <a:rPr lang="en-US" sz="1400" dirty="0" err="1">
                <a:latin typeface="Courier New" pitchFamily="49" charset="0"/>
                <a:ea typeface="DejaVu LGC Sans" charset="0"/>
                <a:cs typeface="DejaVu LGC Sans" charset="0"/>
              </a:rPr>
              <a:t>callq</a:t>
            </a:r>
            <a:r>
              <a:rPr lang="en-US" sz="1400" dirty="0">
                <a:latin typeface="Courier New" pitchFamily="49" charset="0"/>
                <a:ea typeface="DejaVu LGC Sans" charset="0"/>
                <a:cs typeface="DejaVu LGC Sans" charset="0"/>
              </a:rPr>
              <a:t>  402080 &lt;_</a:t>
            </a:r>
            <a:r>
              <a:rPr lang="en-US" sz="1400" dirty="0" err="1">
                <a:latin typeface="Courier New" pitchFamily="49" charset="0"/>
                <a:ea typeface="DejaVu LGC Sans" charset="0"/>
                <a:cs typeface="DejaVu LGC Sans" charset="0"/>
              </a:rPr>
              <a:t>IO_printf</a:t>
            </a:r>
            <a:r>
              <a:rPr lang="en-US" sz="1400" dirty="0">
                <a:latin typeface="Courier New" pitchFamily="49" charset="0"/>
                <a:ea typeface="DejaVu LGC Sans" charset="0"/>
                <a:cs typeface="DejaVu LGC Sans" charset="0"/>
              </a:rPr>
              <a:t>&gt;</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4011a8:       b8 </a:t>
            </a:r>
            <a:r>
              <a:rPr lang="en-US" sz="1400" dirty="0">
                <a:latin typeface="Courier New" pitchFamily="49" charset="0"/>
                <a:ea typeface="DejaVu LGC Sans" charset="0"/>
                <a:cs typeface="DejaVu LGC Sans" charset="0"/>
              </a:rPr>
              <a:t>00 00 </a:t>
            </a:r>
            <a:r>
              <a:rPr lang="en-US" sz="1400">
                <a:latin typeface="Courier New" pitchFamily="49" charset="0"/>
                <a:ea typeface="DejaVu LGC Sans" charset="0"/>
                <a:cs typeface="DejaVu LGC Sans" charset="0"/>
              </a:rPr>
              <a:t>00 00          </a:t>
            </a:r>
            <a:r>
              <a:rPr lang="en-US" sz="1400" dirty="0">
                <a:latin typeface="Courier New" pitchFamily="49" charset="0"/>
                <a:ea typeface="DejaVu LGC Sans" charset="0"/>
                <a:cs typeface="DejaVu LGC Sans" charset="0"/>
              </a:rPr>
              <a:t>mov    $0x0,%eax</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4011ad:       5d                      </a:t>
            </a:r>
            <a:r>
              <a:rPr lang="en-US" sz="1400" dirty="0">
                <a:latin typeface="Courier New" pitchFamily="49" charset="0"/>
                <a:ea typeface="DejaVu LGC Sans" charset="0"/>
                <a:cs typeface="DejaVu LGC Sans" charset="0"/>
              </a:rPr>
              <a:t>pop    %</a:t>
            </a:r>
            <a:r>
              <a:rPr lang="en-US" sz="1400" dirty="0" err="1">
                <a:latin typeface="Courier New" pitchFamily="49" charset="0"/>
                <a:ea typeface="DejaVu LGC Sans" charset="0"/>
                <a:cs typeface="DejaVu LGC Sans" charset="0"/>
              </a:rPr>
              <a:t>rbp</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4011ae:       c3                      </a:t>
            </a:r>
            <a:r>
              <a:rPr lang="en-US" sz="1400" dirty="0" err="1">
                <a:latin typeface="Courier New" pitchFamily="49" charset="0"/>
                <a:ea typeface="DejaVu LGC Sans" charset="0"/>
                <a:cs typeface="DejaVu LGC Sans" charset="0"/>
              </a:rPr>
              <a:t>retq</a:t>
            </a:r>
            <a:br>
              <a:rPr lang="en-US" sz="1400" dirty="0">
                <a:latin typeface="Courier New" pitchFamily="49" charset="0"/>
                <a:ea typeface="DejaVu LGC Sans" charset="0"/>
                <a:cs typeface="DejaVu LGC Sans" charset="0"/>
              </a:rPr>
            </a:br>
            <a:r>
              <a:rPr lang="en-US" sz="1400">
                <a:latin typeface="Courier New" pitchFamily="49" charset="0"/>
                <a:ea typeface="DejaVu LGC Sans" charset="0"/>
                <a:cs typeface="DejaVu LGC Sans" charset="0"/>
              </a:rPr>
              <a:t>4011af:       90                      </a:t>
            </a:r>
            <a:r>
              <a:rPr lang="en-US" sz="1400" dirty="0" err="1">
                <a:latin typeface="Courier New" pitchFamily="49" charset="0"/>
                <a:ea typeface="DejaVu LGC Sans" charset="0"/>
                <a:cs typeface="DejaVu LGC Sans" charset="0"/>
              </a:rPr>
              <a:t>nop</a:t>
            </a:r>
            <a:endParaRPr lang="en-US" sz="1400" dirty="0">
              <a:latin typeface="Courier New" pitchFamily="49" charset="0"/>
              <a:ea typeface="DejaVu LGC Sans" charset="0"/>
              <a:cs typeface="DejaVu LGC Sans" charset="0"/>
            </a:endParaRPr>
          </a:p>
        </p:txBody>
      </p:sp>
    </p:spTree>
    <p:extLst>
      <p:ext uri="{BB962C8B-B14F-4D97-AF65-F5344CB8AC3E}">
        <p14:creationId xmlns:p14="http://schemas.microsoft.com/office/powerpoint/2010/main" val="413979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dirty="0"/>
              <a:t>Linking</a:t>
            </a:r>
          </a:p>
        </p:txBody>
      </p:sp>
      <p:sp>
        <p:nvSpPr>
          <p:cNvPr id="228355" name="Rectangle 3"/>
          <p:cNvSpPr>
            <a:spLocks noGrp="1" noChangeArrowheads="1"/>
          </p:cNvSpPr>
          <p:nvPr>
            <p:ph type="body" idx="1"/>
          </p:nvPr>
        </p:nvSpPr>
        <p:spPr>
          <a:xfrm>
            <a:off x="404813" y="1219200"/>
            <a:ext cx="7772400" cy="1143000"/>
          </a:xfrm>
          <a:solidFill>
            <a:srgbClr val="E0E0E0"/>
          </a:solidFill>
          <a:ln>
            <a:solidFill>
              <a:srgbClr val="000004"/>
            </a:solidFill>
          </a:ln>
        </p:spPr>
        <p:txBody>
          <a:bodyPr/>
          <a:lstStyle/>
          <a:p>
            <a:r>
              <a:rPr lang="en-US" sz="2000">
                <a:latin typeface="Calibri"/>
                <a:cs typeface="Calibri"/>
              </a:rPr>
              <a:t>Programs are translated and linked using a </a:t>
            </a:r>
            <a:r>
              <a:rPr lang="en-US" sz="2000" i="1">
                <a:latin typeface="Calibri"/>
                <a:cs typeface="Calibri"/>
              </a:rPr>
              <a:t>compiler driver</a:t>
            </a:r>
            <a:r>
              <a:rPr lang="en-US" sz="2000">
                <a:latin typeface="Calibri"/>
                <a:cs typeface="Calibri"/>
              </a:rPr>
              <a:t>:</a:t>
            </a:r>
          </a:p>
          <a:p>
            <a:pPr lvl="1"/>
            <a:r>
              <a:rPr lang="en-US" sz="1800" err="1">
                <a:latin typeface="Courier New" charset="0"/>
              </a:rPr>
              <a:t>linux</a:t>
            </a:r>
            <a:r>
              <a:rPr lang="en-US" sz="1800">
                <a:latin typeface="Courier New" charset="0"/>
              </a:rPr>
              <a:t>&gt; </a:t>
            </a:r>
            <a:r>
              <a:rPr lang="en-US" sz="1800" i="1" err="1">
                <a:latin typeface="Courier New" charset="0"/>
              </a:rPr>
              <a:t>gcc</a:t>
            </a:r>
            <a:r>
              <a:rPr lang="en-US" sz="1800" i="1">
                <a:latin typeface="Courier New" charset="0"/>
              </a:rPr>
              <a:t> -</a:t>
            </a:r>
            <a:r>
              <a:rPr lang="en-US" sz="1800" i="1" err="1">
                <a:latin typeface="Courier New" charset="0"/>
              </a:rPr>
              <a:t>Og</a:t>
            </a:r>
            <a:r>
              <a:rPr lang="en-US" sz="1800" i="1">
                <a:latin typeface="Courier New" charset="0"/>
              </a:rPr>
              <a:t> -o </a:t>
            </a:r>
            <a:r>
              <a:rPr lang="en-US" sz="1800" i="1" err="1">
                <a:latin typeface="Courier New" charset="0"/>
              </a:rPr>
              <a:t>prog</a:t>
            </a:r>
            <a:r>
              <a:rPr lang="en-US" sz="1800" i="1">
                <a:latin typeface="Courier New" charset="0"/>
              </a:rPr>
              <a:t> </a:t>
            </a:r>
            <a:r>
              <a:rPr lang="en-US" sz="1800" i="1" err="1">
                <a:latin typeface="Courier New" charset="0"/>
              </a:rPr>
              <a:t>main.c</a:t>
            </a:r>
            <a:r>
              <a:rPr lang="en-US" sz="1800" i="1">
                <a:latin typeface="Courier New" charset="0"/>
              </a:rPr>
              <a:t> </a:t>
            </a:r>
            <a:r>
              <a:rPr lang="en-US" sz="1800" i="1" err="1">
                <a:latin typeface="Courier New" charset="0"/>
              </a:rPr>
              <a:t>sum.c</a:t>
            </a:r>
            <a:endParaRPr lang="en-US" sz="1800" i="1">
              <a:latin typeface="Courier New" charset="0"/>
            </a:endParaRPr>
          </a:p>
          <a:p>
            <a:pPr lvl="1"/>
            <a:r>
              <a:rPr lang="en-US" sz="1800" err="1">
                <a:latin typeface="Courier New" charset="0"/>
              </a:rPr>
              <a:t>linux</a:t>
            </a:r>
            <a:r>
              <a:rPr lang="en-US" sz="1800">
                <a:latin typeface="Courier New" charset="0"/>
              </a:rPr>
              <a:t>&gt; </a:t>
            </a:r>
            <a:r>
              <a:rPr lang="en-US" sz="1800" i="1">
                <a:latin typeface="Courier New" charset="0"/>
              </a:rPr>
              <a:t>./</a:t>
            </a:r>
            <a:r>
              <a:rPr lang="en-US" sz="1800" i="1" err="1">
                <a:latin typeface="Courier New" charset="0"/>
              </a:rPr>
              <a:t>prog</a:t>
            </a:r>
            <a:endParaRPr lang="en-US" sz="1800" i="1">
              <a:latin typeface="Courier New"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main.c</a:t>
            </a:r>
            <a:endParaRPr lang="en-US" sz="1800">
              <a:latin typeface="Courier New"/>
              <a:cs typeface="Courier New"/>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a:latin typeface="Courier New"/>
                <a:cs typeface="Courier New"/>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62" name="Text Box 10"/>
          <p:cNvSpPr txBox="1">
            <a:spLocks noChangeArrowheads="1"/>
          </p:cNvSpPr>
          <p:nvPr/>
        </p:nvSpPr>
        <p:spPr bwMode="auto">
          <a:xfrm>
            <a:off x="4191000" y="2667000"/>
            <a:ext cx="877276"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sum.c</a:t>
            </a:r>
            <a:endParaRPr lang="en-US" sz="1800">
              <a:latin typeface="Courier New"/>
              <a:cs typeface="Courier New"/>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headEnd/>
            <a:tailEnd/>
          </a:ln>
          <a:effectLst/>
        </p:spPr>
        <p:txBody>
          <a:bodyPr wrap="none">
            <a:prstTxWarp prst="textNoShape">
              <a:avLst/>
            </a:prstTxWarp>
            <a:spAutoFit/>
          </a:bodyPr>
          <a:lstStyle/>
          <a:p>
            <a:pPr algn="ctr"/>
            <a:r>
              <a:rPr lang="en-US" sz="1800" err="1">
                <a:latin typeface="Courier New"/>
                <a:cs typeface="Courier New"/>
              </a:rPr>
              <a:t>sum.o</a:t>
            </a:r>
            <a:endParaRPr lang="en-US" sz="1800">
              <a:latin typeface="Courier New"/>
              <a:cs typeface="Courier New"/>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prog</a:t>
            </a:r>
            <a:endParaRPr lang="en-US" sz="1800">
              <a:latin typeface="Courier New"/>
              <a:cs typeface="Courier New"/>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1" name="Text Box 19"/>
          <p:cNvSpPr txBox="1">
            <a:spLocks noChangeArrowheads="1"/>
          </p:cNvSpPr>
          <p:nvPr/>
        </p:nvSpPr>
        <p:spPr bwMode="auto">
          <a:xfrm>
            <a:off x="5683250" y="2719388"/>
            <a:ext cx="1321145" cy="369332"/>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Source files</a:t>
            </a:r>
          </a:p>
        </p:txBody>
      </p:sp>
      <p:sp>
        <p:nvSpPr>
          <p:cNvPr id="228372" name="Text Box 20"/>
          <p:cNvSpPr txBox="1">
            <a:spLocks noChangeArrowheads="1"/>
          </p:cNvSpPr>
          <p:nvPr/>
        </p:nvSpPr>
        <p:spPr bwMode="auto">
          <a:xfrm>
            <a:off x="5619750" y="4264025"/>
            <a:ext cx="2404637" cy="646331"/>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Separately compiled</a:t>
            </a:r>
          </a:p>
          <a:p>
            <a:r>
              <a:rPr lang="en-US" sz="1800" i="1" u="sng">
                <a:solidFill>
                  <a:srgbClr val="C00000"/>
                </a:solidFill>
                <a:latin typeface="Calibri"/>
                <a:cs typeface="Calibri"/>
              </a:rPr>
              <a:t>relocatable</a:t>
            </a:r>
            <a:r>
              <a:rPr lang="en-US" sz="1800" i="1">
                <a:solidFill>
                  <a:srgbClr val="C00000"/>
                </a:solidFill>
                <a:latin typeface="Calibri"/>
                <a:cs typeface="Calibri"/>
              </a:rPr>
              <a:t> object files</a:t>
            </a:r>
          </a:p>
        </p:txBody>
      </p:sp>
      <p:sp>
        <p:nvSpPr>
          <p:cNvPr id="228373" name="Text Box 21"/>
          <p:cNvSpPr txBox="1">
            <a:spLocks noChangeArrowheads="1"/>
          </p:cNvSpPr>
          <p:nvPr/>
        </p:nvSpPr>
        <p:spPr bwMode="auto">
          <a:xfrm>
            <a:off x="3999592" y="5607050"/>
            <a:ext cx="4077608" cy="923330"/>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Fully linked </a:t>
            </a:r>
            <a:r>
              <a:rPr lang="en-US" sz="1800" i="1" u="sng">
                <a:solidFill>
                  <a:srgbClr val="C00000"/>
                </a:solidFill>
                <a:latin typeface="Calibri"/>
                <a:cs typeface="Calibri"/>
              </a:rPr>
              <a:t>executable</a:t>
            </a:r>
            <a:r>
              <a:rPr lang="en-US" sz="1800" i="1">
                <a:solidFill>
                  <a:srgbClr val="C00000"/>
                </a:solidFill>
                <a:latin typeface="Calibri"/>
                <a:cs typeface="Calibri"/>
              </a:rPr>
              <a:t> object file</a:t>
            </a:r>
          </a:p>
          <a:p>
            <a:r>
              <a:rPr lang="en-US" sz="1800" i="1">
                <a:solidFill>
                  <a:srgbClr val="C00000"/>
                </a:solidFill>
                <a:latin typeface="Calibri"/>
                <a:cs typeface="Calibri"/>
              </a:rPr>
              <a:t>(contains code and data for all functions</a:t>
            </a:r>
          </a:p>
          <a:p>
            <a:r>
              <a:rPr lang="en-US" sz="1800" i="1">
                <a:solidFill>
                  <a:srgbClr val="C00000"/>
                </a:solidFill>
                <a:latin typeface="Calibri"/>
                <a:cs typeface="Calibri"/>
              </a:rPr>
              <a:t>defined in </a:t>
            </a:r>
            <a:r>
              <a:rPr lang="en-US" sz="1800" i="1" err="1">
                <a:solidFill>
                  <a:srgbClr val="C00000"/>
                </a:solidFill>
                <a:latin typeface="Courier New"/>
                <a:cs typeface="Courier New"/>
              </a:rPr>
              <a:t>main.c</a:t>
            </a:r>
            <a:r>
              <a:rPr lang="en-US" sz="1800" i="1">
                <a:solidFill>
                  <a:srgbClr val="C00000"/>
                </a:solidFill>
                <a:latin typeface="Courier New"/>
                <a:cs typeface="Courier New"/>
              </a:rPr>
              <a:t> </a:t>
            </a:r>
            <a:r>
              <a:rPr lang="en-US" sz="1800" i="1">
                <a:solidFill>
                  <a:srgbClr val="C00000"/>
                </a:solidFill>
                <a:latin typeface="Calibri"/>
                <a:cs typeface="Calibri"/>
              </a:rPr>
              <a:t>and</a:t>
            </a:r>
            <a:r>
              <a:rPr lang="en-US" sz="1800" i="1">
                <a:solidFill>
                  <a:srgbClr val="C00000"/>
                </a:solidFill>
                <a:latin typeface="Courier New"/>
                <a:cs typeface="Courier New"/>
              </a:rPr>
              <a:t> </a:t>
            </a:r>
            <a:r>
              <a:rPr lang="en-US" sz="1800" i="1" err="1">
                <a:solidFill>
                  <a:srgbClr val="C00000"/>
                </a:solidFill>
                <a:latin typeface="Courier New"/>
                <a:cs typeface="Courier New"/>
              </a:rPr>
              <a:t>sum.c</a:t>
            </a:r>
            <a:r>
              <a:rPr lang="en-US" sz="1800" i="1">
                <a:solidFill>
                  <a:srgbClr val="C00000"/>
                </a:solidFill>
                <a:latin typeface="Calibri"/>
                <a:cs typeface="Calibri"/>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457200"/>
            <a:ext cx="6986587" cy="781050"/>
          </a:xfrm>
        </p:spPr>
        <p:txBody>
          <a:bodyPr/>
          <a:lstStyle/>
          <a:p>
            <a:r>
              <a:rPr lang="en-US" dirty="0"/>
              <a:t>What Do Linkers Do?</a:t>
            </a:r>
          </a:p>
        </p:txBody>
      </p:sp>
      <p:sp>
        <p:nvSpPr>
          <p:cNvPr id="196613" name="Rectangle 5"/>
          <p:cNvSpPr>
            <a:spLocks noGrp="1" noChangeArrowheads="1"/>
          </p:cNvSpPr>
          <p:nvPr>
            <p:ph type="body" idx="1"/>
          </p:nvPr>
        </p:nvSpPr>
        <p:spPr>
          <a:xfrm>
            <a:off x="290513" y="1449388"/>
            <a:ext cx="8853487" cy="5484812"/>
          </a:xfrm>
        </p:spPr>
        <p:txBody>
          <a:bodyPr/>
          <a:lstStyle/>
          <a:p>
            <a:r>
              <a:rPr lang="en-US" dirty="0"/>
              <a:t>Step 1: Symbol resolution</a:t>
            </a:r>
          </a:p>
          <a:p>
            <a:pPr lvl="1"/>
            <a:endParaRPr lang="en-US" dirty="0"/>
          </a:p>
          <a:p>
            <a:pPr lvl="1"/>
            <a:r>
              <a:rPr lang="en-US" dirty="0"/>
              <a:t>Programs define and reference </a:t>
            </a:r>
            <a:r>
              <a:rPr lang="en-US" i="1" dirty="0"/>
              <a:t>symbols</a:t>
            </a:r>
            <a:r>
              <a:rPr lang="en-US" dirty="0"/>
              <a:t> (global variables and functions):</a:t>
            </a:r>
          </a:p>
          <a:p>
            <a:pPr lvl="2"/>
            <a:r>
              <a:rPr lang="en-US" sz="1800" b="1" dirty="0">
                <a:latin typeface="Courier New" charset="0"/>
              </a:rPr>
              <a:t>void swap() {…}   /* define symbol swap */</a:t>
            </a:r>
          </a:p>
          <a:p>
            <a:pPr lvl="2"/>
            <a:r>
              <a:rPr lang="en-US" sz="1800" b="1" dirty="0">
                <a:latin typeface="Courier New" charset="0"/>
              </a:rPr>
              <a:t>swap();           /* reference symbol swap */</a:t>
            </a:r>
          </a:p>
          <a:p>
            <a:pPr lvl="2"/>
            <a:r>
              <a:rPr lang="en-US" sz="1800" b="1" dirty="0">
                <a:latin typeface="Courier New" charset="0"/>
              </a:rPr>
              <a:t>int *</a:t>
            </a:r>
            <a:r>
              <a:rPr lang="en-US" sz="1800" b="1" dirty="0" err="1">
                <a:latin typeface="Courier New" charset="0"/>
              </a:rPr>
              <a:t>xp</a:t>
            </a:r>
            <a:r>
              <a:rPr lang="en-US" sz="1800" b="1" dirty="0">
                <a:latin typeface="Courier New" charset="0"/>
              </a:rPr>
              <a:t> = &amp;x;     /* define symbol </a:t>
            </a:r>
            <a:r>
              <a:rPr lang="en-US" sz="1800" b="1" dirty="0" err="1">
                <a:latin typeface="Courier New" charset="0"/>
              </a:rPr>
              <a:t>xp</a:t>
            </a:r>
            <a:r>
              <a:rPr lang="en-US" sz="1800" b="1" dirty="0">
                <a:latin typeface="Courier New" charset="0"/>
              </a:rPr>
              <a:t>, reference x */</a:t>
            </a:r>
            <a:endParaRPr lang="en-US" sz="1800" b="1" dirty="0"/>
          </a:p>
          <a:p>
            <a:pPr lvl="1"/>
            <a:endParaRPr lang="en-US" dirty="0"/>
          </a:p>
          <a:p>
            <a:pPr lvl="1"/>
            <a:r>
              <a:rPr lang="en-US" dirty="0"/>
              <a:t>Symbol definitions are stored in object file (by assembler) in </a:t>
            </a:r>
            <a:r>
              <a:rPr lang="en-US" i="1" dirty="0"/>
              <a:t>symbol table</a:t>
            </a:r>
            <a:r>
              <a:rPr lang="en-US" dirty="0"/>
              <a:t>.</a:t>
            </a:r>
          </a:p>
          <a:p>
            <a:pPr lvl="2"/>
            <a:r>
              <a:rPr lang="en-US" dirty="0"/>
              <a:t>Symbol table is an array of entries</a:t>
            </a:r>
            <a:endParaRPr lang="en-US" dirty="0">
              <a:latin typeface="Courier New"/>
              <a:cs typeface="Courier New"/>
            </a:endParaRPr>
          </a:p>
          <a:p>
            <a:pPr lvl="2"/>
            <a:r>
              <a:rPr lang="en-US" dirty="0"/>
              <a:t>Each entry includes name, size, and location of symbol.</a:t>
            </a:r>
          </a:p>
          <a:p>
            <a:pPr lvl="1"/>
            <a:endParaRPr lang="en-US" dirty="0"/>
          </a:p>
          <a:p>
            <a:pPr lvl="1"/>
            <a:r>
              <a:rPr lang="en-US" b="1" dirty="0">
                <a:solidFill>
                  <a:srgbClr val="C00000"/>
                </a:solidFill>
              </a:rPr>
              <a:t>During symbol resolution step, the linker associates each symbol reference with exactly one symbol definition.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t>Symbols in Example C Program</a:t>
            </a:r>
          </a:p>
        </p:txBody>
      </p:sp>
      <p:sp>
        <p:nvSpPr>
          <p:cNvPr id="201731" name="Rectangle 3"/>
          <p:cNvSpPr>
            <a:spLocks noChangeArrowheads="1"/>
          </p:cNvSpPr>
          <p:nvPr/>
        </p:nvSpPr>
        <p:spPr bwMode="auto">
          <a:xfrm>
            <a:off x="215900" y="1672634"/>
            <a:ext cx="4508500" cy="2585323"/>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dirty="0">
                <a:latin typeface="Courier New"/>
                <a:cs typeface="Courier New"/>
              </a:rPr>
              <a:t>int sum(int *a, int n);</a:t>
            </a:r>
          </a:p>
          <a:p>
            <a:endParaRPr lang="en-US" sz="1800" dirty="0">
              <a:latin typeface="Courier New"/>
              <a:cs typeface="Courier New"/>
            </a:endParaRPr>
          </a:p>
          <a:p>
            <a:r>
              <a:rPr lang="hu-HU" sz="1800" dirty="0">
                <a:latin typeface="Courier New"/>
                <a:cs typeface="Courier New"/>
              </a:rPr>
              <a:t>int </a:t>
            </a:r>
            <a:r>
              <a:rPr lang="hu-HU" sz="1800" dirty="0">
                <a:solidFill>
                  <a:schemeClr val="accent2"/>
                </a:solidFill>
                <a:latin typeface="Courier New"/>
                <a:cs typeface="Courier New"/>
              </a:rPr>
              <a:t>array</a:t>
            </a:r>
            <a:r>
              <a:rPr lang="hu-HU" sz="1800" dirty="0">
                <a:latin typeface="Courier New"/>
                <a:cs typeface="Courier New"/>
              </a:rPr>
              <a:t>[2] = {1, 2};</a:t>
            </a:r>
          </a:p>
          <a:p>
            <a:endParaRPr lang="hu-HU" sz="1800" dirty="0">
              <a:latin typeface="Courier New"/>
              <a:cs typeface="Courier New"/>
            </a:endParaRPr>
          </a:p>
          <a:p>
            <a:r>
              <a:rPr lang="en-US" sz="1800" dirty="0">
                <a:latin typeface="Courier New"/>
                <a:cs typeface="Courier New"/>
              </a:rPr>
              <a:t>int </a:t>
            </a:r>
            <a:r>
              <a:rPr lang="en-US" sz="1800" dirty="0">
                <a:solidFill>
                  <a:srgbClr val="3333CC"/>
                </a:solidFill>
                <a:latin typeface="Courier New"/>
                <a:cs typeface="Courier New"/>
              </a:rPr>
              <a:t>main</a:t>
            </a:r>
            <a:r>
              <a:rPr lang="en-US" sz="1800" dirty="0">
                <a:latin typeface="Courier New"/>
                <a:cs typeface="Courier New"/>
              </a:rPr>
              <a:t>(int </a:t>
            </a:r>
            <a:r>
              <a:rPr lang="en-US" sz="1800" dirty="0" err="1">
                <a:latin typeface="Courier New"/>
                <a:cs typeface="Courier New"/>
              </a:rPr>
              <a:t>argc</a:t>
            </a:r>
            <a:r>
              <a:rPr lang="en-US" sz="1800" dirty="0">
                <a:latin typeface="Courier New"/>
                <a:cs typeface="Courier New"/>
              </a:rPr>
              <a:t>, char** </a:t>
            </a:r>
            <a:r>
              <a:rPr lang="en-US" sz="1800" dirty="0" err="1">
                <a:latin typeface="Courier New"/>
                <a:cs typeface="Courier New"/>
              </a:rPr>
              <a:t>argv</a:t>
            </a:r>
            <a:r>
              <a:rPr lang="en-US" sz="1800" dirty="0">
                <a:latin typeface="Courier New"/>
                <a:cs typeface="Courier New"/>
              </a:rPr>
              <a:t>)</a:t>
            </a:r>
          </a:p>
          <a:p>
            <a:r>
              <a:rPr lang="en-US" sz="1800" dirty="0">
                <a:latin typeface="Courier New"/>
                <a:cs typeface="Courier New"/>
              </a:rPr>
              <a:t>{</a:t>
            </a:r>
          </a:p>
          <a:p>
            <a:r>
              <a:rPr lang="fr-FR" sz="1800" dirty="0">
                <a:latin typeface="Courier New"/>
                <a:cs typeface="Courier New"/>
              </a:rPr>
              <a:t>    </a:t>
            </a:r>
            <a:r>
              <a:rPr lang="fr-FR" sz="1800" dirty="0" err="1">
                <a:latin typeface="Courier New"/>
                <a:cs typeface="Courier New"/>
              </a:rPr>
              <a:t>int</a:t>
            </a:r>
            <a:r>
              <a:rPr lang="fr-FR" sz="1800" dirty="0">
                <a:latin typeface="Courier New"/>
                <a:cs typeface="Courier New"/>
              </a:rPr>
              <a:t> val = </a:t>
            </a:r>
            <a:r>
              <a:rPr lang="fr-FR" sz="1800" dirty="0" err="1">
                <a:solidFill>
                  <a:srgbClr val="C00000"/>
                </a:solidFill>
                <a:latin typeface="Courier New"/>
                <a:cs typeface="Courier New"/>
              </a:rPr>
              <a:t>sum</a:t>
            </a:r>
            <a:r>
              <a:rPr lang="fr-FR" sz="1800" dirty="0">
                <a:latin typeface="Courier New"/>
                <a:cs typeface="Courier New"/>
              </a:rPr>
              <a:t>(</a:t>
            </a:r>
            <a:r>
              <a:rPr lang="fr-FR" sz="1800" dirty="0" err="1">
                <a:latin typeface="Courier New"/>
                <a:cs typeface="Courier New"/>
              </a:rPr>
              <a:t>array</a:t>
            </a:r>
            <a:r>
              <a:rPr lang="fr-FR" sz="1800" dirty="0">
                <a:latin typeface="Courier New"/>
                <a:cs typeface="Courier New"/>
              </a:rPr>
              <a:t>, 2);</a:t>
            </a:r>
          </a:p>
          <a:p>
            <a:r>
              <a:rPr lang="fr-FR" sz="1800" dirty="0">
                <a:latin typeface="Courier New"/>
                <a:cs typeface="Courier New"/>
              </a:rPr>
              <a:t>    return val;</a:t>
            </a:r>
          </a:p>
          <a:p>
            <a:r>
              <a:rPr lang="fr-FR" sz="1800" dirty="0">
                <a:latin typeface="Courier New"/>
                <a:cs typeface="Courier New"/>
              </a:rPr>
              <a:t>}</a:t>
            </a:r>
          </a:p>
        </p:txBody>
      </p:sp>
      <p:sp>
        <p:nvSpPr>
          <p:cNvPr id="201734" name="Rectangle 6"/>
          <p:cNvSpPr>
            <a:spLocks noChangeArrowheads="1"/>
          </p:cNvSpPr>
          <p:nvPr/>
        </p:nvSpPr>
        <p:spPr bwMode="auto">
          <a:xfrm>
            <a:off x="4800600" y="1672634"/>
            <a:ext cx="4182555" cy="2585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a:solidFill>
                  <a:srgbClr val="000000"/>
                </a:solidFill>
                <a:latin typeface="Courier New"/>
                <a:cs typeface="Courier New"/>
              </a:rPr>
              <a:t>int </a:t>
            </a:r>
            <a:r>
              <a:rPr lang="en-US" sz="1800" dirty="0">
                <a:solidFill>
                  <a:srgbClr val="3333CC"/>
                </a:solidFill>
                <a:latin typeface="Courier New"/>
                <a:cs typeface="Courier New"/>
              </a:rPr>
              <a:t>sum</a:t>
            </a:r>
            <a:r>
              <a:rPr lang="en-US" sz="1800" dirty="0">
                <a:solidFill>
                  <a:srgbClr val="000000"/>
                </a:solidFill>
                <a:latin typeface="Courier New"/>
                <a:cs typeface="Courier New"/>
              </a:rPr>
              <a:t>(int *a, int n)</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000000"/>
                </a:solidFill>
                <a:latin typeface="Courier New"/>
                <a:cs typeface="Courier New"/>
              </a:rPr>
              <a:t>int</a:t>
            </a:r>
            <a:r>
              <a:rPr lang="fr-FR" sz="1800" dirty="0">
                <a:solidFill>
                  <a:srgbClr val="000000"/>
                </a:solidFill>
                <a:latin typeface="Courier New"/>
                <a:cs typeface="Courier New"/>
              </a:rPr>
              <a:t> i, s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for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return s;</a:t>
            </a:r>
          </a:p>
          <a:p>
            <a:r>
              <a:rPr lang="is-IS" sz="1800" dirty="0">
                <a:solidFill>
                  <a:srgbClr val="000000"/>
                </a:solidFill>
                <a:latin typeface="Courier New"/>
                <a:cs typeface="Courier New"/>
              </a:rPr>
              <a:t>}</a:t>
            </a:r>
          </a:p>
        </p:txBody>
      </p:sp>
      <p:sp>
        <p:nvSpPr>
          <p:cNvPr id="7" name="Rectangle 3"/>
          <p:cNvSpPr>
            <a:spLocks noChangeArrowheads="1"/>
          </p:cNvSpPr>
          <p:nvPr/>
        </p:nvSpPr>
        <p:spPr bwMode="auto">
          <a:xfrm>
            <a:off x="3429000" y="3895664"/>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8101078" y="3886200"/>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2" name="Oval 1"/>
          <p:cNvSpPr/>
          <p:nvPr/>
        </p:nvSpPr>
        <p:spPr bwMode="auto">
          <a:xfrm>
            <a:off x="762000" y="2258421"/>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9" name="Oval 8"/>
          <p:cNvSpPr/>
          <p:nvPr/>
        </p:nvSpPr>
        <p:spPr bwMode="auto">
          <a:xfrm>
            <a:off x="749697" y="2791821"/>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10" name="Oval 9"/>
          <p:cNvSpPr/>
          <p:nvPr/>
        </p:nvSpPr>
        <p:spPr bwMode="auto">
          <a:xfrm>
            <a:off x="5257800" y="1668434"/>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sp>
        <p:nvSpPr>
          <p:cNvPr id="11" name="Oval 10"/>
          <p:cNvSpPr/>
          <p:nvPr/>
        </p:nvSpPr>
        <p:spPr bwMode="auto">
          <a:xfrm>
            <a:off x="2006636" y="3325221"/>
            <a:ext cx="838200" cy="381000"/>
          </a:xfrm>
          <a:prstGeom prst="ellipse">
            <a:avLst/>
          </a:pr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solidFill>
                <a:schemeClr val="accent2"/>
              </a:solidFill>
              <a:latin typeface="Calibri" pitchFamily="34" charset="0"/>
            </a:endParaRPr>
          </a:p>
        </p:txBody>
      </p:sp>
      <p:cxnSp>
        <p:nvCxnSpPr>
          <p:cNvPr id="4" name="Straight Connector 3"/>
          <p:cNvCxnSpPr>
            <a:cxnSpLocks/>
            <a:stCxn id="2" idx="7"/>
          </p:cNvCxnSpPr>
          <p:nvPr/>
        </p:nvCxnSpPr>
        <p:spPr bwMode="auto">
          <a:xfrm flipV="1">
            <a:off x="1477448" y="1452680"/>
            <a:ext cx="2484952" cy="861537"/>
          </a:xfrm>
          <a:prstGeom prst="line">
            <a:avLst/>
          </a:prstGeom>
          <a:noFill/>
          <a:ln w="25400" cap="flat" cmpd="sng" algn="ctr">
            <a:solidFill>
              <a:schemeClr val="accent2"/>
            </a:solidFill>
            <a:prstDash val="solid"/>
            <a:round/>
            <a:headEnd type="none" w="med" len="med"/>
            <a:tailEnd type="none" w="med" len="med"/>
          </a:ln>
          <a:effectLst/>
        </p:spPr>
      </p:cxnSp>
      <p:cxnSp>
        <p:nvCxnSpPr>
          <p:cNvPr id="13" name="Straight Connector 12"/>
          <p:cNvCxnSpPr>
            <a:cxnSpLocks/>
            <a:stCxn id="9" idx="7"/>
          </p:cNvCxnSpPr>
          <p:nvPr/>
        </p:nvCxnSpPr>
        <p:spPr bwMode="auto">
          <a:xfrm flipV="1">
            <a:off x="1465145" y="1480430"/>
            <a:ext cx="3001228" cy="1367187"/>
          </a:xfrm>
          <a:prstGeom prst="line">
            <a:avLst/>
          </a:prstGeom>
          <a:noFill/>
          <a:ln w="25400" cap="flat" cmpd="sng" algn="ctr">
            <a:solidFill>
              <a:schemeClr val="accent2"/>
            </a:solidFill>
            <a:prstDash val="solid"/>
            <a:round/>
            <a:headEnd type="none" w="med" len="med"/>
            <a:tailEnd type="none" w="med" len="med"/>
          </a:ln>
          <a:effectLst/>
        </p:spPr>
      </p:cxnSp>
      <p:cxnSp>
        <p:nvCxnSpPr>
          <p:cNvPr id="17" name="Straight Connector 16"/>
          <p:cNvCxnSpPr>
            <a:cxnSpLocks/>
            <a:stCxn id="10" idx="1"/>
          </p:cNvCxnSpPr>
          <p:nvPr/>
        </p:nvCxnSpPr>
        <p:spPr bwMode="auto">
          <a:xfrm flipH="1" flipV="1">
            <a:off x="4736703" y="1465844"/>
            <a:ext cx="643849" cy="258386"/>
          </a:xfrm>
          <a:prstGeom prst="line">
            <a:avLst/>
          </a:prstGeom>
          <a:noFill/>
          <a:ln w="25400" cap="flat" cmpd="sng" algn="ctr">
            <a:solidFill>
              <a:schemeClr val="accent2"/>
            </a:solidFill>
            <a:prstDash val="solid"/>
            <a:round/>
            <a:headEnd type="none" w="med" len="med"/>
            <a:tailEnd type="none" w="med" len="med"/>
          </a:ln>
          <a:effectLst/>
        </p:spPr>
      </p:cxnSp>
      <p:sp>
        <p:nvSpPr>
          <p:cNvPr id="16" name="TextBox 15"/>
          <p:cNvSpPr txBox="1"/>
          <p:nvPr/>
        </p:nvSpPr>
        <p:spPr>
          <a:xfrm>
            <a:off x="3851342" y="1128778"/>
            <a:ext cx="1230062" cy="369332"/>
          </a:xfrm>
          <a:prstGeom prst="rect">
            <a:avLst/>
          </a:prstGeom>
          <a:noFill/>
        </p:spPr>
        <p:txBody>
          <a:bodyPr wrap="none" rtlCol="0">
            <a:spAutoFit/>
          </a:bodyPr>
          <a:lstStyle/>
          <a:p>
            <a:pPr algn="ctr"/>
            <a:r>
              <a:rPr lang="en-US" sz="1800" dirty="0">
                <a:latin typeface="Calibri" pitchFamily="34" charset="0"/>
              </a:rPr>
              <a:t>Definitions</a:t>
            </a:r>
          </a:p>
        </p:txBody>
      </p:sp>
      <p:sp>
        <p:nvSpPr>
          <p:cNvPr id="21" name="TextBox 20"/>
          <p:cNvSpPr txBox="1"/>
          <p:nvPr/>
        </p:nvSpPr>
        <p:spPr>
          <a:xfrm>
            <a:off x="3439391" y="4268395"/>
            <a:ext cx="1159292" cy="369332"/>
          </a:xfrm>
          <a:prstGeom prst="rect">
            <a:avLst/>
          </a:prstGeom>
          <a:noFill/>
        </p:spPr>
        <p:txBody>
          <a:bodyPr wrap="none" rtlCol="0">
            <a:spAutoFit/>
          </a:bodyPr>
          <a:lstStyle/>
          <a:p>
            <a:pPr algn="ctr"/>
            <a:r>
              <a:rPr lang="en-US" sz="1800" dirty="0">
                <a:latin typeface="Calibri" pitchFamily="34" charset="0"/>
              </a:rPr>
              <a:t>Reference</a:t>
            </a:r>
          </a:p>
        </p:txBody>
      </p:sp>
      <p:cxnSp>
        <p:nvCxnSpPr>
          <p:cNvPr id="22" name="Straight Connector 21"/>
          <p:cNvCxnSpPr>
            <a:cxnSpLocks/>
            <a:stCxn id="11" idx="5"/>
          </p:cNvCxnSpPr>
          <p:nvPr/>
        </p:nvCxnSpPr>
        <p:spPr bwMode="auto">
          <a:xfrm>
            <a:off x="2722084" y="3650425"/>
            <a:ext cx="706916" cy="777426"/>
          </a:xfrm>
          <a:prstGeom prst="line">
            <a:avLst/>
          </a:prstGeom>
          <a:noFill/>
          <a:ln w="25400" cap="flat" cmpd="sng" algn="ctr">
            <a:solidFill>
              <a:srgbClr val="C00000"/>
            </a:solidFill>
            <a:prstDash val="solid"/>
            <a:round/>
            <a:headEnd type="none" w="med" len="med"/>
            <a:tailEnd type="none" w="med" len="med"/>
          </a:ln>
          <a:effectLst/>
        </p:spPr>
      </p:cxnSp>
      <p:sp>
        <p:nvSpPr>
          <p:cNvPr id="15" name="矩形 14">
            <a:extLst>
              <a:ext uri="{FF2B5EF4-FFF2-40B4-BE49-F238E27FC236}">
                <a16:creationId xmlns:a16="http://schemas.microsoft.com/office/drawing/2014/main" id="{BE373E32-E180-4BFE-BC26-85F4C75D4C8F}"/>
              </a:ext>
            </a:extLst>
          </p:cNvPr>
          <p:cNvSpPr/>
          <p:nvPr/>
        </p:nvSpPr>
        <p:spPr bwMode="auto">
          <a:xfrm>
            <a:off x="215900" y="4648166"/>
            <a:ext cx="8767255" cy="2133634"/>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gcc</a:t>
            </a:r>
            <a:r>
              <a:rPr lang="en-US" altLang="zh-CN" sz="1600" dirty="0">
                <a:latin typeface="Courier New" panose="02070309020205020404" pitchFamily="49" charset="0"/>
                <a:cs typeface="Courier New" panose="02070309020205020404" pitchFamily="49" charset="0"/>
              </a:rPr>
              <a:t> -c -o </a:t>
            </a:r>
            <a:r>
              <a:rPr lang="en-US" altLang="zh-CN" sz="1600" dirty="0" err="1">
                <a:latin typeface="Courier New" panose="02070309020205020404" pitchFamily="49" charset="0"/>
                <a:cs typeface="Courier New" panose="02070309020205020404" pitchFamily="49" charset="0"/>
              </a:rPr>
              <a:t>main.o</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main.c</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gcc</a:t>
            </a:r>
            <a:r>
              <a:rPr lang="en-US" altLang="zh-CN" sz="1600" dirty="0">
                <a:latin typeface="Courier New" panose="02070309020205020404" pitchFamily="49" charset="0"/>
                <a:cs typeface="Courier New" panose="02070309020205020404" pitchFamily="49" charset="0"/>
              </a:rPr>
              <a:t> -c -o </a:t>
            </a:r>
            <a:r>
              <a:rPr lang="en-US" altLang="zh-CN" sz="1600" dirty="0" err="1">
                <a:latin typeface="Courier New" panose="02070309020205020404" pitchFamily="49" charset="0"/>
                <a:cs typeface="Courier New" panose="02070309020205020404" pitchFamily="49" charset="0"/>
              </a:rPr>
              <a:t>sum.o</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sum.c</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nm </a:t>
            </a:r>
            <a:r>
              <a:rPr lang="en-US" altLang="zh-CN" sz="1600" dirty="0" err="1">
                <a:latin typeface="Courier New" panose="02070309020205020404" pitchFamily="49" charset="0"/>
                <a:cs typeface="Courier New" panose="02070309020205020404" pitchFamily="49" charset="0"/>
              </a:rPr>
              <a:t>main.o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D array</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T main</a:t>
            </a:r>
            <a:br>
              <a:rPr lang="en-US" altLang="zh-CN" sz="1600">
                <a:latin typeface="Courier New" panose="02070309020205020404" pitchFamily="49" charset="0"/>
                <a:cs typeface="Courier New" panose="02070309020205020404" pitchFamily="49" charset="0"/>
              </a:rPr>
            </a:br>
            <a:r>
              <a:rPr lang="en-US" altLang="zh-CN" sz="160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U sum</a:t>
            </a:r>
          </a:p>
          <a:p>
            <a:r>
              <a:rPr lang="en-US" altLang="zh-CN" sz="1600" dirty="0">
                <a:latin typeface="Courier New" panose="02070309020205020404" pitchFamily="49" charset="0"/>
                <a:cs typeface="Courier New" panose="02070309020205020404" pitchFamily="49" charset="0"/>
              </a:rPr>
              <a:t># nm </a:t>
            </a:r>
            <a:r>
              <a:rPr lang="en-US" altLang="zh-CN" sz="1600" dirty="0" err="1">
                <a:latin typeface="Courier New" panose="02070309020205020404" pitchFamily="49" charset="0"/>
                <a:cs typeface="Courier New" panose="02070309020205020404" pitchFamily="49" charset="0"/>
              </a:rPr>
              <a:t>sum.o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0000000000000000 T sum</a:t>
            </a:r>
          </a:p>
        </p:txBody>
      </p:sp>
      <p:sp>
        <p:nvSpPr>
          <p:cNvPr id="18" name="文本框 17">
            <a:extLst>
              <a:ext uri="{FF2B5EF4-FFF2-40B4-BE49-F238E27FC236}">
                <a16:creationId xmlns:a16="http://schemas.microsoft.com/office/drawing/2014/main" id="{C48033C9-5125-4532-80F5-7F656C7F9A22}"/>
              </a:ext>
            </a:extLst>
          </p:cNvPr>
          <p:cNvSpPr txBox="1"/>
          <p:nvPr/>
        </p:nvSpPr>
        <p:spPr>
          <a:xfrm>
            <a:off x="5038318" y="5185366"/>
            <a:ext cx="3707117" cy="923330"/>
          </a:xfrm>
          <a:prstGeom prst="rect">
            <a:avLst/>
          </a:prstGeom>
          <a:solidFill>
            <a:schemeClr val="bg1"/>
          </a:solidFill>
          <a:ln>
            <a:solidFill>
              <a:schemeClr val="bg1"/>
            </a:solidFill>
          </a:ln>
        </p:spPr>
        <p:txBody>
          <a:bodyPr wrap="square" rtlCol="0">
            <a:spAutoFit/>
          </a:bodyPr>
          <a:lstStyle/>
          <a:p>
            <a:r>
              <a:rPr lang="en-US" altLang="zh-CN" sz="1800" dirty="0">
                <a:solidFill>
                  <a:srgbClr val="C00000"/>
                </a:solidFill>
                <a:latin typeface="Courier New" panose="02070309020205020404" pitchFamily="49" charset="0"/>
                <a:cs typeface="Courier New" panose="02070309020205020404" pitchFamily="49" charset="0"/>
              </a:rPr>
              <a:t>You may also try:</a:t>
            </a:r>
          </a:p>
          <a:p>
            <a:r>
              <a:rPr lang="en-US" altLang="zh-CN" sz="1800" dirty="0" err="1">
                <a:solidFill>
                  <a:srgbClr val="C00000"/>
                </a:solidFill>
                <a:latin typeface="Courier New" panose="02070309020205020404" pitchFamily="49" charset="0"/>
                <a:cs typeface="Courier New" panose="02070309020205020404" pitchFamily="49" charset="0"/>
              </a:rPr>
              <a:t>objdump</a:t>
            </a:r>
            <a:r>
              <a:rPr lang="en-US" altLang="zh-CN" sz="1800" dirty="0">
                <a:solidFill>
                  <a:srgbClr val="C00000"/>
                </a:solidFill>
                <a:latin typeface="Courier New" panose="02070309020205020404" pitchFamily="49" charset="0"/>
                <a:cs typeface="Courier New" panose="02070309020205020404" pitchFamily="49" charset="0"/>
              </a:rPr>
              <a:t> –t </a:t>
            </a:r>
            <a:r>
              <a:rPr lang="en-US" altLang="zh-CN" sz="1800" dirty="0" err="1">
                <a:solidFill>
                  <a:srgbClr val="C00000"/>
                </a:solidFill>
                <a:latin typeface="Courier New" panose="02070309020205020404" pitchFamily="49" charset="0"/>
                <a:cs typeface="Courier New" panose="02070309020205020404" pitchFamily="49" charset="0"/>
              </a:rPr>
              <a:t>main.o</a:t>
            </a:r>
            <a:endParaRPr lang="en-US" altLang="zh-CN" sz="1800" dirty="0">
              <a:solidFill>
                <a:srgbClr val="C00000"/>
              </a:solidFill>
              <a:latin typeface="Courier New" panose="02070309020205020404" pitchFamily="49" charset="0"/>
              <a:cs typeface="Courier New" panose="02070309020205020404" pitchFamily="49" charset="0"/>
            </a:endParaRPr>
          </a:p>
          <a:p>
            <a:r>
              <a:rPr lang="en-US" altLang="zh-CN" sz="1800" dirty="0" err="1">
                <a:solidFill>
                  <a:srgbClr val="C00000"/>
                </a:solidFill>
                <a:latin typeface="Courier New" panose="02070309020205020404" pitchFamily="49" charset="0"/>
                <a:cs typeface="Courier New" panose="02070309020205020404" pitchFamily="49" charset="0"/>
              </a:rPr>
              <a:t>objdump</a:t>
            </a:r>
            <a:r>
              <a:rPr lang="en-US" altLang="zh-CN" sz="1800" dirty="0">
                <a:solidFill>
                  <a:srgbClr val="C00000"/>
                </a:solidFill>
                <a:latin typeface="Courier New" panose="02070309020205020404" pitchFamily="49" charset="0"/>
                <a:cs typeface="Courier New" panose="02070309020205020404" pitchFamily="49" charset="0"/>
              </a:rPr>
              <a:t> –t </a:t>
            </a:r>
            <a:r>
              <a:rPr lang="en-US" altLang="zh-CN" sz="1800" dirty="0" err="1">
                <a:solidFill>
                  <a:srgbClr val="C00000"/>
                </a:solidFill>
                <a:latin typeface="Courier New" panose="02070309020205020404" pitchFamily="49" charset="0"/>
                <a:cs typeface="Courier New" panose="02070309020205020404" pitchFamily="49" charset="0"/>
              </a:rPr>
              <a:t>sum.o</a:t>
            </a:r>
            <a:endParaRPr lang="en-US" altLang="zh-CN" sz="1800"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555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What Do Linkers Do? (cont)</a:t>
            </a:r>
          </a:p>
        </p:txBody>
      </p:sp>
      <p:sp>
        <p:nvSpPr>
          <p:cNvPr id="280579" name="Rectangle 3"/>
          <p:cNvSpPr>
            <a:spLocks noGrp="1" noChangeArrowheads="1"/>
          </p:cNvSpPr>
          <p:nvPr>
            <p:ph type="body" idx="1"/>
          </p:nvPr>
        </p:nvSpPr>
        <p:spPr/>
        <p:txBody>
          <a:bodyPr/>
          <a:lstStyle/>
          <a:p>
            <a:r>
              <a:rPr lang="en-US"/>
              <a:t>Step 2: Relocation</a:t>
            </a:r>
          </a:p>
          <a:p>
            <a:pPr lvl="1"/>
            <a:endParaRPr lang="en-US"/>
          </a:p>
          <a:p>
            <a:pPr lvl="1"/>
            <a:r>
              <a:rPr lang="en-US"/>
              <a:t>Merges separate code and data sections into single sections</a:t>
            </a:r>
          </a:p>
          <a:p>
            <a:pPr lvl="1"/>
            <a:endParaRPr lang="en-US"/>
          </a:p>
          <a:p>
            <a:pPr lvl="1"/>
            <a:r>
              <a:rPr lang="en-US"/>
              <a:t>Relocates symbols from their relative locations in the </a:t>
            </a:r>
            <a:r>
              <a:rPr lang="en-US">
                <a:latin typeface="Courier New"/>
                <a:cs typeface="Courier New"/>
              </a:rPr>
              <a:t>.</a:t>
            </a:r>
            <a:r>
              <a:rPr lang="en-US" err="1">
                <a:latin typeface="Courier New"/>
                <a:cs typeface="Courier New"/>
              </a:rPr>
              <a:t>o</a:t>
            </a:r>
            <a:r>
              <a:rPr lang="en-US"/>
              <a:t> files to their final absolute memory locations in the executable.</a:t>
            </a:r>
          </a:p>
          <a:p>
            <a:pPr lvl="1"/>
            <a:endParaRPr lang="en-US"/>
          </a:p>
          <a:p>
            <a:pPr lvl="1"/>
            <a:r>
              <a:rPr lang="en-US"/>
              <a:t>Updates all references to these symbols to reflect their new positions.</a:t>
            </a:r>
          </a:p>
          <a:p>
            <a:endParaRPr lang="en-US"/>
          </a:p>
        </p:txBody>
      </p:sp>
      <p:sp>
        <p:nvSpPr>
          <p:cNvPr id="2" name="TextBox 1"/>
          <p:cNvSpPr txBox="1"/>
          <p:nvPr/>
        </p:nvSpPr>
        <p:spPr>
          <a:xfrm>
            <a:off x="396875" y="5331767"/>
            <a:ext cx="5978469" cy="461665"/>
          </a:xfrm>
          <a:prstGeom prst="rect">
            <a:avLst/>
          </a:prstGeom>
          <a:noFill/>
        </p:spPr>
        <p:txBody>
          <a:bodyPr wrap="none" rtlCol="0">
            <a:spAutoFit/>
          </a:bodyPr>
          <a:lstStyle/>
          <a:p>
            <a:r>
              <a:rPr lang="en-US">
                <a:latin typeface="Calibri" pitchFamily="34" charset="0"/>
              </a:rPr>
              <a:t>Let’s look at these two steps in more detail….</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Three Kinds of Object Files (Modules)</a:t>
            </a:r>
          </a:p>
        </p:txBody>
      </p:sp>
      <p:sp>
        <p:nvSpPr>
          <p:cNvPr id="229379" name="Rectangle 3"/>
          <p:cNvSpPr>
            <a:spLocks noGrp="1" noChangeArrowheads="1"/>
          </p:cNvSpPr>
          <p:nvPr>
            <p:ph type="body" idx="1"/>
          </p:nvPr>
        </p:nvSpPr>
        <p:spPr/>
        <p:txBody>
          <a:bodyPr/>
          <a:lstStyle/>
          <a:p>
            <a:r>
              <a:rPr lang="en-US" dirty="0"/>
              <a:t>Relocatable object file (</a:t>
            </a:r>
            <a:r>
              <a:rPr lang="en-US" dirty="0">
                <a:latin typeface="Courier New"/>
                <a:cs typeface="Courier New"/>
              </a:rPr>
              <a:t>.o</a:t>
            </a:r>
            <a:r>
              <a:rPr lang="en-US" dirty="0"/>
              <a:t> file)</a:t>
            </a:r>
          </a:p>
          <a:p>
            <a:pPr lvl="1"/>
            <a:r>
              <a:rPr lang="en-US" dirty="0"/>
              <a:t>Contains code and data in a form that can be combined with other relocatable object files to form executable object file.</a:t>
            </a:r>
          </a:p>
          <a:p>
            <a:pPr lvl="2"/>
            <a:r>
              <a:rPr lang="en-US" dirty="0"/>
              <a:t>Each </a:t>
            </a:r>
            <a:r>
              <a:rPr lang="en-US" dirty="0">
                <a:latin typeface="Courier New"/>
                <a:cs typeface="Courier New"/>
              </a:rPr>
              <a:t>.o</a:t>
            </a:r>
            <a:r>
              <a:rPr lang="en-US" dirty="0"/>
              <a:t> file is produced from exactly one source (</a:t>
            </a:r>
            <a:r>
              <a:rPr lang="en-US" dirty="0">
                <a:latin typeface="Courier New"/>
                <a:cs typeface="Courier New"/>
              </a:rPr>
              <a:t>.c</a:t>
            </a:r>
            <a:r>
              <a:rPr lang="en-US" dirty="0"/>
              <a:t>) file</a:t>
            </a:r>
          </a:p>
          <a:p>
            <a:endParaRPr lang="en-US" dirty="0"/>
          </a:p>
          <a:p>
            <a:r>
              <a:rPr lang="en-US" dirty="0"/>
              <a:t>Executable object file (</a:t>
            </a:r>
            <a:r>
              <a:rPr lang="en-US" dirty="0" err="1">
                <a:latin typeface="Courier New"/>
                <a:cs typeface="Courier New"/>
              </a:rPr>
              <a:t>a.out</a:t>
            </a:r>
            <a:r>
              <a:rPr lang="en-US" dirty="0"/>
              <a:t> file)</a:t>
            </a:r>
          </a:p>
          <a:p>
            <a:pPr lvl="1"/>
            <a:r>
              <a:rPr lang="en-US" dirty="0"/>
              <a:t>Contains code and data in a form that can be copied directly into memory and then executed.</a:t>
            </a:r>
          </a:p>
          <a:p>
            <a:endParaRPr lang="en-US" dirty="0"/>
          </a:p>
          <a:p>
            <a:r>
              <a:rPr lang="en-US" dirty="0"/>
              <a:t>Shared object file (</a:t>
            </a:r>
            <a:r>
              <a:rPr lang="en-US" dirty="0">
                <a:latin typeface="Courier New"/>
                <a:cs typeface="Courier New"/>
              </a:rPr>
              <a:t>.so </a:t>
            </a:r>
            <a:r>
              <a:rPr lang="en-US" dirty="0"/>
              <a:t>file)</a:t>
            </a:r>
          </a:p>
          <a:p>
            <a:pPr lvl="1"/>
            <a:r>
              <a:rPr lang="en-US" dirty="0"/>
              <a:t>Special type of relocatable object file that can be loaded into memory and linked dynamically, at either load time or run-time.</a:t>
            </a:r>
          </a:p>
          <a:p>
            <a:pPr lvl="1"/>
            <a:r>
              <a:rPr lang="en-US" dirty="0"/>
              <a:t>Called </a:t>
            </a:r>
            <a:r>
              <a:rPr lang="en-US" i="1" dirty="0"/>
              <a:t>Dynamic Link Libraries</a:t>
            </a:r>
            <a:r>
              <a:rPr lang="en-US" dirty="0"/>
              <a:t> (DLLs) by Windows</a:t>
            </a:r>
          </a:p>
          <a:p>
            <a:pPr lvl="1"/>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a:t>Three Kinds of Object Files </a:t>
            </a:r>
            <a:r>
              <a:rPr lang="en-US" altLang="zh-CN" dirty="0"/>
              <a:t>under Linux</a:t>
            </a:r>
            <a:endParaRPr lang="en-US" dirty="0"/>
          </a:p>
        </p:txBody>
      </p:sp>
      <p:sp>
        <p:nvSpPr>
          <p:cNvPr id="5" name="矩形 4">
            <a:extLst>
              <a:ext uri="{FF2B5EF4-FFF2-40B4-BE49-F238E27FC236}">
                <a16:creationId xmlns:a16="http://schemas.microsoft.com/office/drawing/2014/main" id="{E50478D7-47D8-43E7-80C6-2FED0E2BC45E}"/>
              </a:ext>
            </a:extLst>
          </p:cNvPr>
          <p:cNvSpPr/>
          <p:nvPr/>
        </p:nvSpPr>
        <p:spPr bwMode="auto">
          <a:xfrm>
            <a:off x="215900" y="1197678"/>
            <a:ext cx="8761845" cy="50507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500" dirty="0">
                <a:latin typeface="Courier New" panose="02070309020205020404" pitchFamily="49" charset="0"/>
                <a:cs typeface="Courier New" panose="02070309020205020404" pitchFamily="49" charset="0"/>
              </a:rPr>
              <a:t># file </a:t>
            </a:r>
            <a:r>
              <a:rPr lang="en-US" altLang="zh-CN" sz="1500" dirty="0" err="1">
                <a:latin typeface="Courier New" panose="02070309020205020404" pitchFamily="49" charset="0"/>
                <a:cs typeface="Courier New" panose="02070309020205020404" pitchFamily="49" charset="0"/>
              </a:rPr>
              <a:t>sum.o</a:t>
            </a:r>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main.o</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sum.o</a:t>
            </a:r>
            <a:r>
              <a:rPr lang="en-US" altLang="zh-CN" sz="1500" dirty="0">
                <a:latin typeface="Courier New" panose="02070309020205020404" pitchFamily="49" charset="0"/>
                <a:cs typeface="Courier New" panose="02070309020205020404" pitchFamily="49" charset="0"/>
              </a:rPr>
              <a:t>:  ELF 64-bit LSB relocatable, x86-64, version 1 (SYSV), not stripped</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main.o</a:t>
            </a:r>
            <a:r>
              <a:rPr lang="en-US" altLang="zh-CN" sz="1500" dirty="0">
                <a:latin typeface="Courier New" panose="02070309020205020404" pitchFamily="49" charset="0"/>
                <a:cs typeface="Courier New" panose="02070309020205020404" pitchFamily="49" charset="0"/>
              </a:rPr>
              <a:t>: ELF 64-bit LSB relocatable, x86-64, version 1 (SYSV), not stripped</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main</a:t>
            </a:r>
            <a:br>
              <a:rPr lang="en-US" altLang="zh-CN" sz="1500" dirty="0">
                <a:latin typeface="Courier New" panose="02070309020205020404" pitchFamily="49" charset="0"/>
                <a:cs typeface="Courier New" panose="02070309020205020404" pitchFamily="49" charset="0"/>
              </a:rPr>
            </a:br>
            <a:r>
              <a:rPr lang="en-US" altLang="zh-CN" sz="1500" dirty="0" err="1">
                <a:latin typeface="Courier New" panose="02070309020205020404" pitchFamily="49" charset="0"/>
                <a:cs typeface="Courier New" panose="02070309020205020404" pitchFamily="49" charset="0"/>
              </a:rPr>
              <a:t>main</a:t>
            </a:r>
            <a:r>
              <a:rPr lang="en-US" altLang="zh-CN" sz="1500" dirty="0">
                <a:latin typeface="Courier New" panose="02070309020205020404" pitchFamily="49" charset="0"/>
                <a:cs typeface="Courier New" panose="02070309020205020404" pitchFamily="49" charset="0"/>
              </a:rPr>
              <a:t>: ELF 64-bit LSB executable, x86-64, version 1 (SYSV), dynamically linked (uses shared libs), for GNU/Linux 2.6.24, </a:t>
            </a:r>
            <a:r>
              <a:rPr lang="en-US" altLang="zh-CN" sz="1500" dirty="0" err="1">
                <a:latin typeface="Courier New" panose="02070309020205020404" pitchFamily="49" charset="0"/>
                <a:cs typeface="Courier New" panose="02070309020205020404" pitchFamily="49" charset="0"/>
              </a:rPr>
              <a:t>BuildID</a:t>
            </a:r>
            <a:r>
              <a:rPr lang="en-US" altLang="zh-CN" sz="1500" dirty="0">
                <a:latin typeface="Courier New" panose="02070309020205020404" pitchFamily="49" charset="0"/>
                <a:cs typeface="Courier New" panose="02070309020205020404" pitchFamily="49" charset="0"/>
              </a:rPr>
              <a:t>[sha1]=0x34c39011eac6fd0ebae938e4087e788b28a4f6dd, not stripped</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a:t>
            </a:r>
            <a:r>
              <a:rPr lang="en-US" altLang="zh-CN" sz="1500" dirty="0" err="1">
                <a:latin typeface="Courier New" panose="02070309020205020404" pitchFamily="49" charset="0"/>
                <a:cs typeface="Courier New" panose="02070309020205020404" pitchFamily="49" charset="0"/>
              </a:rPr>
              <a:t>ldd</a:t>
            </a:r>
            <a:r>
              <a:rPr lang="en-US" altLang="zh-CN" sz="1500" dirty="0">
                <a:latin typeface="Courier New" panose="02070309020205020404" pitchFamily="49" charset="0"/>
                <a:cs typeface="Courier New" panose="02070309020205020404" pitchFamily="49" charset="0"/>
              </a:rPr>
              <a:t> main</a:t>
            </a:r>
            <a:br>
              <a:rPr lang="en-US" altLang="zh-CN" sz="1500">
                <a:latin typeface="Courier New" panose="02070309020205020404" pitchFamily="49" charset="0"/>
                <a:cs typeface="Courier New" panose="02070309020205020404" pitchFamily="49" charset="0"/>
              </a:rPr>
            </a:br>
            <a:r>
              <a:rPr lang="en-US" altLang="zh-CN" sz="1500">
                <a:latin typeface="Courier New" panose="02070309020205020404" pitchFamily="49" charset="0"/>
                <a:cs typeface="Courier New" panose="02070309020205020404" pitchFamily="49" charset="0"/>
              </a:rPr>
              <a:t>        </a:t>
            </a:r>
            <a:r>
              <a:rPr lang="en-US" altLang="zh-CN" sz="1500" dirty="0">
                <a:latin typeface="Courier New" panose="02070309020205020404" pitchFamily="49" charset="0"/>
                <a:cs typeface="Courier New" panose="02070309020205020404" pitchFamily="49" charset="0"/>
              </a:rPr>
              <a:t>linux-vdso.so.1 =&gt;  (0x00007fff9dbfe000)</a:t>
            </a:r>
            <a:br>
              <a:rPr lang="en-US" altLang="zh-CN" sz="1500">
                <a:latin typeface="Courier New" panose="02070309020205020404" pitchFamily="49" charset="0"/>
                <a:cs typeface="Courier New" panose="02070309020205020404" pitchFamily="49" charset="0"/>
              </a:rPr>
            </a:br>
            <a:r>
              <a:rPr lang="en-US" altLang="zh-CN" sz="1500">
                <a:latin typeface="Courier New" panose="02070309020205020404" pitchFamily="49" charset="0"/>
                <a:cs typeface="Courier New" panose="02070309020205020404" pitchFamily="49" charset="0"/>
              </a:rPr>
              <a:t>        </a:t>
            </a:r>
            <a:r>
              <a:rPr lang="en-US" altLang="zh-CN" sz="1500" dirty="0">
                <a:latin typeface="Courier New" panose="02070309020205020404" pitchFamily="49" charset="0"/>
                <a:cs typeface="Courier New" panose="02070309020205020404" pitchFamily="49" charset="0"/>
              </a:rPr>
              <a:t>libc.so.6 =&gt; /lib/x86_64-linux-gnu/libc.so.6 (0x00007f4bef587000)</a:t>
            </a:r>
            <a:br>
              <a:rPr lang="en-US" altLang="zh-CN" sz="1500">
                <a:latin typeface="Courier New" panose="02070309020205020404" pitchFamily="49" charset="0"/>
                <a:cs typeface="Courier New" panose="02070309020205020404" pitchFamily="49" charset="0"/>
              </a:rPr>
            </a:br>
            <a:r>
              <a:rPr lang="en-US" altLang="zh-CN" sz="1500">
                <a:latin typeface="Courier New" panose="02070309020205020404" pitchFamily="49" charset="0"/>
                <a:cs typeface="Courier New" panose="02070309020205020404" pitchFamily="49" charset="0"/>
              </a:rPr>
              <a:t>        </a:t>
            </a:r>
            <a:r>
              <a:rPr lang="en-US" altLang="zh-CN" sz="1500" dirty="0">
                <a:latin typeface="Courier New" panose="02070309020205020404" pitchFamily="49" charset="0"/>
                <a:cs typeface="Courier New" panose="02070309020205020404" pitchFamily="49" charset="0"/>
              </a:rPr>
              <a:t>/lib64/ld-linux-x86-64.so.2 (0x00007f4bef956000)</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/lib/x86_64-linux-gnu/libc.so.6</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/lib/x86_64-linux-gnu/libc.so.6: symbolic link to `libc-2.15.so’</a:t>
            </a:r>
          </a:p>
          <a:p>
            <a:endParaRPr lang="en-US" altLang="zh-CN" sz="1500" dirty="0">
              <a:latin typeface="Courier New" panose="02070309020205020404" pitchFamily="49" charset="0"/>
              <a:cs typeface="Courier New" panose="02070309020205020404" pitchFamily="49" charset="0"/>
            </a:endParaRPr>
          </a:p>
          <a:p>
            <a:r>
              <a:rPr lang="en-US" altLang="zh-CN" sz="1500" dirty="0">
                <a:latin typeface="Courier New" panose="02070309020205020404" pitchFamily="49" charset="0"/>
                <a:cs typeface="Courier New" panose="02070309020205020404" pitchFamily="49" charset="0"/>
              </a:rPr>
              <a:t># file /lib/x86_64-linux-gnu/libc-2.15.so</a:t>
            </a:r>
            <a:br>
              <a:rPr lang="en-US" altLang="zh-CN" sz="1500" dirty="0">
                <a:latin typeface="Courier New" panose="02070309020205020404" pitchFamily="49" charset="0"/>
                <a:cs typeface="Courier New" panose="02070309020205020404" pitchFamily="49" charset="0"/>
              </a:rPr>
            </a:br>
            <a:r>
              <a:rPr lang="en-US" altLang="zh-CN" sz="1500" dirty="0">
                <a:latin typeface="Courier New" panose="02070309020205020404" pitchFamily="49" charset="0"/>
                <a:cs typeface="Courier New" panose="02070309020205020404" pitchFamily="49" charset="0"/>
              </a:rPr>
              <a:t>/lib/x86_64-linux-gnu/libc-2.15.so: ELF 64-bit LSB shared object, x86-64, version 1 (SYSV), dynamically linked (uses shared libs), </a:t>
            </a:r>
            <a:r>
              <a:rPr lang="en-US" altLang="zh-CN" sz="1500" dirty="0" err="1">
                <a:latin typeface="Courier New" panose="02070309020205020404" pitchFamily="49" charset="0"/>
                <a:cs typeface="Courier New" panose="02070309020205020404" pitchFamily="49" charset="0"/>
              </a:rPr>
              <a:t>BuildID</a:t>
            </a:r>
            <a:r>
              <a:rPr lang="en-US" altLang="zh-CN" sz="1500" dirty="0">
                <a:latin typeface="Courier New" panose="02070309020205020404" pitchFamily="49" charset="0"/>
                <a:cs typeface="Courier New" panose="02070309020205020404" pitchFamily="49" charset="0"/>
              </a:rPr>
              <a:t>[sha1]=0x760efc6878e468a84b60e307a5bad802cbe2a480, for GNU/Linux 2.6.24, stripped</a:t>
            </a:r>
          </a:p>
        </p:txBody>
      </p:sp>
      <p:sp>
        <p:nvSpPr>
          <p:cNvPr id="3" name="矩形 2">
            <a:extLst>
              <a:ext uri="{FF2B5EF4-FFF2-40B4-BE49-F238E27FC236}">
                <a16:creationId xmlns:a16="http://schemas.microsoft.com/office/drawing/2014/main" id="{7D01C7A5-E883-4D20-ABDB-F9963B837A84}"/>
              </a:ext>
            </a:extLst>
          </p:cNvPr>
          <p:cNvSpPr/>
          <p:nvPr/>
        </p:nvSpPr>
        <p:spPr>
          <a:xfrm>
            <a:off x="2819400" y="1138535"/>
            <a:ext cx="3752950" cy="461665"/>
          </a:xfrm>
          <a:prstGeom prst="rect">
            <a:avLst/>
          </a:prstGeom>
        </p:spPr>
        <p:txBody>
          <a:bodyPr wrap="none">
            <a:spAutoFit/>
          </a:bodyPr>
          <a:lstStyle/>
          <a:p>
            <a:r>
              <a:rPr lang="en-US" altLang="zh-CN" dirty="0">
                <a:solidFill>
                  <a:srgbClr val="C00000"/>
                </a:solidFill>
              </a:rPr>
              <a:t>Relocatable object file (.o file)</a:t>
            </a:r>
          </a:p>
        </p:txBody>
      </p:sp>
      <p:sp>
        <p:nvSpPr>
          <p:cNvPr id="7" name="矩形 6">
            <a:extLst>
              <a:ext uri="{FF2B5EF4-FFF2-40B4-BE49-F238E27FC236}">
                <a16:creationId xmlns:a16="http://schemas.microsoft.com/office/drawing/2014/main" id="{FBEF2657-49D6-4A41-969D-8B30B703A249}"/>
              </a:ext>
            </a:extLst>
          </p:cNvPr>
          <p:cNvSpPr/>
          <p:nvPr/>
        </p:nvSpPr>
        <p:spPr>
          <a:xfrm>
            <a:off x="2819400" y="2057400"/>
            <a:ext cx="4046301" cy="461665"/>
          </a:xfrm>
          <a:prstGeom prst="rect">
            <a:avLst/>
          </a:prstGeom>
        </p:spPr>
        <p:txBody>
          <a:bodyPr wrap="none">
            <a:spAutoFit/>
          </a:bodyPr>
          <a:lstStyle/>
          <a:p>
            <a:r>
              <a:rPr lang="en-US" altLang="zh-CN" dirty="0">
                <a:solidFill>
                  <a:srgbClr val="C00000"/>
                </a:solidFill>
              </a:rPr>
              <a:t>Executable object file (</a:t>
            </a:r>
            <a:r>
              <a:rPr lang="en-US" altLang="zh-CN" dirty="0" err="1">
                <a:solidFill>
                  <a:srgbClr val="C00000"/>
                </a:solidFill>
              </a:rPr>
              <a:t>a.out</a:t>
            </a:r>
            <a:r>
              <a:rPr lang="en-US" altLang="zh-CN" dirty="0">
                <a:solidFill>
                  <a:srgbClr val="C00000"/>
                </a:solidFill>
              </a:rPr>
              <a:t> file)</a:t>
            </a:r>
          </a:p>
        </p:txBody>
      </p:sp>
      <p:sp>
        <p:nvSpPr>
          <p:cNvPr id="8" name="矩形 7">
            <a:extLst>
              <a:ext uri="{FF2B5EF4-FFF2-40B4-BE49-F238E27FC236}">
                <a16:creationId xmlns:a16="http://schemas.microsoft.com/office/drawing/2014/main" id="{197CEC14-090E-4968-B122-20E5804DDC31}"/>
              </a:ext>
            </a:extLst>
          </p:cNvPr>
          <p:cNvSpPr/>
          <p:nvPr/>
        </p:nvSpPr>
        <p:spPr>
          <a:xfrm>
            <a:off x="5030879" y="5029200"/>
            <a:ext cx="3329758" cy="461665"/>
          </a:xfrm>
          <a:prstGeom prst="rect">
            <a:avLst/>
          </a:prstGeom>
        </p:spPr>
        <p:txBody>
          <a:bodyPr wrap="none">
            <a:spAutoFit/>
          </a:bodyPr>
          <a:lstStyle/>
          <a:p>
            <a:r>
              <a:rPr lang="en-US" altLang="zh-CN" dirty="0">
                <a:solidFill>
                  <a:srgbClr val="C00000"/>
                </a:solidFill>
              </a:rPr>
              <a:t>Shared object file (.so file)</a:t>
            </a:r>
          </a:p>
        </p:txBody>
      </p:sp>
    </p:spTree>
    <p:extLst>
      <p:ext uri="{BB962C8B-B14F-4D97-AF65-F5344CB8AC3E}">
        <p14:creationId xmlns:p14="http://schemas.microsoft.com/office/powerpoint/2010/main" val="1345546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3"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Linking</a:t>
            </a:r>
          </a:p>
        </p:txBody>
      </p:sp>
      <p:sp>
        <p:nvSpPr>
          <p:cNvPr id="3" name="Content Placeholder 2"/>
          <p:cNvSpPr>
            <a:spLocks noGrp="1"/>
          </p:cNvSpPr>
          <p:nvPr>
            <p:ph idx="1"/>
          </p:nvPr>
        </p:nvSpPr>
        <p:spPr>
          <a:noFill/>
          <a:ln>
            <a:noFill/>
          </a:ln>
        </p:spPr>
        <p:txBody>
          <a:bodyPr/>
          <a:lstStyle/>
          <a:p>
            <a:r>
              <a:rPr lang="en-US" altLang="zh-CN" dirty="0"/>
              <a:t>Linking: combining object files into programs</a:t>
            </a:r>
          </a:p>
          <a:p>
            <a:pPr lvl="1"/>
            <a:r>
              <a:rPr lang="en-US" altLang="zh-CN" dirty="0"/>
              <a:t>Object files</a:t>
            </a:r>
          </a:p>
          <a:p>
            <a:pPr lvl="1"/>
            <a:r>
              <a:rPr lang="en-US" altLang="zh-CN" dirty="0"/>
              <a:t>Linking mechanism</a:t>
            </a:r>
          </a:p>
          <a:p>
            <a:pPr lvl="2"/>
            <a:r>
              <a:rPr lang="en-US" altLang="zh-CN" dirty="0"/>
              <a:t>Symbols and symbol resolution</a:t>
            </a:r>
          </a:p>
          <a:p>
            <a:pPr lvl="2"/>
            <a:r>
              <a:rPr lang="en-US" altLang="zh-CN" dirty="0"/>
              <a:t>Relocation</a:t>
            </a:r>
          </a:p>
          <a:p>
            <a:r>
              <a:rPr lang="en-US" altLang="zh-CN" dirty="0"/>
              <a:t>Libraries</a:t>
            </a:r>
          </a:p>
          <a:p>
            <a:r>
              <a:rPr lang="en-US" altLang="zh-CN" dirty="0"/>
              <a:t>Dynamic linking,</a:t>
            </a:r>
            <a:r>
              <a:rPr lang="zh-CN" altLang="en-US" dirty="0"/>
              <a:t> </a:t>
            </a:r>
            <a:r>
              <a:rPr lang="en-US" altLang="zh-CN" dirty="0"/>
              <a:t>loading &amp; execution</a:t>
            </a:r>
          </a:p>
          <a:p>
            <a:r>
              <a:rPr lang="en-US" dirty="0"/>
              <a:t>Library </a:t>
            </a:r>
            <a:r>
              <a:rPr lang="en-US" altLang="zh-CN" dirty="0"/>
              <a:t>i</a:t>
            </a:r>
            <a:r>
              <a:rPr lang="en-US" dirty="0"/>
              <a:t>nter-positioning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328CD-CA30-4AC6-9647-6A19FDB49721}"/>
              </a:ext>
            </a:extLst>
          </p:cNvPr>
          <p:cNvSpPr>
            <a:spLocks noGrp="1"/>
          </p:cNvSpPr>
          <p:nvPr>
            <p:ph type="title"/>
          </p:nvPr>
        </p:nvSpPr>
        <p:spPr/>
        <p:txBody>
          <a:bodyPr/>
          <a:lstStyle/>
          <a:p>
            <a:r>
              <a:rPr lang="en-US" altLang="zh-CN" dirty="0"/>
              <a:t>Object File Format</a:t>
            </a:r>
            <a:endParaRPr lang="zh-CN" altLang="en-US" dirty="0"/>
          </a:p>
        </p:txBody>
      </p:sp>
      <p:sp>
        <p:nvSpPr>
          <p:cNvPr id="3" name="内容占位符 2">
            <a:extLst>
              <a:ext uri="{FF2B5EF4-FFF2-40B4-BE49-F238E27FC236}">
                <a16:creationId xmlns:a16="http://schemas.microsoft.com/office/drawing/2014/main" id="{CA0DA752-CE67-413C-80A0-BE4FB7BDB8F8}"/>
              </a:ext>
            </a:extLst>
          </p:cNvPr>
          <p:cNvSpPr>
            <a:spLocks noGrp="1"/>
          </p:cNvSpPr>
          <p:nvPr>
            <p:ph idx="1"/>
          </p:nvPr>
        </p:nvSpPr>
        <p:spPr>
          <a:xfrm>
            <a:off x="228599" y="1362075"/>
            <a:ext cx="8839201" cy="4972050"/>
          </a:xfrm>
        </p:spPr>
        <p:txBody>
          <a:bodyPr/>
          <a:lstStyle/>
          <a:p>
            <a:r>
              <a:rPr lang="en-US" altLang="zh-CN" dirty="0"/>
              <a:t>Unix like System</a:t>
            </a:r>
          </a:p>
          <a:p>
            <a:pPr lvl="1"/>
            <a:r>
              <a:rPr lang="en-US" altLang="zh-CN" dirty="0"/>
              <a:t>Early Unix had a simple </a:t>
            </a:r>
            <a:r>
              <a:rPr lang="en-US" altLang="zh-CN" dirty="0" err="1"/>
              <a:t>a.out</a:t>
            </a:r>
            <a:r>
              <a:rPr lang="en-US" altLang="zh-CN" dirty="0"/>
              <a:t> format until early days of free Linux/BSD</a:t>
            </a:r>
          </a:p>
          <a:p>
            <a:pPr lvl="1"/>
            <a:r>
              <a:rPr lang="en-US" altLang="zh-CN" dirty="0"/>
              <a:t>AT&amp;T’s 2nd try was COFF, still limited, but widely adopted with changes</a:t>
            </a:r>
          </a:p>
          <a:p>
            <a:pPr lvl="1"/>
            <a:r>
              <a:rPr lang="en-US" altLang="zh-CN" dirty="0"/>
              <a:t>AT&amp;T’s third try was ELF, now used in almost all Unix systems</a:t>
            </a:r>
          </a:p>
          <a:p>
            <a:endParaRPr lang="en-US" altLang="zh-CN" dirty="0"/>
          </a:p>
          <a:p>
            <a:r>
              <a:rPr lang="en-US" altLang="zh-CN" dirty="0"/>
              <a:t>Early DOS and Windows had several limited formats</a:t>
            </a:r>
          </a:p>
          <a:p>
            <a:endParaRPr lang="en-US" altLang="zh-CN" dirty="0"/>
          </a:p>
          <a:p>
            <a:r>
              <a:rPr lang="en-US" altLang="zh-CN" dirty="0"/>
              <a:t>Since the 32-bit era, Windows uses the PE (Portable Executable) format, partially derived from COFF</a:t>
            </a:r>
          </a:p>
          <a:p>
            <a:endParaRPr lang="en-US" altLang="zh-CN" dirty="0"/>
          </a:p>
          <a:p>
            <a:r>
              <a:rPr lang="en-US" altLang="zh-CN" dirty="0"/>
              <a:t>OS X era Apple (including iOS, </a:t>
            </a:r>
            <a:r>
              <a:rPr lang="en-US" altLang="zh-CN" dirty="0" err="1"/>
              <a:t>etc</a:t>
            </a:r>
            <a:r>
              <a:rPr lang="en-US" altLang="zh-CN" dirty="0"/>
              <a:t>) uses a format named Mach-O</a:t>
            </a:r>
            <a:endParaRPr lang="zh-CN" altLang="en-US" dirty="0"/>
          </a:p>
        </p:txBody>
      </p:sp>
      <p:sp>
        <p:nvSpPr>
          <p:cNvPr id="4" name="矩形 3">
            <a:extLst>
              <a:ext uri="{FF2B5EF4-FFF2-40B4-BE49-F238E27FC236}">
                <a16:creationId xmlns:a16="http://schemas.microsoft.com/office/drawing/2014/main" id="{6AAB8DC3-CE9F-43ED-9F0B-547C89A4E6E0}"/>
              </a:ext>
            </a:extLst>
          </p:cNvPr>
          <p:cNvSpPr/>
          <p:nvPr/>
        </p:nvSpPr>
        <p:spPr>
          <a:xfrm>
            <a:off x="228599" y="6191489"/>
            <a:ext cx="8915401" cy="461665"/>
          </a:xfrm>
          <a:prstGeom prst="rect">
            <a:avLst/>
          </a:prstGeom>
        </p:spPr>
        <p:txBody>
          <a:bodyPr wrap="square">
            <a:spAutoFit/>
          </a:bodyPr>
          <a:lstStyle/>
          <a:p>
            <a:r>
              <a:rPr lang="en-US" altLang="zh-CN" dirty="0">
                <a:solidFill>
                  <a:srgbClr val="C00000"/>
                </a:solidFill>
              </a:rPr>
              <a:t>Although our discussion will focus on ELF, basic concepts are </a:t>
            </a:r>
            <a:r>
              <a:rPr lang="en-US" altLang="zh-CN" dirty="0" err="1">
                <a:solidFill>
                  <a:srgbClr val="C00000"/>
                </a:solidFill>
              </a:rPr>
              <a:t>similiar</a:t>
            </a:r>
            <a:endParaRPr lang="zh-CN" altLang="en-US" dirty="0">
              <a:solidFill>
                <a:srgbClr val="C00000"/>
              </a:solidFill>
            </a:endParaRPr>
          </a:p>
        </p:txBody>
      </p:sp>
    </p:spTree>
    <p:extLst>
      <p:ext uri="{BB962C8B-B14F-4D97-AF65-F5344CB8AC3E}">
        <p14:creationId xmlns:p14="http://schemas.microsoft.com/office/powerpoint/2010/main" val="47468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EA848-F257-48AF-A0F5-2ABD665E1E23}"/>
              </a:ext>
            </a:extLst>
          </p:cNvPr>
          <p:cNvSpPr>
            <a:spLocks noGrp="1"/>
          </p:cNvSpPr>
          <p:nvPr>
            <p:ph type="title"/>
          </p:nvPr>
        </p:nvSpPr>
        <p:spPr/>
        <p:txBody>
          <a:bodyPr/>
          <a:lstStyle/>
          <a:p>
            <a:r>
              <a:rPr lang="en-US" altLang="zh-CN" dirty="0"/>
              <a:t>Simplest Object File Format (Cont.)</a:t>
            </a:r>
            <a:endParaRPr lang="zh-CN" altLang="en-US" dirty="0"/>
          </a:p>
        </p:txBody>
      </p:sp>
      <p:sp>
        <p:nvSpPr>
          <p:cNvPr id="7" name="Rectangle 12">
            <a:extLst>
              <a:ext uri="{FF2B5EF4-FFF2-40B4-BE49-F238E27FC236}">
                <a16:creationId xmlns:a16="http://schemas.microsoft.com/office/drawing/2014/main" id="{D9422F3D-81C3-4E0C-AC0C-A9AF5EDA88A0}"/>
              </a:ext>
            </a:extLst>
          </p:cNvPr>
          <p:cNvSpPr>
            <a:spLocks noChangeArrowheads="1"/>
          </p:cNvSpPr>
          <p:nvPr/>
        </p:nvSpPr>
        <p:spPr bwMode="auto">
          <a:xfrm>
            <a:off x="1295400" y="4161341"/>
            <a:ext cx="2139136" cy="533381"/>
          </a:xfrm>
          <a:prstGeom prst="rect">
            <a:avLst/>
          </a:prstGeom>
          <a:solidFill>
            <a:srgbClr val="D5F1CF"/>
          </a:solidFill>
          <a:ln w="9525">
            <a:solidFill>
              <a:schemeClr val="tx1"/>
            </a:solidFill>
            <a:miter lim="800000"/>
            <a:headEnd/>
            <a:tailEnd/>
          </a:ln>
          <a:effectLst/>
        </p:spPr>
        <p:txBody>
          <a:bodyPr wrap="none" anchor="ctr"/>
          <a:lstStyle/>
          <a:p>
            <a:pPr algn="ctr"/>
            <a:r>
              <a:rPr lang="en-US" altLang="zh-CN" dirty="0"/>
              <a:t>header</a:t>
            </a:r>
          </a:p>
        </p:txBody>
      </p:sp>
      <p:sp>
        <p:nvSpPr>
          <p:cNvPr id="8" name="Rectangle 13">
            <a:extLst>
              <a:ext uri="{FF2B5EF4-FFF2-40B4-BE49-F238E27FC236}">
                <a16:creationId xmlns:a16="http://schemas.microsoft.com/office/drawing/2014/main" id="{226F9E7E-EF2E-481B-9D38-2CF6F328E527}"/>
              </a:ext>
            </a:extLst>
          </p:cNvPr>
          <p:cNvSpPr>
            <a:spLocks noChangeArrowheads="1"/>
          </p:cNvSpPr>
          <p:nvPr/>
        </p:nvSpPr>
        <p:spPr bwMode="auto">
          <a:xfrm>
            <a:off x="1295400" y="4672286"/>
            <a:ext cx="2139136" cy="533381"/>
          </a:xfrm>
          <a:prstGeom prst="rect">
            <a:avLst/>
          </a:prstGeom>
          <a:solidFill>
            <a:srgbClr val="D5F1CF"/>
          </a:solidFill>
          <a:ln w="9525">
            <a:solidFill>
              <a:schemeClr val="tx1"/>
            </a:solidFill>
            <a:miter lim="800000"/>
            <a:headEnd/>
            <a:tailEnd/>
          </a:ln>
          <a:effectLst/>
        </p:spPr>
        <p:txBody>
          <a:bodyPr wrap="none" anchor="ctr"/>
          <a:lstStyle/>
          <a:p>
            <a:pPr algn="ctr"/>
            <a:r>
              <a:rPr lang="en-US" altLang="zh-CN"/>
              <a:t>text section</a:t>
            </a:r>
          </a:p>
        </p:txBody>
      </p:sp>
      <p:sp>
        <p:nvSpPr>
          <p:cNvPr id="9" name="Rectangle 14">
            <a:extLst>
              <a:ext uri="{FF2B5EF4-FFF2-40B4-BE49-F238E27FC236}">
                <a16:creationId xmlns:a16="http://schemas.microsoft.com/office/drawing/2014/main" id="{0189B4EC-14F7-4744-8D61-2FB9F556D7EE}"/>
              </a:ext>
            </a:extLst>
          </p:cNvPr>
          <p:cNvSpPr>
            <a:spLocks noChangeArrowheads="1"/>
          </p:cNvSpPr>
          <p:nvPr/>
        </p:nvSpPr>
        <p:spPr bwMode="auto">
          <a:xfrm>
            <a:off x="1295400" y="5190051"/>
            <a:ext cx="2139136" cy="533381"/>
          </a:xfrm>
          <a:prstGeom prst="rect">
            <a:avLst/>
          </a:prstGeom>
          <a:solidFill>
            <a:srgbClr val="D5F1CF"/>
          </a:solidFill>
          <a:ln w="9525">
            <a:solidFill>
              <a:schemeClr val="tx1"/>
            </a:solidFill>
            <a:miter lim="800000"/>
            <a:headEnd/>
            <a:tailEnd/>
          </a:ln>
          <a:effectLst/>
        </p:spPr>
        <p:txBody>
          <a:bodyPr wrap="none" anchor="ctr"/>
          <a:lstStyle/>
          <a:p>
            <a:pPr algn="ctr"/>
            <a:r>
              <a:rPr lang="en-US" altLang="zh-CN" dirty="0"/>
              <a:t>data section</a:t>
            </a:r>
          </a:p>
        </p:txBody>
      </p:sp>
      <p:sp>
        <p:nvSpPr>
          <p:cNvPr id="10" name="Rectangle 15">
            <a:extLst>
              <a:ext uri="{FF2B5EF4-FFF2-40B4-BE49-F238E27FC236}">
                <a16:creationId xmlns:a16="http://schemas.microsoft.com/office/drawing/2014/main" id="{BFD27721-9CFB-43C8-A37B-3D3ED370D585}"/>
              </a:ext>
            </a:extLst>
          </p:cNvPr>
          <p:cNvSpPr>
            <a:spLocks noChangeArrowheads="1"/>
          </p:cNvSpPr>
          <p:nvPr/>
        </p:nvSpPr>
        <p:spPr bwMode="auto">
          <a:xfrm>
            <a:off x="1295400" y="5723432"/>
            <a:ext cx="2139136" cy="533381"/>
          </a:xfrm>
          <a:prstGeom prst="rect">
            <a:avLst/>
          </a:prstGeom>
          <a:solidFill>
            <a:srgbClr val="D5F1CF"/>
          </a:solidFill>
          <a:ln w="9525">
            <a:solidFill>
              <a:schemeClr val="tx1"/>
            </a:solidFill>
            <a:miter lim="800000"/>
            <a:headEnd/>
            <a:tailEnd/>
          </a:ln>
          <a:effectLst/>
        </p:spPr>
        <p:txBody>
          <a:bodyPr wrap="none" anchor="ctr"/>
          <a:lstStyle/>
          <a:p>
            <a:pPr algn="ctr"/>
            <a:r>
              <a:rPr lang="en-US" altLang="zh-CN" dirty="0"/>
              <a:t>other sections</a:t>
            </a:r>
          </a:p>
        </p:txBody>
      </p:sp>
      <p:sp>
        <p:nvSpPr>
          <p:cNvPr id="11" name="Text Box 27">
            <a:extLst>
              <a:ext uri="{FF2B5EF4-FFF2-40B4-BE49-F238E27FC236}">
                <a16:creationId xmlns:a16="http://schemas.microsoft.com/office/drawing/2014/main" id="{9BF8F156-7F9F-4E82-816D-FDD019A92E2C}"/>
              </a:ext>
            </a:extLst>
          </p:cNvPr>
          <p:cNvSpPr txBox="1">
            <a:spLocks noChangeArrowheads="1"/>
          </p:cNvSpPr>
          <p:nvPr/>
        </p:nvSpPr>
        <p:spPr bwMode="auto">
          <a:xfrm>
            <a:off x="4572000" y="4074855"/>
            <a:ext cx="213913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0" dirty="0"/>
              <a:t>int </a:t>
            </a:r>
            <a:r>
              <a:rPr lang="en-US" altLang="zh-CN" sz="2000" b="0" dirty="0" err="1"/>
              <a:t>a_magic</a:t>
            </a:r>
            <a:r>
              <a:rPr lang="en-US" altLang="zh-CN" sz="2000" b="0" dirty="0"/>
              <a:t>;</a:t>
            </a:r>
          </a:p>
          <a:p>
            <a:r>
              <a:rPr lang="en-US" altLang="zh-CN" sz="2000" b="0" dirty="0"/>
              <a:t>int </a:t>
            </a:r>
            <a:r>
              <a:rPr lang="en-US" altLang="zh-CN" sz="2000" b="0" dirty="0" err="1"/>
              <a:t>a_text</a:t>
            </a:r>
            <a:r>
              <a:rPr lang="en-US" altLang="zh-CN" sz="2000" b="0" dirty="0"/>
              <a:t>;</a:t>
            </a:r>
          </a:p>
          <a:p>
            <a:r>
              <a:rPr lang="en-US" altLang="zh-CN" sz="2000" b="0" dirty="0"/>
              <a:t>int </a:t>
            </a:r>
            <a:r>
              <a:rPr lang="en-US" altLang="zh-CN" sz="2000" b="0" dirty="0" err="1"/>
              <a:t>a_data</a:t>
            </a:r>
            <a:r>
              <a:rPr lang="en-US" altLang="zh-CN" sz="2000" b="0" dirty="0"/>
              <a:t>;</a:t>
            </a:r>
          </a:p>
          <a:p>
            <a:r>
              <a:rPr lang="en-US" altLang="zh-CN" sz="2000" b="0" dirty="0"/>
              <a:t>int </a:t>
            </a:r>
            <a:r>
              <a:rPr lang="en-US" altLang="zh-CN" sz="2000" b="0" dirty="0" err="1"/>
              <a:t>a_bss</a:t>
            </a:r>
            <a:r>
              <a:rPr lang="en-US" altLang="zh-CN" sz="2000" b="0" dirty="0"/>
              <a:t>;</a:t>
            </a:r>
          </a:p>
          <a:p>
            <a:r>
              <a:rPr lang="en-US" altLang="zh-CN" sz="2000" b="0" dirty="0"/>
              <a:t>int </a:t>
            </a:r>
            <a:r>
              <a:rPr lang="en-US" altLang="zh-CN" sz="2000" b="0" dirty="0" err="1"/>
              <a:t>a_symsl</a:t>
            </a:r>
            <a:endParaRPr lang="en-US" altLang="zh-CN" sz="2000" b="0" dirty="0"/>
          </a:p>
          <a:p>
            <a:r>
              <a:rPr lang="en-US" altLang="zh-CN" sz="2000" b="0" dirty="0"/>
              <a:t>Int </a:t>
            </a:r>
            <a:r>
              <a:rPr lang="en-US" altLang="zh-CN" sz="2000" b="0" dirty="0" err="1"/>
              <a:t>a_entry</a:t>
            </a:r>
            <a:r>
              <a:rPr lang="en-US" altLang="zh-CN" sz="2000" b="0" dirty="0"/>
              <a:t>;</a:t>
            </a:r>
          </a:p>
          <a:p>
            <a:r>
              <a:rPr lang="en-US" altLang="zh-CN" sz="2000" b="0" dirty="0"/>
              <a:t>Int </a:t>
            </a:r>
            <a:r>
              <a:rPr lang="en-US" altLang="zh-CN" sz="2000" b="0" dirty="0" err="1"/>
              <a:t>a_trsize</a:t>
            </a:r>
            <a:r>
              <a:rPr lang="en-US" altLang="zh-CN" sz="2000" b="0" dirty="0"/>
              <a:t>;</a:t>
            </a:r>
          </a:p>
          <a:p>
            <a:r>
              <a:rPr lang="en-US" altLang="zh-CN" sz="2000" b="0" dirty="0"/>
              <a:t>Int </a:t>
            </a:r>
            <a:r>
              <a:rPr lang="en-US" altLang="zh-CN" sz="2000" b="0" dirty="0" err="1"/>
              <a:t>a_drsize</a:t>
            </a:r>
            <a:r>
              <a:rPr lang="en-US" altLang="zh-CN" sz="2000" b="0" dirty="0"/>
              <a:t>;</a:t>
            </a:r>
          </a:p>
        </p:txBody>
      </p:sp>
      <p:sp>
        <p:nvSpPr>
          <p:cNvPr id="12" name="Line 28">
            <a:extLst>
              <a:ext uri="{FF2B5EF4-FFF2-40B4-BE49-F238E27FC236}">
                <a16:creationId xmlns:a16="http://schemas.microsoft.com/office/drawing/2014/main" id="{CCCADC0A-842A-41DF-B19A-C213FC465DDC}"/>
              </a:ext>
            </a:extLst>
          </p:cNvPr>
          <p:cNvSpPr>
            <a:spLocks noChangeShapeType="1"/>
          </p:cNvSpPr>
          <p:nvPr/>
        </p:nvSpPr>
        <p:spPr bwMode="auto">
          <a:xfrm flipV="1">
            <a:off x="3276600" y="4437465"/>
            <a:ext cx="122473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内容占位符 2">
            <a:extLst>
              <a:ext uri="{FF2B5EF4-FFF2-40B4-BE49-F238E27FC236}">
                <a16:creationId xmlns:a16="http://schemas.microsoft.com/office/drawing/2014/main" id="{64A1A4B5-AC4F-41DB-9F29-728C67E52ED9}"/>
              </a:ext>
            </a:extLst>
          </p:cNvPr>
          <p:cNvSpPr>
            <a:spLocks noGrp="1"/>
          </p:cNvSpPr>
          <p:nvPr>
            <p:ph idx="1"/>
          </p:nvPr>
        </p:nvSpPr>
        <p:spPr>
          <a:xfrm>
            <a:off x="228599" y="1362075"/>
            <a:ext cx="8839201" cy="4972050"/>
          </a:xfrm>
        </p:spPr>
        <p:txBody>
          <a:bodyPr/>
          <a:lstStyle/>
          <a:p>
            <a:r>
              <a:rPr lang="en-US" altLang="zh-CN" dirty="0"/>
              <a:t>The NULL object format: DOS COM Files</a:t>
            </a:r>
          </a:p>
          <a:p>
            <a:pPr lvl="1"/>
            <a:r>
              <a:rPr lang="en-US" altLang="zh-CN" dirty="0"/>
              <a:t>Only have binary code. Fits in a single segment. No relocation.</a:t>
            </a:r>
          </a:p>
          <a:p>
            <a:pPr lvl="1"/>
            <a:r>
              <a:rPr lang="en-US" altLang="zh-CN" dirty="0"/>
              <a:t>DOS EXE file header has </a:t>
            </a:r>
            <a:r>
              <a:rPr lang="en-US" altLang="zh-CN" i="1" dirty="0"/>
              <a:t>relocation table</a:t>
            </a:r>
            <a:r>
              <a:rPr lang="en-US" altLang="zh-CN" dirty="0"/>
              <a:t>.</a:t>
            </a:r>
            <a:br>
              <a:rPr lang="en-US" altLang="zh-CN" dirty="0"/>
            </a:br>
            <a:r>
              <a:rPr lang="en-US" altLang="zh-CN" dirty="0" err="1"/>
              <a:t>program_base_address</a:t>
            </a:r>
            <a:r>
              <a:rPr lang="en-US" altLang="zh-CN" dirty="0"/>
              <a:t> + </a:t>
            </a:r>
            <a:r>
              <a:rPr lang="en-US" altLang="zh-CN" dirty="0" err="1"/>
              <a:t>segment_number</a:t>
            </a:r>
            <a:r>
              <a:rPr lang="en-US" altLang="zh-CN" dirty="0"/>
              <a:t> + offset</a:t>
            </a:r>
          </a:p>
          <a:p>
            <a:r>
              <a:rPr lang="en-US" altLang="zh-CN" dirty="0"/>
              <a:t>Unix simple </a:t>
            </a:r>
            <a:r>
              <a:rPr lang="en-US" altLang="zh-CN" dirty="0" err="1"/>
              <a:t>a.out</a:t>
            </a:r>
            <a:r>
              <a:rPr lang="en-US" altLang="zh-CN" dirty="0"/>
              <a:t> format</a:t>
            </a:r>
          </a:p>
          <a:p>
            <a:pPr lvl="1"/>
            <a:r>
              <a:rPr lang="en-US" altLang="zh-CN" dirty="0"/>
              <a:t>Can be linked to start at a fixed address. No relocation needed at load-time. </a:t>
            </a:r>
          </a:p>
          <a:p>
            <a:pPr lvl="1"/>
            <a:r>
              <a:rPr lang="en-US" altLang="zh-CN" dirty="0"/>
              <a:t>Hard to support dynamic linking</a:t>
            </a:r>
          </a:p>
        </p:txBody>
      </p:sp>
    </p:spTree>
    <p:extLst>
      <p:ext uri="{BB962C8B-B14F-4D97-AF65-F5344CB8AC3E}">
        <p14:creationId xmlns:p14="http://schemas.microsoft.com/office/powerpoint/2010/main" val="391433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a:t>Executable and Linkable Format (ELF)</a:t>
            </a:r>
          </a:p>
        </p:txBody>
      </p:sp>
      <p:sp>
        <p:nvSpPr>
          <p:cNvPr id="198659" name="Rectangle 3"/>
          <p:cNvSpPr>
            <a:spLocks noGrp="1" noChangeArrowheads="1"/>
          </p:cNvSpPr>
          <p:nvPr>
            <p:ph type="body" idx="1"/>
          </p:nvPr>
        </p:nvSpPr>
        <p:spPr/>
        <p:txBody>
          <a:bodyPr/>
          <a:lstStyle/>
          <a:p>
            <a:r>
              <a:rPr lang="en-US" dirty="0"/>
              <a:t>Standard binary format for object files</a:t>
            </a:r>
          </a:p>
          <a:p>
            <a:endParaRPr lang="en-US" dirty="0"/>
          </a:p>
          <a:p>
            <a:r>
              <a:rPr lang="en-US" dirty="0"/>
              <a:t>One unified format for </a:t>
            </a:r>
          </a:p>
          <a:p>
            <a:pPr lvl="1"/>
            <a:r>
              <a:rPr lang="en-US" dirty="0"/>
              <a:t>Relocatable object files (</a:t>
            </a:r>
            <a:r>
              <a:rPr lang="en-US" dirty="0">
                <a:latin typeface="Courier New"/>
                <a:cs typeface="Courier New"/>
              </a:rPr>
              <a:t>.o</a:t>
            </a:r>
            <a:r>
              <a:rPr lang="en-US" dirty="0"/>
              <a:t>), </a:t>
            </a:r>
          </a:p>
          <a:p>
            <a:pPr lvl="1"/>
            <a:r>
              <a:rPr lang="en-US" dirty="0"/>
              <a:t>Executable object files </a:t>
            </a:r>
            <a:r>
              <a:rPr lang="en-US" dirty="0">
                <a:latin typeface="Courier New"/>
                <a:cs typeface="Courier New"/>
              </a:rPr>
              <a:t>(</a:t>
            </a:r>
            <a:r>
              <a:rPr lang="en-US" dirty="0" err="1">
                <a:latin typeface="Courier New"/>
                <a:cs typeface="Courier New"/>
              </a:rPr>
              <a:t>a.out</a:t>
            </a:r>
            <a:r>
              <a:rPr lang="en-US" dirty="0"/>
              <a:t>)</a:t>
            </a:r>
          </a:p>
          <a:p>
            <a:pPr lvl="1"/>
            <a:r>
              <a:rPr lang="en-US" dirty="0"/>
              <a:t>Shared object files (</a:t>
            </a:r>
            <a:r>
              <a:rPr lang="en-US" dirty="0">
                <a:latin typeface="Courier New"/>
                <a:cs typeface="Courier New"/>
              </a:rPr>
              <a:t>.so</a:t>
            </a:r>
            <a:r>
              <a:rPr lang="en-US" dirty="0"/>
              <a:t>)</a:t>
            </a:r>
          </a:p>
          <a:p>
            <a:pPr lvl="1"/>
            <a:endParaRPr lang="en-US" dirty="0"/>
          </a:p>
          <a:p>
            <a:r>
              <a:rPr lang="en-US" dirty="0"/>
              <a:t>Generic name: ELF binaries</a:t>
            </a:r>
          </a:p>
          <a:p>
            <a:endParaRPr lang="en-US" altLang="zh-CN" dirty="0"/>
          </a:p>
          <a:p>
            <a:r>
              <a:rPr lang="en-US" altLang="zh-CN" dirty="0"/>
              <a:t>First appeared in System V Release 4 Unix, c. 1989</a:t>
            </a:r>
          </a:p>
          <a:p>
            <a:r>
              <a:rPr lang="en-US" altLang="zh-CN" dirty="0"/>
              <a:t>Linux switched to ELF c. 1995,</a:t>
            </a:r>
            <a:r>
              <a:rPr lang="zh-CN" altLang="en-US" dirty="0"/>
              <a:t> </a:t>
            </a:r>
            <a:r>
              <a:rPr lang="en-US" altLang="zh-CN" dirty="0"/>
              <a:t>BSD later at c. 1998-2000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2286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a:t>
            </a:r>
          </a:p>
        </p:txBody>
      </p:sp>
      <p:sp>
        <p:nvSpPr>
          <p:cNvPr id="14338" name="Rectangle 2"/>
          <p:cNvSpPr>
            <a:spLocks noGrp="1" noChangeArrowheads="1"/>
          </p:cNvSpPr>
          <p:nvPr>
            <p:ph type="body" idx="1"/>
          </p:nvPr>
        </p:nvSpPr>
        <p:spPr>
          <a:xfrm>
            <a:off x="152400" y="862012"/>
            <a:ext cx="5576887" cy="5381625"/>
          </a:xfrm>
          <a:ln/>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E</a:t>
            </a:r>
            <a:r>
              <a:rPr lang="en-US" altLang="zh-CN" sz="2000" dirty="0"/>
              <a:t>LF</a:t>
            </a:r>
            <a:r>
              <a:rPr lang="en-GB" sz="2000" dirty="0"/>
              <a:t> header</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Word size, byte ordering, file type (.o, exec, .so), machine type, etc.</a:t>
            </a:r>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Segment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Page size, virtual address memory segments (sections), segment sizes.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.text</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Code</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rodata</a:t>
            </a:r>
            <a:r>
              <a:rPr lang="en-GB" sz="2000" dirty="0">
                <a:latin typeface="Courier New" pitchFamily="49" charset="0"/>
              </a:rPr>
              <a:t> </a:t>
            </a:r>
            <a:r>
              <a:rPr lang="en-GB" sz="2000" dirty="0"/>
              <a:t>section</a:t>
            </a:r>
          </a:p>
          <a:p>
            <a:pPr lvl="1">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Read only data: jump tables, string constants, ...</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.data</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Initialized global variables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bss</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Uninitialized global variables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“Block Started by Symbol”</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solidFill>
                  <a:srgbClr val="C00000"/>
                </a:solidFill>
              </a:rPr>
              <a:t>“Better Save Space”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Has section header but occupies no space</a:t>
            </a:r>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section</a:t>
            </a: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rodata</a:t>
            </a:r>
            <a:r>
              <a:rPr lang="en-GB" sz="1600" b="1">
                <a:latin typeface="Calibri" pitchFamily="34" charset="0"/>
                <a:ea typeface="msgothic" charset="0"/>
                <a:cs typeface="msgothic" charset="0"/>
              </a:rPr>
              <a:t> section</a:t>
            </a: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 section</a:t>
            </a: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symtab</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rel.txt</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rel.data</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 </a:t>
            </a:r>
            <a:r>
              <a:rPr lang="en-GB" sz="1600">
                <a:latin typeface="Calibri" pitchFamily="34" charset="0"/>
                <a:ea typeface="msgothic" charset="0"/>
                <a:cs typeface="msgothic" charset="0"/>
              </a:rPr>
              <a:t>section</a:t>
            </a: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p:txBody>
      </p:sp>
      <p:sp>
        <p:nvSpPr>
          <p:cNvPr id="14349" name="Text Box 13"/>
          <p:cNvSpPr txBox="1">
            <a:spLocks noChangeArrowheads="1"/>
          </p:cNvSpPr>
          <p:nvPr/>
        </p:nvSpPr>
        <p:spPr bwMode="auto">
          <a:xfrm>
            <a:off x="8839200" y="144780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section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ELF Object File Format (cont.)</a:t>
            </a:r>
          </a:p>
        </p:txBody>
      </p:sp>
      <p:sp>
        <p:nvSpPr>
          <p:cNvPr id="15362" name="Rectangle 2"/>
          <p:cNvSpPr>
            <a:spLocks noGrp="1" noChangeArrowheads="1"/>
          </p:cNvSpPr>
          <p:nvPr>
            <p:ph type="body" idx="1"/>
          </p:nvPr>
        </p:nvSpPr>
        <p:spPr>
          <a:xfrm>
            <a:off x="396875" y="1309688"/>
            <a:ext cx="5272087" cy="5472112"/>
          </a:xfrm>
          <a:ln/>
        </p:spPr>
        <p:txBody>
          <a:bodyPr/>
          <a:lstStyle/>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symtab</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Symbol 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Procedure and static variable names</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Section names and locations</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rel.text</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Relocation info for </a:t>
            </a:r>
            <a:r>
              <a:rPr lang="en-GB" sz="1800" b="1" dirty="0">
                <a:latin typeface="Courier New" pitchFamily="49" charset="0"/>
              </a:rPr>
              <a:t>.text</a:t>
            </a:r>
            <a:r>
              <a:rPr lang="en-GB" sz="1800" b="1" dirty="0"/>
              <a:t> </a:t>
            </a:r>
            <a:r>
              <a:rPr lang="en-GB" sz="1800" dirty="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Addresses of instructions that will need to be modified in the executable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Instructions for modifying.</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rel.data</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Relocation info for </a:t>
            </a:r>
            <a:r>
              <a:rPr lang="en-GB" sz="1800" b="1" dirty="0">
                <a:latin typeface="Courier New" pitchFamily="49" charset="0"/>
              </a:rPr>
              <a:t>.data</a:t>
            </a:r>
            <a:r>
              <a:rPr lang="en-GB" sz="1800" b="1" dirty="0"/>
              <a:t> </a:t>
            </a:r>
            <a:r>
              <a:rPr lang="en-GB" sz="1800" dirty="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Addresses of pointer data that will need to be modified in the merged executable</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.debug</a:t>
            </a:r>
            <a:r>
              <a:rPr lang="en-GB" sz="2000" dirty="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Info for symbolic debugging (</a:t>
            </a:r>
            <a:r>
              <a:rPr lang="en-GB" sz="1800" b="1" dirty="0" err="1">
                <a:latin typeface="Courier New" pitchFamily="49" charset="0"/>
              </a:rPr>
              <a:t>gcc</a:t>
            </a:r>
            <a:r>
              <a:rPr lang="en-GB" sz="1800" b="1" dirty="0">
                <a:latin typeface="Courier New" pitchFamily="49" charset="0"/>
              </a:rPr>
              <a:t> -g</a:t>
            </a:r>
            <a:r>
              <a:rPr lang="en-GB" sz="1800" dirty="0"/>
              <a:t>)</a:t>
            </a:r>
          </a:p>
          <a:p>
            <a:pPr>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Section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Offsets and sizes of each section</a:t>
            </a:r>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section</a:t>
            </a: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rodata</a:t>
            </a:r>
            <a:r>
              <a:rPr lang="en-GB" sz="1600" b="1">
                <a:latin typeface="Calibri" pitchFamily="34" charset="0"/>
                <a:ea typeface="msgothic" charset="0"/>
                <a:cs typeface="msgothic" charset="0"/>
              </a:rPr>
              <a:t> section</a:t>
            </a: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 section</a:t>
            </a: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symtab</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rel.txt</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rel.data</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 </a:t>
            </a:r>
            <a:r>
              <a:rPr lang="en-GB" sz="1600">
                <a:latin typeface="Calibri" pitchFamily="34" charset="0"/>
                <a:ea typeface="msgothic" charset="0"/>
                <a:cs typeface="msgothic" charset="0"/>
              </a:rPr>
              <a:t>section</a:t>
            </a: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p:txBody>
      </p:sp>
      <p:sp>
        <p:nvSpPr>
          <p:cNvPr id="36" name="Text Box 13"/>
          <p:cNvSpPr txBox="1">
            <a:spLocks noChangeArrowheads="1"/>
          </p:cNvSpPr>
          <p:nvPr/>
        </p:nvSpPr>
        <p:spPr bwMode="auto">
          <a:xfrm>
            <a:off x="8839200" y="144780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section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65882-4303-4912-A7FB-F9156E2CE263}"/>
              </a:ext>
            </a:extLst>
          </p:cNvPr>
          <p:cNvSpPr>
            <a:spLocks noGrp="1"/>
          </p:cNvSpPr>
          <p:nvPr>
            <p:ph type="title"/>
          </p:nvPr>
        </p:nvSpPr>
        <p:spPr/>
        <p:txBody>
          <a:bodyPr/>
          <a:lstStyle/>
          <a:p>
            <a:r>
              <a:rPr lang="en-US" altLang="zh-CN" dirty="0"/>
              <a:t>Parallel Views of a ELF File</a:t>
            </a:r>
            <a:endParaRPr lang="zh-CN" altLang="en-US" dirty="0"/>
          </a:p>
        </p:txBody>
      </p:sp>
      <p:graphicFrame>
        <p:nvGraphicFramePr>
          <p:cNvPr id="4" name="表格 3">
            <a:extLst>
              <a:ext uri="{FF2B5EF4-FFF2-40B4-BE49-F238E27FC236}">
                <a16:creationId xmlns:a16="http://schemas.microsoft.com/office/drawing/2014/main" id="{683630FA-56B7-4A04-98B6-563E65F8C1BF}"/>
              </a:ext>
            </a:extLst>
          </p:cNvPr>
          <p:cNvGraphicFramePr>
            <a:graphicFrameLocks noGrp="1"/>
          </p:cNvGraphicFramePr>
          <p:nvPr>
            <p:extLst>
              <p:ext uri="{D42A27DB-BD31-4B8C-83A1-F6EECF244321}">
                <p14:modId xmlns:p14="http://schemas.microsoft.com/office/powerpoint/2010/main" val="4065726574"/>
              </p:ext>
            </p:extLst>
          </p:nvPr>
        </p:nvGraphicFramePr>
        <p:xfrm>
          <a:off x="396875" y="2895600"/>
          <a:ext cx="3946525" cy="3108960"/>
        </p:xfrm>
        <a:graphic>
          <a:graphicData uri="http://schemas.openxmlformats.org/drawingml/2006/table">
            <a:tbl>
              <a:tblPr>
                <a:tableStyleId>{BC89EF96-8CEA-46FF-86C4-4CE0E7609802}</a:tableStyleId>
              </a:tblPr>
              <a:tblGrid>
                <a:gridCol w="3946525">
                  <a:extLst>
                    <a:ext uri="{9D8B030D-6E8A-4147-A177-3AD203B41FA5}">
                      <a16:colId xmlns:a16="http://schemas.microsoft.com/office/drawing/2014/main" val="1126144787"/>
                    </a:ext>
                  </a:extLst>
                </a:gridCol>
              </a:tblGrid>
              <a:tr h="0">
                <a:tc>
                  <a:txBody>
                    <a:bodyPr/>
                    <a:lstStyle/>
                    <a:p>
                      <a:pPr algn="ctr"/>
                      <a:r>
                        <a:rPr lang="en-US" b="1" dirty="0"/>
                        <a:t>ELF 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430422176"/>
                  </a:ext>
                </a:extLst>
              </a:tr>
              <a:tr h="0">
                <a:tc>
                  <a:txBody>
                    <a:bodyPr/>
                    <a:lstStyle/>
                    <a:p>
                      <a:pPr algn="ctr"/>
                      <a:r>
                        <a:rPr lang="en-US" b="1" i="1" dirty="0">
                          <a:solidFill>
                            <a:schemeClr val="bg1">
                              <a:lumMod val="50000"/>
                            </a:schemeClr>
                          </a:solidFill>
                        </a:rPr>
                        <a:t>Program header table</a:t>
                      </a:r>
                      <a:br>
                        <a:rPr lang="en-US" b="1" i="1" dirty="0">
                          <a:solidFill>
                            <a:schemeClr val="bg1">
                              <a:lumMod val="50000"/>
                            </a:schemeClr>
                          </a:solidFill>
                        </a:rPr>
                      </a:br>
                      <a:r>
                        <a:rPr lang="en-US" b="1" i="1" dirty="0">
                          <a:solidFill>
                            <a:schemeClr val="bg1">
                              <a:lumMod val="50000"/>
                            </a:schemeClr>
                          </a:solidFill>
                        </a:rPr>
                        <a:t>optional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284395937"/>
                  </a:ext>
                </a:extLst>
              </a:tr>
              <a:tr h="0">
                <a:tc>
                  <a:txBody>
                    <a:bodyPr/>
                    <a:lstStyle/>
                    <a:p>
                      <a:pPr algn="ctr"/>
                      <a:r>
                        <a:rPr lang="en-US" b="1" dirty="0"/>
                        <a:t>Section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47054937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2692389274"/>
                  </a:ext>
                </a:extLst>
              </a:tr>
              <a:tr h="0">
                <a:tc>
                  <a:txBody>
                    <a:bodyPr/>
                    <a:lstStyle/>
                    <a:p>
                      <a:pPr algn="ctr"/>
                      <a:r>
                        <a:rPr lang="en-US" b="1" dirty="0"/>
                        <a:t>Section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1767430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656966992"/>
                  </a:ext>
                </a:extLst>
              </a:tr>
              <a:tr h="0">
                <a:tc>
                  <a:txBody>
                    <a:bodyPr/>
                    <a:lstStyle/>
                    <a:p>
                      <a:pPr algn="ctr"/>
                      <a:r>
                        <a:rPr lang="en-US" b="1" dirty="0"/>
                        <a:t>Section header table</a:t>
                      </a:r>
                      <a:br>
                        <a:rPr lang="en-US" b="1" dirty="0"/>
                      </a:br>
                      <a:r>
                        <a:rPr lang="en-US" b="1"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655003138"/>
                  </a:ext>
                </a:extLst>
              </a:tr>
            </a:tbl>
          </a:graphicData>
        </a:graphic>
      </p:graphicFrame>
      <p:graphicFrame>
        <p:nvGraphicFramePr>
          <p:cNvPr id="5" name="表格 4">
            <a:extLst>
              <a:ext uri="{FF2B5EF4-FFF2-40B4-BE49-F238E27FC236}">
                <a16:creationId xmlns:a16="http://schemas.microsoft.com/office/drawing/2014/main" id="{F982C032-0DA3-4C5E-8E08-24703BF1DC2C}"/>
              </a:ext>
            </a:extLst>
          </p:cNvPr>
          <p:cNvGraphicFramePr>
            <a:graphicFrameLocks noGrp="1"/>
          </p:cNvGraphicFramePr>
          <p:nvPr>
            <p:extLst>
              <p:ext uri="{D42A27DB-BD31-4B8C-83A1-F6EECF244321}">
                <p14:modId xmlns:p14="http://schemas.microsoft.com/office/powerpoint/2010/main" val="3969866416"/>
              </p:ext>
            </p:extLst>
          </p:nvPr>
        </p:nvGraphicFramePr>
        <p:xfrm>
          <a:off x="4724400" y="2895600"/>
          <a:ext cx="3949700" cy="3108960"/>
        </p:xfrm>
        <a:graphic>
          <a:graphicData uri="http://schemas.openxmlformats.org/drawingml/2006/table">
            <a:tbl>
              <a:tblPr>
                <a:tableStyleId>{3C2FFA5D-87B4-456A-9821-1D502468CF0F}</a:tableStyleId>
              </a:tblPr>
              <a:tblGrid>
                <a:gridCol w="3949700">
                  <a:extLst>
                    <a:ext uri="{9D8B030D-6E8A-4147-A177-3AD203B41FA5}">
                      <a16:colId xmlns:a16="http://schemas.microsoft.com/office/drawing/2014/main" val="3914066996"/>
                    </a:ext>
                  </a:extLst>
                </a:gridCol>
              </a:tblGrid>
              <a:tr h="0">
                <a:tc>
                  <a:txBody>
                    <a:bodyPr/>
                    <a:lstStyle/>
                    <a:p>
                      <a:pPr algn="ctr"/>
                      <a:r>
                        <a:rPr lang="en-US" b="1" dirty="0"/>
                        <a:t>ELF 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27089284"/>
                  </a:ext>
                </a:extLst>
              </a:tr>
              <a:tr h="0">
                <a:tc>
                  <a:txBody>
                    <a:bodyPr/>
                    <a:lstStyle/>
                    <a:p>
                      <a:pPr algn="ctr"/>
                      <a:r>
                        <a:rPr lang="en-US" b="1"/>
                        <a:t>Program header table</a:t>
                      </a:r>
                      <a:br>
                        <a:rPr lang="en-US" b="1"/>
                      </a:br>
                      <a:r>
                        <a:rPr lang="en-US" b="1"/>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59102667"/>
                  </a:ext>
                </a:extLst>
              </a:tr>
              <a:tr h="0">
                <a:tc>
                  <a:txBody>
                    <a:bodyPr/>
                    <a:lstStyle/>
                    <a:p>
                      <a:pPr algn="ctr"/>
                      <a:r>
                        <a:rPr lang="en-US" b="1" dirty="0"/>
                        <a:t>Segment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503117824"/>
                  </a:ext>
                </a:extLst>
              </a:tr>
              <a:tr h="0">
                <a:tc>
                  <a:txBody>
                    <a:bodyPr/>
                    <a:lstStyle/>
                    <a:p>
                      <a:pPr algn="ctr"/>
                      <a:r>
                        <a:rPr lang="en-US" b="1" dirty="0"/>
                        <a:t>Segment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212560749"/>
                  </a:ext>
                </a:extLst>
              </a:tr>
              <a:tr h="0">
                <a:tc>
                  <a:txBody>
                    <a:bodyPr/>
                    <a:lstStyle/>
                    <a:p>
                      <a:pPr algn="ctr"/>
                      <a:r>
                        <a:rPr lang="en-US" b="1" dirty="0"/>
                        <a:t>Segment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907386541"/>
                  </a:ext>
                </a:extLst>
              </a:tr>
              <a:tr h="0">
                <a:tc>
                  <a:txBody>
                    <a:bodyPr/>
                    <a:lstStyle/>
                    <a:p>
                      <a:pPr algn="ctr"/>
                      <a:r>
                        <a:rPr lang="en-US" altLang="zh-CN" b="1"/>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55451828"/>
                  </a:ext>
                </a:extLst>
              </a:tr>
              <a:tr h="0">
                <a:tc>
                  <a:txBody>
                    <a:bodyPr/>
                    <a:lstStyle/>
                    <a:p>
                      <a:pPr algn="ctr"/>
                      <a:r>
                        <a:rPr lang="en-US" b="1" i="1" dirty="0">
                          <a:solidFill>
                            <a:schemeClr val="bg1">
                              <a:lumMod val="50000"/>
                            </a:schemeClr>
                          </a:solidFill>
                        </a:rPr>
                        <a:t>Section header table</a:t>
                      </a:r>
                      <a:br>
                        <a:rPr lang="en-US" b="1" i="1" dirty="0">
                          <a:solidFill>
                            <a:schemeClr val="bg1">
                              <a:lumMod val="50000"/>
                            </a:schemeClr>
                          </a:solidFill>
                        </a:rPr>
                      </a:br>
                      <a:r>
                        <a:rPr lang="en-US" b="1" i="1" dirty="0">
                          <a:solidFill>
                            <a:schemeClr val="bg1">
                              <a:lumMod val="50000"/>
                            </a:schemeClr>
                          </a:solidFill>
                        </a:rPr>
                        <a:t>optional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306594834"/>
                  </a:ext>
                </a:extLst>
              </a:tr>
            </a:tbl>
          </a:graphicData>
        </a:graphic>
      </p:graphicFrame>
      <p:sp>
        <p:nvSpPr>
          <p:cNvPr id="7" name="矩形 6">
            <a:extLst>
              <a:ext uri="{FF2B5EF4-FFF2-40B4-BE49-F238E27FC236}">
                <a16:creationId xmlns:a16="http://schemas.microsoft.com/office/drawing/2014/main" id="{06234063-39C1-45E9-9126-17D1F0F4988A}"/>
              </a:ext>
            </a:extLst>
          </p:cNvPr>
          <p:cNvSpPr/>
          <p:nvPr/>
        </p:nvSpPr>
        <p:spPr>
          <a:xfrm>
            <a:off x="1507336" y="6017184"/>
            <a:ext cx="1725601" cy="461665"/>
          </a:xfrm>
          <a:prstGeom prst="rect">
            <a:avLst/>
          </a:prstGeom>
        </p:spPr>
        <p:txBody>
          <a:bodyPr wrap="none">
            <a:spAutoFit/>
          </a:bodyPr>
          <a:lstStyle/>
          <a:p>
            <a:r>
              <a:rPr lang="en-US" altLang="zh-CN" dirty="0"/>
              <a:t>Linking View</a:t>
            </a:r>
            <a:endParaRPr lang="zh-CN" altLang="en-US" dirty="0"/>
          </a:p>
        </p:txBody>
      </p:sp>
      <p:sp>
        <p:nvSpPr>
          <p:cNvPr id="8" name="矩形 7">
            <a:extLst>
              <a:ext uri="{FF2B5EF4-FFF2-40B4-BE49-F238E27FC236}">
                <a16:creationId xmlns:a16="http://schemas.microsoft.com/office/drawing/2014/main" id="{9E9F192F-3BC3-412D-8793-17EA2F4A47DD}"/>
              </a:ext>
            </a:extLst>
          </p:cNvPr>
          <p:cNvSpPr/>
          <p:nvPr/>
        </p:nvSpPr>
        <p:spPr>
          <a:xfrm>
            <a:off x="5681759" y="6004560"/>
            <a:ext cx="2034981" cy="461665"/>
          </a:xfrm>
          <a:prstGeom prst="rect">
            <a:avLst/>
          </a:prstGeom>
        </p:spPr>
        <p:txBody>
          <a:bodyPr wrap="none">
            <a:spAutoFit/>
          </a:bodyPr>
          <a:lstStyle/>
          <a:p>
            <a:r>
              <a:rPr lang="en-US" altLang="zh-CN" dirty="0"/>
              <a:t>Execution View</a:t>
            </a:r>
            <a:endParaRPr lang="zh-CN" altLang="en-US" dirty="0"/>
          </a:p>
        </p:txBody>
      </p:sp>
      <p:sp>
        <p:nvSpPr>
          <p:cNvPr id="9" name="Rectangle 3">
            <a:extLst>
              <a:ext uri="{FF2B5EF4-FFF2-40B4-BE49-F238E27FC236}">
                <a16:creationId xmlns:a16="http://schemas.microsoft.com/office/drawing/2014/main" id="{B35616EB-11E2-40AD-9688-BC3BA9320B38}"/>
              </a:ext>
            </a:extLst>
          </p:cNvPr>
          <p:cNvSpPr txBox="1">
            <a:spLocks noChangeArrowheads="1"/>
          </p:cNvSpPr>
          <p:nvPr/>
        </p:nvSpPr>
        <p:spPr bwMode="auto">
          <a:xfrm>
            <a:off x="152401" y="1362075"/>
            <a:ext cx="8991600" cy="1838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altLang="zh-CN" i="1" dirty="0">
                <a:solidFill>
                  <a:srgbClr val="C00000"/>
                </a:solidFill>
              </a:rPr>
              <a:t>Program header table/Segments </a:t>
            </a:r>
            <a:r>
              <a:rPr lang="en-US" altLang="zh-CN" dirty="0"/>
              <a:t>is used to build a process image (execute a program); relocatable files don’t need it.</a:t>
            </a:r>
          </a:p>
          <a:p>
            <a:r>
              <a:rPr lang="en-US" altLang="zh-CN" dirty="0"/>
              <a:t>Files used during linking must have a </a:t>
            </a:r>
            <a:r>
              <a:rPr lang="en-US" altLang="zh-CN" i="1" dirty="0">
                <a:solidFill>
                  <a:srgbClr val="C00000"/>
                </a:solidFill>
              </a:rPr>
              <a:t>section header table/Sections</a:t>
            </a:r>
            <a:r>
              <a:rPr lang="en-US" altLang="zh-CN" dirty="0"/>
              <a:t>.</a:t>
            </a:r>
            <a:endParaRPr lang="en-US" kern="0" dirty="0"/>
          </a:p>
        </p:txBody>
      </p:sp>
    </p:spTree>
    <p:extLst>
      <p:ext uri="{BB962C8B-B14F-4D97-AF65-F5344CB8AC3E}">
        <p14:creationId xmlns:p14="http://schemas.microsoft.com/office/powerpoint/2010/main" val="341569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Symbols	</a:t>
            </a:r>
          </a:p>
        </p:txBody>
      </p:sp>
      <p:sp>
        <p:nvSpPr>
          <p:cNvPr id="16386" name="Rectangle 2"/>
          <p:cNvSpPr>
            <a:spLocks noGrp="1" noChangeArrowheads="1"/>
          </p:cNvSpPr>
          <p:nvPr>
            <p:ph type="body" idx="1"/>
          </p:nvPr>
        </p:nvSpPr>
        <p:spPr>
          <a:xfrm>
            <a:off x="442913" y="1449388"/>
            <a:ext cx="8548687" cy="45704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Global symbols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Symbols defined by module </a:t>
            </a:r>
            <a:r>
              <a:rPr lang="en-GB" i="1"/>
              <a:t>m</a:t>
            </a:r>
            <a:r>
              <a:rPr lang="en-GB"/>
              <a:t> that can be referenced by other modules.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E.g.: non-</a:t>
            </a:r>
            <a:r>
              <a:rPr lang="en-GB" b="1">
                <a:latin typeface="Courier New" pitchFamily="49" charset="0"/>
              </a:rPr>
              <a:t>static</a:t>
            </a:r>
            <a:r>
              <a:rPr lang="en-GB"/>
              <a:t> C functions and non-</a:t>
            </a:r>
            <a:r>
              <a:rPr lang="en-GB" b="1">
                <a:latin typeface="Courier New" pitchFamily="49" charset="0"/>
              </a:rPr>
              <a:t>static</a:t>
            </a:r>
            <a:r>
              <a:rPr lang="en-GB"/>
              <a:t> global variables.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External symbols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Global symbols that are referenced by module </a:t>
            </a:r>
            <a:r>
              <a:rPr lang="en-GB" i="1"/>
              <a:t>m</a:t>
            </a:r>
            <a:r>
              <a:rPr lang="en-GB"/>
              <a:t> but defined by some other module.</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Local symbols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Symbols that are defined and referenced exclusively by module </a:t>
            </a:r>
            <a:r>
              <a:rPr lang="en-GB" i="1"/>
              <a:t>m</a:t>
            </a:r>
            <a:r>
              <a:rPr lang="en-GB"/>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E.g.: C functions and global variables defined with the </a:t>
            </a:r>
            <a:r>
              <a:rPr lang="en-GB" b="1">
                <a:latin typeface="Courier New" pitchFamily="49" charset="0"/>
              </a:rPr>
              <a:t>static</a:t>
            </a:r>
            <a:r>
              <a:rPr lang="en-GB">
                <a:latin typeface="Courier New" pitchFamily="49" charset="0"/>
              </a:rPr>
              <a:t> </a:t>
            </a:r>
            <a:r>
              <a:rPr lang="en-GB"/>
              <a:t>attribute.</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a:solidFill>
                  <a:srgbClr val="C00000"/>
                </a:solidFill>
              </a:rPr>
              <a:t>Local linker symbols are </a:t>
            </a:r>
            <a:r>
              <a:rPr lang="en-GB" b="1" i="1">
                <a:solidFill>
                  <a:srgbClr val="C00000"/>
                </a:solidFill>
              </a:rPr>
              <a:t>not</a:t>
            </a:r>
            <a:r>
              <a:rPr lang="en-GB" b="1">
                <a:solidFill>
                  <a:srgbClr val="C00000"/>
                </a:solidFill>
              </a:rPr>
              <a:t> local program variables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Symbol Table</a:t>
            </a:r>
          </a:p>
        </p:txBody>
      </p:sp>
      <p:graphicFrame>
        <p:nvGraphicFramePr>
          <p:cNvPr id="2" name="表格 1">
            <a:extLst>
              <a:ext uri="{FF2B5EF4-FFF2-40B4-BE49-F238E27FC236}">
                <a16:creationId xmlns:a16="http://schemas.microsoft.com/office/drawing/2014/main" id="{D6476F77-4C6D-4549-B7D9-48A1730961E3}"/>
              </a:ext>
            </a:extLst>
          </p:cNvPr>
          <p:cNvGraphicFramePr>
            <a:graphicFrameLocks noGrp="1"/>
          </p:cNvGraphicFramePr>
          <p:nvPr>
            <p:extLst>
              <p:ext uri="{D42A27DB-BD31-4B8C-83A1-F6EECF244321}">
                <p14:modId xmlns:p14="http://schemas.microsoft.com/office/powerpoint/2010/main" val="2460790108"/>
              </p:ext>
            </p:extLst>
          </p:nvPr>
        </p:nvGraphicFramePr>
        <p:xfrm>
          <a:off x="260592" y="2971800"/>
          <a:ext cx="8724900" cy="3657600"/>
        </p:xfrm>
        <a:graphic>
          <a:graphicData uri="http://schemas.openxmlformats.org/drawingml/2006/table">
            <a:tbl>
              <a:tblPr/>
              <a:tblGrid>
                <a:gridCol w="589316">
                  <a:extLst>
                    <a:ext uri="{9D8B030D-6E8A-4147-A177-3AD203B41FA5}">
                      <a16:colId xmlns:a16="http://schemas.microsoft.com/office/drawing/2014/main" val="3964667150"/>
                    </a:ext>
                  </a:extLst>
                </a:gridCol>
                <a:gridCol w="8135584">
                  <a:extLst>
                    <a:ext uri="{9D8B030D-6E8A-4147-A177-3AD203B41FA5}">
                      <a16:colId xmlns:a16="http://schemas.microsoft.com/office/drawing/2014/main" val="3803490949"/>
                    </a:ext>
                  </a:extLst>
                </a:gridCol>
              </a:tblGrid>
              <a:tr h="0">
                <a:tc>
                  <a:txBody>
                    <a:bodyPr/>
                    <a:lstStyle/>
                    <a:p>
                      <a:endParaRPr lang="en-US" b="1" u="none"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source code of </a:t>
                      </a:r>
                      <a:r>
                        <a:rPr lang="en-US" altLang="zh-CN" sz="1800" b="1" i="0" u="none" kern="1200" dirty="0" err="1">
                          <a:solidFill>
                            <a:schemeClr val="tx1"/>
                          </a:solidFill>
                          <a:effectLst/>
                          <a:latin typeface="Courier New" panose="02070309020205020404" pitchFamily="49" charset="0"/>
                          <a:ea typeface="+mn-ea"/>
                          <a:cs typeface="Courier New" panose="02070309020205020404" pitchFamily="49" charset="0"/>
                        </a:rPr>
                        <a:t>glibc</a:t>
                      </a: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/elf/</a:t>
                      </a:r>
                      <a:r>
                        <a:rPr lang="en-US" altLang="zh-CN" sz="1800" b="1" i="0" u="none" kern="1200" dirty="0" err="1">
                          <a:solidFill>
                            <a:schemeClr val="tx1"/>
                          </a:solidFill>
                          <a:effectLst/>
                          <a:latin typeface="Courier New" panose="02070309020205020404" pitchFamily="49" charset="0"/>
                          <a:ea typeface="+mn-ea"/>
                          <a:cs typeface="Courier New" panose="02070309020205020404" pitchFamily="49" charset="0"/>
                        </a:rPr>
                        <a:t>elf.h</a:t>
                      </a:r>
                      <a:endPar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01983316"/>
                  </a:ext>
                </a:extLst>
              </a:tr>
              <a:tr h="0">
                <a:tc>
                  <a:txBody>
                    <a:bodyPr/>
                    <a:lstStyle/>
                    <a:p>
                      <a:pPr algn="r"/>
                      <a:r>
                        <a:rPr lang="en-US" altLang="zh-CN" b="1" u="none" dirty="0">
                          <a:solidFill>
                            <a:srgbClr val="000000"/>
                          </a:solidFill>
                          <a:effectLst/>
                        </a:rPr>
                        <a:t>529</a:t>
                      </a:r>
                    </a:p>
                  </a:txBody>
                  <a:tcPr anchor="ctr">
                    <a:lnL>
                      <a:noFill/>
                    </a:lnL>
                    <a:lnR>
                      <a:noFill/>
                    </a:lnR>
                    <a:lnT w="12700" cap="flat" cmpd="sng" algn="ctr">
                      <a:solidFill>
                        <a:schemeClr val="tx1"/>
                      </a:solidFill>
                      <a:prstDash val="solid"/>
                      <a:round/>
                      <a:headEnd type="none" w="med" len="med"/>
                      <a:tailEnd type="none" w="med" len="med"/>
                    </a:lnT>
                    <a:lnB>
                      <a:noFill/>
                    </a:lnB>
                    <a:solidFill>
                      <a:srgbClr val="EEEEEE"/>
                    </a:solidFill>
                  </a:tcPr>
                </a:tc>
                <a:tc>
                  <a:txBody>
                    <a:bodyPr/>
                    <a:lstStyle/>
                    <a:p>
                      <a:r>
                        <a:rPr lang="en-US" altLang="zh-CN" b="1" i="0" u="none" dirty="0">
                          <a:solidFill>
                            <a:srgbClr val="808000"/>
                          </a:solidFill>
                          <a:effectLst/>
                          <a:latin typeface="Courier New" panose="02070309020205020404" pitchFamily="49" charset="0"/>
                          <a:cs typeface="Courier New" panose="02070309020205020404" pitchFamily="49" charset="0"/>
                        </a:rPr>
                        <a:t>typedef</a:t>
                      </a:r>
                      <a:r>
                        <a:rPr lang="en-US" altLang="zh-CN" b="1" i="0" u="none" dirty="0">
                          <a:solidFill>
                            <a:srgbClr val="000000"/>
                          </a:solidFill>
                          <a:effectLst/>
                          <a:latin typeface="Courier New" panose="02070309020205020404" pitchFamily="49" charset="0"/>
                          <a:cs typeface="Courier New" panose="02070309020205020404" pitchFamily="49" charset="0"/>
                        </a:rPr>
                        <a:t> </a:t>
                      </a:r>
                      <a:r>
                        <a:rPr lang="en-US" altLang="zh-CN" b="1" i="0" u="none" dirty="0">
                          <a:solidFill>
                            <a:srgbClr val="808000"/>
                          </a:solidFill>
                          <a:effectLst/>
                          <a:latin typeface="Courier New" panose="02070309020205020404" pitchFamily="49" charset="0"/>
                          <a:cs typeface="Courier New" panose="02070309020205020404" pitchFamily="49" charset="0"/>
                        </a:rPr>
                        <a:t>struct</a:t>
                      </a:r>
                      <a:endParaRPr lang="en-US" altLang="zh-CN" b="1" u="none" dirty="0">
                        <a:effectLst/>
                        <a:latin typeface="Courier New" panose="02070309020205020404" pitchFamily="49" charset="0"/>
                        <a:cs typeface="Courier New" panose="02070309020205020404" pitchFamily="49" charset="0"/>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27371321"/>
                  </a:ext>
                </a:extLst>
              </a:tr>
              <a:tr h="0">
                <a:tc>
                  <a:txBody>
                    <a:bodyPr/>
                    <a:lstStyle/>
                    <a:p>
                      <a:pPr algn="r"/>
                      <a:r>
                        <a:rPr lang="en-US" altLang="zh-CN" b="1" u="none" dirty="0">
                          <a:solidFill>
                            <a:srgbClr val="000000"/>
                          </a:solidFill>
                          <a:effectLst/>
                        </a:rPr>
                        <a:t>530</a:t>
                      </a:r>
                    </a:p>
                  </a:txBody>
                  <a:tcPr anchor="ctr">
                    <a:lnL>
                      <a:noFill/>
                    </a:lnL>
                    <a:lnR>
                      <a:noFill/>
                    </a:lnR>
                    <a:lnT>
                      <a:noFill/>
                    </a:lnT>
                    <a:lnB>
                      <a:noFill/>
                    </a:lnB>
                    <a:solidFill>
                      <a:srgbClr val="EEEEEE"/>
                    </a:solidFill>
                  </a:tcPr>
                </a:tc>
                <a:tc>
                  <a:txBody>
                    <a:bodyPr/>
                    <a:lstStyle/>
                    <a:p>
                      <a:r>
                        <a:rPr lang="en-US" altLang="zh-CN" b="1" u="none"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1266351650"/>
                  </a:ext>
                </a:extLst>
              </a:tr>
              <a:tr h="0">
                <a:tc>
                  <a:txBody>
                    <a:bodyPr/>
                    <a:lstStyle/>
                    <a:p>
                      <a:pPr algn="r"/>
                      <a:r>
                        <a:rPr lang="en-US" altLang="zh-CN" b="1" u="none">
                          <a:solidFill>
                            <a:srgbClr val="000000"/>
                          </a:solidFill>
                          <a:effectLst/>
                        </a:rPr>
                        <a:t>531</a:t>
                      </a:r>
                    </a:p>
                  </a:txBody>
                  <a:tcPr anchor="ctr">
                    <a:lnL>
                      <a:noFill/>
                    </a:lnL>
                    <a:lnR>
                      <a:noFill/>
                    </a:lnR>
                    <a:lnT>
                      <a:noFill/>
                    </a:lnT>
                    <a:lnB>
                      <a:noFill/>
                    </a:lnB>
                    <a:solidFill>
                      <a:srgbClr val="EEEEEE"/>
                    </a:solidFill>
                  </a:tcPr>
                </a:tc>
                <a:tc>
                  <a:txBody>
                    <a:bodyPr/>
                    <a:lstStyle/>
                    <a:p>
                      <a:r>
                        <a:rPr lang="en-US" b="1" i="0" u="none" dirty="0">
                          <a:solidFill>
                            <a:srgbClr val="860D0D"/>
                          </a:solidFill>
                          <a:effectLst/>
                          <a:latin typeface="Courier New" panose="02070309020205020404" pitchFamily="49" charset="0"/>
                          <a:cs typeface="Courier New" panose="02070309020205020404" pitchFamily="49" charset="0"/>
                        </a:rPr>
                        <a:t>  Elf64_Word </a:t>
                      </a:r>
                      <a:r>
                        <a:rPr lang="en-US" b="1" i="0" u="none" dirty="0" err="1">
                          <a:solidFill>
                            <a:srgbClr val="860D0D"/>
                          </a:solidFill>
                          <a:effectLst/>
                          <a:latin typeface="Courier New" panose="02070309020205020404" pitchFamily="49" charset="0"/>
                          <a:cs typeface="Courier New" panose="02070309020205020404" pitchFamily="49" charset="0"/>
                        </a:rPr>
                        <a:t>st_name</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Symbol name (string </a:t>
                      </a:r>
                      <a:r>
                        <a:rPr lang="en-US" b="1" i="0" u="none" dirty="0" err="1">
                          <a:solidFill>
                            <a:srgbClr val="008000"/>
                          </a:solidFill>
                          <a:effectLst/>
                          <a:latin typeface="Courier New" panose="02070309020205020404" pitchFamily="49" charset="0"/>
                          <a:cs typeface="Courier New" panose="02070309020205020404" pitchFamily="49" charset="0"/>
                        </a:rPr>
                        <a:t>tbl</a:t>
                      </a:r>
                      <a:r>
                        <a:rPr lang="en-US" b="1" i="0" u="none" dirty="0">
                          <a:solidFill>
                            <a:srgbClr val="008000"/>
                          </a:solidFill>
                          <a:effectLst/>
                          <a:latin typeface="Courier New" panose="02070309020205020404" pitchFamily="49" charset="0"/>
                          <a:cs typeface="Courier New" panose="02070309020205020404" pitchFamily="49" charset="0"/>
                        </a:rPr>
                        <a:t> index)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830007537"/>
                  </a:ext>
                </a:extLst>
              </a:tr>
              <a:tr h="0">
                <a:tc>
                  <a:txBody>
                    <a:bodyPr/>
                    <a:lstStyle/>
                    <a:p>
                      <a:pPr algn="r"/>
                      <a:r>
                        <a:rPr lang="en-US" altLang="zh-CN" b="1" u="none">
                          <a:solidFill>
                            <a:srgbClr val="000000"/>
                          </a:solidFill>
                          <a:effectLst/>
                        </a:rPr>
                        <a:t>532</a:t>
                      </a:r>
                    </a:p>
                  </a:txBody>
                  <a:tcPr anchor="ctr">
                    <a:lnL>
                      <a:noFill/>
                    </a:lnL>
                    <a:lnR>
                      <a:noFill/>
                    </a:lnR>
                    <a:lnT>
                      <a:noFill/>
                    </a:lnT>
                    <a:lnB>
                      <a:noFill/>
                    </a:lnB>
                    <a:solidFill>
                      <a:srgbClr val="EEEEEE"/>
                    </a:solidFill>
                  </a:tcPr>
                </a:tc>
                <a:tc>
                  <a:txBody>
                    <a:bodyPr/>
                    <a:lstStyle/>
                    <a:p>
                      <a:r>
                        <a:rPr lang="en-US" b="1" i="0" u="none" dirty="0">
                          <a:solidFill>
                            <a:srgbClr val="808000"/>
                          </a:solidFill>
                          <a:effectLst/>
                          <a:latin typeface="Courier New" panose="02070309020205020404" pitchFamily="49" charset="0"/>
                          <a:cs typeface="Courier New" panose="02070309020205020404" pitchFamily="49" charset="0"/>
                        </a:rPr>
                        <a:t>  unsigned</a:t>
                      </a:r>
                      <a:r>
                        <a:rPr lang="en-US" b="1" u="none" dirty="0">
                          <a:effectLst/>
                          <a:latin typeface="Courier New" panose="02070309020205020404" pitchFamily="49" charset="0"/>
                          <a:cs typeface="Courier New" panose="02070309020205020404" pitchFamily="49" charset="0"/>
                        </a:rPr>
                        <a:t> </a:t>
                      </a:r>
                      <a:r>
                        <a:rPr lang="en-US" b="1" i="0" u="none" dirty="0">
                          <a:solidFill>
                            <a:srgbClr val="808000"/>
                          </a:solidFill>
                          <a:effectLst/>
                          <a:latin typeface="Courier New" panose="02070309020205020404" pitchFamily="49" charset="0"/>
                          <a:cs typeface="Courier New" panose="02070309020205020404" pitchFamily="49" charset="0"/>
                        </a:rPr>
                        <a:t>char</a:t>
                      </a:r>
                      <a:r>
                        <a:rPr lang="en-US" b="1" u="none" dirty="0">
                          <a:effectLst/>
                          <a:latin typeface="Courier New" panose="02070309020205020404" pitchFamily="49" charset="0"/>
                          <a:cs typeface="Courier New" panose="02070309020205020404" pitchFamily="49" charset="0"/>
                        </a:rPr>
                        <a:t> </a:t>
                      </a:r>
                      <a:r>
                        <a:rPr lang="en-US" b="1" i="0" u="none" dirty="0" err="1">
                          <a:solidFill>
                            <a:srgbClr val="860D0D"/>
                          </a:solidFill>
                          <a:effectLst/>
                          <a:latin typeface="Courier New" panose="02070309020205020404" pitchFamily="49" charset="0"/>
                          <a:cs typeface="Courier New" panose="02070309020205020404" pitchFamily="49" charset="0"/>
                        </a:rPr>
                        <a:t>st_info</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Symbol type and binding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143237641"/>
                  </a:ext>
                </a:extLst>
              </a:tr>
              <a:tr h="0">
                <a:tc>
                  <a:txBody>
                    <a:bodyPr/>
                    <a:lstStyle/>
                    <a:p>
                      <a:pPr algn="r"/>
                      <a:r>
                        <a:rPr lang="en-US" altLang="zh-CN" b="1" u="none">
                          <a:solidFill>
                            <a:srgbClr val="000000"/>
                          </a:solidFill>
                          <a:effectLst/>
                        </a:rPr>
                        <a:t>533</a:t>
                      </a:r>
                    </a:p>
                  </a:txBody>
                  <a:tcPr anchor="ctr">
                    <a:lnL>
                      <a:noFill/>
                    </a:lnL>
                    <a:lnR>
                      <a:noFill/>
                    </a:lnR>
                    <a:lnT>
                      <a:noFill/>
                    </a:lnT>
                    <a:lnB>
                      <a:noFill/>
                    </a:lnB>
                    <a:solidFill>
                      <a:srgbClr val="EEEEEE"/>
                    </a:solidFill>
                  </a:tcPr>
                </a:tc>
                <a:tc>
                  <a:txBody>
                    <a:bodyPr/>
                    <a:lstStyle/>
                    <a:p>
                      <a:r>
                        <a:rPr lang="en-US" b="1" i="0" u="none" dirty="0">
                          <a:solidFill>
                            <a:srgbClr val="808000"/>
                          </a:solidFill>
                          <a:effectLst/>
                          <a:latin typeface="Courier New" panose="02070309020205020404" pitchFamily="49" charset="0"/>
                          <a:cs typeface="Courier New" panose="02070309020205020404" pitchFamily="49" charset="0"/>
                        </a:rPr>
                        <a:t>  unsigned</a:t>
                      </a:r>
                      <a:r>
                        <a:rPr lang="en-US" b="1" u="none" dirty="0">
                          <a:effectLst/>
                          <a:latin typeface="Courier New" panose="02070309020205020404" pitchFamily="49" charset="0"/>
                          <a:cs typeface="Courier New" panose="02070309020205020404" pitchFamily="49" charset="0"/>
                        </a:rPr>
                        <a:t> </a:t>
                      </a:r>
                      <a:r>
                        <a:rPr lang="en-US" b="1" i="0" u="none" dirty="0">
                          <a:solidFill>
                            <a:srgbClr val="808000"/>
                          </a:solidFill>
                          <a:effectLst/>
                          <a:latin typeface="Courier New" panose="02070309020205020404" pitchFamily="49" charset="0"/>
                          <a:cs typeface="Courier New" panose="02070309020205020404" pitchFamily="49" charset="0"/>
                        </a:rPr>
                        <a:t>char</a:t>
                      </a:r>
                      <a:r>
                        <a:rPr lang="en-US" b="1" u="none" dirty="0">
                          <a:effectLst/>
                          <a:latin typeface="Courier New" panose="02070309020205020404" pitchFamily="49" charset="0"/>
                          <a:cs typeface="Courier New" panose="02070309020205020404" pitchFamily="49" charset="0"/>
                        </a:rPr>
                        <a:t> </a:t>
                      </a:r>
                      <a:r>
                        <a:rPr lang="en-US" b="1" i="0" u="none" dirty="0" err="1">
                          <a:solidFill>
                            <a:srgbClr val="860D0D"/>
                          </a:solidFill>
                          <a:effectLst/>
                          <a:latin typeface="Courier New" panose="02070309020205020404" pitchFamily="49" charset="0"/>
                          <a:cs typeface="Courier New" panose="02070309020205020404" pitchFamily="49" charset="0"/>
                        </a:rPr>
                        <a:t>st_other</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Symbol visibility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204012817"/>
                  </a:ext>
                </a:extLst>
              </a:tr>
              <a:tr h="0">
                <a:tc>
                  <a:txBody>
                    <a:bodyPr/>
                    <a:lstStyle/>
                    <a:p>
                      <a:pPr algn="r"/>
                      <a:r>
                        <a:rPr lang="en-US" altLang="zh-CN" b="1" u="none">
                          <a:solidFill>
                            <a:srgbClr val="000000"/>
                          </a:solidFill>
                          <a:effectLst/>
                        </a:rPr>
                        <a:t>534</a:t>
                      </a:r>
                    </a:p>
                  </a:txBody>
                  <a:tcPr anchor="ctr">
                    <a:lnL>
                      <a:noFill/>
                    </a:lnL>
                    <a:lnR>
                      <a:noFill/>
                    </a:lnR>
                    <a:lnT>
                      <a:noFill/>
                    </a:lnT>
                    <a:lnB>
                      <a:noFill/>
                    </a:lnB>
                    <a:solidFill>
                      <a:srgbClr val="EEEEEE"/>
                    </a:solidFill>
                  </a:tcPr>
                </a:tc>
                <a:tc>
                  <a:txBody>
                    <a:bodyPr/>
                    <a:lstStyle/>
                    <a:p>
                      <a:r>
                        <a:rPr lang="en-US" b="1" i="0" u="none" dirty="0">
                          <a:solidFill>
                            <a:srgbClr val="860D0D"/>
                          </a:solidFill>
                          <a:effectLst/>
                          <a:latin typeface="Courier New" panose="02070309020205020404" pitchFamily="49" charset="0"/>
                          <a:cs typeface="Courier New" panose="02070309020205020404" pitchFamily="49" charset="0"/>
                        </a:rPr>
                        <a:t>  Elf64_Section </a:t>
                      </a:r>
                      <a:r>
                        <a:rPr lang="en-US" b="1" i="0" u="none" dirty="0" err="1">
                          <a:solidFill>
                            <a:srgbClr val="860D0D"/>
                          </a:solidFill>
                          <a:effectLst/>
                          <a:latin typeface="Courier New" panose="02070309020205020404" pitchFamily="49" charset="0"/>
                          <a:cs typeface="Courier New" panose="02070309020205020404" pitchFamily="49" charset="0"/>
                        </a:rPr>
                        <a:t>st_shndx</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Section index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718839130"/>
                  </a:ext>
                </a:extLst>
              </a:tr>
              <a:tr h="0">
                <a:tc>
                  <a:txBody>
                    <a:bodyPr/>
                    <a:lstStyle/>
                    <a:p>
                      <a:pPr algn="r"/>
                      <a:r>
                        <a:rPr lang="en-US" altLang="zh-CN" b="1" u="none" dirty="0">
                          <a:solidFill>
                            <a:srgbClr val="000000"/>
                          </a:solidFill>
                          <a:effectLst/>
                        </a:rPr>
                        <a:t>535</a:t>
                      </a:r>
                    </a:p>
                  </a:txBody>
                  <a:tcPr anchor="ctr">
                    <a:lnL>
                      <a:noFill/>
                    </a:lnL>
                    <a:lnR>
                      <a:noFill/>
                    </a:lnR>
                    <a:lnT>
                      <a:noFill/>
                    </a:lnT>
                    <a:lnB>
                      <a:noFill/>
                    </a:lnB>
                    <a:solidFill>
                      <a:srgbClr val="EEEEEE"/>
                    </a:solidFill>
                  </a:tcPr>
                </a:tc>
                <a:tc>
                  <a:txBody>
                    <a:bodyPr/>
                    <a:lstStyle/>
                    <a:p>
                      <a:r>
                        <a:rPr lang="en-US" b="1" i="0" u="none" dirty="0">
                          <a:solidFill>
                            <a:srgbClr val="860D0D"/>
                          </a:solidFill>
                          <a:effectLst/>
                          <a:latin typeface="Courier New" panose="02070309020205020404" pitchFamily="49" charset="0"/>
                          <a:cs typeface="Courier New" panose="02070309020205020404" pitchFamily="49" charset="0"/>
                        </a:rPr>
                        <a:t>  Elf64_Addr </a:t>
                      </a:r>
                      <a:r>
                        <a:rPr lang="en-US" b="1" i="0" u="none" dirty="0" err="1">
                          <a:solidFill>
                            <a:srgbClr val="860D0D"/>
                          </a:solidFill>
                          <a:effectLst/>
                          <a:latin typeface="Courier New" panose="02070309020205020404" pitchFamily="49" charset="0"/>
                          <a:cs typeface="Courier New" panose="02070309020205020404" pitchFamily="49" charset="0"/>
                        </a:rPr>
                        <a:t>st_value</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Symbol value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246844929"/>
                  </a:ext>
                </a:extLst>
              </a:tr>
              <a:tr h="0">
                <a:tc>
                  <a:txBody>
                    <a:bodyPr/>
                    <a:lstStyle/>
                    <a:p>
                      <a:pPr algn="r"/>
                      <a:r>
                        <a:rPr lang="en-US" altLang="zh-CN" b="1" u="none">
                          <a:solidFill>
                            <a:srgbClr val="000000"/>
                          </a:solidFill>
                          <a:effectLst/>
                        </a:rPr>
                        <a:t>536</a:t>
                      </a:r>
                    </a:p>
                  </a:txBody>
                  <a:tcPr anchor="ctr">
                    <a:lnL>
                      <a:noFill/>
                    </a:lnL>
                    <a:lnR>
                      <a:noFill/>
                    </a:lnR>
                    <a:lnT>
                      <a:noFill/>
                    </a:lnT>
                    <a:lnB>
                      <a:noFill/>
                    </a:lnB>
                    <a:solidFill>
                      <a:srgbClr val="EEEEEE"/>
                    </a:solidFill>
                  </a:tcPr>
                </a:tc>
                <a:tc>
                  <a:txBody>
                    <a:bodyPr/>
                    <a:lstStyle/>
                    <a:p>
                      <a:r>
                        <a:rPr lang="en-US" b="1" i="0" u="none" dirty="0">
                          <a:solidFill>
                            <a:srgbClr val="860D0D"/>
                          </a:solidFill>
                          <a:effectLst/>
                          <a:latin typeface="Courier New" panose="02070309020205020404" pitchFamily="49" charset="0"/>
                          <a:cs typeface="Courier New" panose="02070309020205020404" pitchFamily="49" charset="0"/>
                        </a:rPr>
                        <a:t>  Elf64_Xword </a:t>
                      </a:r>
                      <a:r>
                        <a:rPr lang="en-US" b="1" i="0" u="none" dirty="0" err="1">
                          <a:solidFill>
                            <a:srgbClr val="860D0D"/>
                          </a:solidFill>
                          <a:effectLst/>
                          <a:latin typeface="Courier New" panose="02070309020205020404" pitchFamily="49" charset="0"/>
                          <a:cs typeface="Courier New" panose="02070309020205020404" pitchFamily="49" charset="0"/>
                        </a:rPr>
                        <a:t>st_size</a:t>
                      </a:r>
                      <a:r>
                        <a:rPr lang="en-US" b="1" u="none" dirty="0">
                          <a:effectLst/>
                          <a:latin typeface="Courier New" panose="02070309020205020404" pitchFamily="49" charset="0"/>
                          <a:cs typeface="Courier New" panose="02070309020205020404" pitchFamily="49" charset="0"/>
                        </a:rPr>
                        <a:t>; </a:t>
                      </a:r>
                      <a:r>
                        <a:rPr lang="en-US" b="1" i="0" u="none" dirty="0">
                          <a:solidFill>
                            <a:srgbClr val="008000"/>
                          </a:solidFill>
                          <a:effectLst/>
                          <a:latin typeface="Courier New" panose="02070309020205020404" pitchFamily="49" charset="0"/>
                          <a:cs typeface="Courier New" panose="02070309020205020404" pitchFamily="49" charset="0"/>
                        </a:rPr>
                        <a:t>/* Symbol size */</a:t>
                      </a:r>
                      <a:endParaRPr lang="en-US" b="1" u="none"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1410628"/>
                  </a:ext>
                </a:extLst>
              </a:tr>
              <a:tr h="0">
                <a:tc>
                  <a:txBody>
                    <a:bodyPr/>
                    <a:lstStyle/>
                    <a:p>
                      <a:pPr algn="r"/>
                      <a:r>
                        <a:rPr lang="en-US" altLang="zh-CN" b="1" u="none">
                          <a:solidFill>
                            <a:srgbClr val="000000"/>
                          </a:solidFill>
                          <a:effectLst/>
                        </a:rPr>
                        <a:t>537</a:t>
                      </a:r>
                    </a:p>
                  </a:txBody>
                  <a:tcPr anchor="ctr">
                    <a:lnL>
                      <a:noFill/>
                    </a:lnL>
                    <a:lnR>
                      <a:noFill/>
                    </a:lnR>
                    <a:lnT>
                      <a:noFill/>
                    </a:lnT>
                    <a:lnB>
                      <a:noFill/>
                    </a:lnB>
                    <a:solidFill>
                      <a:srgbClr val="EEEEEE"/>
                    </a:solidFill>
                  </a:tcPr>
                </a:tc>
                <a:tc>
                  <a:txBody>
                    <a:bodyPr/>
                    <a:lstStyle/>
                    <a:p>
                      <a:r>
                        <a:rPr lang="en-US" b="1" u="none" dirty="0">
                          <a:effectLst/>
                          <a:latin typeface="Courier New" panose="02070309020205020404" pitchFamily="49" charset="0"/>
                          <a:cs typeface="Courier New" panose="02070309020205020404" pitchFamily="49" charset="0"/>
                        </a:rPr>
                        <a:t>} </a:t>
                      </a:r>
                      <a:r>
                        <a:rPr lang="en-US" b="1" i="0" u="none" dirty="0">
                          <a:solidFill>
                            <a:srgbClr val="800080"/>
                          </a:solidFill>
                          <a:effectLst/>
                          <a:latin typeface="Courier New" panose="02070309020205020404" pitchFamily="49" charset="0"/>
                          <a:cs typeface="Courier New" panose="02070309020205020404" pitchFamily="49" charset="0"/>
                        </a:rPr>
                        <a:t>Elf64_Sym</a:t>
                      </a:r>
                      <a:r>
                        <a:rPr lang="en-US" b="1" u="none"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2005536096"/>
                  </a:ext>
                </a:extLst>
              </a:tr>
            </a:tbl>
          </a:graphicData>
        </a:graphic>
      </p:graphicFrame>
      <p:sp>
        <p:nvSpPr>
          <p:cNvPr id="3" name="内容占位符 2">
            <a:extLst>
              <a:ext uri="{FF2B5EF4-FFF2-40B4-BE49-F238E27FC236}">
                <a16:creationId xmlns:a16="http://schemas.microsoft.com/office/drawing/2014/main" id="{5C1DD235-2C2F-4E68-AFAF-4BCCCC521241}"/>
              </a:ext>
            </a:extLst>
          </p:cNvPr>
          <p:cNvSpPr>
            <a:spLocks noGrp="1"/>
          </p:cNvSpPr>
          <p:nvPr>
            <p:ph idx="1"/>
          </p:nvPr>
        </p:nvSpPr>
        <p:spPr>
          <a:xfrm>
            <a:off x="304993" y="1240848"/>
            <a:ext cx="8632825" cy="1471180"/>
          </a:xfrm>
        </p:spPr>
        <p:txBody>
          <a:bodyPr/>
          <a:lstStyle/>
          <a:p>
            <a:r>
              <a:rPr lang="en-US" altLang="zh-CN" dirty="0"/>
              <a:t>Symbol tables are built by assembler, using symbols exported by the compiler into the assembly language .s file.</a:t>
            </a:r>
          </a:p>
          <a:p>
            <a:r>
              <a:rPr lang="en-US" altLang="zh-CN" dirty="0"/>
              <a:t>An ELF symbol table is contained in the </a:t>
            </a:r>
            <a:r>
              <a:rPr lang="en-US" altLang="zh-CN" i="1" dirty="0">
                <a:solidFill>
                  <a:srgbClr val="C00000"/>
                </a:solidFill>
              </a:rPr>
              <a:t>.symbol </a:t>
            </a:r>
            <a:r>
              <a:rPr lang="en-US" altLang="zh-CN" dirty="0"/>
              <a:t>section. It contains an array of entries.</a:t>
            </a:r>
            <a:endParaRPr lang="zh-CN" altLang="en-US" dirty="0"/>
          </a:p>
        </p:txBody>
      </p:sp>
    </p:spTree>
    <p:extLst>
      <p:ext uri="{BB962C8B-B14F-4D97-AF65-F5344CB8AC3E}">
        <p14:creationId xmlns:p14="http://schemas.microsoft.com/office/powerpoint/2010/main" val="6838369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6E119-F863-49DA-AAEF-98E1A19039A4}"/>
              </a:ext>
            </a:extLst>
          </p:cNvPr>
          <p:cNvSpPr>
            <a:spLocks noGrp="1"/>
          </p:cNvSpPr>
          <p:nvPr>
            <p:ph type="title"/>
          </p:nvPr>
        </p:nvSpPr>
        <p:spPr>
          <a:xfrm>
            <a:off x="353554" y="325834"/>
            <a:ext cx="7592093" cy="762000"/>
          </a:xfrm>
        </p:spPr>
        <p:txBody>
          <a:bodyPr/>
          <a:lstStyle/>
          <a:p>
            <a:r>
              <a:rPr lang="en-US" altLang="zh-CN" dirty="0"/>
              <a:t>Element of Symbol Table Structure</a:t>
            </a:r>
            <a:endParaRPr lang="zh-CN" altLang="en-US" dirty="0"/>
          </a:p>
        </p:txBody>
      </p:sp>
      <p:sp>
        <p:nvSpPr>
          <p:cNvPr id="3" name="内容占位符 2">
            <a:extLst>
              <a:ext uri="{FF2B5EF4-FFF2-40B4-BE49-F238E27FC236}">
                <a16:creationId xmlns:a16="http://schemas.microsoft.com/office/drawing/2014/main" id="{DC0EDFD2-82AD-4211-8655-8A23C6FBB283}"/>
              </a:ext>
            </a:extLst>
          </p:cNvPr>
          <p:cNvSpPr>
            <a:spLocks noGrp="1"/>
          </p:cNvSpPr>
          <p:nvPr>
            <p:ph idx="1"/>
          </p:nvPr>
        </p:nvSpPr>
        <p:spPr>
          <a:xfrm>
            <a:off x="353554" y="990600"/>
            <a:ext cx="8518525" cy="5267325"/>
          </a:xfrm>
        </p:spPr>
        <p:txBody>
          <a:bodyPr/>
          <a:lstStyle/>
          <a:p>
            <a:r>
              <a:rPr lang="en-US" altLang="zh-CN" dirty="0" err="1"/>
              <a:t>st_name</a:t>
            </a:r>
            <a:r>
              <a:rPr lang="en-US" altLang="zh-CN" dirty="0"/>
              <a:t>(name)</a:t>
            </a:r>
          </a:p>
          <a:p>
            <a:pPr lvl="1"/>
            <a:r>
              <a:rPr lang="en-US" altLang="zh-CN" dirty="0"/>
              <a:t>Byte offset into the string table, which holds the  name of the symbols.</a:t>
            </a:r>
          </a:p>
          <a:p>
            <a:r>
              <a:rPr lang="en-US" altLang="zh-CN" dirty="0" err="1"/>
              <a:t>st_value</a:t>
            </a:r>
            <a:r>
              <a:rPr lang="en-US" altLang="zh-CN" dirty="0"/>
              <a:t>(value)</a:t>
            </a:r>
          </a:p>
          <a:p>
            <a:pPr lvl="1"/>
            <a:r>
              <a:rPr lang="en-US" altLang="zh-CN" dirty="0"/>
              <a:t>gives the alignment constraints for COMMON symbols.</a:t>
            </a:r>
          </a:p>
          <a:p>
            <a:pPr lvl="1"/>
            <a:r>
              <a:rPr lang="en-US" altLang="zh-CN" dirty="0"/>
              <a:t>In other relocatable files, it holds a section offset for a defined symbol</a:t>
            </a:r>
          </a:p>
          <a:p>
            <a:pPr lvl="1"/>
            <a:r>
              <a:rPr lang="en-US" altLang="zh-CN" dirty="0"/>
              <a:t>In executable and shared object files, </a:t>
            </a:r>
            <a:r>
              <a:rPr lang="en-US" altLang="zh-CN" dirty="0" err="1"/>
              <a:t>st_value</a:t>
            </a:r>
            <a:r>
              <a:rPr lang="en-US" altLang="zh-CN" dirty="0"/>
              <a:t> holds a virtual address.</a:t>
            </a:r>
          </a:p>
          <a:p>
            <a:r>
              <a:rPr lang="en-US" altLang="zh-CN" dirty="0" err="1"/>
              <a:t>st_size</a:t>
            </a:r>
            <a:r>
              <a:rPr lang="en-US" altLang="zh-CN" dirty="0"/>
              <a:t>(size)</a:t>
            </a:r>
          </a:p>
          <a:p>
            <a:pPr lvl="1"/>
            <a:r>
              <a:rPr lang="en-US" altLang="zh-CN" dirty="0"/>
              <a:t>A data object's size is the number of bytes contained in the object. </a:t>
            </a:r>
          </a:p>
          <a:p>
            <a:pPr lvl="1"/>
            <a:r>
              <a:rPr lang="en-US" altLang="zh-CN" dirty="0"/>
              <a:t>Holds 0 if the symbol has no size or an unknown size.</a:t>
            </a:r>
          </a:p>
          <a:p>
            <a:r>
              <a:rPr lang="en-US" altLang="zh-CN" dirty="0" err="1"/>
              <a:t>st_info</a:t>
            </a:r>
            <a:r>
              <a:rPr lang="en-US" altLang="zh-CN" dirty="0"/>
              <a:t> (type &amp; binding)</a:t>
            </a:r>
          </a:p>
          <a:p>
            <a:pPr lvl="1"/>
            <a:r>
              <a:rPr lang="en-US" altLang="zh-CN" dirty="0" err="1"/>
              <a:t>st_type</a:t>
            </a:r>
            <a:r>
              <a:rPr lang="en-US" altLang="zh-CN" dirty="0"/>
              <a:t> is usually data or function.</a:t>
            </a:r>
          </a:p>
          <a:p>
            <a:pPr lvl="1"/>
            <a:r>
              <a:rPr lang="en-US" altLang="zh-CN" dirty="0"/>
              <a:t>Binding  field indicates whether the symbol is local,</a:t>
            </a:r>
            <a:r>
              <a:rPr lang="zh-CN" altLang="en-US" dirty="0"/>
              <a:t> </a:t>
            </a:r>
            <a:r>
              <a:rPr lang="en-US" altLang="zh-CN" dirty="0"/>
              <a:t>global or week.</a:t>
            </a:r>
          </a:p>
          <a:p>
            <a:r>
              <a:rPr lang="en-US" altLang="zh-CN" dirty="0" err="1"/>
              <a:t>st_shndx</a:t>
            </a:r>
            <a:r>
              <a:rPr lang="en-US" altLang="zh-CN" dirty="0"/>
              <a:t>(section)</a:t>
            </a:r>
          </a:p>
          <a:p>
            <a:pPr lvl="1"/>
            <a:r>
              <a:rPr lang="en-US" altLang="zh-CN" dirty="0"/>
              <a:t>holds the relevant section header table index. </a:t>
            </a:r>
          </a:p>
          <a:p>
            <a:pPr lvl="1"/>
            <a:r>
              <a:rPr lang="en-US" altLang="zh-CN" dirty="0"/>
              <a:t>Every symbol table entry is defined in relation to some section. </a:t>
            </a:r>
            <a:endParaRPr lang="zh-CN" altLang="en-US" dirty="0"/>
          </a:p>
        </p:txBody>
      </p:sp>
    </p:spTree>
    <p:extLst>
      <p:ext uri="{BB962C8B-B14F-4D97-AF65-F5344CB8AC3E}">
        <p14:creationId xmlns:p14="http://schemas.microsoft.com/office/powerpoint/2010/main" val="502100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A9E14-3A31-4846-8B45-01973C303E89}"/>
              </a:ext>
            </a:extLst>
          </p:cNvPr>
          <p:cNvSpPr>
            <a:spLocks noGrp="1"/>
          </p:cNvSpPr>
          <p:nvPr>
            <p:ph type="title"/>
          </p:nvPr>
        </p:nvSpPr>
        <p:spPr>
          <a:xfrm>
            <a:off x="76200" y="435678"/>
            <a:ext cx="8915400" cy="762000"/>
          </a:xfrm>
        </p:spPr>
        <p:txBody>
          <a:bodyPr/>
          <a:lstStyle/>
          <a:p>
            <a:r>
              <a:rPr lang="en-US" altLang="zh-CN" sz="3200" dirty="0"/>
              <a:t>Pseudo Sections for Section Header Index (</a:t>
            </a:r>
            <a:r>
              <a:rPr lang="en-US" altLang="zh-CN" sz="3200" i="1" dirty="0" err="1">
                <a:solidFill>
                  <a:srgbClr val="C00000"/>
                </a:solidFill>
              </a:rPr>
              <a:t>st_shndx</a:t>
            </a:r>
            <a:r>
              <a:rPr lang="en-US" altLang="zh-CN" sz="3200" dirty="0"/>
              <a:t>)</a:t>
            </a:r>
            <a:endParaRPr lang="zh-CN" altLang="en-US" sz="3200" dirty="0"/>
          </a:p>
        </p:txBody>
      </p:sp>
      <p:sp>
        <p:nvSpPr>
          <p:cNvPr id="3" name="内容占位符 2">
            <a:extLst>
              <a:ext uri="{FF2B5EF4-FFF2-40B4-BE49-F238E27FC236}">
                <a16:creationId xmlns:a16="http://schemas.microsoft.com/office/drawing/2014/main" id="{9A0978B4-7319-4C12-9275-610E60D47083}"/>
              </a:ext>
            </a:extLst>
          </p:cNvPr>
          <p:cNvSpPr>
            <a:spLocks noGrp="1"/>
          </p:cNvSpPr>
          <p:nvPr>
            <p:ph idx="1"/>
          </p:nvPr>
        </p:nvSpPr>
        <p:spPr>
          <a:xfrm>
            <a:off x="228601" y="1362075"/>
            <a:ext cx="8686800" cy="4972050"/>
          </a:xfrm>
        </p:spPr>
        <p:txBody>
          <a:bodyPr/>
          <a:lstStyle/>
          <a:p>
            <a:r>
              <a:rPr lang="en-US" altLang="zh-CN" dirty="0"/>
              <a:t>Every symbol table entry is defined in relation to some section. </a:t>
            </a:r>
            <a:r>
              <a:rPr lang="en-US" altLang="zh-CN" i="1" dirty="0" err="1">
                <a:solidFill>
                  <a:srgbClr val="C00000"/>
                </a:solidFill>
              </a:rPr>
              <a:t>st_shndx</a:t>
            </a:r>
            <a:r>
              <a:rPr lang="en-US" altLang="zh-CN" i="1" dirty="0">
                <a:solidFill>
                  <a:srgbClr val="C00000"/>
                </a:solidFill>
              </a:rPr>
              <a:t> </a:t>
            </a:r>
            <a:r>
              <a:rPr lang="en-US" altLang="zh-CN" dirty="0"/>
              <a:t>holds the relevant section header table index. </a:t>
            </a:r>
          </a:p>
          <a:p>
            <a:r>
              <a:rPr lang="en-US" altLang="zh-CN" dirty="0"/>
              <a:t>Some section indexes indicate special meanings. </a:t>
            </a:r>
          </a:p>
          <a:p>
            <a:r>
              <a:rPr lang="en-US" altLang="zh-CN" dirty="0"/>
              <a:t>SHN_ABS(</a:t>
            </a:r>
            <a:r>
              <a:rPr lang="en-US" altLang="zh-CN" dirty="0" err="1"/>
              <a:t>st_shndx</a:t>
            </a:r>
            <a:r>
              <a:rPr lang="en-US" altLang="zh-CN" dirty="0"/>
              <a:t> == 0xfff1)</a:t>
            </a:r>
          </a:p>
          <a:p>
            <a:pPr lvl="1"/>
            <a:r>
              <a:rPr lang="en-US" altLang="zh-CN" dirty="0"/>
              <a:t>Absolute values for the corresponding reference.</a:t>
            </a:r>
          </a:p>
          <a:p>
            <a:pPr lvl="1"/>
            <a:r>
              <a:rPr lang="en-US" altLang="zh-CN" dirty="0"/>
              <a:t>Symbols are not affected by relocation.</a:t>
            </a:r>
          </a:p>
          <a:p>
            <a:r>
              <a:rPr lang="en-US" altLang="zh-CN" dirty="0"/>
              <a:t>SHN_UNDEF(</a:t>
            </a:r>
            <a:r>
              <a:rPr lang="en-US" altLang="zh-CN" dirty="0" err="1"/>
              <a:t>st_shndx</a:t>
            </a:r>
            <a:r>
              <a:rPr lang="en-US" altLang="zh-CN" dirty="0"/>
              <a:t> == 0x0)</a:t>
            </a:r>
          </a:p>
          <a:p>
            <a:pPr lvl="1"/>
            <a:r>
              <a:rPr lang="en-US" altLang="zh-CN" dirty="0"/>
              <a:t>The symbol is undefined. When the link editor combines this object file with another that defines the indicated symbol, this file’s references to the symbol will be linked to the actual definition.. </a:t>
            </a:r>
          </a:p>
          <a:p>
            <a:r>
              <a:rPr lang="en-US" altLang="zh-CN" dirty="0"/>
              <a:t>SHN_COMMON(</a:t>
            </a:r>
            <a:r>
              <a:rPr lang="en-US" altLang="zh-CN" dirty="0" err="1"/>
              <a:t>st_shndx</a:t>
            </a:r>
            <a:r>
              <a:rPr lang="en-US" altLang="zh-CN" dirty="0"/>
              <a:t> == 0xfff2)</a:t>
            </a:r>
          </a:p>
          <a:p>
            <a:pPr lvl="1"/>
            <a:r>
              <a:rPr lang="en-US" altLang="zh-CN" dirty="0"/>
              <a:t>Uninitialized data objects that are not yet allocated. The link editor will allocate space for the symbol at an address that is a multiple of </a:t>
            </a:r>
            <a:r>
              <a:rPr lang="en-US" altLang="zh-CN" b="1" i="1" dirty="0" err="1">
                <a:solidFill>
                  <a:srgbClr val="C00000"/>
                </a:solidFill>
              </a:rPr>
              <a:t>st_value</a:t>
            </a:r>
            <a:r>
              <a:rPr lang="en-US" altLang="zh-CN" dirty="0"/>
              <a:t>. </a:t>
            </a:r>
          </a:p>
          <a:p>
            <a:pPr lvl="1"/>
            <a:r>
              <a:rPr lang="en-US" altLang="zh-CN" dirty="0"/>
              <a:t>E.g. FORTRAN common block or unallocated C external variables.</a:t>
            </a:r>
          </a:p>
        </p:txBody>
      </p:sp>
    </p:spTree>
    <p:extLst>
      <p:ext uri="{BB962C8B-B14F-4D97-AF65-F5344CB8AC3E}">
        <p14:creationId xmlns:p14="http://schemas.microsoft.com/office/powerpoint/2010/main" val="26054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en-US"/>
              <a:t>Why Linkers?</a:t>
            </a:r>
          </a:p>
        </p:txBody>
      </p:sp>
      <p:sp>
        <p:nvSpPr>
          <p:cNvPr id="197637" name="Rectangle 5"/>
          <p:cNvSpPr>
            <a:spLocks noGrp="1" noChangeArrowheads="1"/>
          </p:cNvSpPr>
          <p:nvPr>
            <p:ph type="body" idx="1"/>
          </p:nvPr>
        </p:nvSpPr>
        <p:spPr/>
        <p:txBody>
          <a:bodyPr/>
          <a:lstStyle/>
          <a:p>
            <a:r>
              <a:rPr lang="en-US"/>
              <a:t>Reason 1: Modularity</a:t>
            </a:r>
          </a:p>
          <a:p>
            <a:endParaRPr lang="en-US"/>
          </a:p>
          <a:p>
            <a:pPr lvl="1"/>
            <a:r>
              <a:rPr lang="en-US"/>
              <a:t>Program can be written as a collection of smaller source files, rather than one monolithic mass.</a:t>
            </a:r>
          </a:p>
          <a:p>
            <a:pPr lvl="1"/>
            <a:endParaRPr lang="en-US"/>
          </a:p>
          <a:p>
            <a:pPr lvl="1"/>
            <a:r>
              <a:rPr lang="en-US"/>
              <a:t>Can build libraries of common functions (more on this later)</a:t>
            </a:r>
          </a:p>
          <a:p>
            <a:pPr lvl="2"/>
            <a:r>
              <a:rPr lang="en-US"/>
              <a:t>e.g., Math library, standard C library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CEBE9-9BFA-40FC-A513-1E0BD71519FA}"/>
              </a:ext>
            </a:extLst>
          </p:cNvPr>
          <p:cNvSpPr>
            <a:spLocks noGrp="1"/>
          </p:cNvSpPr>
          <p:nvPr>
            <p:ph type="title"/>
          </p:nvPr>
        </p:nvSpPr>
        <p:spPr/>
        <p:txBody>
          <a:bodyPr/>
          <a:lstStyle/>
          <a:p>
            <a:r>
              <a:rPr lang="en-US" altLang="zh-CN" dirty="0"/>
              <a:t>Section </a:t>
            </a:r>
            <a:r>
              <a:rPr lang="en-US" altLang="zh-CN" i="1" dirty="0"/>
              <a:t>COMMON</a:t>
            </a:r>
            <a:r>
              <a:rPr lang="en-US" altLang="zh-CN" dirty="0"/>
              <a:t> vs. Section </a:t>
            </a:r>
            <a:r>
              <a:rPr lang="en-US" altLang="zh-CN" i="1" dirty="0"/>
              <a:t>.</a:t>
            </a:r>
            <a:r>
              <a:rPr lang="en-US" altLang="zh-CN" i="1" dirty="0" err="1"/>
              <a:t>bss</a:t>
            </a:r>
            <a:endParaRPr lang="zh-CN" altLang="en-US" i="1" dirty="0"/>
          </a:p>
        </p:txBody>
      </p:sp>
      <p:sp>
        <p:nvSpPr>
          <p:cNvPr id="3" name="内容占位符 2">
            <a:extLst>
              <a:ext uri="{FF2B5EF4-FFF2-40B4-BE49-F238E27FC236}">
                <a16:creationId xmlns:a16="http://schemas.microsoft.com/office/drawing/2014/main" id="{FDD11F63-2066-45B3-8958-E6B93FF3A039}"/>
              </a:ext>
            </a:extLst>
          </p:cNvPr>
          <p:cNvSpPr>
            <a:spLocks noGrp="1"/>
          </p:cNvSpPr>
          <p:nvPr>
            <p:ph idx="1"/>
          </p:nvPr>
        </p:nvSpPr>
        <p:spPr>
          <a:xfrm>
            <a:off x="396875" y="1362075"/>
            <a:ext cx="8213725" cy="4972050"/>
          </a:xfrm>
        </p:spPr>
        <p:txBody>
          <a:bodyPr/>
          <a:lstStyle/>
          <a:p>
            <a:r>
              <a:rPr lang="en-US" altLang="zh-CN" dirty="0"/>
              <a:t>Distinction between COMMON and .</a:t>
            </a:r>
            <a:r>
              <a:rPr lang="en-US" altLang="zh-CN" dirty="0" err="1"/>
              <a:t>bss</a:t>
            </a:r>
            <a:r>
              <a:rPr lang="en-US" altLang="zh-CN" dirty="0"/>
              <a:t> is subtle.</a:t>
            </a:r>
          </a:p>
          <a:p>
            <a:r>
              <a:rPr lang="en-US" altLang="zh-CN" dirty="0"/>
              <a:t>Modern versions of GCC assign symbols in relocatable object files to COMMON and .</a:t>
            </a:r>
            <a:r>
              <a:rPr lang="en-US" altLang="zh-CN" dirty="0" err="1"/>
              <a:t>bss</a:t>
            </a:r>
            <a:r>
              <a:rPr lang="en-US" altLang="zh-CN" dirty="0"/>
              <a:t> using the following conventions.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Variables may be in COMMON or .</a:t>
            </a:r>
            <a:r>
              <a:rPr lang="en-US" altLang="zh-CN" dirty="0" err="1"/>
              <a:t>bss</a:t>
            </a:r>
            <a:r>
              <a:rPr lang="en-US" altLang="zh-CN" dirty="0"/>
              <a:t> in relocatable object files, both in .</a:t>
            </a:r>
            <a:r>
              <a:rPr lang="en-US" altLang="zh-CN" dirty="0" err="1"/>
              <a:t>bss</a:t>
            </a:r>
            <a:r>
              <a:rPr lang="en-US" altLang="zh-CN" dirty="0"/>
              <a:t> in executable files.</a:t>
            </a:r>
          </a:p>
        </p:txBody>
      </p:sp>
      <p:graphicFrame>
        <p:nvGraphicFramePr>
          <p:cNvPr id="4" name="表格 3">
            <a:extLst>
              <a:ext uri="{FF2B5EF4-FFF2-40B4-BE49-F238E27FC236}">
                <a16:creationId xmlns:a16="http://schemas.microsoft.com/office/drawing/2014/main" id="{CCC13BB4-17DC-41CB-908A-1AE9B02564B1}"/>
              </a:ext>
            </a:extLst>
          </p:cNvPr>
          <p:cNvGraphicFramePr>
            <a:graphicFrameLocks noGrp="1"/>
          </p:cNvGraphicFramePr>
          <p:nvPr>
            <p:extLst>
              <p:ext uri="{D42A27DB-BD31-4B8C-83A1-F6EECF244321}">
                <p14:modId xmlns:p14="http://schemas.microsoft.com/office/powerpoint/2010/main" val="3495402610"/>
              </p:ext>
            </p:extLst>
          </p:nvPr>
        </p:nvGraphicFramePr>
        <p:xfrm>
          <a:off x="1219200" y="2971800"/>
          <a:ext cx="6705600" cy="2341880"/>
        </p:xfrm>
        <a:graphic>
          <a:graphicData uri="http://schemas.openxmlformats.org/drawingml/2006/table">
            <a:tbl>
              <a:tblPr firstRow="1" bandRow="1">
                <a:tableStyleId>{1E171933-4619-4E11-9A3F-F7608DF75F80}</a:tableStyleId>
              </a:tblPr>
              <a:tblGrid>
                <a:gridCol w="2489553">
                  <a:extLst>
                    <a:ext uri="{9D8B030D-6E8A-4147-A177-3AD203B41FA5}">
                      <a16:colId xmlns:a16="http://schemas.microsoft.com/office/drawing/2014/main" val="105092859"/>
                    </a:ext>
                  </a:extLst>
                </a:gridCol>
                <a:gridCol w="1980847">
                  <a:extLst>
                    <a:ext uri="{9D8B030D-6E8A-4147-A177-3AD203B41FA5}">
                      <a16:colId xmlns:a16="http://schemas.microsoft.com/office/drawing/2014/main" val="2106843285"/>
                    </a:ext>
                  </a:extLst>
                </a:gridCol>
                <a:gridCol w="2235200">
                  <a:extLst>
                    <a:ext uri="{9D8B030D-6E8A-4147-A177-3AD203B41FA5}">
                      <a16:colId xmlns:a16="http://schemas.microsoft.com/office/drawing/2014/main" val="3550442369"/>
                    </a:ext>
                  </a:extLst>
                </a:gridCol>
              </a:tblGrid>
              <a:tr h="585470">
                <a:tc>
                  <a:txBody>
                    <a:bodyPr/>
                    <a:lstStyle/>
                    <a:p>
                      <a:pPr algn="ctr"/>
                      <a:endParaRPr lang="zh-CN" altLang="en-US" sz="2000" b="1" dirty="0">
                        <a:solidFill>
                          <a:sysClr val="windowText" lastClr="000000"/>
                        </a:solidFill>
                      </a:endParaRPr>
                    </a:p>
                  </a:txBody>
                  <a:tcPr anchor="ctr">
                    <a:solidFill>
                      <a:srgbClr val="00B0F0"/>
                    </a:solidFill>
                  </a:tcPr>
                </a:tc>
                <a:tc>
                  <a:txBody>
                    <a:bodyPr/>
                    <a:lstStyle/>
                    <a:p>
                      <a:pPr algn="ctr"/>
                      <a:r>
                        <a:rPr lang="en-US" altLang="zh-CN" sz="2000" b="1" dirty="0">
                          <a:solidFill>
                            <a:sysClr val="windowText" lastClr="000000"/>
                          </a:solidFill>
                        </a:rPr>
                        <a:t>Global Variables</a:t>
                      </a:r>
                      <a:endParaRPr lang="zh-CN" altLang="en-US" sz="2000" b="1" dirty="0">
                        <a:solidFill>
                          <a:sysClr val="windowText" lastClr="000000"/>
                        </a:solidFill>
                      </a:endParaRPr>
                    </a:p>
                  </a:txBody>
                  <a:tcPr anchor="ctr">
                    <a:solidFill>
                      <a:srgbClr val="00B0F0"/>
                    </a:solidFill>
                  </a:tcPr>
                </a:tc>
                <a:tc>
                  <a:txBody>
                    <a:bodyPr/>
                    <a:lstStyle/>
                    <a:p>
                      <a:pPr algn="ctr"/>
                      <a:r>
                        <a:rPr lang="en-US" altLang="zh-CN" sz="2000" b="1" dirty="0">
                          <a:solidFill>
                            <a:sysClr val="windowText" lastClr="000000"/>
                          </a:solidFill>
                        </a:rPr>
                        <a:t>Static Variables</a:t>
                      </a:r>
                      <a:endParaRPr lang="zh-CN" altLang="en-US" sz="2000" b="1" dirty="0">
                        <a:solidFill>
                          <a:sysClr val="windowText" lastClr="000000"/>
                        </a:solidFill>
                      </a:endParaRPr>
                    </a:p>
                  </a:txBody>
                  <a:tcPr anchor="ctr">
                    <a:solidFill>
                      <a:srgbClr val="00B0F0"/>
                    </a:solidFill>
                  </a:tcPr>
                </a:tc>
                <a:extLst>
                  <a:ext uri="{0D108BD9-81ED-4DB2-BD59-A6C34878D82A}">
                    <a16:rowId xmlns:a16="http://schemas.microsoft.com/office/drawing/2014/main" val="3349470358"/>
                  </a:ext>
                </a:extLst>
              </a:tr>
              <a:tr h="585470">
                <a:tc>
                  <a:txBody>
                    <a:bodyPr/>
                    <a:lstStyle/>
                    <a:p>
                      <a:pPr algn="ctr"/>
                      <a:r>
                        <a:rPr lang="en-US" altLang="zh-CN" sz="2000" b="0" dirty="0"/>
                        <a:t>Uninitialized</a:t>
                      </a:r>
                      <a:endParaRPr lang="zh-CN" altLang="en-US" sz="2000" b="0" dirty="0">
                        <a:solidFill>
                          <a:schemeClr val="tx1"/>
                        </a:solidFill>
                      </a:endParaRPr>
                    </a:p>
                  </a:txBody>
                  <a:tcPr anchor="ctr">
                    <a:solidFill>
                      <a:schemeClr val="bg1"/>
                    </a:solidFill>
                  </a:tcPr>
                </a:tc>
                <a:tc>
                  <a:txBody>
                    <a:bodyPr/>
                    <a:lstStyle/>
                    <a:p>
                      <a:pPr algn="ctr"/>
                      <a:r>
                        <a:rPr lang="en-US" altLang="zh-CN" sz="2000" b="0" dirty="0"/>
                        <a:t>COMMON</a:t>
                      </a:r>
                      <a:endParaRPr lang="zh-CN" altLang="en-US" sz="2000" b="0" dirty="0">
                        <a:solidFill>
                          <a:schemeClr val="tx1"/>
                        </a:solidFill>
                      </a:endParaRPr>
                    </a:p>
                  </a:txBody>
                  <a:tcPr anchor="ctr">
                    <a:solidFill>
                      <a:schemeClr val="bg1"/>
                    </a:solidFill>
                  </a:tcPr>
                </a:tc>
                <a:tc>
                  <a:txBody>
                    <a:bodyPr/>
                    <a:lstStyle/>
                    <a:p>
                      <a:pPr algn="ctr"/>
                      <a:r>
                        <a:rPr lang="en-US" altLang="zh-CN" sz="2000" b="0" dirty="0"/>
                        <a:t>.</a:t>
                      </a:r>
                      <a:r>
                        <a:rPr lang="en-US" altLang="zh-CN" sz="2000" b="0" dirty="0" err="1"/>
                        <a:t>bss</a:t>
                      </a:r>
                      <a:endParaRPr lang="zh-CN" altLang="en-US" sz="2000" b="0" dirty="0">
                        <a:solidFill>
                          <a:schemeClr val="tx1"/>
                        </a:solidFill>
                      </a:endParaRPr>
                    </a:p>
                  </a:txBody>
                  <a:tcPr anchor="ctr">
                    <a:solidFill>
                      <a:schemeClr val="bg1"/>
                    </a:solidFill>
                  </a:tcPr>
                </a:tc>
                <a:extLst>
                  <a:ext uri="{0D108BD9-81ED-4DB2-BD59-A6C34878D82A}">
                    <a16:rowId xmlns:a16="http://schemas.microsoft.com/office/drawing/2014/main" val="3747169068"/>
                  </a:ext>
                </a:extLst>
              </a:tr>
              <a:tr h="585470">
                <a:tc>
                  <a:txBody>
                    <a:bodyPr/>
                    <a:lstStyle/>
                    <a:p>
                      <a:pPr algn="ctr"/>
                      <a:r>
                        <a:rPr lang="en-US" altLang="zh-CN" sz="2000" b="0" dirty="0"/>
                        <a:t>Initialized to Zero</a:t>
                      </a:r>
                      <a:endParaRPr lang="zh-CN" altLang="en-US" sz="2000" b="0" dirty="0">
                        <a:solidFill>
                          <a:schemeClr val="tx1"/>
                        </a:solidFill>
                      </a:endParaRPr>
                    </a:p>
                  </a:txBody>
                  <a:tcPr anchor="ctr">
                    <a:solidFill>
                      <a:schemeClr val="bg1"/>
                    </a:solidFill>
                  </a:tcPr>
                </a:tc>
                <a:tc>
                  <a:txBody>
                    <a:bodyPr/>
                    <a:lstStyle/>
                    <a:p>
                      <a:pPr algn="ctr"/>
                      <a:r>
                        <a:rPr lang="en-US" altLang="zh-CN" sz="2000" b="0" dirty="0"/>
                        <a:t>.</a:t>
                      </a:r>
                      <a:r>
                        <a:rPr lang="en-US" altLang="zh-CN" sz="2000" b="0" dirty="0" err="1"/>
                        <a:t>bss</a:t>
                      </a:r>
                      <a:endParaRPr lang="zh-CN" altLang="en-US" sz="2000" b="0" dirty="0">
                        <a:solidFill>
                          <a:schemeClr val="tx1"/>
                        </a:solidFill>
                      </a:endParaRPr>
                    </a:p>
                  </a:txBody>
                  <a:tcPr anchor="ctr">
                    <a:solidFill>
                      <a:schemeClr val="bg1"/>
                    </a:solidFill>
                  </a:tcPr>
                </a:tc>
                <a:tc>
                  <a:txBody>
                    <a:bodyPr/>
                    <a:lstStyle/>
                    <a:p>
                      <a:pPr algn="ctr"/>
                      <a:r>
                        <a:rPr lang="en-US" altLang="zh-CN" sz="2000" b="0" dirty="0"/>
                        <a:t>.</a:t>
                      </a:r>
                      <a:r>
                        <a:rPr lang="en-US" altLang="zh-CN" sz="2000" b="0" dirty="0" err="1"/>
                        <a:t>bss</a:t>
                      </a:r>
                      <a:endParaRPr lang="zh-CN" altLang="en-US" sz="2000" b="0" dirty="0">
                        <a:solidFill>
                          <a:schemeClr val="tx1"/>
                        </a:solidFill>
                      </a:endParaRPr>
                    </a:p>
                  </a:txBody>
                  <a:tcPr anchor="ctr">
                    <a:solidFill>
                      <a:schemeClr val="bg1"/>
                    </a:solidFill>
                  </a:tcPr>
                </a:tc>
                <a:extLst>
                  <a:ext uri="{0D108BD9-81ED-4DB2-BD59-A6C34878D82A}">
                    <a16:rowId xmlns:a16="http://schemas.microsoft.com/office/drawing/2014/main" val="660634982"/>
                  </a:ext>
                </a:extLst>
              </a:tr>
              <a:tr h="5854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dirty="0"/>
                        <a:t>Initialized to Non-Zero</a:t>
                      </a:r>
                      <a:endParaRPr lang="zh-CN" altLang="en-US" sz="2000" b="0" dirty="0">
                        <a:solidFill>
                          <a:schemeClr val="tx1"/>
                        </a:solidFill>
                      </a:endParaRPr>
                    </a:p>
                  </a:txBody>
                  <a:tcPr anchor="ctr">
                    <a:solidFill>
                      <a:schemeClr val="bg1"/>
                    </a:solidFill>
                  </a:tcPr>
                </a:tc>
                <a:tc>
                  <a:txBody>
                    <a:bodyPr/>
                    <a:lstStyle/>
                    <a:p>
                      <a:pPr algn="ctr"/>
                      <a:r>
                        <a:rPr lang="en-US" altLang="zh-CN" sz="2000" b="0" dirty="0"/>
                        <a:t>.data</a:t>
                      </a:r>
                      <a:endParaRPr lang="zh-CN" altLang="en-US" sz="2000" b="0" dirty="0">
                        <a:solidFill>
                          <a:schemeClr val="tx1"/>
                        </a:solidFill>
                      </a:endParaRPr>
                    </a:p>
                  </a:txBody>
                  <a:tcPr anchor="ctr">
                    <a:solidFill>
                      <a:schemeClr val="bg1"/>
                    </a:solidFill>
                  </a:tcPr>
                </a:tc>
                <a:tc>
                  <a:txBody>
                    <a:bodyPr/>
                    <a:lstStyle/>
                    <a:p>
                      <a:pPr algn="ctr"/>
                      <a:r>
                        <a:rPr lang="en-US" altLang="zh-CN" sz="2000" b="0" dirty="0"/>
                        <a:t>.data</a:t>
                      </a:r>
                      <a:endParaRPr lang="zh-CN" altLang="en-US" sz="2000" b="0" dirty="0">
                        <a:solidFill>
                          <a:schemeClr val="tx1"/>
                        </a:solidFill>
                      </a:endParaRPr>
                    </a:p>
                  </a:txBody>
                  <a:tcPr anchor="ctr">
                    <a:solidFill>
                      <a:schemeClr val="bg1"/>
                    </a:solidFill>
                  </a:tcPr>
                </a:tc>
                <a:extLst>
                  <a:ext uri="{0D108BD9-81ED-4DB2-BD59-A6C34878D82A}">
                    <a16:rowId xmlns:a16="http://schemas.microsoft.com/office/drawing/2014/main" val="2894688421"/>
                  </a:ext>
                </a:extLst>
              </a:tr>
            </a:tbl>
          </a:graphicData>
        </a:graphic>
      </p:graphicFrame>
    </p:spTree>
    <p:extLst>
      <p:ext uri="{BB962C8B-B14F-4D97-AF65-F5344CB8AC3E}">
        <p14:creationId xmlns:p14="http://schemas.microsoft.com/office/powerpoint/2010/main" val="2526967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C0E9-2236-44CF-B6FC-5D3BB7FC1D5F}"/>
              </a:ext>
            </a:extLst>
          </p:cNvPr>
          <p:cNvSpPr>
            <a:spLocks noGrp="1"/>
          </p:cNvSpPr>
          <p:nvPr>
            <p:ph type="title"/>
          </p:nvPr>
        </p:nvSpPr>
        <p:spPr>
          <a:xfrm>
            <a:off x="357018" y="435678"/>
            <a:ext cx="8405982" cy="762000"/>
          </a:xfrm>
        </p:spPr>
        <p:txBody>
          <a:bodyPr/>
          <a:lstStyle/>
          <a:p>
            <a:r>
              <a:rPr lang="en-US" altLang="zh-CN" dirty="0"/>
              <a:t>Symbol Table Entries (Fig. 7-5 in textbook)</a:t>
            </a:r>
            <a:endParaRPr lang="zh-CN" altLang="en-US" dirty="0"/>
          </a:p>
        </p:txBody>
      </p:sp>
      <p:sp>
        <p:nvSpPr>
          <p:cNvPr id="27" name="Rectangle 2">
            <a:extLst>
              <a:ext uri="{FF2B5EF4-FFF2-40B4-BE49-F238E27FC236}">
                <a16:creationId xmlns:a16="http://schemas.microsoft.com/office/drawing/2014/main" id="{2F60D38F-662B-4E4C-84CA-059BE45FB98B}"/>
              </a:ext>
            </a:extLst>
          </p:cNvPr>
          <p:cNvSpPr>
            <a:spLocks noChangeArrowheads="1"/>
          </p:cNvSpPr>
          <p:nvPr/>
        </p:nvSpPr>
        <p:spPr bwMode="auto">
          <a:xfrm>
            <a:off x="533400" y="1979613"/>
            <a:ext cx="2938923" cy="1921361"/>
          </a:xfrm>
          <a:prstGeom prst="rect">
            <a:avLst/>
          </a:prstGeom>
          <a:solidFill>
            <a:srgbClr val="F7F5CD"/>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buf[2] = {1, 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p:txBody>
      </p:sp>
      <p:sp>
        <p:nvSpPr>
          <p:cNvPr id="28" name="Rectangle 3">
            <a:extLst>
              <a:ext uri="{FF2B5EF4-FFF2-40B4-BE49-F238E27FC236}">
                <a16:creationId xmlns:a16="http://schemas.microsoft.com/office/drawing/2014/main" id="{B1714749-76CA-4EB5-BC93-5F8D6AE75610}"/>
              </a:ext>
            </a:extLst>
          </p:cNvPr>
          <p:cNvSpPr>
            <a:spLocks noChangeArrowheads="1"/>
          </p:cNvSpPr>
          <p:nvPr/>
        </p:nvSpPr>
        <p:spPr bwMode="auto">
          <a:xfrm>
            <a:off x="2792619" y="3597218"/>
            <a:ext cx="595333"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9" name="Rectangle 5">
            <a:extLst>
              <a:ext uri="{FF2B5EF4-FFF2-40B4-BE49-F238E27FC236}">
                <a16:creationId xmlns:a16="http://schemas.microsoft.com/office/drawing/2014/main" id="{4435DEAF-00B1-42E9-B1AF-994C9580EEDE}"/>
              </a:ext>
            </a:extLst>
          </p:cNvPr>
          <p:cNvSpPr>
            <a:spLocks noChangeArrowheads="1"/>
          </p:cNvSpPr>
          <p:nvPr/>
        </p:nvSpPr>
        <p:spPr bwMode="auto">
          <a:xfrm>
            <a:off x="4487848" y="1981200"/>
            <a:ext cx="3076781" cy="3739999"/>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extern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*bufp0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static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a:t>
            </a:r>
            <a:r>
              <a:rPr lang="en-GB" sz="1800" b="1" dirty="0" err="1">
                <a:latin typeface="Courier New" pitchFamily="49" charset="0"/>
                <a:ea typeface="msgothic" charset="0"/>
                <a:cs typeface="msgothic" charset="0"/>
              </a:rPr>
              <a:t>int</a:t>
            </a:r>
            <a:r>
              <a:rPr lang="en-GB" sz="1800" b="1" dirty="0">
                <a:latin typeface="Courier New" pitchFamily="49" charset="0"/>
                <a:ea typeface="msgothic" charset="0"/>
                <a:cs typeface="msgothic" charset="0"/>
              </a:rPr>
              <a:t>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dirty="0">
              <a:solidFill>
                <a:srgbClr val="DBF2DA"/>
              </a:solidFill>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&amp;</a:t>
            </a:r>
            <a:r>
              <a:rPr lang="en-GB" sz="1800" b="1" dirty="0" err="1">
                <a:latin typeface="Courier New" pitchFamily="49" charset="0"/>
                <a:ea typeface="msgothic" charset="0"/>
                <a:cs typeface="msgothic" charset="0"/>
              </a:rPr>
              <a:t>buf</a:t>
            </a:r>
            <a:r>
              <a:rPr lang="en-GB" sz="1800" b="1" dirty="0">
                <a:latin typeface="Courier New" pitchFamily="49" charset="0"/>
                <a:ea typeface="msgothic" charset="0"/>
                <a:cs typeface="msgothic" charset="0"/>
              </a:rPr>
              <a:t>[1];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temp = *bufp0;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*bufp0 =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*bufp1 =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p:txBody>
      </p:sp>
      <p:sp>
        <p:nvSpPr>
          <p:cNvPr id="30" name="Rectangle 4">
            <a:extLst>
              <a:ext uri="{FF2B5EF4-FFF2-40B4-BE49-F238E27FC236}">
                <a16:creationId xmlns:a16="http://schemas.microsoft.com/office/drawing/2014/main" id="{890DAC71-16FC-4E1D-94FF-C8BA6FF70B1D}"/>
              </a:ext>
            </a:extLst>
          </p:cNvPr>
          <p:cNvSpPr>
            <a:spLocks noChangeArrowheads="1"/>
          </p:cNvSpPr>
          <p:nvPr/>
        </p:nvSpPr>
        <p:spPr bwMode="auto">
          <a:xfrm>
            <a:off x="7537664" y="5418667"/>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ourier New" pitchFamily="49" charset="0"/>
                <a:ea typeface="msgothic" charset="0"/>
                <a:cs typeface="msgothic" charset="0"/>
              </a:rPr>
              <a:t>swap.c</a:t>
            </a:r>
          </a:p>
        </p:txBody>
      </p:sp>
      <p:sp>
        <p:nvSpPr>
          <p:cNvPr id="31" name="TextBox 6">
            <a:extLst>
              <a:ext uri="{FF2B5EF4-FFF2-40B4-BE49-F238E27FC236}">
                <a16:creationId xmlns:a16="http://schemas.microsoft.com/office/drawing/2014/main" id="{741A18B3-B743-47F1-88BB-09D4D29B5F95}"/>
              </a:ext>
            </a:extLst>
          </p:cNvPr>
          <p:cNvSpPr txBox="1"/>
          <p:nvPr/>
        </p:nvSpPr>
        <p:spPr>
          <a:xfrm>
            <a:off x="1016001" y="1269999"/>
            <a:ext cx="805029" cy="369332"/>
          </a:xfrm>
          <a:prstGeom prst="rect">
            <a:avLst/>
          </a:prstGeom>
          <a:noFill/>
        </p:spPr>
        <p:txBody>
          <a:bodyPr wrap="none" rtlCol="0">
            <a:spAutoFit/>
          </a:bodyPr>
          <a:lstStyle/>
          <a:p>
            <a:r>
              <a:rPr lang="en-US" sz="1800" dirty="0">
                <a:solidFill>
                  <a:srgbClr val="990000"/>
                </a:solidFill>
                <a:latin typeface="Calibri" pitchFamily="34" charset="0"/>
              </a:rPr>
              <a:t>Global</a:t>
            </a:r>
          </a:p>
        </p:txBody>
      </p:sp>
      <p:cxnSp>
        <p:nvCxnSpPr>
          <p:cNvPr id="32" name="Straight Arrow Connector 10">
            <a:extLst>
              <a:ext uri="{FF2B5EF4-FFF2-40B4-BE49-F238E27FC236}">
                <a16:creationId xmlns:a16="http://schemas.microsoft.com/office/drawing/2014/main" id="{8441AE72-1C3E-4C35-B033-B570E192122A}"/>
              </a:ext>
            </a:extLst>
          </p:cNvPr>
          <p:cNvCxnSpPr/>
          <p:nvPr/>
        </p:nvCxnSpPr>
        <p:spPr bwMode="auto">
          <a:xfrm rot="5400000">
            <a:off x="1109131" y="1811075"/>
            <a:ext cx="455613" cy="1588"/>
          </a:xfrm>
          <a:prstGeom prst="straightConnector1">
            <a:avLst/>
          </a:prstGeom>
          <a:noFill/>
          <a:ln w="25400" cap="flat" cmpd="sng" algn="ctr">
            <a:solidFill>
              <a:srgbClr val="990000"/>
            </a:solidFill>
            <a:prstDash val="solid"/>
            <a:round/>
            <a:headEnd type="none" w="med" len="med"/>
            <a:tailEnd type="arrow"/>
          </a:ln>
          <a:effectLst/>
        </p:spPr>
      </p:cxnSp>
      <p:cxnSp>
        <p:nvCxnSpPr>
          <p:cNvPr id="33" name="Straight Arrow Connector 11">
            <a:extLst>
              <a:ext uri="{FF2B5EF4-FFF2-40B4-BE49-F238E27FC236}">
                <a16:creationId xmlns:a16="http://schemas.microsoft.com/office/drawing/2014/main" id="{2DC8DE31-7841-4C40-A9D9-0ADBE5886FF5}"/>
              </a:ext>
            </a:extLst>
          </p:cNvPr>
          <p:cNvCxnSpPr/>
          <p:nvPr/>
        </p:nvCxnSpPr>
        <p:spPr bwMode="auto">
          <a:xfrm rot="5400000">
            <a:off x="1032137" y="2056607"/>
            <a:ext cx="914402" cy="1589"/>
          </a:xfrm>
          <a:prstGeom prst="straightConnector1">
            <a:avLst/>
          </a:prstGeom>
          <a:noFill/>
          <a:ln w="25400" cap="flat" cmpd="sng" algn="ctr">
            <a:solidFill>
              <a:srgbClr val="990000"/>
            </a:solidFill>
            <a:prstDash val="solid"/>
            <a:round/>
            <a:headEnd type="none" w="med" len="med"/>
            <a:tailEnd type="arrow"/>
          </a:ln>
          <a:effectLst/>
        </p:spPr>
      </p:cxnSp>
      <p:sp>
        <p:nvSpPr>
          <p:cNvPr id="34" name="TextBox 13">
            <a:extLst>
              <a:ext uri="{FF2B5EF4-FFF2-40B4-BE49-F238E27FC236}">
                <a16:creationId xmlns:a16="http://schemas.microsoft.com/office/drawing/2014/main" id="{CE0C62C5-57F6-443C-8B1B-400B2783DCC8}"/>
              </a:ext>
            </a:extLst>
          </p:cNvPr>
          <p:cNvSpPr txBox="1"/>
          <p:nvPr/>
        </p:nvSpPr>
        <p:spPr>
          <a:xfrm>
            <a:off x="736599" y="4219602"/>
            <a:ext cx="970522" cy="369332"/>
          </a:xfrm>
          <a:prstGeom prst="rect">
            <a:avLst/>
          </a:prstGeom>
          <a:noFill/>
        </p:spPr>
        <p:txBody>
          <a:bodyPr wrap="none" rtlCol="0">
            <a:spAutoFit/>
          </a:bodyPr>
          <a:lstStyle/>
          <a:p>
            <a:r>
              <a:rPr lang="en-US" sz="1800" dirty="0">
                <a:solidFill>
                  <a:srgbClr val="990000"/>
                </a:solidFill>
                <a:latin typeface="Calibri" pitchFamily="34" charset="0"/>
              </a:rPr>
              <a:t>External</a:t>
            </a:r>
          </a:p>
        </p:txBody>
      </p:sp>
      <p:cxnSp>
        <p:nvCxnSpPr>
          <p:cNvPr id="35" name="Straight Arrow Connector 14">
            <a:extLst>
              <a:ext uri="{FF2B5EF4-FFF2-40B4-BE49-F238E27FC236}">
                <a16:creationId xmlns:a16="http://schemas.microsoft.com/office/drawing/2014/main" id="{5ABBFC2C-C712-4AB2-9E82-9179D00F0EA5}"/>
              </a:ext>
            </a:extLst>
          </p:cNvPr>
          <p:cNvCxnSpPr/>
          <p:nvPr/>
        </p:nvCxnSpPr>
        <p:spPr bwMode="auto">
          <a:xfrm rot="16200000" flipV="1">
            <a:off x="752737" y="3766869"/>
            <a:ext cx="914402" cy="1589"/>
          </a:xfrm>
          <a:prstGeom prst="straightConnector1">
            <a:avLst/>
          </a:prstGeom>
          <a:noFill/>
          <a:ln w="25400" cap="flat" cmpd="sng" algn="ctr">
            <a:solidFill>
              <a:srgbClr val="990000"/>
            </a:solidFill>
            <a:prstDash val="solid"/>
            <a:round/>
            <a:headEnd type="none" w="med" len="med"/>
            <a:tailEnd type="arrow"/>
          </a:ln>
          <a:effectLst/>
        </p:spPr>
      </p:cxnSp>
      <p:sp>
        <p:nvSpPr>
          <p:cNvPr id="36" name="TextBox 15">
            <a:extLst>
              <a:ext uri="{FF2B5EF4-FFF2-40B4-BE49-F238E27FC236}">
                <a16:creationId xmlns:a16="http://schemas.microsoft.com/office/drawing/2014/main" id="{7B00C53F-CB67-4FA1-A6F6-31B7F15972EF}"/>
              </a:ext>
            </a:extLst>
          </p:cNvPr>
          <p:cNvSpPr txBox="1"/>
          <p:nvPr/>
        </p:nvSpPr>
        <p:spPr>
          <a:xfrm>
            <a:off x="5774266" y="1269999"/>
            <a:ext cx="970522" cy="369332"/>
          </a:xfrm>
          <a:prstGeom prst="rect">
            <a:avLst/>
          </a:prstGeom>
          <a:noFill/>
        </p:spPr>
        <p:txBody>
          <a:bodyPr wrap="none" rtlCol="0">
            <a:spAutoFit/>
          </a:bodyPr>
          <a:lstStyle/>
          <a:p>
            <a:r>
              <a:rPr lang="en-US" sz="1800" dirty="0">
                <a:solidFill>
                  <a:srgbClr val="990000"/>
                </a:solidFill>
                <a:latin typeface="Calibri" pitchFamily="34" charset="0"/>
              </a:rPr>
              <a:t>External</a:t>
            </a:r>
          </a:p>
        </p:txBody>
      </p:sp>
      <p:cxnSp>
        <p:nvCxnSpPr>
          <p:cNvPr id="37" name="Straight Arrow Connector 16">
            <a:extLst>
              <a:ext uri="{FF2B5EF4-FFF2-40B4-BE49-F238E27FC236}">
                <a16:creationId xmlns:a16="http://schemas.microsoft.com/office/drawing/2014/main" id="{95ABFC1B-D8B1-4493-B4C1-DBA7616AA584}"/>
              </a:ext>
            </a:extLst>
          </p:cNvPr>
          <p:cNvCxnSpPr/>
          <p:nvPr/>
        </p:nvCxnSpPr>
        <p:spPr bwMode="auto">
          <a:xfrm rot="5400000">
            <a:off x="6021388" y="1827213"/>
            <a:ext cx="455613" cy="1588"/>
          </a:xfrm>
          <a:prstGeom prst="straightConnector1">
            <a:avLst/>
          </a:prstGeom>
          <a:noFill/>
          <a:ln w="25400" cap="flat" cmpd="sng" algn="ctr">
            <a:solidFill>
              <a:srgbClr val="990000"/>
            </a:solidFill>
            <a:prstDash val="solid"/>
            <a:round/>
            <a:headEnd type="none" w="med" len="med"/>
            <a:tailEnd type="arrow"/>
          </a:ln>
          <a:effectLst/>
        </p:spPr>
      </p:cxnSp>
      <p:sp>
        <p:nvSpPr>
          <p:cNvPr id="38" name="TextBox 17">
            <a:extLst>
              <a:ext uri="{FF2B5EF4-FFF2-40B4-BE49-F238E27FC236}">
                <a16:creationId xmlns:a16="http://schemas.microsoft.com/office/drawing/2014/main" id="{05C823FE-7137-4DCA-B702-4F76DE4D3D60}"/>
              </a:ext>
            </a:extLst>
          </p:cNvPr>
          <p:cNvSpPr txBox="1"/>
          <p:nvPr/>
        </p:nvSpPr>
        <p:spPr>
          <a:xfrm>
            <a:off x="7391400" y="1269999"/>
            <a:ext cx="670633" cy="369332"/>
          </a:xfrm>
          <a:prstGeom prst="rect">
            <a:avLst/>
          </a:prstGeom>
          <a:noFill/>
        </p:spPr>
        <p:txBody>
          <a:bodyPr wrap="none" rtlCol="0">
            <a:spAutoFit/>
          </a:bodyPr>
          <a:lstStyle/>
          <a:p>
            <a:r>
              <a:rPr lang="en-US" sz="1800" dirty="0">
                <a:solidFill>
                  <a:srgbClr val="990000"/>
                </a:solidFill>
                <a:latin typeface="Calibri" pitchFamily="34" charset="0"/>
              </a:rPr>
              <a:t>Local</a:t>
            </a:r>
          </a:p>
        </p:txBody>
      </p:sp>
      <p:cxnSp>
        <p:nvCxnSpPr>
          <p:cNvPr id="39" name="Straight Arrow Connector 21">
            <a:extLst>
              <a:ext uri="{FF2B5EF4-FFF2-40B4-BE49-F238E27FC236}">
                <a16:creationId xmlns:a16="http://schemas.microsoft.com/office/drawing/2014/main" id="{5BE35BBF-4D43-4F8F-8C96-DF4E41ED395F}"/>
              </a:ext>
            </a:extLst>
          </p:cNvPr>
          <p:cNvCxnSpPr>
            <a:stCxn id="38" idx="2"/>
          </p:cNvCxnSpPr>
          <p:nvPr/>
        </p:nvCxnSpPr>
        <p:spPr bwMode="auto">
          <a:xfrm rot="5400000">
            <a:off x="6645720" y="1738402"/>
            <a:ext cx="1180069" cy="981927"/>
          </a:xfrm>
          <a:prstGeom prst="straightConnector1">
            <a:avLst/>
          </a:prstGeom>
          <a:noFill/>
          <a:ln w="25400" cap="flat" cmpd="sng" algn="ctr">
            <a:solidFill>
              <a:srgbClr val="990000"/>
            </a:solidFill>
            <a:prstDash val="solid"/>
            <a:round/>
            <a:headEnd type="none" w="med" len="med"/>
            <a:tailEnd type="arrow"/>
          </a:ln>
          <a:effectLst/>
        </p:spPr>
      </p:cxnSp>
      <p:sp>
        <p:nvSpPr>
          <p:cNvPr id="40" name="TextBox 22">
            <a:extLst>
              <a:ext uri="{FF2B5EF4-FFF2-40B4-BE49-F238E27FC236}">
                <a16:creationId xmlns:a16="http://schemas.microsoft.com/office/drawing/2014/main" id="{C080F14A-2FE9-4DAC-BBA8-5B099596591E}"/>
              </a:ext>
            </a:extLst>
          </p:cNvPr>
          <p:cNvSpPr txBox="1"/>
          <p:nvPr/>
        </p:nvSpPr>
        <p:spPr>
          <a:xfrm>
            <a:off x="6967371" y="3264456"/>
            <a:ext cx="805029" cy="369332"/>
          </a:xfrm>
          <a:prstGeom prst="rect">
            <a:avLst/>
          </a:prstGeom>
          <a:noFill/>
        </p:spPr>
        <p:txBody>
          <a:bodyPr wrap="none" rtlCol="0">
            <a:spAutoFit/>
          </a:bodyPr>
          <a:lstStyle/>
          <a:p>
            <a:r>
              <a:rPr lang="en-US" sz="1800" dirty="0">
                <a:solidFill>
                  <a:srgbClr val="990000"/>
                </a:solidFill>
                <a:latin typeface="Calibri" pitchFamily="34" charset="0"/>
              </a:rPr>
              <a:t>Global</a:t>
            </a:r>
          </a:p>
        </p:txBody>
      </p:sp>
      <p:cxnSp>
        <p:nvCxnSpPr>
          <p:cNvPr id="41" name="Straight Arrow Connector 26">
            <a:extLst>
              <a:ext uri="{FF2B5EF4-FFF2-40B4-BE49-F238E27FC236}">
                <a16:creationId xmlns:a16="http://schemas.microsoft.com/office/drawing/2014/main" id="{2E290901-793E-497D-83B6-80DC000BD3FC}"/>
              </a:ext>
            </a:extLst>
          </p:cNvPr>
          <p:cNvCxnSpPr>
            <a:stCxn id="40" idx="1"/>
          </p:cNvCxnSpPr>
          <p:nvPr/>
        </p:nvCxnSpPr>
        <p:spPr bwMode="auto">
          <a:xfrm rot="10800000" flipV="1">
            <a:off x="6080623" y="3449121"/>
            <a:ext cx="886749" cy="5279"/>
          </a:xfrm>
          <a:prstGeom prst="straightConnector1">
            <a:avLst/>
          </a:prstGeom>
          <a:noFill/>
          <a:ln w="25400" cap="flat" cmpd="sng" algn="ctr">
            <a:solidFill>
              <a:srgbClr val="990000"/>
            </a:solidFill>
            <a:prstDash val="solid"/>
            <a:round/>
            <a:headEnd type="none" w="med" len="med"/>
            <a:tailEnd type="arrow"/>
          </a:ln>
          <a:effectLst/>
        </p:spPr>
      </p:cxnSp>
      <p:sp>
        <p:nvSpPr>
          <p:cNvPr id="42" name="TextBox 27">
            <a:extLst>
              <a:ext uri="{FF2B5EF4-FFF2-40B4-BE49-F238E27FC236}">
                <a16:creationId xmlns:a16="http://schemas.microsoft.com/office/drawing/2014/main" id="{FCF1D022-50D0-40FC-87F9-0F907D05EF7C}"/>
              </a:ext>
            </a:extLst>
          </p:cNvPr>
          <p:cNvSpPr txBox="1"/>
          <p:nvPr/>
        </p:nvSpPr>
        <p:spPr>
          <a:xfrm>
            <a:off x="2371474" y="4267200"/>
            <a:ext cx="1730345" cy="646331"/>
          </a:xfrm>
          <a:prstGeom prst="rect">
            <a:avLst/>
          </a:prstGeom>
          <a:noFill/>
        </p:spPr>
        <p:txBody>
          <a:bodyPr wrap="none" rtlCol="0">
            <a:spAutoFit/>
          </a:bodyPr>
          <a:lstStyle/>
          <a:p>
            <a:pPr algn="r"/>
            <a:r>
              <a:rPr lang="en-US" sz="1800" dirty="0">
                <a:solidFill>
                  <a:srgbClr val="990000"/>
                </a:solidFill>
                <a:latin typeface="Calibri" pitchFamily="34" charset="0"/>
              </a:rPr>
              <a:t>Linker knows</a:t>
            </a:r>
          </a:p>
          <a:p>
            <a:pPr algn="r"/>
            <a:r>
              <a:rPr lang="en-US" sz="1800" dirty="0">
                <a:solidFill>
                  <a:srgbClr val="990000"/>
                </a:solidFill>
                <a:latin typeface="Calibri" pitchFamily="34" charset="0"/>
              </a:rPr>
              <a:t>nothing of temp</a:t>
            </a:r>
          </a:p>
        </p:txBody>
      </p:sp>
      <p:cxnSp>
        <p:nvCxnSpPr>
          <p:cNvPr id="43" name="Straight Arrow Connector 31">
            <a:extLst>
              <a:ext uri="{FF2B5EF4-FFF2-40B4-BE49-F238E27FC236}">
                <a16:creationId xmlns:a16="http://schemas.microsoft.com/office/drawing/2014/main" id="{5C368D95-DBC8-4D01-9A23-3AA11880E040}"/>
              </a:ext>
            </a:extLst>
          </p:cNvPr>
          <p:cNvCxnSpPr>
            <a:stCxn id="42" idx="3"/>
          </p:cNvCxnSpPr>
          <p:nvPr/>
        </p:nvCxnSpPr>
        <p:spPr bwMode="auto">
          <a:xfrm flipV="1">
            <a:off x="4101819" y="4114800"/>
            <a:ext cx="1384581" cy="475566"/>
          </a:xfrm>
          <a:prstGeom prst="straightConnector1">
            <a:avLst/>
          </a:prstGeom>
          <a:noFill/>
          <a:ln w="25400" cap="flat" cmpd="sng" algn="ctr">
            <a:solidFill>
              <a:srgbClr val="990000"/>
            </a:solidFill>
            <a:prstDash val="solid"/>
            <a:round/>
            <a:headEnd type="none" w="med" len="med"/>
            <a:tailEnd type="arrow"/>
          </a:ln>
          <a:effectLst/>
        </p:spPr>
      </p:cxnSp>
      <p:sp>
        <p:nvSpPr>
          <p:cNvPr id="44" name="TextBox 20">
            <a:extLst>
              <a:ext uri="{FF2B5EF4-FFF2-40B4-BE49-F238E27FC236}">
                <a16:creationId xmlns:a16="http://schemas.microsoft.com/office/drawing/2014/main" id="{F1BB4A48-BC67-4010-AFEA-EBE78D36D044}"/>
              </a:ext>
            </a:extLst>
          </p:cNvPr>
          <p:cNvSpPr txBox="1"/>
          <p:nvPr/>
        </p:nvSpPr>
        <p:spPr>
          <a:xfrm>
            <a:off x="3538371" y="1415534"/>
            <a:ext cx="805029" cy="369332"/>
          </a:xfrm>
          <a:prstGeom prst="rect">
            <a:avLst/>
          </a:prstGeom>
          <a:noFill/>
        </p:spPr>
        <p:txBody>
          <a:bodyPr wrap="none" rtlCol="0">
            <a:spAutoFit/>
          </a:bodyPr>
          <a:lstStyle/>
          <a:p>
            <a:r>
              <a:rPr lang="en-US" sz="1800" dirty="0">
                <a:solidFill>
                  <a:srgbClr val="990000"/>
                </a:solidFill>
                <a:latin typeface="Calibri" pitchFamily="34" charset="0"/>
              </a:rPr>
              <a:t>Global</a:t>
            </a:r>
          </a:p>
        </p:txBody>
      </p:sp>
      <p:cxnSp>
        <p:nvCxnSpPr>
          <p:cNvPr id="45" name="Straight Arrow Connector 23">
            <a:extLst>
              <a:ext uri="{FF2B5EF4-FFF2-40B4-BE49-F238E27FC236}">
                <a16:creationId xmlns:a16="http://schemas.microsoft.com/office/drawing/2014/main" id="{B7500199-C3BE-48EC-8C18-F8BE3AB60AD3}"/>
              </a:ext>
            </a:extLst>
          </p:cNvPr>
          <p:cNvCxnSpPr/>
          <p:nvPr/>
        </p:nvCxnSpPr>
        <p:spPr bwMode="auto">
          <a:xfrm rot="16200000" flipH="1">
            <a:off x="3903125" y="1845730"/>
            <a:ext cx="729739" cy="608011"/>
          </a:xfrm>
          <a:prstGeom prst="straightConnector1">
            <a:avLst/>
          </a:prstGeom>
          <a:noFill/>
          <a:ln w="25400" cap="flat" cmpd="sng" algn="ctr">
            <a:solidFill>
              <a:srgbClr val="990000"/>
            </a:solidFill>
            <a:prstDash val="solid"/>
            <a:round/>
            <a:headEnd type="none" w="med" len="med"/>
            <a:tailEnd type="arrow"/>
          </a:ln>
          <a:effectLst/>
        </p:spPr>
      </p:cxnSp>
    </p:spTree>
    <p:extLst>
      <p:ext uri="{BB962C8B-B14F-4D97-AF65-F5344CB8AC3E}">
        <p14:creationId xmlns:p14="http://schemas.microsoft.com/office/powerpoint/2010/main" val="361691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p:bldP spid="36" grpId="0"/>
      <p:bldP spid="38" grpId="0"/>
      <p:bldP spid="40" grpId="0"/>
      <p:bldP spid="42" grpId="0"/>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C0E9-2236-44CF-B6FC-5D3BB7FC1D5F}"/>
              </a:ext>
            </a:extLst>
          </p:cNvPr>
          <p:cNvSpPr>
            <a:spLocks noGrp="1"/>
          </p:cNvSpPr>
          <p:nvPr>
            <p:ph type="title"/>
          </p:nvPr>
        </p:nvSpPr>
        <p:spPr>
          <a:xfrm>
            <a:off x="357018" y="435678"/>
            <a:ext cx="8405982" cy="762000"/>
          </a:xfrm>
        </p:spPr>
        <p:txBody>
          <a:bodyPr/>
          <a:lstStyle/>
          <a:p>
            <a:r>
              <a:rPr lang="en-US" altLang="zh-CN" dirty="0"/>
              <a:t>Symbol Table Entries (Fig. 7-5 in textbook)</a:t>
            </a:r>
            <a:endParaRPr lang="zh-CN" altLang="en-US" dirty="0"/>
          </a:p>
        </p:txBody>
      </p:sp>
      <p:sp>
        <p:nvSpPr>
          <p:cNvPr id="4" name="矩形 3">
            <a:extLst>
              <a:ext uri="{FF2B5EF4-FFF2-40B4-BE49-F238E27FC236}">
                <a16:creationId xmlns:a16="http://schemas.microsoft.com/office/drawing/2014/main" id="{99B9963D-F0B2-48AA-80D4-6EF181AF598B}"/>
              </a:ext>
            </a:extLst>
          </p:cNvPr>
          <p:cNvSpPr/>
          <p:nvPr/>
        </p:nvSpPr>
        <p:spPr bwMode="auto">
          <a:xfrm>
            <a:off x="215900" y="1143000"/>
            <a:ext cx="8761845" cy="56603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objdump</a:t>
            </a:r>
            <a:r>
              <a:rPr lang="en-US" altLang="zh-CN" sz="1300" dirty="0">
                <a:latin typeface="Courier New" panose="02070309020205020404" pitchFamily="49" charset="0"/>
                <a:cs typeface="Courier New" panose="02070309020205020404" pitchFamily="49" charset="0"/>
              </a:rPr>
              <a:t> -r -d -t </a:t>
            </a:r>
            <a:r>
              <a:rPr lang="en-US" altLang="zh-CN" sz="1300" dirty="0" err="1">
                <a:latin typeface="Courier New" panose="02070309020205020404" pitchFamily="49" charset="0"/>
                <a:cs typeface="Courier New" panose="02070309020205020404" pitchFamily="49" charset="0"/>
              </a:rPr>
              <a:t>m.o</a:t>
            </a:r>
            <a:r>
              <a:rPr lang="en-US" altLang="zh-CN" sz="1300" dirty="0">
                <a:latin typeface="Courier New" panose="02070309020205020404" pitchFamily="49" charset="0"/>
                <a:cs typeface="Courier New" panose="02070309020205020404" pitchFamily="49" charset="0"/>
              </a:rPr>
              <a:t> | head -n 15</a:t>
            </a:r>
            <a:br>
              <a:rPr lang="en-US" altLang="zh-CN" sz="1300" dirty="0">
                <a:latin typeface="Courier New" panose="02070309020205020404" pitchFamily="49" charset="0"/>
                <a:cs typeface="Courier New" panose="02070309020205020404" pitchFamily="49" charset="0"/>
              </a:rPr>
            </a:br>
            <a:r>
              <a:rPr lang="en-US" altLang="zh-CN" sz="1300" dirty="0" err="1">
                <a:latin typeface="Courier New" panose="02070309020205020404" pitchFamily="49" charset="0"/>
                <a:cs typeface="Courier New" panose="02070309020205020404" pitchFamily="49" charset="0"/>
              </a:rPr>
              <a:t>m.o</a:t>
            </a:r>
            <a:r>
              <a:rPr lang="en-US" altLang="zh-CN" sz="1300" dirty="0">
                <a:latin typeface="Courier New" panose="02070309020205020404" pitchFamily="49" charset="0"/>
                <a:cs typeface="Courier New" panose="02070309020205020404" pitchFamily="49" charset="0"/>
              </a:rPr>
              <a:t>:     file format elf64-x86-64</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SYMBOL TABLE:</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df *ABS*  0000000000000000 </a:t>
            </a:r>
            <a:r>
              <a:rPr lang="en-US" altLang="zh-CN" sz="1300" dirty="0" err="1">
                <a:solidFill>
                  <a:srgbClr val="00B0F0"/>
                </a:solidFill>
                <a:latin typeface="Courier New" panose="02070309020205020404" pitchFamily="49" charset="0"/>
                <a:cs typeface="Courier New" panose="02070309020205020404" pitchFamily="49" charset="0"/>
              </a:rPr>
              <a:t>m.c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.text  0000000000000000 .text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.data  0000000000000000 .data</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bss</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bss</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.note.GNU-stack0000000000000000 .</a:t>
            </a:r>
            <a:r>
              <a:rPr lang="en-US" altLang="zh-CN" sz="1300" dirty="0" err="1">
                <a:solidFill>
                  <a:srgbClr val="00B0F0"/>
                </a:solidFill>
                <a:latin typeface="Courier New" panose="02070309020205020404" pitchFamily="49" charset="0"/>
                <a:cs typeface="Courier New" panose="02070309020205020404" pitchFamily="49" charset="0"/>
              </a:rPr>
              <a:t>note.GNU</a:t>
            </a:r>
            <a:r>
              <a:rPr lang="en-US" altLang="zh-CN" sz="1300" dirty="0">
                <a:solidFill>
                  <a:srgbClr val="00B0F0"/>
                </a:solidFill>
                <a:latin typeface="Courier New" panose="02070309020205020404" pitchFamily="49" charset="0"/>
                <a:cs typeface="Courier New" panose="02070309020205020404" pitchFamily="49" charset="0"/>
              </a:rPr>
              <a:t>-stack</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eh_frame</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eh_frame</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a:solidFill>
                  <a:srgbClr val="00B0F0"/>
                </a:solidFill>
                <a:latin typeface="Courier New" panose="02070309020205020404" pitchFamily="49" charset="0"/>
                <a:cs typeface="Courier New" panose="02070309020205020404" pitchFamily="49" charset="0"/>
              </a:rPr>
              <a:t>.comment       0000000000000000 </a:t>
            </a:r>
            <a:r>
              <a:rPr lang="en-US" altLang="zh-CN" sz="1300" dirty="0">
                <a:solidFill>
                  <a:srgbClr val="00B0F0"/>
                </a:solidFill>
                <a:latin typeface="Courier New" panose="02070309020205020404" pitchFamily="49" charset="0"/>
                <a:cs typeface="Courier New" panose="02070309020205020404" pitchFamily="49" charset="0"/>
              </a:rPr>
              <a:t>.comment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O .data  0000000000000008 </a:t>
            </a:r>
            <a:r>
              <a:rPr lang="en-US" altLang="zh-CN" sz="1300" dirty="0" err="1">
                <a:solidFill>
                  <a:srgbClr val="00B050"/>
                </a:solidFill>
                <a:latin typeface="Courier New" panose="02070309020205020404" pitchFamily="49" charset="0"/>
                <a:cs typeface="Courier New" panose="02070309020205020404" pitchFamily="49" charset="0"/>
              </a:rPr>
              <a:t>buf</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F .text  0000000000000015 main</a:t>
            </a:r>
            <a:br>
              <a:rPr lang="en-US" altLang="zh-CN" sz="1300">
                <a:solidFill>
                  <a:srgbClr val="00B050"/>
                </a:solidFill>
                <a:latin typeface="Courier New" panose="02070309020205020404" pitchFamily="49" charset="0"/>
                <a:cs typeface="Courier New" panose="02070309020205020404" pitchFamily="49" charset="0"/>
              </a:rPr>
            </a:br>
            <a:r>
              <a:rPr lang="en-US" altLang="zh-CN" sz="1300">
                <a:solidFill>
                  <a:srgbClr val="C00000"/>
                </a:solidFill>
                <a:latin typeface="Courier New" panose="02070309020205020404" pitchFamily="49" charset="0"/>
                <a:cs typeface="Courier New" panose="02070309020205020404" pitchFamily="49" charset="0"/>
              </a:rPr>
              <a:t>0000000000000000         </a:t>
            </a:r>
            <a:r>
              <a:rPr lang="en-US" altLang="zh-CN" sz="1300" dirty="0">
                <a:solidFill>
                  <a:srgbClr val="C00000"/>
                </a:solidFill>
                <a:latin typeface="Courier New" panose="02070309020205020404" pitchFamily="49" charset="0"/>
                <a:cs typeface="Courier New" panose="02070309020205020404" pitchFamily="49" charset="0"/>
              </a:rPr>
              <a:t>*UND*  0000000000000000 swap</a:t>
            </a:r>
          </a:p>
          <a:p>
            <a:endParaRPr lang="en-US" altLang="zh-CN" sz="1300" dirty="0">
              <a:latin typeface="Courier New" panose="02070309020205020404" pitchFamily="49" charset="0"/>
              <a:cs typeface="Courier New" panose="02070309020205020404" pitchFamily="49" charset="0"/>
            </a:endParaRPr>
          </a:p>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readelf</a:t>
            </a:r>
            <a:r>
              <a:rPr lang="en-US" altLang="zh-CN" sz="1300" dirty="0">
                <a:latin typeface="Courier New" panose="02070309020205020404" pitchFamily="49" charset="0"/>
                <a:cs typeface="Courier New" panose="02070309020205020404" pitchFamily="49" charset="0"/>
              </a:rPr>
              <a:t> -s </a:t>
            </a:r>
            <a:r>
              <a:rPr lang="en-US" altLang="zh-CN" sz="1300" dirty="0" err="1">
                <a:latin typeface="Courier New" panose="02070309020205020404" pitchFamily="49" charset="0"/>
                <a:cs typeface="Courier New" panose="02070309020205020404" pitchFamily="49" charset="0"/>
              </a:rPr>
              <a:t>m.o</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Symbol table '.</a:t>
            </a:r>
            <a:r>
              <a:rPr lang="en-US" altLang="zh-CN" sz="1300" dirty="0" err="1">
                <a:latin typeface="Courier New" panose="02070309020205020404" pitchFamily="49" charset="0"/>
                <a:cs typeface="Courier New" panose="02070309020205020404" pitchFamily="49" charset="0"/>
              </a:rPr>
              <a:t>symtab</a:t>
            </a:r>
            <a:r>
              <a:rPr lang="en-US" altLang="zh-CN" sz="1300" dirty="0">
                <a:latin typeface="Courier New" panose="02070309020205020404" pitchFamily="49" charset="0"/>
                <a:cs typeface="Courier New" panose="02070309020205020404" pitchFamily="49" charset="0"/>
              </a:rPr>
              <a:t>' contains 11 entries:</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   Num</a:t>
            </a:r>
            <a:r>
              <a:rPr lang="en-US" altLang="zh-CN" sz="1300">
                <a:latin typeface="Courier New" panose="02070309020205020404" pitchFamily="49" charset="0"/>
                <a:cs typeface="Courier New" panose="02070309020205020404" pitchFamily="49" charset="0"/>
              </a:rPr>
              <a:t>:    Value          </a:t>
            </a:r>
            <a:r>
              <a:rPr lang="en-US" altLang="zh-CN" sz="1300" dirty="0">
                <a:latin typeface="Courier New" panose="02070309020205020404" pitchFamily="49" charset="0"/>
                <a:cs typeface="Courier New" panose="02070309020205020404" pitchFamily="49" charset="0"/>
              </a:rPr>
              <a:t>Size Type    Bind   Vis      </a:t>
            </a:r>
            <a:r>
              <a:rPr lang="en-US" altLang="zh-CN" sz="1300" dirty="0" err="1">
                <a:latin typeface="Courier New" panose="02070309020205020404" pitchFamily="49" charset="0"/>
                <a:cs typeface="Courier New" panose="02070309020205020404" pitchFamily="49" charset="0"/>
              </a:rPr>
              <a:t>Ndx</a:t>
            </a:r>
            <a:r>
              <a:rPr lang="en-US" altLang="zh-CN" sz="1300" dirty="0">
                <a:latin typeface="Courier New" panose="02070309020205020404" pitchFamily="49" charset="0"/>
                <a:cs typeface="Courier New" panose="02070309020205020404" pitchFamily="49" charset="0"/>
              </a:rPr>
              <a:t> Name</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     0: 0000000000000000     0 NOTYPE  LOCAL  DEFAULT  UND</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1: 0000000000000000     0 FILE    LOCAL  DEFAULT  ABS </a:t>
            </a:r>
            <a:r>
              <a:rPr lang="en-US" altLang="zh-CN" sz="1300" dirty="0" err="1">
                <a:solidFill>
                  <a:srgbClr val="00B0F0"/>
                </a:solidFill>
                <a:latin typeface="Courier New" panose="02070309020205020404" pitchFamily="49" charset="0"/>
                <a:cs typeface="Courier New" panose="02070309020205020404" pitchFamily="49" charset="0"/>
              </a:rPr>
              <a:t>m.c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2: 0000000000000000     0 SECTION LOCAL  DEFAULT    1</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3: 0000000000000000     0 SECTION LOCAL  DEFAULT    3</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4: 0000000000000000     0 SECTION LOCAL  DEFAULT    4</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5: 0000000000000000     0 SECTION LOCAL  DEFAULT    6</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6: 0000000000000000     0 SECTION LOCAL  DEFAULT    7</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7: 0000000000000000     0 SECTION LOCAL  DEFAULT    5</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8: 0000000000000000     8 OBJECT  GLOBAL DEFAULT    3 </a:t>
            </a:r>
            <a:r>
              <a:rPr lang="en-US" altLang="zh-CN" sz="1300" dirty="0" err="1">
                <a:solidFill>
                  <a:srgbClr val="00B050"/>
                </a:solidFill>
                <a:latin typeface="Courier New" panose="02070309020205020404" pitchFamily="49" charset="0"/>
                <a:cs typeface="Courier New" panose="02070309020205020404" pitchFamily="49" charset="0"/>
              </a:rPr>
              <a:t>buf</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9: 0000000000000000    21 FUNC    GLOBAL DEFAULT    1 main</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C00000"/>
                </a:solidFill>
                <a:latin typeface="Courier New" panose="02070309020205020404" pitchFamily="49" charset="0"/>
                <a:cs typeface="Courier New" panose="02070309020205020404" pitchFamily="49" charset="0"/>
              </a:rPr>
              <a:t>    10: 0000000000000000     0 NOTYPE  GLOBAL DEFAULT  UND swap</a:t>
            </a:r>
          </a:p>
        </p:txBody>
      </p:sp>
    </p:spTree>
    <p:extLst>
      <p:ext uri="{BB962C8B-B14F-4D97-AF65-F5344CB8AC3E}">
        <p14:creationId xmlns:p14="http://schemas.microsoft.com/office/powerpoint/2010/main" val="368269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AC0E9-2236-44CF-B6FC-5D3BB7FC1D5F}"/>
              </a:ext>
            </a:extLst>
          </p:cNvPr>
          <p:cNvSpPr>
            <a:spLocks noGrp="1"/>
          </p:cNvSpPr>
          <p:nvPr>
            <p:ph type="title"/>
          </p:nvPr>
        </p:nvSpPr>
        <p:spPr>
          <a:xfrm>
            <a:off x="357018" y="435678"/>
            <a:ext cx="8405982" cy="762000"/>
          </a:xfrm>
        </p:spPr>
        <p:txBody>
          <a:bodyPr/>
          <a:lstStyle/>
          <a:p>
            <a:r>
              <a:rPr lang="en-US" altLang="zh-CN" dirty="0"/>
              <a:t>Symbol Table Entries (Fig. 7-5 in textbook)</a:t>
            </a:r>
            <a:endParaRPr lang="zh-CN" altLang="en-US" dirty="0"/>
          </a:p>
        </p:txBody>
      </p:sp>
      <p:sp>
        <p:nvSpPr>
          <p:cNvPr id="4" name="矩形 3">
            <a:extLst>
              <a:ext uri="{FF2B5EF4-FFF2-40B4-BE49-F238E27FC236}">
                <a16:creationId xmlns:a16="http://schemas.microsoft.com/office/drawing/2014/main" id="{99B9963D-F0B2-48AA-80D4-6EF181AF598B}"/>
              </a:ext>
            </a:extLst>
          </p:cNvPr>
          <p:cNvSpPr/>
          <p:nvPr/>
        </p:nvSpPr>
        <p:spPr bwMode="auto">
          <a:xfrm>
            <a:off x="215900" y="1143000"/>
            <a:ext cx="8761845" cy="5660322"/>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objdump</a:t>
            </a:r>
            <a:r>
              <a:rPr lang="en-US" altLang="zh-CN" sz="1300" dirty="0">
                <a:latin typeface="Courier New" panose="02070309020205020404" pitchFamily="49" charset="0"/>
                <a:cs typeface="Courier New" panose="02070309020205020404" pitchFamily="49" charset="0"/>
              </a:rPr>
              <a:t> -r -d -t </a:t>
            </a: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 head -n 15</a:t>
            </a:r>
            <a:br>
              <a:rPr lang="en-US" altLang="zh-CN" sz="1300" dirty="0">
                <a:latin typeface="Courier New" panose="02070309020205020404" pitchFamily="49" charset="0"/>
                <a:cs typeface="Courier New" panose="02070309020205020404" pitchFamily="49" charset="0"/>
              </a:rPr>
            </a:b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file format elf64-x86-64</a:t>
            </a:r>
            <a:br>
              <a:rPr lang="en-US" altLang="zh-CN" sz="1300" dirty="0">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SYMBOL TABLE:</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df *ABS*  0000000000000000 </a:t>
            </a:r>
            <a:r>
              <a:rPr lang="en-US" altLang="zh-CN" sz="1300" dirty="0" err="1">
                <a:solidFill>
                  <a:srgbClr val="00B0F0"/>
                </a:solidFill>
                <a:latin typeface="Courier New" panose="02070309020205020404" pitchFamily="49" charset="0"/>
                <a:cs typeface="Courier New" panose="02070309020205020404" pitchFamily="49" charset="0"/>
              </a:rPr>
              <a:t>swap.c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.text  0000000000000000 .text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.data  0000000000000000 .data</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bss</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bss</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note</a:t>
            </a:r>
            <a:r>
              <a:rPr lang="en-US" altLang="zh-CN" sz="1300" err="1">
                <a:solidFill>
                  <a:srgbClr val="00B0F0"/>
                </a:solidFill>
                <a:latin typeface="Courier New" panose="02070309020205020404" pitchFamily="49" charset="0"/>
                <a:cs typeface="Courier New" panose="02070309020205020404" pitchFamily="49" charset="0"/>
              </a:rPr>
              <a:t>.</a:t>
            </a:r>
            <a:r>
              <a:rPr lang="en-US" altLang="zh-CN" sz="1300">
                <a:solidFill>
                  <a:srgbClr val="00B0F0"/>
                </a:solidFill>
                <a:latin typeface="Courier New" panose="02070309020205020404" pitchFamily="49" charset="0"/>
                <a:cs typeface="Courier New" panose="02070309020205020404" pitchFamily="49" charset="0"/>
              </a:rPr>
              <a:t>GNU-stack        </a:t>
            </a:r>
            <a:r>
              <a:rPr lang="en-US" altLang="zh-CN" sz="1300" dirty="0">
                <a:solidFill>
                  <a:srgbClr val="00B0F0"/>
                </a:solidFill>
                <a:latin typeface="Courier New" panose="02070309020205020404" pitchFamily="49" charset="0"/>
                <a:cs typeface="Courier New" panose="02070309020205020404" pitchFamily="49" charset="0"/>
              </a:rPr>
              <a:t>0000000000000000 .</a:t>
            </a:r>
            <a:r>
              <a:rPr lang="en-US" altLang="zh-CN" sz="1300" dirty="0" err="1">
                <a:solidFill>
                  <a:srgbClr val="00B0F0"/>
                </a:solidFill>
                <a:latin typeface="Courier New" panose="02070309020205020404" pitchFamily="49" charset="0"/>
                <a:cs typeface="Courier New" panose="02070309020205020404" pitchFamily="49" charset="0"/>
              </a:rPr>
              <a:t>note.GNU</a:t>
            </a:r>
            <a:r>
              <a:rPr lang="en-US" altLang="zh-CN" sz="1300" dirty="0">
                <a:solidFill>
                  <a:srgbClr val="00B0F0"/>
                </a:solidFill>
                <a:latin typeface="Courier New" panose="02070309020205020404" pitchFamily="49" charset="0"/>
                <a:cs typeface="Courier New" panose="02070309020205020404" pitchFamily="49" charset="0"/>
              </a:rPr>
              <a:t>-stack</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dirty="0" err="1">
                <a:solidFill>
                  <a:srgbClr val="00B0F0"/>
                </a:solidFill>
                <a:latin typeface="Courier New" panose="02070309020205020404" pitchFamily="49" charset="0"/>
                <a:cs typeface="Courier New" panose="02070309020205020404" pitchFamily="49" charset="0"/>
              </a:rPr>
              <a:t>eh_frame</a:t>
            </a:r>
            <a:r>
              <a:rPr lang="en-US" altLang="zh-CN" sz="1300" dirty="0">
                <a:solidFill>
                  <a:srgbClr val="00B0F0"/>
                </a:solidFill>
                <a:latin typeface="Courier New" panose="02070309020205020404" pitchFamily="49" charset="0"/>
                <a:cs typeface="Courier New" panose="02070309020205020404" pitchFamily="49" charset="0"/>
              </a:rPr>
              <a:t>      0000000000000000 .</a:t>
            </a:r>
            <a:r>
              <a:rPr lang="en-US" altLang="zh-CN" sz="1300" dirty="0" err="1">
                <a:solidFill>
                  <a:srgbClr val="00B0F0"/>
                </a:solidFill>
                <a:latin typeface="Courier New" panose="02070309020205020404" pitchFamily="49" charset="0"/>
                <a:cs typeface="Courier New" panose="02070309020205020404" pitchFamily="49" charset="0"/>
              </a:rPr>
              <a:t>eh_frame</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0000000000000000 l    d  </a:t>
            </a:r>
            <a:r>
              <a:rPr lang="en-US" altLang="zh-CN" sz="1300">
                <a:solidFill>
                  <a:srgbClr val="00B0F0"/>
                </a:solidFill>
                <a:latin typeface="Courier New" panose="02070309020205020404" pitchFamily="49" charset="0"/>
                <a:cs typeface="Courier New" panose="02070309020205020404" pitchFamily="49" charset="0"/>
              </a:rPr>
              <a:t>.comment       0000000000000000 </a:t>
            </a:r>
            <a:r>
              <a:rPr lang="en-US" altLang="zh-CN" sz="1300" dirty="0">
                <a:solidFill>
                  <a:srgbClr val="00B0F0"/>
                </a:solidFill>
                <a:latin typeface="Courier New" panose="02070309020205020404" pitchFamily="49" charset="0"/>
                <a:cs typeface="Courier New" panose="02070309020205020404" pitchFamily="49" charset="0"/>
              </a:rPr>
              <a:t>.comment</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O .data  0000000000000008 bufp0</a:t>
            </a:r>
            <a:br>
              <a:rPr lang="en-US" altLang="zh-CN" sz="1300">
                <a:solidFill>
                  <a:srgbClr val="00B050"/>
                </a:solidFill>
                <a:latin typeface="Courier New" panose="02070309020205020404" pitchFamily="49" charset="0"/>
                <a:cs typeface="Courier New" panose="02070309020205020404" pitchFamily="49" charset="0"/>
              </a:rPr>
            </a:br>
            <a:r>
              <a:rPr lang="en-US" altLang="zh-CN" sz="1300">
                <a:solidFill>
                  <a:srgbClr val="C00000"/>
                </a:solidFill>
                <a:latin typeface="Courier New" panose="02070309020205020404" pitchFamily="49" charset="0"/>
                <a:cs typeface="Courier New" panose="02070309020205020404" pitchFamily="49" charset="0"/>
              </a:rPr>
              <a:t>0000000000000000         </a:t>
            </a:r>
            <a:r>
              <a:rPr lang="en-US" altLang="zh-CN" sz="1300" dirty="0">
                <a:solidFill>
                  <a:srgbClr val="C00000"/>
                </a:solidFill>
                <a:latin typeface="Courier New" panose="02070309020205020404" pitchFamily="49" charset="0"/>
                <a:cs typeface="Courier New" panose="02070309020205020404" pitchFamily="49" charset="0"/>
              </a:rPr>
              <a:t>*UND*  0000000000000000 </a:t>
            </a:r>
            <a:r>
              <a:rPr lang="en-US" altLang="zh-CN" sz="1300" dirty="0" err="1">
                <a:solidFill>
                  <a:srgbClr val="C00000"/>
                </a:solidFill>
                <a:latin typeface="Courier New" panose="02070309020205020404" pitchFamily="49" charset="0"/>
                <a:cs typeface="Courier New" panose="02070309020205020404" pitchFamily="49" charset="0"/>
              </a:rPr>
              <a:t>buf</a:t>
            </a:r>
            <a:br>
              <a:rPr lang="en-US" altLang="zh-CN" sz="1300">
                <a:solidFill>
                  <a:srgbClr val="C00000"/>
                </a:solidFill>
                <a:latin typeface="Courier New" panose="02070309020205020404" pitchFamily="49" charset="0"/>
                <a:cs typeface="Courier New" panose="02070309020205020404" pitchFamily="49" charset="0"/>
              </a:rPr>
            </a:br>
            <a:r>
              <a:rPr lang="en-US" altLang="zh-CN" sz="1300">
                <a:latin typeface="Courier New" panose="02070309020205020404" pitchFamily="49" charset="0"/>
                <a:cs typeface="Courier New" panose="02070309020205020404" pitchFamily="49" charset="0"/>
              </a:rPr>
              <a:t>0000000000000008       O </a:t>
            </a:r>
            <a:r>
              <a:rPr lang="en-US" altLang="zh-CN" sz="1300" dirty="0">
                <a:latin typeface="Courier New" panose="02070309020205020404" pitchFamily="49" charset="0"/>
                <a:cs typeface="Courier New" panose="02070309020205020404" pitchFamily="49" charset="0"/>
              </a:rPr>
              <a:t>*COM*  0000000000000008 bufp1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0000000000000000 g     F .text  000000000000003c swap</a:t>
            </a:r>
            <a:br>
              <a:rPr lang="en-US" altLang="zh-CN" sz="1300" dirty="0">
                <a:latin typeface="Courier New" panose="02070309020205020404" pitchFamily="49" charset="0"/>
                <a:cs typeface="Courier New" panose="02070309020205020404" pitchFamily="49" charset="0"/>
              </a:rPr>
            </a:br>
            <a:endParaRPr lang="en-US" altLang="zh-CN" sz="1300" dirty="0">
              <a:latin typeface="Courier New" panose="02070309020205020404" pitchFamily="49" charset="0"/>
              <a:cs typeface="Courier New" panose="02070309020205020404" pitchFamily="49" charset="0"/>
            </a:endParaRPr>
          </a:p>
          <a:p>
            <a:r>
              <a:rPr lang="en-US" altLang="zh-CN" sz="1300" dirty="0">
                <a:latin typeface="Courier New" panose="02070309020205020404" pitchFamily="49" charset="0"/>
                <a:cs typeface="Courier New" panose="02070309020205020404" pitchFamily="49" charset="0"/>
              </a:rPr>
              <a:t># </a:t>
            </a:r>
            <a:r>
              <a:rPr lang="en-US" altLang="zh-CN" sz="1300" dirty="0" err="1">
                <a:latin typeface="Courier New" panose="02070309020205020404" pitchFamily="49" charset="0"/>
                <a:cs typeface="Courier New" panose="02070309020205020404" pitchFamily="49" charset="0"/>
              </a:rPr>
              <a:t>readelf</a:t>
            </a:r>
            <a:r>
              <a:rPr lang="en-US" altLang="zh-CN" sz="1300" dirty="0">
                <a:latin typeface="Courier New" panose="02070309020205020404" pitchFamily="49" charset="0"/>
                <a:cs typeface="Courier New" panose="02070309020205020404" pitchFamily="49" charset="0"/>
              </a:rPr>
              <a:t> -s </a:t>
            </a:r>
            <a:r>
              <a:rPr lang="en-US" altLang="zh-CN" sz="1300" dirty="0" err="1">
                <a:latin typeface="Courier New" panose="02070309020205020404" pitchFamily="49" charset="0"/>
                <a:cs typeface="Courier New" panose="02070309020205020404" pitchFamily="49" charset="0"/>
              </a:rPr>
              <a:t>swap.o</a:t>
            </a:r>
            <a:r>
              <a:rPr lang="en-US" altLang="zh-CN" sz="1300" dirty="0">
                <a:latin typeface="Courier New" panose="02070309020205020404" pitchFamily="49" charset="0"/>
                <a:cs typeface="Courier New" panose="02070309020205020404" pitchFamily="49" charset="0"/>
              </a:rPr>
              <a:t> | tail –n 11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1: 0000000000000000     0 FILE    LOCAL  DEFAULT  ABS </a:t>
            </a:r>
            <a:r>
              <a:rPr lang="en-US" altLang="zh-CN" sz="1300" dirty="0" err="1">
                <a:solidFill>
                  <a:srgbClr val="00B0F0"/>
                </a:solidFill>
                <a:latin typeface="Courier New" panose="02070309020205020404" pitchFamily="49" charset="0"/>
                <a:cs typeface="Courier New" panose="02070309020205020404" pitchFamily="49" charset="0"/>
              </a:rPr>
              <a:t>swap.c</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2: 0000000000000000     0 SECTION LOCAL  DEFAULT    1</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3: 0000000000000000     0 SECTION LOCAL  DEFAULT    3</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4: 0000000000000000     0 SECTION LOCAL  DEFAULT    5</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5: 0000000000000000     0 SECTION LOCAL  DEFAULT    7</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6: 0000000000000000     0 SECTION LOCAL  DEFAULT    8</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F0"/>
                </a:solidFill>
                <a:latin typeface="Courier New" panose="02070309020205020404" pitchFamily="49" charset="0"/>
                <a:cs typeface="Courier New" panose="02070309020205020404" pitchFamily="49" charset="0"/>
              </a:rPr>
              <a:t>     7: 0000000000000000     0 SECTION LOCAL  DEFAULT    6</a:t>
            </a:r>
            <a:br>
              <a:rPr lang="en-US" altLang="zh-CN" sz="1300" dirty="0">
                <a:solidFill>
                  <a:srgbClr val="00B0F0"/>
                </a:solidFill>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8: 0000000000000000     8 OBJECT  GLOBAL DEFAULT    3 bufp0</a:t>
            </a:r>
            <a:br>
              <a:rPr lang="en-US" altLang="zh-CN" sz="1300" dirty="0">
                <a:solidFill>
                  <a:srgbClr val="00B050"/>
                </a:solidFill>
                <a:latin typeface="Courier New" panose="02070309020205020404" pitchFamily="49" charset="0"/>
                <a:cs typeface="Courier New" panose="02070309020205020404" pitchFamily="49" charset="0"/>
              </a:rPr>
            </a:br>
            <a:r>
              <a:rPr lang="en-US" altLang="zh-CN" sz="1300" dirty="0">
                <a:solidFill>
                  <a:srgbClr val="C00000"/>
                </a:solidFill>
                <a:latin typeface="Courier New" panose="02070309020205020404" pitchFamily="49" charset="0"/>
                <a:cs typeface="Courier New" panose="02070309020205020404" pitchFamily="49" charset="0"/>
              </a:rPr>
              <a:t>     9: 0000000000000000     0 NOTYPE  GLOBAL DEFAULT  UND </a:t>
            </a:r>
            <a:r>
              <a:rPr lang="en-US" altLang="zh-CN" sz="1300" dirty="0" err="1">
                <a:solidFill>
                  <a:srgbClr val="C00000"/>
                </a:solidFill>
                <a:latin typeface="Courier New" panose="02070309020205020404" pitchFamily="49" charset="0"/>
                <a:cs typeface="Courier New" panose="02070309020205020404" pitchFamily="49" charset="0"/>
              </a:rPr>
              <a:t>buf</a:t>
            </a:r>
            <a:br>
              <a:rPr lang="en-US" altLang="zh-CN" sz="1300" dirty="0">
                <a:solidFill>
                  <a:srgbClr val="C00000"/>
                </a:solidFill>
                <a:latin typeface="Courier New" panose="02070309020205020404" pitchFamily="49" charset="0"/>
                <a:cs typeface="Courier New" panose="02070309020205020404" pitchFamily="49" charset="0"/>
              </a:rPr>
            </a:br>
            <a:r>
              <a:rPr lang="en-US" altLang="zh-CN" sz="1300" dirty="0">
                <a:latin typeface="Courier New" panose="02070309020205020404" pitchFamily="49" charset="0"/>
                <a:cs typeface="Courier New" panose="02070309020205020404" pitchFamily="49" charset="0"/>
              </a:rPr>
              <a:t>    10: 0000000000000008     8 OBJECT  GLOBAL DEFAULT  COM bufp1</a:t>
            </a:r>
            <a:br>
              <a:rPr lang="en-US" altLang="zh-CN" sz="1300" dirty="0">
                <a:latin typeface="Courier New" panose="02070309020205020404" pitchFamily="49" charset="0"/>
                <a:cs typeface="Courier New" panose="02070309020205020404" pitchFamily="49" charset="0"/>
              </a:rPr>
            </a:br>
            <a:r>
              <a:rPr lang="en-US" altLang="zh-CN" sz="1300" dirty="0">
                <a:solidFill>
                  <a:srgbClr val="00B050"/>
                </a:solidFill>
                <a:latin typeface="Courier New" panose="02070309020205020404" pitchFamily="49" charset="0"/>
                <a:cs typeface="Courier New" panose="02070309020205020404" pitchFamily="49" charset="0"/>
              </a:rPr>
              <a:t>    11: 0000000000000000    60 FUNC    GLOBAL DEFAULT    1 swap</a:t>
            </a:r>
          </a:p>
        </p:txBody>
      </p:sp>
    </p:spTree>
    <p:extLst>
      <p:ext uri="{BB962C8B-B14F-4D97-AF65-F5344CB8AC3E}">
        <p14:creationId xmlns:p14="http://schemas.microsoft.com/office/powerpoint/2010/main" val="23307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Step 1: Symbol Resolution</a:t>
            </a:r>
          </a:p>
        </p:txBody>
      </p:sp>
      <p:sp>
        <p:nvSpPr>
          <p:cNvPr id="6146" name="Rectangle 2"/>
          <p:cNvSpPr>
            <a:spLocks noChangeArrowheads="1"/>
          </p:cNvSpPr>
          <p:nvPr/>
        </p:nvSpPr>
        <p:spPr bwMode="auto">
          <a:xfrm>
            <a:off x="67117" y="2005348"/>
            <a:ext cx="4369846"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main</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err="1">
                <a:solidFill>
                  <a:srgbClr val="000000"/>
                </a:solidFill>
                <a:latin typeface="Courier New"/>
                <a:cs typeface="Courier New"/>
              </a:rPr>
              <a:t>argc,char</a:t>
            </a:r>
            <a:r>
              <a:rPr lang="en-US" sz="1800">
                <a:solidFill>
                  <a:srgbClr val="000000"/>
                </a:solidFill>
                <a:latin typeface="Courier New"/>
                <a:cs typeface="Courier New"/>
              </a:rPr>
              <a:t> **</a:t>
            </a:r>
            <a:r>
              <a:rPr lang="en-US" sz="1800" err="1">
                <a:solidFill>
                  <a:srgbClr val="000000"/>
                </a:solidFill>
                <a:latin typeface="Courier New"/>
                <a:cs typeface="Courier New"/>
              </a:rPr>
              <a:t>argv</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6147" name="Rectangle 3"/>
          <p:cNvSpPr>
            <a:spLocks noChangeArrowheads="1"/>
          </p:cNvSpPr>
          <p:nvPr/>
        </p:nvSpPr>
        <p:spPr bwMode="auto">
          <a:xfrm>
            <a:off x="3131208" y="4233842"/>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436963" y="2006935"/>
            <a:ext cx="4253301"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6148" name="Rectangle 4"/>
          <p:cNvSpPr>
            <a:spLocks noChangeArrowheads="1"/>
          </p:cNvSpPr>
          <p:nvPr/>
        </p:nvSpPr>
        <p:spPr bwMode="auto">
          <a:xfrm>
            <a:off x="7707143" y="421578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grpSp>
        <p:nvGrpSpPr>
          <p:cNvPr id="48" name="Group 47"/>
          <p:cNvGrpSpPr/>
          <p:nvPr/>
        </p:nvGrpSpPr>
        <p:grpSpPr>
          <a:xfrm>
            <a:off x="3016965" y="1188832"/>
            <a:ext cx="1050716" cy="2560207"/>
            <a:chOff x="1523473" y="689057"/>
            <a:chExt cx="1658620" cy="3217056"/>
          </a:xfrm>
        </p:grpSpPr>
        <p:sp>
          <p:nvSpPr>
            <p:cNvPr id="7" name="TextBox 6"/>
            <p:cNvSpPr txBox="1"/>
            <p:nvPr/>
          </p:nvSpPr>
          <p:spPr>
            <a:xfrm>
              <a:off x="1843265" y="689057"/>
              <a:ext cx="1338828" cy="646331"/>
            </a:xfrm>
            <a:prstGeom prst="rect">
              <a:avLst/>
            </a:prstGeom>
            <a:noFill/>
          </p:spPr>
          <p:txBody>
            <a:bodyPr wrap="none" rtlCol="0">
              <a:spAutoFit/>
            </a:bodyPr>
            <a:lstStyle/>
            <a:p>
              <a:r>
                <a:rPr lang="en-US" sz="1800">
                  <a:solidFill>
                    <a:srgbClr val="990000"/>
                  </a:solidFill>
                  <a:latin typeface="Calibri" pitchFamily="34" charset="0"/>
                </a:rPr>
                <a:t>Referencing </a:t>
              </a:r>
            </a:p>
            <a:p>
              <a:r>
                <a:rPr lang="en-US" sz="1800">
                  <a:solidFill>
                    <a:srgbClr val="990000"/>
                  </a:solidFill>
                  <a:latin typeface="Calibri" pitchFamily="34" charset="0"/>
                </a:rPr>
                <a:t>a global…</a:t>
              </a:r>
            </a:p>
          </p:txBody>
        </p:sp>
        <p:cxnSp>
          <p:nvCxnSpPr>
            <p:cNvPr id="12" name="Straight Arrow Connector 11"/>
            <p:cNvCxnSpPr>
              <a:stCxn id="7" idx="2"/>
            </p:cNvCxnSpPr>
            <p:nvPr/>
          </p:nvCxnSpPr>
          <p:spPr bwMode="auto">
            <a:xfrm flipH="1">
              <a:off x="1523473" y="133538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81246" y="3423266"/>
            <a:ext cx="992579" cy="1936469"/>
            <a:chOff x="132131" y="3397531"/>
            <a:chExt cx="992579" cy="1936469"/>
          </a:xfrm>
        </p:grpSpPr>
        <p:sp>
          <p:nvSpPr>
            <p:cNvPr id="14" name="TextBox 13"/>
            <p:cNvSpPr txBox="1"/>
            <p:nvPr/>
          </p:nvSpPr>
          <p:spPr>
            <a:xfrm>
              <a:off x="132131" y="4687669"/>
              <a:ext cx="992579" cy="646331"/>
            </a:xfrm>
            <a:prstGeom prst="rect">
              <a:avLst/>
            </a:prstGeom>
            <a:noFill/>
          </p:spPr>
          <p:txBody>
            <a:bodyPr wrap="none" rtlCol="0">
              <a:spAutoFit/>
            </a:bodyPr>
            <a:lstStyle/>
            <a:p>
              <a:pPr algn="ctr"/>
              <a:r>
                <a:rPr lang="en-US" sz="1800">
                  <a:solidFill>
                    <a:srgbClr val="990000"/>
                  </a:solidFill>
                  <a:latin typeface="Calibri" pitchFamily="34" charset="0"/>
                </a:rPr>
                <a:t>Defining </a:t>
              </a:r>
            </a:p>
            <a:p>
              <a:pPr algn="ctr"/>
              <a:r>
                <a:rPr lang="en-US" sz="1800">
                  <a:solidFill>
                    <a:srgbClr val="990000"/>
                  </a:solidFill>
                  <a:latin typeface="Calibri" pitchFamily="34" charset="0"/>
                </a:rPr>
                <a:t>a global</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943495" y="3950899"/>
            <a:ext cx="1643599" cy="2018436"/>
            <a:chOff x="994380" y="3886202"/>
            <a:chExt cx="1643599" cy="2057398"/>
          </a:xfrm>
        </p:grpSpPr>
        <p:sp>
          <p:nvSpPr>
            <p:cNvPr id="28" name="TextBox 27"/>
            <p:cNvSpPr txBox="1"/>
            <p:nvPr/>
          </p:nvSpPr>
          <p:spPr>
            <a:xfrm>
              <a:off x="994380" y="5297269"/>
              <a:ext cx="1643599" cy="646331"/>
            </a:xfrm>
            <a:prstGeom prst="rect">
              <a:avLst/>
            </a:prstGeom>
            <a:noFill/>
          </p:spPr>
          <p:txBody>
            <a:bodyPr wrap="none" rtlCol="0">
              <a:spAutoFit/>
            </a:bodyPr>
            <a:lstStyle/>
            <a:p>
              <a:pPr algn="r"/>
              <a:r>
                <a:rPr lang="en-US" sz="1800">
                  <a:solidFill>
                    <a:srgbClr val="990000"/>
                  </a:solidFill>
                  <a:latin typeface="Calibri" pitchFamily="34" charset="0"/>
                </a:rPr>
                <a:t>Linker knows</a:t>
              </a:r>
            </a:p>
            <a:p>
              <a:pPr algn="r"/>
              <a:r>
                <a:rPr lang="en-US" sz="1800">
                  <a:solidFill>
                    <a:srgbClr val="990000"/>
                  </a:solidFill>
                  <a:latin typeface="Calibri" pitchFamily="34" charset="0"/>
                </a:rPr>
                <a:t>nothing of </a:t>
              </a:r>
              <a:r>
                <a:rPr lang="en-US" sz="1800" err="1">
                  <a:solidFill>
                    <a:srgbClr val="990000"/>
                  </a:solidFill>
                  <a:latin typeface="Courier New"/>
                  <a:cs typeface="Courier New"/>
                </a:rPr>
                <a:t>val</a:t>
              </a:r>
              <a:endParaRPr lang="en-US" sz="1800">
                <a:solidFill>
                  <a:srgbClr val="990000"/>
                </a:solidFill>
                <a:latin typeface="Courier New"/>
                <a:cs typeface="Courier New"/>
              </a:endParaRPr>
            </a:p>
          </p:txBody>
        </p:sp>
        <p:cxnSp>
          <p:nvCxnSpPr>
            <p:cNvPr id="32" name="Straight Arrow Connector 31"/>
            <p:cNvCxnSpPr>
              <a:stCxn id="28" idx="0"/>
            </p:cNvCxnSpPr>
            <p:nvPr/>
          </p:nvCxnSpPr>
          <p:spPr bwMode="auto">
            <a:xfrm flipH="1" flipV="1">
              <a:off x="152400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313022" y="4027098"/>
            <a:ext cx="1338828" cy="1642070"/>
            <a:chOff x="2400301" y="4609239"/>
            <a:chExt cx="1900433" cy="1734232"/>
          </a:xfrm>
        </p:grpSpPr>
        <p:sp>
          <p:nvSpPr>
            <p:cNvPr id="42" name="TextBox 41"/>
            <p:cNvSpPr txBox="1"/>
            <p:nvPr/>
          </p:nvSpPr>
          <p:spPr>
            <a:xfrm>
              <a:off x="2961906" y="5697140"/>
              <a:ext cx="1338828" cy="646331"/>
            </a:xfrm>
            <a:prstGeom prst="rect">
              <a:avLst/>
            </a:prstGeom>
            <a:noFill/>
          </p:spPr>
          <p:txBody>
            <a:bodyPr wrap="none" rtlCol="0">
              <a:spAutoFit/>
            </a:bodyPr>
            <a:lstStyle/>
            <a:p>
              <a:pPr algn="ctr"/>
              <a:r>
                <a:rPr lang="en-US" sz="1800">
                  <a:solidFill>
                    <a:srgbClr val="990000"/>
                  </a:solidFill>
                  <a:latin typeface="Calibri" pitchFamily="34" charset="0"/>
                </a:rPr>
                <a:t>Referencing</a:t>
              </a:r>
            </a:p>
            <a:p>
              <a:pPr algn="ctr"/>
              <a:r>
                <a:rPr lang="en-US" sz="1800">
                  <a:solidFill>
                    <a:srgbClr val="990000"/>
                  </a:solidFill>
                  <a:latin typeface="Calibri" pitchFamily="34" charset="0"/>
                </a:rPr>
                <a:t>a global…</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828860" y="2285201"/>
            <a:ext cx="2173003" cy="3443866"/>
            <a:chOff x="3747951" y="3009039"/>
            <a:chExt cx="2173003" cy="3443866"/>
          </a:xfrm>
        </p:grpSpPr>
        <p:sp>
          <p:nvSpPr>
            <p:cNvPr id="49" name="TextBox 48"/>
            <p:cNvSpPr txBox="1"/>
            <p:nvPr/>
          </p:nvSpPr>
          <p:spPr>
            <a:xfrm>
              <a:off x="3747951" y="6083573"/>
              <a:ext cx="2173003" cy="369332"/>
            </a:xfrm>
            <a:prstGeom prst="rect">
              <a:avLst/>
            </a:prstGeom>
            <a:noFill/>
          </p:spPr>
          <p:txBody>
            <a:bodyPr wrap="none" rtlCol="0">
              <a:spAutoFit/>
            </a:bodyPr>
            <a:lstStyle/>
            <a:p>
              <a:r>
                <a:rPr lang="en-US" sz="1800" dirty="0">
                  <a:solidFill>
                    <a:srgbClr val="990000"/>
                  </a:solidFill>
                  <a:latin typeface="Calibri" pitchFamily="34" charset="0"/>
                </a:rPr>
                <a:t>…that’s defined here</a:t>
              </a:r>
            </a:p>
          </p:txBody>
        </p:sp>
        <p:cxnSp>
          <p:nvCxnSpPr>
            <p:cNvPr id="50" name="Straight Arrow Connector 49"/>
            <p:cNvCxnSpPr>
              <a:cxnSpLocks/>
            </p:cNvCxnSpPr>
            <p:nvPr/>
          </p:nvCxnSpPr>
          <p:spPr bwMode="auto">
            <a:xfrm flipV="1">
              <a:off x="4540244" y="3009039"/>
              <a:ext cx="717556" cy="305004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273715" y="2908635"/>
            <a:ext cx="2059165" cy="2774265"/>
            <a:chOff x="6324600" y="2882900"/>
            <a:chExt cx="2059165" cy="2774265"/>
          </a:xfrm>
        </p:grpSpPr>
        <p:sp>
          <p:nvSpPr>
            <p:cNvPr id="52" name="TextBox 51"/>
            <p:cNvSpPr txBox="1"/>
            <p:nvPr/>
          </p:nvSpPr>
          <p:spPr>
            <a:xfrm>
              <a:off x="6324600" y="5010834"/>
              <a:ext cx="2059165" cy="646331"/>
            </a:xfrm>
            <a:prstGeom prst="rect">
              <a:avLst/>
            </a:prstGeom>
            <a:noFill/>
          </p:spPr>
          <p:txBody>
            <a:bodyPr wrap="none" rtlCol="0">
              <a:spAutoFit/>
            </a:bodyPr>
            <a:lstStyle/>
            <a:p>
              <a:pPr algn="ctr"/>
              <a:r>
                <a:rPr lang="en-US" sz="1800">
                  <a:solidFill>
                    <a:srgbClr val="990000"/>
                  </a:solidFill>
                  <a:latin typeface="Calibri" pitchFamily="34" charset="0"/>
                </a:rPr>
                <a:t>Linker knows</a:t>
              </a:r>
            </a:p>
            <a:p>
              <a:pPr algn="ctr"/>
              <a:r>
                <a:rPr lang="en-US" sz="1800">
                  <a:solidFill>
                    <a:srgbClr val="990000"/>
                  </a:solidFill>
                  <a:latin typeface="Calibri" pitchFamily="34" charset="0"/>
                </a:rPr>
                <a:t>nothing of </a:t>
              </a:r>
              <a:r>
                <a:rPr lang="en-US" sz="1800" err="1">
                  <a:solidFill>
                    <a:srgbClr val="990000"/>
                  </a:solidFill>
                  <a:latin typeface="Courier New"/>
                  <a:cs typeface="Courier New"/>
                </a:rPr>
                <a:t>i</a:t>
              </a:r>
              <a:r>
                <a:rPr lang="en-US" sz="1800">
                  <a:solidFill>
                    <a:srgbClr val="990000"/>
                  </a:solidFill>
                  <a:latin typeface="Courier New"/>
                  <a:cs typeface="Courier New"/>
                </a:rPr>
                <a:t> </a:t>
              </a:r>
              <a:r>
                <a:rPr lang="en-US" sz="1800">
                  <a:solidFill>
                    <a:srgbClr val="990000"/>
                  </a:solidFill>
                  <a:latin typeface="Calibri"/>
                  <a:cs typeface="Calibri"/>
                </a:rPr>
                <a:t>or</a:t>
              </a:r>
              <a:r>
                <a:rPr lang="en-US" sz="1800">
                  <a:solidFill>
                    <a:srgbClr val="990000"/>
                  </a:solidFill>
                  <a:latin typeface="Courier New"/>
                  <a:cs typeface="Courier New"/>
                </a:rPr>
                <a:t> s</a:t>
              </a:r>
            </a:p>
          </p:txBody>
        </p:sp>
        <p:cxnSp>
          <p:nvCxnSpPr>
            <p:cNvPr id="53" name="Straight Arrow Connector 52"/>
            <p:cNvCxnSpPr>
              <a:stCxn id="52"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792130" y="1182403"/>
            <a:ext cx="2173003" cy="1473094"/>
            <a:chOff x="843015" y="1879705"/>
            <a:chExt cx="2173003" cy="1473094"/>
          </a:xfrm>
        </p:grpSpPr>
        <p:sp>
          <p:nvSpPr>
            <p:cNvPr id="71" name="TextBox 70"/>
            <p:cNvSpPr txBox="1"/>
            <p:nvPr/>
          </p:nvSpPr>
          <p:spPr>
            <a:xfrm>
              <a:off x="843015" y="1879705"/>
              <a:ext cx="2173003" cy="369332"/>
            </a:xfrm>
            <a:prstGeom prst="rect">
              <a:avLst/>
            </a:prstGeom>
            <a:noFill/>
          </p:spPr>
          <p:txBody>
            <a:bodyPr wrap="none" rtlCol="0">
              <a:spAutoFit/>
            </a:bodyPr>
            <a:lstStyle/>
            <a:p>
              <a:r>
                <a:rPr lang="en-US" sz="1800">
                  <a:solidFill>
                    <a:srgbClr val="990000"/>
                  </a:solidFill>
                  <a:latin typeface="Calibri" pitchFamily="34" charset="0"/>
                </a:rPr>
                <a:t>…that’s defined here</a:t>
              </a:r>
            </a:p>
          </p:txBody>
        </p:sp>
        <p:cxnSp>
          <p:nvCxnSpPr>
            <p:cNvPr id="72" name="Straight Arrow Connector 71"/>
            <p:cNvCxnSpPr>
              <a:stCxn id="71" idx="2"/>
            </p:cNvCxnSpPr>
            <p:nvPr/>
          </p:nvCxnSpPr>
          <p:spPr bwMode="auto">
            <a:xfrm flipH="1">
              <a:off x="894847" y="2249037"/>
              <a:ext cx="1034670" cy="1103762"/>
            </a:xfrm>
            <a:prstGeom prst="straightConnector1">
              <a:avLst/>
            </a:prstGeom>
            <a:noFill/>
            <a:ln w="25400" cap="flat" cmpd="sng" algn="ctr">
              <a:solidFill>
                <a:srgbClr val="990000"/>
              </a:solidFill>
              <a:prstDash val="solid"/>
              <a:round/>
              <a:headEnd type="none" w="med" len="med"/>
              <a:tailEnd type="arrow"/>
            </a:ln>
            <a:effectLst/>
          </p:spPr>
        </p:cxnSp>
      </p:grpSp>
      <p:sp>
        <p:nvSpPr>
          <p:cNvPr id="3" name="矩形 2">
            <a:extLst>
              <a:ext uri="{FF2B5EF4-FFF2-40B4-BE49-F238E27FC236}">
                <a16:creationId xmlns:a16="http://schemas.microsoft.com/office/drawing/2014/main" id="{F02CCE90-B947-4FC7-A83A-799BCAF55E58}"/>
              </a:ext>
            </a:extLst>
          </p:cNvPr>
          <p:cNvSpPr/>
          <p:nvPr/>
        </p:nvSpPr>
        <p:spPr>
          <a:xfrm>
            <a:off x="81247" y="6217363"/>
            <a:ext cx="8986554" cy="461665"/>
          </a:xfrm>
          <a:prstGeom prst="rect">
            <a:avLst/>
          </a:prstGeom>
        </p:spPr>
        <p:txBody>
          <a:bodyPr wrap="square">
            <a:spAutoFit/>
          </a:bodyPr>
          <a:lstStyle/>
          <a:p>
            <a:r>
              <a:rPr lang="en-GB" altLang="zh-CN" dirty="0">
                <a:solidFill>
                  <a:srgbClr val="C00000"/>
                </a:solidFill>
              </a:rPr>
              <a:t>How Linker Resolves Duplicate Symbol Definitions (such as sum</a:t>
            </a:r>
            <a:r>
              <a:rPr lang="en-US" altLang="zh-CN" dirty="0">
                <a:solidFill>
                  <a:srgbClr val="C00000"/>
                </a:solidFill>
              </a:rPr>
              <a:t>, array)?</a:t>
            </a:r>
            <a:endParaRPr lang="zh-CN" altLang="en-US" dirty="0">
              <a:solidFill>
                <a:srgbClr val="C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9200" y="2286000"/>
            <a:ext cx="1358064" cy="2585323"/>
          </a:xfrm>
          <a:prstGeom prst="rect">
            <a:avLst/>
          </a:prstGeom>
          <a:solidFill>
            <a:schemeClr val="bg1"/>
          </a:solidFill>
        </p:spPr>
        <p:txBody>
          <a:bodyPr wrap="none" rtlCol="0">
            <a:spAutoFit/>
          </a:bodyPr>
          <a:lstStyle/>
          <a:p>
            <a:pPr marL="342900" indent="-342900" algn="l">
              <a:buFont typeface="Arial"/>
              <a:buChar char="•"/>
            </a:pPr>
            <a:r>
              <a:rPr lang="en-US" sz="1800" dirty="0" err="1">
                <a:latin typeface="Courier"/>
                <a:cs typeface="Courier"/>
              </a:rPr>
              <a:t>incr</a:t>
            </a:r>
            <a:endParaRPr lang="en-US" sz="1800" dirty="0">
              <a:latin typeface="Courier"/>
              <a:cs typeface="Courier"/>
            </a:endParaRPr>
          </a:p>
          <a:p>
            <a:pPr marL="342900" indent="-342900" algn="l">
              <a:buFont typeface="Arial"/>
              <a:buChar char="•"/>
            </a:pPr>
            <a:r>
              <a:rPr lang="en-US" sz="1800" dirty="0">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latin typeface="Courier"/>
                <a:cs typeface="Courier"/>
              </a:rPr>
              <a:t>main</a:t>
            </a:r>
          </a:p>
          <a:p>
            <a:pPr marL="342900" indent="-342900" algn="l">
              <a:buFont typeface="Arial"/>
              <a:buChar char="•"/>
            </a:pPr>
            <a:r>
              <a:rPr lang="en-US" sz="1800" dirty="0" err="1">
                <a:latin typeface="Courier"/>
                <a:cs typeface="Courier"/>
              </a:rPr>
              <a:t>printf</a:t>
            </a:r>
            <a:endParaRPr lang="en-US" sz="1800" dirty="0">
              <a:latin typeface="Courier"/>
              <a:cs typeface="Courier"/>
            </a:endParaRPr>
          </a:p>
          <a:p>
            <a:pPr marL="342900" indent="-342900" algn="l">
              <a:buFont typeface="Arial"/>
              <a:buChar char="•"/>
            </a:pPr>
            <a:r>
              <a:rPr lang="en-US" sz="1800" dirty="0">
                <a:latin typeface="Calibri" panose="020F0502020204030204" pitchFamily="34" charset="0"/>
                <a:cs typeface="Calibri" panose="020F0502020204030204" pitchFamily="34" charset="0"/>
              </a:rPr>
              <a:t>Others?</a:t>
            </a:r>
          </a:p>
        </p:txBody>
      </p:sp>
      <p:sp>
        <p:nvSpPr>
          <p:cNvPr id="2" name="Title 1"/>
          <p:cNvSpPr>
            <a:spLocks noGrp="1"/>
          </p:cNvSpPr>
          <p:nvPr>
            <p:ph type="title"/>
          </p:nvPr>
        </p:nvSpPr>
        <p:spPr/>
        <p:txBody>
          <a:bodyPr/>
          <a:lstStyle/>
          <a:p>
            <a:r>
              <a:rPr lang="en-US"/>
              <a:t>Symbol Identification</a:t>
            </a:r>
          </a:p>
        </p:txBody>
      </p:sp>
      <p:sp>
        <p:nvSpPr>
          <p:cNvPr id="3" name="Content Placeholder 2"/>
          <p:cNvSpPr>
            <a:spLocks noGrp="1"/>
          </p:cNvSpPr>
          <p:nvPr>
            <p:ph idx="1"/>
          </p:nvPr>
        </p:nvSpPr>
        <p:spPr>
          <a:xfrm>
            <a:off x="457200" y="1219201"/>
            <a:ext cx="8077200" cy="990599"/>
          </a:xfrm>
        </p:spPr>
        <p:txBody>
          <a:bodyPr/>
          <a:lstStyle/>
          <a:p>
            <a:pPr marL="0" indent="0">
              <a:buNone/>
            </a:pPr>
            <a:r>
              <a:rPr lang="en-US" i="1" dirty="0"/>
              <a:t>Which </a:t>
            </a:r>
            <a:r>
              <a:rPr lang="en-US" dirty="0"/>
              <a:t>of the following names will be in the symbol table of </a:t>
            </a:r>
            <a:r>
              <a:rPr lang="en-US" i="1" dirty="0" err="1">
                <a:solidFill>
                  <a:srgbClr val="C00000"/>
                </a:solidFill>
                <a:latin typeface="Courier"/>
                <a:cs typeface="Courier"/>
              </a:rPr>
              <a:t>symbols.o</a:t>
            </a:r>
            <a:r>
              <a:rPr lang="en-US" dirty="0"/>
              <a:t>?</a:t>
            </a:r>
          </a:p>
        </p:txBody>
      </p:sp>
      <p:sp>
        <p:nvSpPr>
          <p:cNvPr id="4" name="Slide Number Placeholder 3"/>
          <p:cNvSpPr>
            <a:spLocks noGrp="1"/>
          </p:cNvSpPr>
          <p:nvPr>
            <p:ph type="sldNum" sz="quarter" idx="4294967295"/>
          </p:nvPr>
        </p:nvSpPr>
        <p:spPr/>
        <p:txBody>
          <a:bodyPr/>
          <a:lstStyle/>
          <a:p>
            <a:pPr>
              <a:defRPr/>
            </a:pPr>
            <a:r>
              <a:rPr lang="en-US"/>
              <a:t> </a:t>
            </a:r>
          </a:p>
        </p:txBody>
      </p:sp>
      <p:sp>
        <p:nvSpPr>
          <p:cNvPr id="6" name="TextBox 5"/>
          <p:cNvSpPr txBox="1"/>
          <p:nvPr/>
        </p:nvSpPr>
        <p:spPr>
          <a:xfrm>
            <a:off x="76200" y="2362200"/>
            <a:ext cx="1765227" cy="461665"/>
          </a:xfrm>
          <a:prstGeom prst="rect">
            <a:avLst/>
          </a:prstGeom>
          <a:noFill/>
        </p:spPr>
        <p:txBody>
          <a:bodyPr wrap="none" rtlCol="0">
            <a:spAutoFit/>
          </a:bodyPr>
          <a:lstStyle/>
          <a:p>
            <a:r>
              <a:rPr lang="en-US" dirty="0" err="1">
                <a:latin typeface="Century Gothic"/>
                <a:cs typeface="Century Gothic"/>
              </a:rPr>
              <a:t>symbols</a:t>
            </a:r>
            <a:r>
              <a:rPr lang="en-US" b="1" dirty="0" err="1">
                <a:latin typeface="Century Gothic"/>
                <a:cs typeface="Century Gothic"/>
              </a:rPr>
              <a:t>.c</a:t>
            </a:r>
            <a:r>
              <a:rPr lang="en-US" b="1" dirty="0">
                <a:latin typeface="Century Gothic"/>
                <a:cs typeface="Century Gothic"/>
              </a:rPr>
              <a:t>:</a:t>
            </a:r>
          </a:p>
        </p:txBody>
      </p:sp>
      <p:sp>
        <p:nvSpPr>
          <p:cNvPr id="7" name="TextBox 6"/>
          <p:cNvSpPr txBox="1"/>
          <p:nvPr/>
        </p:nvSpPr>
        <p:spPr>
          <a:xfrm>
            <a:off x="610478" y="2928877"/>
            <a:ext cx="3631122" cy="3139321"/>
          </a:xfrm>
          <a:prstGeom prst="rect">
            <a:avLst/>
          </a:prstGeom>
          <a:solidFill>
            <a:srgbClr val="F6F5BD"/>
          </a:solidFill>
          <a:ln>
            <a:solidFill>
              <a:srgbClr val="7F7F7F"/>
            </a:solidFill>
            <a:prstDash val="sysDash"/>
          </a:ln>
        </p:spPr>
        <p:txBody>
          <a:bodyPr wrap="none" rtlCol="0">
            <a:spAutoFit/>
          </a:bodyPr>
          <a:lstStyle/>
          <a:p>
            <a:pPr algn="l"/>
            <a:r>
              <a:rPr lang="en-US" sz="1800" dirty="0">
                <a:solidFill>
                  <a:srgbClr val="008000"/>
                </a:solidFill>
                <a:latin typeface="Courier"/>
                <a:cs typeface="Courier"/>
              </a:rPr>
              <a:t>int </a:t>
            </a:r>
            <a:r>
              <a:rPr lang="en-US" sz="1800" dirty="0" err="1">
                <a:latin typeface="Courier"/>
                <a:cs typeface="Courier"/>
              </a:rPr>
              <a:t>incr</a:t>
            </a:r>
            <a:r>
              <a:rPr lang="en-US" sz="1800" dirty="0">
                <a:latin typeface="Courier"/>
                <a:cs typeface="Courier"/>
              </a:rPr>
              <a:t> = 1;</a:t>
            </a:r>
          </a:p>
          <a:p>
            <a:pPr algn="l"/>
            <a:r>
              <a:rPr lang="en-US" sz="1800" dirty="0">
                <a:solidFill>
                  <a:srgbClr val="008000"/>
                </a:solidFill>
                <a:latin typeface="Courier"/>
                <a:cs typeface="Courier"/>
              </a:rPr>
              <a:t>static int </a:t>
            </a:r>
            <a:r>
              <a:rPr lang="en-US" sz="1800" dirty="0">
                <a:latin typeface="Courier"/>
                <a:cs typeface="Courier"/>
              </a:rPr>
              <a:t>foo(</a:t>
            </a:r>
            <a:r>
              <a:rPr lang="en-US" sz="1800" dirty="0">
                <a:solidFill>
                  <a:srgbClr val="008000"/>
                </a:solidFill>
                <a:latin typeface="Courier"/>
                <a:cs typeface="Courier"/>
              </a:rPr>
              <a:t>int </a:t>
            </a:r>
            <a:r>
              <a:rPr lang="en-US" sz="1800" dirty="0">
                <a:latin typeface="Courier"/>
                <a:cs typeface="Courier"/>
              </a:rPr>
              <a:t>a) {</a:t>
            </a:r>
          </a:p>
          <a:p>
            <a:pPr algn="l"/>
            <a:r>
              <a:rPr lang="en-US" sz="1800" dirty="0">
                <a:latin typeface="Courier"/>
                <a:cs typeface="Courier"/>
              </a:rPr>
              <a:t>  </a:t>
            </a:r>
            <a:r>
              <a:rPr lang="en-US" sz="1800" dirty="0">
                <a:solidFill>
                  <a:srgbClr val="008000"/>
                </a:solidFill>
                <a:latin typeface="Courier"/>
                <a:cs typeface="Courier"/>
              </a:rPr>
              <a:t>int </a:t>
            </a:r>
            <a:r>
              <a:rPr lang="en-US" sz="1800" dirty="0">
                <a:latin typeface="Courier"/>
                <a:cs typeface="Courier"/>
              </a:rPr>
              <a:t>b = a + </a:t>
            </a:r>
            <a:r>
              <a:rPr lang="en-US" sz="1800" dirty="0" err="1">
                <a:latin typeface="Courier"/>
                <a:cs typeface="Courier"/>
              </a:rPr>
              <a:t>incr</a:t>
            </a:r>
            <a:r>
              <a:rPr lang="en-US" sz="1800" dirty="0">
                <a:latin typeface="Courier"/>
                <a:cs typeface="Courier"/>
              </a:rPr>
              <a:t>;</a:t>
            </a:r>
          </a:p>
          <a:p>
            <a:pPr algn="l"/>
            <a:r>
              <a:rPr lang="en-US" sz="1800" dirty="0">
                <a:latin typeface="Courier"/>
                <a:cs typeface="Courier"/>
              </a:rPr>
              <a:t>  return b;</a:t>
            </a:r>
          </a:p>
          <a:p>
            <a:pPr algn="l"/>
            <a:r>
              <a:rPr lang="en-US" sz="1800" dirty="0">
                <a:latin typeface="Courier"/>
                <a:cs typeface="Courier"/>
              </a:rPr>
              <a:t>}</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a:latin typeface="Courier"/>
                <a:cs typeface="Courier"/>
              </a:rPr>
              <a:t>main(</a:t>
            </a:r>
            <a:r>
              <a:rPr lang="en-US" sz="1800" dirty="0" err="1">
                <a:latin typeface="Courier"/>
                <a:cs typeface="Courier"/>
              </a:rPr>
              <a:t>int</a:t>
            </a:r>
            <a:r>
              <a:rPr lang="en-US" sz="1800" dirty="0">
                <a:latin typeface="Courier"/>
                <a:cs typeface="Courier"/>
              </a:rPr>
              <a:t> </a:t>
            </a:r>
            <a:r>
              <a:rPr lang="en-US" sz="1800" dirty="0" err="1">
                <a:latin typeface="Courier"/>
                <a:cs typeface="Courier"/>
              </a:rPr>
              <a:t>argc</a:t>
            </a:r>
            <a:r>
              <a:rPr lang="en-US" sz="1800" dirty="0">
                <a:latin typeface="Courier"/>
                <a:cs typeface="Courier"/>
              </a:rPr>
              <a:t>,</a:t>
            </a:r>
          </a:p>
          <a:p>
            <a:pPr algn="l"/>
            <a:r>
              <a:rPr lang="en-US" sz="1800">
                <a:latin typeface="Courier"/>
                <a:cs typeface="Courier"/>
              </a:rPr>
              <a:t>         </a:t>
            </a:r>
            <a:r>
              <a:rPr lang="en-US" sz="1800" dirty="0">
                <a:latin typeface="Courier"/>
                <a:cs typeface="Courier"/>
              </a:rPr>
              <a:t>char* </a:t>
            </a:r>
            <a:r>
              <a:rPr lang="en-US" sz="1800" dirty="0" err="1">
                <a:latin typeface="Courier"/>
                <a:cs typeface="Courier"/>
              </a:rPr>
              <a:t>argv</a:t>
            </a:r>
            <a:r>
              <a:rPr lang="en-US" sz="1800" dirty="0">
                <a:latin typeface="Courier"/>
                <a:cs typeface="Courier"/>
              </a:rPr>
              <a:t>[]) {</a:t>
            </a:r>
          </a:p>
          <a:p>
            <a:pPr algn="l"/>
            <a:r>
              <a:rPr lang="en-US" sz="1800" dirty="0">
                <a:latin typeface="Courier"/>
                <a:cs typeface="Courier"/>
              </a:rPr>
              <a:t>  </a:t>
            </a:r>
            <a:r>
              <a:rPr lang="en-US" sz="1800" dirty="0" err="1">
                <a:latin typeface="Courier"/>
                <a:cs typeface="Courier"/>
              </a:rPr>
              <a:t>printf</a:t>
            </a:r>
            <a:r>
              <a:rPr lang="en-US" sz="1800" dirty="0">
                <a:latin typeface="Courier"/>
                <a:cs typeface="Courier"/>
              </a:rPr>
              <a:t>(</a:t>
            </a:r>
            <a:r>
              <a:rPr lang="en-US" sz="1800" dirty="0">
                <a:solidFill>
                  <a:srgbClr val="FF0000"/>
                </a:solidFill>
                <a:latin typeface="Courier"/>
                <a:cs typeface="Courier"/>
              </a:rPr>
              <a:t>"%d\n"</a:t>
            </a:r>
            <a:r>
              <a:rPr lang="en-US" sz="1800" dirty="0">
                <a:latin typeface="Courier"/>
                <a:cs typeface="Courier"/>
              </a:rPr>
              <a:t>, foo(</a:t>
            </a:r>
            <a:r>
              <a:rPr lang="en-US" sz="1800" dirty="0">
                <a:solidFill>
                  <a:srgbClr val="FF0000"/>
                </a:solidFill>
                <a:latin typeface="Courier"/>
                <a:cs typeface="Courier"/>
              </a:rPr>
              <a:t>5</a:t>
            </a:r>
            <a:r>
              <a:rPr lang="en-US" sz="1800" dirty="0">
                <a:latin typeface="Courier"/>
                <a:cs typeface="Courier"/>
              </a:rPr>
              <a:t>));</a:t>
            </a:r>
          </a:p>
          <a:p>
            <a:pPr algn="l"/>
            <a:r>
              <a:rPr lang="en-US" sz="1800" dirty="0">
                <a:latin typeface="Courier"/>
                <a:cs typeface="Courier"/>
              </a:rPr>
              <a:t>  return 0;</a:t>
            </a:r>
          </a:p>
          <a:p>
            <a:pPr algn="l"/>
            <a:r>
              <a:rPr lang="en-US" sz="1800" dirty="0">
                <a:latin typeface="Courier"/>
                <a:cs typeface="Courier"/>
              </a:rPr>
              <a:t>}</a:t>
            </a:r>
          </a:p>
        </p:txBody>
      </p:sp>
      <p:sp>
        <p:nvSpPr>
          <p:cNvPr id="9" name="TextBox 8"/>
          <p:cNvSpPr txBox="1"/>
          <p:nvPr/>
        </p:nvSpPr>
        <p:spPr>
          <a:xfrm>
            <a:off x="4703815" y="1828800"/>
            <a:ext cx="1315985" cy="461665"/>
          </a:xfrm>
          <a:prstGeom prst="rect">
            <a:avLst/>
          </a:prstGeom>
          <a:noFill/>
        </p:spPr>
        <p:txBody>
          <a:bodyPr wrap="none" rtlCol="0">
            <a:spAutoFit/>
          </a:bodyPr>
          <a:lstStyle/>
          <a:p>
            <a:r>
              <a:rPr lang="en-US" b="1">
                <a:latin typeface="Century Gothic"/>
                <a:cs typeface="Century Gothic"/>
              </a:rPr>
              <a:t>Names:</a:t>
            </a:r>
          </a:p>
        </p:txBody>
      </p:sp>
      <p:sp>
        <p:nvSpPr>
          <p:cNvPr id="12" name="TextBox 11"/>
          <p:cNvSpPr txBox="1"/>
          <p:nvPr/>
        </p:nvSpPr>
        <p:spPr>
          <a:xfrm>
            <a:off x="5029200" y="2286000"/>
            <a:ext cx="2362200" cy="2585323"/>
          </a:xfrm>
          <a:prstGeom prst="rect">
            <a:avLst/>
          </a:prstGeom>
          <a:solidFill>
            <a:schemeClr val="bg1"/>
          </a:solidFill>
        </p:spPr>
        <p:txBody>
          <a:bodyPr wrap="square" rtlCol="0">
            <a:spAutoFit/>
          </a:bodyPr>
          <a:lstStyle/>
          <a:p>
            <a:pPr marL="342900" indent="-342900" algn="l">
              <a:buFont typeface="Arial"/>
              <a:buChar char="•"/>
            </a:pPr>
            <a:r>
              <a:rPr lang="en-US" sz="1800" dirty="0" err="1">
                <a:solidFill>
                  <a:srgbClr val="FF0000"/>
                </a:solidFill>
                <a:latin typeface="Courier"/>
                <a:cs typeface="Courier"/>
              </a:rPr>
              <a:t>incr</a:t>
            </a:r>
            <a:endParaRPr lang="en-US" sz="1800" dirty="0">
              <a:solidFill>
                <a:srgbClr val="FF0000"/>
              </a:solidFill>
              <a:latin typeface="Courier"/>
              <a:cs typeface="Courier"/>
            </a:endParaRPr>
          </a:p>
          <a:p>
            <a:pPr marL="342900" indent="-342900" algn="l">
              <a:buFont typeface="Arial"/>
              <a:buChar char="•"/>
            </a:pPr>
            <a:r>
              <a:rPr lang="en-US" sz="1800" dirty="0">
                <a:solidFill>
                  <a:srgbClr val="FF0000"/>
                </a:solidFill>
                <a:latin typeface="Courier"/>
                <a:cs typeface="Courier"/>
              </a:rPr>
              <a:t>foo</a:t>
            </a:r>
          </a:p>
          <a:p>
            <a:pPr marL="342900" indent="-342900" algn="l">
              <a:buFont typeface="Arial"/>
              <a:buChar char="•"/>
            </a:pPr>
            <a:r>
              <a:rPr lang="en-US" sz="1800" dirty="0">
                <a:latin typeface="Courier"/>
                <a:cs typeface="Courier"/>
              </a:rPr>
              <a:t>a</a:t>
            </a:r>
          </a:p>
          <a:p>
            <a:pPr marL="342900" indent="-342900" algn="l">
              <a:buFont typeface="Arial"/>
              <a:buChar char="•"/>
            </a:pPr>
            <a:r>
              <a:rPr lang="en-US" sz="1800" dirty="0" err="1">
                <a:latin typeface="Courier"/>
                <a:cs typeface="Courier"/>
              </a:rPr>
              <a:t>argc</a:t>
            </a:r>
            <a:endParaRPr lang="en-US" sz="1800" dirty="0">
              <a:latin typeface="Courier"/>
              <a:cs typeface="Courier"/>
            </a:endParaRPr>
          </a:p>
          <a:p>
            <a:pPr marL="342900" indent="-342900" algn="l">
              <a:buFont typeface="Arial"/>
              <a:buChar char="•"/>
            </a:pPr>
            <a:r>
              <a:rPr lang="en-US" sz="1800" dirty="0" err="1">
                <a:latin typeface="Courier"/>
                <a:cs typeface="Courier"/>
              </a:rPr>
              <a:t>argv</a:t>
            </a:r>
            <a:endParaRPr lang="en-US" sz="1800" dirty="0">
              <a:latin typeface="Courier"/>
              <a:cs typeface="Courier"/>
            </a:endParaRPr>
          </a:p>
          <a:p>
            <a:pPr marL="342900" indent="-342900" algn="l">
              <a:buFont typeface="Arial"/>
              <a:buChar char="•"/>
            </a:pPr>
            <a:r>
              <a:rPr lang="en-US" sz="1800" dirty="0">
                <a:latin typeface="Courier"/>
                <a:cs typeface="Courier"/>
              </a:rPr>
              <a:t>b</a:t>
            </a:r>
          </a:p>
          <a:p>
            <a:pPr marL="342900" indent="-342900" algn="l">
              <a:buFont typeface="Arial"/>
              <a:buChar char="•"/>
            </a:pPr>
            <a:r>
              <a:rPr lang="en-US" sz="1800" dirty="0">
                <a:solidFill>
                  <a:srgbClr val="FF0000"/>
                </a:solidFill>
                <a:latin typeface="Courier"/>
                <a:cs typeface="Courier"/>
              </a:rPr>
              <a:t>main</a:t>
            </a:r>
          </a:p>
          <a:p>
            <a:pPr marL="342900" indent="-342900" algn="l">
              <a:buFont typeface="Arial"/>
              <a:buChar char="•"/>
            </a:pPr>
            <a:r>
              <a:rPr lang="en-US" sz="1800" dirty="0" err="1">
                <a:solidFill>
                  <a:srgbClr val="FF0000"/>
                </a:solidFill>
                <a:latin typeface="Courier"/>
                <a:cs typeface="Courier"/>
              </a:rPr>
              <a:t>printf</a:t>
            </a:r>
            <a:endParaRPr lang="en-US" sz="1800" dirty="0">
              <a:solidFill>
                <a:srgbClr val="FF0000"/>
              </a:solidFill>
              <a:latin typeface="Courier"/>
              <a:cs typeface="Courier"/>
            </a:endParaRPr>
          </a:p>
          <a:p>
            <a:pPr marL="342900" indent="-342900">
              <a:buFont typeface="Arial"/>
              <a:buChar char="•"/>
            </a:pPr>
            <a:r>
              <a:rPr lang="en-US" sz="1800" dirty="0">
                <a:latin typeface="Courier"/>
                <a:cs typeface="Courier"/>
              </a:rPr>
              <a:t>"%d\n"</a:t>
            </a:r>
          </a:p>
        </p:txBody>
      </p:sp>
      <p:sp>
        <p:nvSpPr>
          <p:cNvPr id="8" name="TextBox 7">
            <a:extLst>
              <a:ext uri="{FF2B5EF4-FFF2-40B4-BE49-F238E27FC236}">
                <a16:creationId xmlns:a16="http://schemas.microsoft.com/office/drawing/2014/main" id="{ABD50AD7-B84E-0246-B85D-2DB4820334B6}"/>
              </a:ext>
            </a:extLst>
          </p:cNvPr>
          <p:cNvSpPr txBox="1"/>
          <p:nvPr/>
        </p:nvSpPr>
        <p:spPr>
          <a:xfrm>
            <a:off x="4495800" y="5257800"/>
            <a:ext cx="4182555" cy="646331"/>
          </a:xfrm>
          <a:prstGeom prst="rect">
            <a:avLst/>
          </a:prstGeom>
          <a:noFill/>
        </p:spPr>
        <p:txBody>
          <a:bodyPr wrap="none" rtlCol="0">
            <a:spAutoFit/>
          </a:bodyPr>
          <a:lstStyle/>
          <a:p>
            <a:r>
              <a:rPr lang="en-US" sz="1800" dirty="0">
                <a:latin typeface="Calibri" pitchFamily="34" charset="0"/>
              </a:rPr>
              <a:t>Can find this with </a:t>
            </a:r>
            <a:r>
              <a:rPr lang="en-US" sz="1800" dirty="0" err="1">
                <a:latin typeface="Calibri" pitchFamily="34" charset="0"/>
              </a:rPr>
              <a:t>readelf</a:t>
            </a:r>
            <a:r>
              <a:rPr lang="en-US" sz="1800" dirty="0">
                <a:latin typeface="Calibri" pitchFamily="34" charset="0"/>
              </a:rPr>
              <a: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linux</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readelf</a:t>
            </a:r>
            <a:r>
              <a:rPr lang="en-US" sz="1800" dirty="0">
                <a:latin typeface="Courier New" panose="02070309020205020404" pitchFamily="49" charset="0"/>
                <a:cs typeface="Courier New" panose="02070309020205020404" pitchFamily="49" charset="0"/>
              </a:rPr>
              <a:t> –s </a:t>
            </a:r>
            <a:r>
              <a:rPr lang="en-US" sz="1800" dirty="0" err="1">
                <a:latin typeface="Courier New" panose="02070309020205020404" pitchFamily="49" charset="0"/>
                <a:cs typeface="Courier New" panose="02070309020205020404" pitchFamily="49" charset="0"/>
              </a:rPr>
              <a:t>symbols.o</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8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Symbols</a:t>
            </a:r>
          </a:p>
        </p:txBody>
      </p:sp>
      <p:sp>
        <p:nvSpPr>
          <p:cNvPr id="3" name="Content Placeholder 2"/>
          <p:cNvSpPr>
            <a:spLocks noGrp="1"/>
          </p:cNvSpPr>
          <p:nvPr>
            <p:ph idx="1"/>
          </p:nvPr>
        </p:nvSpPr>
        <p:spPr>
          <a:xfrm>
            <a:off x="396875" y="1362075"/>
            <a:ext cx="7896225" cy="1228725"/>
          </a:xfrm>
        </p:spPr>
        <p:txBody>
          <a:bodyPr/>
          <a:lstStyle/>
          <a:p>
            <a:r>
              <a:rPr lang="en-US"/>
              <a:t>Local non-static C variables vs. local static C variables</a:t>
            </a:r>
          </a:p>
          <a:p>
            <a:pPr lvl="1"/>
            <a:r>
              <a:rPr lang="en-US"/>
              <a:t>local non-static C variables: stored on the stack </a:t>
            </a:r>
          </a:p>
          <a:p>
            <a:pPr lvl="1"/>
            <a:r>
              <a:rPr lang="en-US"/>
              <a:t>local static C variables: stored in either </a:t>
            </a:r>
            <a:r>
              <a:rPr lang="en-US">
                <a:latin typeface="Courier New"/>
                <a:cs typeface="Courier New"/>
              </a:rPr>
              <a:t>.</a:t>
            </a:r>
            <a:r>
              <a:rPr lang="en-US" err="1">
                <a:latin typeface="Courier New"/>
                <a:cs typeface="Courier New"/>
              </a:rPr>
              <a:t>bss</a:t>
            </a:r>
            <a:r>
              <a:rPr lang="en-US">
                <a:latin typeface="Courier New"/>
                <a:cs typeface="Courier New"/>
              </a:rPr>
              <a:t>, </a:t>
            </a:r>
            <a:r>
              <a:rPr lang="en-US"/>
              <a:t>or </a:t>
            </a:r>
            <a:r>
              <a:rPr lang="en-US">
                <a:latin typeface="Courier New"/>
                <a:cs typeface="Courier New"/>
              </a:rPr>
              <a:t>.data</a:t>
            </a:r>
          </a:p>
        </p:txBody>
      </p:sp>
      <p:sp>
        <p:nvSpPr>
          <p:cNvPr id="4" name="Rectangle 2"/>
          <p:cNvSpPr>
            <a:spLocks noChangeArrowheads="1"/>
          </p:cNvSpPr>
          <p:nvPr/>
        </p:nvSpPr>
        <p:spPr bwMode="auto">
          <a:xfrm>
            <a:off x="481213" y="2574147"/>
            <a:ext cx="3328787" cy="4249498"/>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a:solidFill>
                  <a:srgbClr val="000000"/>
                </a:solidFill>
                <a:latin typeface="Courier New"/>
                <a:cs typeface="Courier New"/>
              </a:rPr>
              <a:t>static </a:t>
            </a:r>
            <a:r>
              <a:rPr lang="en-US" sz="1800" err="1">
                <a:solidFill>
                  <a:srgbClr val="000000"/>
                </a:solidFill>
                <a:latin typeface="Courier New"/>
                <a:cs typeface="Courier New"/>
              </a:rPr>
              <a:t>int</a:t>
            </a:r>
            <a:r>
              <a:rPr lang="en-US" sz="1800">
                <a:solidFill>
                  <a:srgbClr val="000000"/>
                </a:solidFill>
                <a:latin typeface="Courier New"/>
                <a:cs typeface="Courier New"/>
              </a:rPr>
              <a:t> x = 15;</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f() {</a:t>
            </a:r>
          </a:p>
          <a:p>
            <a:r>
              <a:rPr lang="en-US" sz="1800">
                <a:solidFill>
                  <a:srgbClr val="000000"/>
                </a:solidFill>
                <a:latin typeface="Courier New"/>
                <a:cs typeface="Courier New"/>
              </a:rPr>
              <a:t>    static </a:t>
            </a:r>
            <a:r>
              <a:rPr lang="en-US" sz="1800" err="1">
                <a:solidFill>
                  <a:srgbClr val="000000"/>
                </a:solidFill>
                <a:latin typeface="Courier New"/>
                <a:cs typeface="Courier New"/>
              </a:rPr>
              <a:t>int</a:t>
            </a:r>
            <a:r>
              <a:rPr lang="en-US" sz="1800">
                <a:solidFill>
                  <a:srgbClr val="000000"/>
                </a:solidFill>
                <a:latin typeface="Courier New"/>
                <a:cs typeface="Courier New"/>
              </a:rPr>
              <a:t> x = 17;</a:t>
            </a:r>
          </a:p>
          <a:p>
            <a:r>
              <a:rPr lang="en-US" sz="1800">
                <a:solidFill>
                  <a:srgbClr val="000000"/>
                </a:solidFill>
                <a:latin typeface="Courier New"/>
                <a:cs typeface="Courier New"/>
              </a:rPr>
              <a:t>    return x++;</a:t>
            </a:r>
          </a:p>
          <a:p>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g() {</a:t>
            </a:r>
          </a:p>
          <a:p>
            <a:r>
              <a:rPr lang="en-US" sz="1800">
                <a:solidFill>
                  <a:srgbClr val="000000"/>
                </a:solidFill>
                <a:latin typeface="Courier New"/>
                <a:cs typeface="Courier New"/>
              </a:rPr>
              <a:t>    static </a:t>
            </a:r>
            <a:r>
              <a:rPr lang="en-US" sz="1800" err="1">
                <a:solidFill>
                  <a:srgbClr val="000000"/>
                </a:solidFill>
                <a:latin typeface="Courier New"/>
                <a:cs typeface="Courier New"/>
              </a:rPr>
              <a:t>int</a:t>
            </a:r>
            <a:r>
              <a:rPr lang="en-US" sz="1800">
                <a:solidFill>
                  <a:srgbClr val="000000"/>
                </a:solidFill>
                <a:latin typeface="Courier New"/>
                <a:cs typeface="Courier New"/>
              </a:rPr>
              <a:t> x = 19;</a:t>
            </a:r>
          </a:p>
          <a:p>
            <a:r>
              <a:rPr lang="en-US" sz="1800">
                <a:solidFill>
                  <a:srgbClr val="000000"/>
                </a:solidFill>
                <a:latin typeface="Courier New"/>
                <a:cs typeface="Courier New"/>
              </a:rPr>
              <a:t>    return x += 14;</a:t>
            </a:r>
          </a:p>
          <a:p>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en-US" sz="1800" err="1">
                <a:solidFill>
                  <a:srgbClr val="000000"/>
                </a:solidFill>
                <a:latin typeface="Courier New"/>
                <a:cs typeface="Courier New"/>
              </a:rPr>
              <a:t>int</a:t>
            </a:r>
            <a:r>
              <a:rPr lang="en-US" sz="1800">
                <a:solidFill>
                  <a:srgbClr val="000000"/>
                </a:solidFill>
                <a:latin typeface="Courier New"/>
                <a:cs typeface="Courier New"/>
              </a:rPr>
              <a:t> h() {</a:t>
            </a:r>
          </a:p>
          <a:p>
            <a:r>
              <a:rPr lang="en-US" sz="1800">
                <a:solidFill>
                  <a:srgbClr val="000000"/>
                </a:solidFill>
                <a:latin typeface="Courier New"/>
                <a:cs typeface="Courier New"/>
              </a:rPr>
              <a:t>    return x += 27;</a:t>
            </a:r>
          </a:p>
          <a:p>
            <a:r>
              <a:rPr lang="en-US" sz="1800">
                <a:solidFill>
                  <a:srgbClr val="000000"/>
                </a:solidFill>
                <a:latin typeface="Courier New"/>
                <a:cs typeface="Courier New"/>
              </a:rPr>
              <a:t>}</a:t>
            </a:r>
          </a:p>
        </p:txBody>
      </p:sp>
      <p:sp>
        <p:nvSpPr>
          <p:cNvPr id="5" name="TextBox 4"/>
          <p:cNvSpPr txBox="1"/>
          <p:nvPr/>
        </p:nvSpPr>
        <p:spPr>
          <a:xfrm>
            <a:off x="4267200" y="3505200"/>
            <a:ext cx="4343400" cy="1938992"/>
          </a:xfrm>
          <a:prstGeom prst="rect">
            <a:avLst/>
          </a:prstGeom>
          <a:noFill/>
        </p:spPr>
        <p:txBody>
          <a:bodyPr wrap="square" rtlCol="0">
            <a:spAutoFit/>
          </a:bodyPr>
          <a:lstStyle/>
          <a:p>
            <a:r>
              <a:rPr lang="en-US" sz="2000">
                <a:latin typeface="Calibri" pitchFamily="34" charset="0"/>
              </a:rPr>
              <a:t>Compiler allocates space in </a:t>
            </a:r>
            <a:r>
              <a:rPr lang="en-US" sz="2000">
                <a:latin typeface="Courier New"/>
                <a:cs typeface="Courier New"/>
              </a:rPr>
              <a:t>.data </a:t>
            </a:r>
            <a:r>
              <a:rPr lang="en-US" sz="2000">
                <a:latin typeface="Calibri" pitchFamily="34" charset="0"/>
              </a:rPr>
              <a:t>for each definition of </a:t>
            </a:r>
            <a:r>
              <a:rPr lang="en-US" sz="2000">
                <a:latin typeface="Courier New"/>
                <a:cs typeface="Courier New"/>
              </a:rPr>
              <a:t>x</a:t>
            </a:r>
          </a:p>
          <a:p>
            <a:endParaRPr lang="en-US" sz="2000">
              <a:latin typeface="Calibri" pitchFamily="34" charset="0"/>
            </a:endParaRPr>
          </a:p>
          <a:p>
            <a:r>
              <a:rPr lang="en-US" sz="2000">
                <a:latin typeface="Calibri" pitchFamily="34" charset="0"/>
              </a:rPr>
              <a:t>Creates local symbols in the symbol table with unique names, e.g., </a:t>
            </a:r>
            <a:r>
              <a:rPr lang="en-US" sz="2000">
                <a:latin typeface="Courier New"/>
                <a:cs typeface="Courier New"/>
              </a:rPr>
              <a:t>x</a:t>
            </a:r>
            <a:r>
              <a:rPr lang="en-US" sz="2000">
                <a:latin typeface="Calibri" pitchFamily="34" charset="0"/>
              </a:rPr>
              <a:t>, </a:t>
            </a:r>
            <a:r>
              <a:rPr lang="en-US" sz="2000">
                <a:latin typeface="Courier New"/>
                <a:cs typeface="Courier New"/>
              </a:rPr>
              <a:t>x.1721</a:t>
            </a:r>
            <a:r>
              <a:rPr lang="en-US" sz="2000">
                <a:latin typeface="Calibri" pitchFamily="34" charset="0"/>
              </a:rPr>
              <a:t> and </a:t>
            </a:r>
            <a:r>
              <a:rPr lang="en-US" sz="2000">
                <a:latin typeface="Courier New"/>
                <a:cs typeface="Courier New"/>
              </a:rPr>
              <a:t>x.1724</a:t>
            </a:r>
            <a:r>
              <a:rPr lang="en-US" sz="2000">
                <a:latin typeface="Calibri" pitchFamily="34" charset="0"/>
              </a:rPr>
              <a:t>.</a:t>
            </a:r>
          </a:p>
        </p:txBody>
      </p:sp>
      <p:sp>
        <p:nvSpPr>
          <p:cNvPr id="6" name="Rectangle 3"/>
          <p:cNvSpPr>
            <a:spLocks noChangeArrowheads="1"/>
          </p:cNvSpPr>
          <p:nvPr/>
        </p:nvSpPr>
        <p:spPr bwMode="auto">
          <a:xfrm>
            <a:off x="1621392" y="6478338"/>
            <a:ext cx="2175470" cy="357663"/>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ourier New" pitchFamily="49" charset="0"/>
                <a:ea typeface="msgothic" charset="0"/>
                <a:cs typeface="msgothic" charset="0"/>
              </a:rPr>
              <a:t>static-</a:t>
            </a:r>
            <a:r>
              <a:rPr lang="en-GB" sz="1800" b="1" i="1" err="1">
                <a:solidFill>
                  <a:schemeClr val="tx1">
                    <a:lumMod val="50000"/>
                    <a:lumOff val="50000"/>
                  </a:schemeClr>
                </a:solidFill>
                <a:latin typeface="Courier New" pitchFamily="49" charset="0"/>
                <a:ea typeface="msgothic" charset="0"/>
                <a:cs typeface="msgothic" charset="0"/>
              </a:rPr>
              <a:t>local.c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9565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BEA0-164D-41C1-A0EE-AC9D75D276C4}"/>
              </a:ext>
            </a:extLst>
          </p:cNvPr>
          <p:cNvSpPr>
            <a:spLocks noGrp="1"/>
          </p:cNvSpPr>
          <p:nvPr>
            <p:ph type="title"/>
          </p:nvPr>
        </p:nvSpPr>
        <p:spPr/>
        <p:txBody>
          <a:bodyPr/>
          <a:lstStyle/>
          <a:p>
            <a:r>
              <a:rPr lang="en-GB" altLang="zh-CN" dirty="0"/>
              <a:t>Resolving Global Symbols</a:t>
            </a:r>
            <a:endParaRPr lang="zh-CN" altLang="en-US" dirty="0"/>
          </a:p>
        </p:txBody>
      </p:sp>
      <p:sp>
        <p:nvSpPr>
          <p:cNvPr id="3" name="内容占位符 2">
            <a:extLst>
              <a:ext uri="{FF2B5EF4-FFF2-40B4-BE49-F238E27FC236}">
                <a16:creationId xmlns:a16="http://schemas.microsoft.com/office/drawing/2014/main" id="{57D5A220-0543-4435-AB73-D334CAB621E1}"/>
              </a:ext>
            </a:extLst>
          </p:cNvPr>
          <p:cNvSpPr>
            <a:spLocks noGrp="1"/>
          </p:cNvSpPr>
          <p:nvPr>
            <p:ph idx="1"/>
          </p:nvPr>
        </p:nvSpPr>
        <p:spPr>
          <a:xfrm>
            <a:off x="396875" y="1362075"/>
            <a:ext cx="8747125" cy="2248302"/>
          </a:xfrm>
        </p:spPr>
        <p:txBody>
          <a:bodyPr/>
          <a:lstStyle/>
          <a:p>
            <a:r>
              <a:rPr lang="en-US" altLang="zh-CN" dirty="0"/>
              <a:t>When unable to find a definition for the reference symbol in any of its input modules, it prints an error message and terminates.</a:t>
            </a:r>
            <a:endParaRPr lang="zh-CN" altLang="en-US" dirty="0"/>
          </a:p>
        </p:txBody>
      </p:sp>
      <p:sp>
        <p:nvSpPr>
          <p:cNvPr id="4" name="Rectangle 3">
            <a:extLst>
              <a:ext uri="{FF2B5EF4-FFF2-40B4-BE49-F238E27FC236}">
                <a16:creationId xmlns:a16="http://schemas.microsoft.com/office/drawing/2014/main" id="{388E40BF-3F0F-4D0C-A00A-A44AFF7C8AE6}"/>
              </a:ext>
            </a:extLst>
          </p:cNvPr>
          <p:cNvSpPr>
            <a:spLocks noChangeArrowheads="1"/>
          </p:cNvSpPr>
          <p:nvPr/>
        </p:nvSpPr>
        <p:spPr bwMode="auto">
          <a:xfrm>
            <a:off x="1828800" y="2209800"/>
            <a:ext cx="5354479" cy="1400577"/>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latin typeface="Courier New" pitchFamily="49" charset="0"/>
                <a:ea typeface="msgothic" charset="0"/>
                <a:cs typeface="msgothic" charset="0"/>
              </a:rPr>
              <a:t>void foo(void);</a:t>
            </a:r>
            <a:endParaRPr lang="en-GB" sz="1800" b="1"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ourier New" pitchFamily="49" charset="0"/>
                <a:ea typeface="msgothic" charset="0"/>
                <a:cs typeface="msgothic" charset="0"/>
              </a:rPr>
              <a:t>i</a:t>
            </a:r>
            <a:r>
              <a:rPr lang="en-GB" sz="1800" b="1" dirty="0">
                <a:latin typeface="Courier New" pitchFamily="49" charset="0"/>
                <a:ea typeface="msgothic" charset="0"/>
                <a:cs typeface="msgothic" charset="0"/>
              </a:rPr>
              <a:t>nt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latin typeface="Courier New" pitchFamily="49" charset="0"/>
                <a:ea typeface="msgothic" charset="0"/>
                <a:cs typeface="msgothic" charset="0"/>
              </a:rPr>
              <a: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a:t>
            </a:r>
          </a:p>
        </p:txBody>
      </p:sp>
      <p:sp>
        <p:nvSpPr>
          <p:cNvPr id="6" name="Rectangle 5">
            <a:extLst>
              <a:ext uri="{FF2B5EF4-FFF2-40B4-BE49-F238E27FC236}">
                <a16:creationId xmlns:a16="http://schemas.microsoft.com/office/drawing/2014/main" id="{B22597DC-E82D-4D20-B0D5-4EE7ED7CD5AD}"/>
              </a:ext>
            </a:extLst>
          </p:cNvPr>
          <p:cNvSpPr>
            <a:spLocks noChangeArrowheads="1"/>
          </p:cNvSpPr>
          <p:nvPr/>
        </p:nvSpPr>
        <p:spPr bwMode="auto">
          <a:xfrm>
            <a:off x="5498935" y="3265428"/>
            <a:ext cx="169819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000000"/>
                </a:solidFill>
                <a:latin typeface="Courier New" pitchFamily="49" charset="0"/>
                <a:ea typeface="msgothic" charset="0"/>
                <a:cs typeface="msgothic" charset="0"/>
              </a:rPr>
              <a:t>linkerror</a:t>
            </a:r>
            <a:r>
              <a:rPr lang="en-GB" sz="1800" b="1" dirty="0" err="1">
                <a:solidFill>
                  <a:srgbClr val="000000"/>
                </a:solidFill>
                <a:latin typeface="Courier New" pitchFamily="49" charset="0"/>
                <a:ea typeface="msgothic" charset="0"/>
                <a:cs typeface="msgothic" charset="0"/>
              </a:rPr>
              <a:t>.c</a:t>
            </a:r>
            <a:endParaRPr lang="en-GB" sz="1800" b="1" dirty="0">
              <a:solidFill>
                <a:srgbClr val="000000"/>
              </a:solidFill>
              <a:latin typeface="Courier New" pitchFamily="49" charset="0"/>
              <a:ea typeface="msgothic" charset="0"/>
              <a:cs typeface="msgothic" charset="0"/>
            </a:endParaRPr>
          </a:p>
        </p:txBody>
      </p:sp>
      <p:sp>
        <p:nvSpPr>
          <p:cNvPr id="11" name="矩形 10">
            <a:extLst>
              <a:ext uri="{FF2B5EF4-FFF2-40B4-BE49-F238E27FC236}">
                <a16:creationId xmlns:a16="http://schemas.microsoft.com/office/drawing/2014/main" id="{15BDD92F-53E9-407E-B147-B7EF8CD954DA}"/>
              </a:ext>
            </a:extLst>
          </p:cNvPr>
          <p:cNvSpPr/>
          <p:nvPr/>
        </p:nvSpPr>
        <p:spPr bwMode="auto">
          <a:xfrm>
            <a:off x="191077" y="3753129"/>
            <a:ext cx="8761845" cy="2666838"/>
          </a:xfrm>
          <a:prstGeom prst="rect">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-Wall -</a:t>
            </a:r>
            <a:r>
              <a:rPr lang="en-US" altLang="zh-CN" sz="1800" dirty="0" err="1">
                <a:latin typeface="Courier New" panose="02070309020205020404" pitchFamily="49" charset="0"/>
                <a:cs typeface="Courier New" panose="02070309020205020404" pitchFamily="49" charset="0"/>
              </a:rPr>
              <a:t>Og</a:t>
            </a:r>
            <a:r>
              <a:rPr lang="en-US" altLang="zh-CN" sz="1800" dirty="0">
                <a:latin typeface="Courier New" panose="02070309020205020404" pitchFamily="49" charset="0"/>
                <a:cs typeface="Courier New" panose="02070309020205020404" pitchFamily="49" charset="0"/>
              </a:rPr>
              <a:t> -S </a:t>
            </a:r>
            <a:r>
              <a:rPr lang="en-US" altLang="zh-CN" sz="1800" dirty="0" err="1">
                <a:latin typeface="Courier New" panose="02070309020205020404" pitchFamily="49" charset="0"/>
                <a:cs typeface="Courier New" panose="02070309020205020404" pitchFamily="49" charset="0"/>
              </a:rPr>
              <a:t>linkerror.c</a:t>
            </a:r>
            <a:endParaRPr lang="en-US" altLang="zh-CN" sz="1800" dirty="0">
              <a:latin typeface="Courier New" panose="02070309020205020404" pitchFamily="49" charset="0"/>
              <a:cs typeface="Courier New" panose="02070309020205020404" pitchFamily="49" charset="0"/>
            </a:endParaRPr>
          </a:p>
          <a:p>
            <a:r>
              <a:rPr lang="en-US" altLang="zh-CN" sz="1800" dirty="0">
                <a:latin typeface="Courier New" panose="02070309020205020404" pitchFamily="49" charset="0"/>
                <a:cs typeface="Courier New" panose="02070309020205020404" pitchFamily="49" charset="0"/>
              </a:rPr>
              <a:t># as -o </a:t>
            </a:r>
            <a:r>
              <a:rPr lang="en-US" altLang="zh-CN" sz="1800" dirty="0" err="1">
                <a:latin typeface="Courier New" panose="02070309020205020404" pitchFamily="49" charset="0"/>
                <a:cs typeface="Courier New" panose="02070309020205020404" pitchFamily="49" charset="0"/>
              </a:rPr>
              <a:t>linkerror.o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linkerror.s</a:t>
            </a:r>
            <a:endParaRPr lang="en-US" altLang="zh-CN" sz="1800" dirty="0">
              <a:latin typeface="Courier New" panose="02070309020205020404" pitchFamily="49" charset="0"/>
              <a:cs typeface="Courier New" panose="02070309020205020404" pitchFamily="49" charset="0"/>
            </a:endParaRPr>
          </a:p>
          <a:p>
            <a:endParaRPr lang="en-US" altLang="zh-CN" sz="1800" dirty="0">
              <a:latin typeface="Courier New" panose="02070309020205020404" pitchFamily="49" charset="0"/>
              <a:cs typeface="Courier New" panose="02070309020205020404" pitchFamily="49" charset="0"/>
            </a:endParaRPr>
          </a:p>
          <a:p>
            <a:endParaRPr lang="en-US" altLang="zh-CN" sz="1800" dirty="0">
              <a:latin typeface="Courier New" panose="02070309020205020404" pitchFamily="49" charset="0"/>
              <a:cs typeface="Courier New" panose="02070309020205020404" pitchFamily="49" charset="0"/>
            </a:endParaRPr>
          </a:p>
          <a:p>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-Wall -</a:t>
            </a:r>
            <a:r>
              <a:rPr lang="en-US" altLang="zh-CN" sz="1800" dirty="0" err="1">
                <a:latin typeface="Courier New" panose="02070309020205020404" pitchFamily="49" charset="0"/>
                <a:cs typeface="Courier New" panose="02070309020205020404" pitchFamily="49" charset="0"/>
              </a:rPr>
              <a:t>Og</a:t>
            </a:r>
            <a:r>
              <a:rPr lang="en-US" altLang="zh-CN" sz="1800" dirty="0">
                <a:latin typeface="Courier New" panose="02070309020205020404" pitchFamily="49" charset="0"/>
                <a:cs typeface="Courier New" panose="02070309020205020404" pitchFamily="49" charset="0"/>
              </a:rPr>
              <a:t> -o </a:t>
            </a:r>
            <a:r>
              <a:rPr lang="en-US" altLang="zh-CN" sz="1800" dirty="0" err="1">
                <a:latin typeface="Courier New" panose="02070309020205020404" pitchFamily="49" charset="0"/>
                <a:cs typeface="Courier New" panose="02070309020205020404" pitchFamily="49" charset="0"/>
              </a:rPr>
              <a:t>linkerror</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linkerror.o</a:t>
            </a:r>
            <a:br>
              <a:rPr lang="en-US" altLang="zh-CN" sz="1800" dirty="0">
                <a:latin typeface="Courier New" panose="02070309020205020404" pitchFamily="49" charset="0"/>
                <a:cs typeface="Courier New" panose="02070309020205020404" pitchFamily="49" charset="0"/>
              </a:rPr>
            </a:br>
            <a:r>
              <a:rPr lang="en-US" altLang="zh-CN" sz="1800" dirty="0" err="1">
                <a:latin typeface="Courier New" panose="02070309020205020404" pitchFamily="49" charset="0"/>
                <a:cs typeface="Courier New" panose="02070309020205020404" pitchFamily="49" charset="0"/>
              </a:rPr>
              <a:t>linkerror.o</a:t>
            </a:r>
            <a:r>
              <a:rPr lang="en-US" altLang="zh-CN" sz="1800" dirty="0">
                <a:latin typeface="Courier New" panose="02070309020205020404" pitchFamily="49" charset="0"/>
                <a:cs typeface="Courier New" panose="02070309020205020404" pitchFamily="49" charset="0"/>
              </a:rPr>
              <a:t>: In function `main’:</a:t>
            </a:r>
            <a:br>
              <a:rPr lang="en-US" altLang="zh-CN" sz="1800" dirty="0">
                <a:latin typeface="Courier New" panose="02070309020205020404" pitchFamily="49" charset="0"/>
                <a:cs typeface="Courier New" panose="02070309020205020404" pitchFamily="49" charset="0"/>
              </a:rPr>
            </a:br>
            <a:r>
              <a:rPr lang="en-US" altLang="zh-CN" sz="1800" dirty="0" err="1">
                <a:latin typeface="Courier New" panose="02070309020205020404" pitchFamily="49" charset="0"/>
                <a:cs typeface="Courier New" panose="02070309020205020404" pitchFamily="49" charset="0"/>
              </a:rPr>
              <a:t>linkerror.c</a:t>
            </a:r>
            <a:r>
              <a:rPr lang="en-US" altLang="zh-CN" sz="1800" dirty="0">
                <a:latin typeface="Courier New" panose="02070309020205020404" pitchFamily="49" charset="0"/>
                <a:cs typeface="Courier New" panose="02070309020205020404" pitchFamily="49" charset="0"/>
              </a:rPr>
              <a:t>:(.text+0x5): undefined reference to `foo’</a:t>
            </a:r>
            <a:br>
              <a:rPr lang="en-US" altLang="zh-CN" sz="1800" dirty="0">
                <a:latin typeface="Courier New" panose="02070309020205020404" pitchFamily="49" charset="0"/>
                <a:cs typeface="Courier New" panose="02070309020205020404" pitchFamily="49" charset="0"/>
              </a:rPr>
            </a:br>
            <a:r>
              <a:rPr lang="en-US" altLang="zh-CN" sz="1800" dirty="0">
                <a:latin typeface="Courier New" panose="02070309020205020404" pitchFamily="49" charset="0"/>
                <a:cs typeface="Courier New" panose="02070309020205020404" pitchFamily="49" charset="0"/>
              </a:rPr>
              <a:t>collect2: error: </a:t>
            </a:r>
            <a:r>
              <a:rPr lang="en-US" altLang="zh-CN" sz="1800" dirty="0" err="1">
                <a:latin typeface="Courier New" panose="02070309020205020404" pitchFamily="49" charset="0"/>
                <a:cs typeface="Courier New" panose="02070309020205020404" pitchFamily="49" charset="0"/>
              </a:rPr>
              <a:t>ld</a:t>
            </a:r>
            <a:r>
              <a:rPr lang="en-US" altLang="zh-CN" sz="1800" dirty="0">
                <a:latin typeface="Courier New" panose="02070309020205020404" pitchFamily="49" charset="0"/>
                <a:cs typeface="Courier New" panose="02070309020205020404" pitchFamily="49" charset="0"/>
              </a:rPr>
              <a:t> returned 1 exit status</a:t>
            </a:r>
          </a:p>
        </p:txBody>
      </p:sp>
      <p:sp>
        <p:nvSpPr>
          <p:cNvPr id="12" name="Rectangle 5">
            <a:extLst>
              <a:ext uri="{FF2B5EF4-FFF2-40B4-BE49-F238E27FC236}">
                <a16:creationId xmlns:a16="http://schemas.microsoft.com/office/drawing/2014/main" id="{1E9AB23A-2A58-456F-81EA-7D30863D024D}"/>
              </a:ext>
            </a:extLst>
          </p:cNvPr>
          <p:cNvSpPr>
            <a:spLocks noChangeArrowheads="1"/>
          </p:cNvSpPr>
          <p:nvPr/>
        </p:nvSpPr>
        <p:spPr bwMode="auto">
          <a:xfrm>
            <a:off x="1066800" y="4424058"/>
            <a:ext cx="6130334" cy="441660"/>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C00000"/>
                </a:solidFill>
                <a:latin typeface="Calibri" panose="020F0502020204030204" pitchFamily="34" charset="0"/>
                <a:ea typeface="msgothic" charset="0"/>
                <a:cs typeface="Calibri" panose="020F0502020204030204" pitchFamily="34" charset="0"/>
              </a:rPr>
              <a:t>Compiler and assembler runs without a hitch.</a:t>
            </a:r>
            <a:endParaRPr lang="en-GB" b="1" dirty="0">
              <a:solidFill>
                <a:srgbClr val="C00000"/>
              </a:solidFill>
              <a:latin typeface="Calibri" panose="020F0502020204030204" pitchFamily="34" charset="0"/>
              <a:ea typeface="msgothic" charset="0"/>
              <a:cs typeface="Calibri" panose="020F0502020204030204" pitchFamily="34" charset="0"/>
            </a:endParaRPr>
          </a:p>
        </p:txBody>
      </p:sp>
      <p:sp>
        <p:nvSpPr>
          <p:cNvPr id="13" name="Rectangle 5">
            <a:extLst>
              <a:ext uri="{FF2B5EF4-FFF2-40B4-BE49-F238E27FC236}">
                <a16:creationId xmlns:a16="http://schemas.microsoft.com/office/drawing/2014/main" id="{F4817BAE-A773-4785-A2AF-F0B6ACF46021}"/>
              </a:ext>
            </a:extLst>
          </p:cNvPr>
          <p:cNvSpPr>
            <a:spLocks noChangeArrowheads="1"/>
          </p:cNvSpPr>
          <p:nvPr/>
        </p:nvSpPr>
        <p:spPr bwMode="auto">
          <a:xfrm>
            <a:off x="1066800" y="5959059"/>
            <a:ext cx="6130334" cy="788807"/>
          </a:xfrm>
          <a:prstGeom prst="rect">
            <a:avLst/>
          </a:prstGeom>
          <a:solidFill>
            <a:srgbClr val="F6F5BD"/>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rgbClr val="C00000"/>
                </a:solidFill>
                <a:latin typeface="Calibri" panose="020F0502020204030204" pitchFamily="34" charset="0"/>
                <a:ea typeface="msgothic" charset="0"/>
                <a:cs typeface="Calibri" panose="020F0502020204030204" pitchFamily="34" charset="0"/>
              </a:rPr>
              <a:t>Linker terminates when it cannot resolve the reference to function foo.</a:t>
            </a:r>
            <a:endParaRPr lang="en-GB" b="1" dirty="0">
              <a:solidFill>
                <a:srgbClr val="C00000"/>
              </a:solidFill>
              <a:latin typeface="Calibri" panose="020F0502020204030204" pitchFamily="34" charset="0"/>
              <a:ea typeface="msgothic" charset="0"/>
              <a:cs typeface="Calibri" panose="020F0502020204030204" pitchFamily="34" charset="0"/>
            </a:endParaRPr>
          </a:p>
        </p:txBody>
      </p:sp>
    </p:spTree>
    <p:extLst>
      <p:ext uri="{BB962C8B-B14F-4D97-AF65-F5344CB8AC3E}">
        <p14:creationId xmlns:p14="http://schemas.microsoft.com/office/powerpoint/2010/main" val="279444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1D57B-AFB6-49C8-99F4-456DF91828DD}"/>
              </a:ext>
            </a:extLst>
          </p:cNvPr>
          <p:cNvSpPr>
            <a:spLocks noGrp="1"/>
          </p:cNvSpPr>
          <p:nvPr>
            <p:ph type="title"/>
          </p:nvPr>
        </p:nvSpPr>
        <p:spPr/>
        <p:txBody>
          <a:bodyPr/>
          <a:lstStyle/>
          <a:p>
            <a:r>
              <a:rPr lang="en-US" altLang="zh-CN" dirty="0"/>
              <a:t>Name Mangling</a:t>
            </a:r>
            <a:endParaRPr lang="zh-CN" altLang="en-US" dirty="0"/>
          </a:p>
        </p:txBody>
      </p:sp>
      <p:sp>
        <p:nvSpPr>
          <p:cNvPr id="3" name="内容占位符 2">
            <a:extLst>
              <a:ext uri="{FF2B5EF4-FFF2-40B4-BE49-F238E27FC236}">
                <a16:creationId xmlns:a16="http://schemas.microsoft.com/office/drawing/2014/main" id="{07F2F1A9-D29D-40F5-AAEC-BC26B8748F25}"/>
              </a:ext>
            </a:extLst>
          </p:cNvPr>
          <p:cNvSpPr>
            <a:spLocks noGrp="1"/>
          </p:cNvSpPr>
          <p:nvPr>
            <p:ph idx="1"/>
          </p:nvPr>
        </p:nvSpPr>
        <p:spPr>
          <a:xfrm>
            <a:off x="396875" y="1362075"/>
            <a:ext cx="8609013" cy="4972050"/>
          </a:xfrm>
        </p:spPr>
        <p:txBody>
          <a:bodyPr/>
          <a:lstStyle/>
          <a:p>
            <a:r>
              <a:rPr lang="en-US" altLang="zh-CN" dirty="0"/>
              <a:t>Override in C++/Java</a:t>
            </a:r>
          </a:p>
          <a:p>
            <a:endParaRPr lang="en-US" altLang="zh-CN" dirty="0"/>
          </a:p>
          <a:p>
            <a:endParaRPr lang="en-US" altLang="zh-CN" dirty="0"/>
          </a:p>
          <a:p>
            <a:endParaRPr lang="en-US" altLang="zh-CN" dirty="0"/>
          </a:p>
          <a:p>
            <a:r>
              <a:rPr lang="en-US" altLang="zh-CN" dirty="0"/>
              <a:t>name mangling encodes the function</a:t>
            </a:r>
            <a:r>
              <a:rPr lang="zh-CN" altLang="en-US" dirty="0"/>
              <a:t>‘</a:t>
            </a:r>
            <a:r>
              <a:rPr lang="en-US" altLang="zh-CN" dirty="0"/>
              <a:t>s signature(argument and return types) into a textual form.</a:t>
            </a:r>
            <a:endParaRPr lang="zh-CN" altLang="en-US" dirty="0"/>
          </a:p>
        </p:txBody>
      </p:sp>
      <p:sp>
        <p:nvSpPr>
          <p:cNvPr id="13" name="Rectangle 4">
            <a:extLst>
              <a:ext uri="{FF2B5EF4-FFF2-40B4-BE49-F238E27FC236}">
                <a16:creationId xmlns:a16="http://schemas.microsoft.com/office/drawing/2014/main" id="{3AB6AAC9-6397-4DC8-B9C5-32641D4A0F38}"/>
              </a:ext>
            </a:extLst>
          </p:cNvPr>
          <p:cNvSpPr/>
          <p:nvPr/>
        </p:nvSpPr>
        <p:spPr>
          <a:xfrm>
            <a:off x="1524000" y="4055364"/>
            <a:ext cx="7086600" cy="2308324"/>
          </a:xfrm>
          <a:prstGeom prst="rect">
            <a:avLst/>
          </a:prstGeom>
        </p:spPr>
        <p:txBody>
          <a:bodyPr wrap="square">
            <a:spAutoFit/>
          </a:bodyPr>
          <a:lstStyle/>
          <a:p>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print(</a:t>
            </a:r>
            <a:r>
              <a:rPr lang="en-US" sz="2400" dirty="0">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 </a:t>
            </a:r>
            <a:r>
              <a:rPr lang="en-US" sz="2400" dirty="0">
                <a:solidFill>
                  <a:srgbClr val="FF000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 f)</a:t>
            </a:r>
          </a:p>
          <a:p>
            <a:r>
              <a:rPr lang="en-US" sz="2400" dirty="0">
                <a:latin typeface="Courier New" panose="02070309020205020404" pitchFamily="49" charset="0"/>
                <a:cs typeface="Courier New" panose="02070309020205020404" pitchFamily="49" charset="0"/>
              </a:rPr>
              <a:t> =&gt; </a:t>
            </a:r>
            <a:r>
              <a:rPr lang="en-US" sz="2400" dirty="0">
                <a:solidFill>
                  <a:schemeClr val="accent6">
                    <a:lumMod val="75000"/>
                  </a:schemeClr>
                </a:solidFill>
                <a:latin typeface="Courier New" panose="02070309020205020404" pitchFamily="49" charset="0"/>
                <a:cs typeface="Courier New" panose="02070309020205020404" pitchFamily="49" charset="0"/>
              </a:rPr>
              <a:t>"_Z5printif"      </a:t>
            </a:r>
            <a:r>
              <a:rPr lang="en-US" sz="2400" dirty="0">
                <a:latin typeface="Courier New" panose="02070309020205020404" pitchFamily="49" charset="0"/>
                <a:cs typeface="Courier New" panose="02070309020205020404" pitchFamily="49" charset="0"/>
              </a:rPr>
              <a:t>(g++)</a:t>
            </a:r>
          </a:p>
          <a:p>
            <a:r>
              <a:rPr lang="en-US" sz="2400" dirty="0">
                <a:solidFill>
                  <a:schemeClr val="accent6">
                    <a:lumMod val="75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 </a:t>
            </a:r>
            <a:r>
              <a:rPr lang="en-US" sz="2400" dirty="0">
                <a:solidFill>
                  <a:schemeClr val="accent6">
                    <a:lumMod val="75000"/>
                  </a:schemeClr>
                </a:solidFill>
                <a:latin typeface="Courier New" panose="02070309020205020404" pitchFamily="49" charset="0"/>
                <a:cs typeface="Courier New" panose="02070309020205020404" pitchFamily="49" charset="0"/>
              </a:rPr>
              <a:t>"?print@@YAXHM@Z"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msvc</a:t>
            </a:r>
            <a:r>
              <a:rPr lang="en-US" sz="2400" dirty="0">
                <a:latin typeface="Courier New" panose="02070309020205020404" pitchFamily="49" charset="0"/>
                <a:cs typeface="Courier New" panose="02070309020205020404" pitchFamily="49" charset="0"/>
              </a:rPr>
              <a:t>++)</a:t>
            </a:r>
          </a:p>
          <a:p>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print(</a:t>
            </a:r>
            <a:r>
              <a:rPr lang="en-US" sz="2400" dirty="0">
                <a:solidFill>
                  <a:srgbClr val="FF0000"/>
                </a:solidFill>
                <a:latin typeface="Courier New" panose="02070309020205020404" pitchFamily="49" charset="0"/>
                <a:cs typeface="Courier New" panose="02070309020205020404" pitchFamily="49" charset="0"/>
              </a:rPr>
              <a:t>float</a:t>
            </a:r>
            <a:r>
              <a:rPr lang="en-US" sz="2400" dirty="0">
                <a:latin typeface="Courier New" panose="02070309020205020404" pitchFamily="49" charset="0"/>
                <a:cs typeface="Courier New" panose="02070309020205020404" pitchFamily="49" charset="0"/>
              </a:rPr>
              <a:t> f, </a:t>
            </a:r>
            <a:r>
              <a:rPr lang="en-US" sz="2400" dirty="0">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a:t>
            </a:r>
          </a:p>
          <a:p>
            <a:r>
              <a:rPr lang="en-US" sz="2400" dirty="0">
                <a:latin typeface="Courier New" panose="02070309020205020404" pitchFamily="49" charset="0"/>
                <a:cs typeface="Courier New" panose="02070309020205020404" pitchFamily="49" charset="0"/>
              </a:rPr>
              <a:t> =&gt; </a:t>
            </a:r>
            <a:r>
              <a:rPr lang="en-US" sz="2400" dirty="0">
                <a:solidFill>
                  <a:schemeClr val="accent6">
                    <a:lumMod val="75000"/>
                  </a:schemeClr>
                </a:solidFill>
                <a:latin typeface="Courier New" panose="02070309020205020404" pitchFamily="49" charset="0"/>
                <a:cs typeface="Courier New" panose="02070309020205020404" pitchFamily="49" charset="0"/>
              </a:rPr>
              <a:t>"_Z5printfi"      </a:t>
            </a:r>
            <a:r>
              <a:rPr lang="en-US" sz="2400" dirty="0">
                <a:latin typeface="Courier New" panose="02070309020205020404" pitchFamily="49" charset="0"/>
                <a:cs typeface="Courier New" panose="02070309020205020404" pitchFamily="49" charset="0"/>
              </a:rPr>
              <a:t>(g++)</a:t>
            </a:r>
            <a:endParaRPr lang="en-US" sz="2400" dirty="0">
              <a:solidFill>
                <a:schemeClr val="accent6">
                  <a:lumMod val="75000"/>
                </a:schemeClr>
              </a:solidFill>
              <a:latin typeface="Courier New" panose="02070309020205020404" pitchFamily="49" charset="0"/>
              <a:cs typeface="Courier New" panose="02070309020205020404" pitchFamily="49" charset="0"/>
            </a:endParaRPr>
          </a:p>
          <a:p>
            <a:r>
              <a:rPr lang="en-US" sz="2400" dirty="0">
                <a:solidFill>
                  <a:schemeClr val="accent6">
                    <a:lumMod val="75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=&gt; </a:t>
            </a:r>
            <a:r>
              <a:rPr lang="en-US" sz="2400" dirty="0">
                <a:solidFill>
                  <a:schemeClr val="accent6">
                    <a:lumMod val="75000"/>
                  </a:schemeClr>
                </a:solidFill>
                <a:latin typeface="Courier New" panose="02070309020205020404" pitchFamily="49" charset="0"/>
                <a:cs typeface="Courier New" panose="02070309020205020404" pitchFamily="49" charset="0"/>
              </a:rPr>
              <a:t>"?print@@YAXMH@Z"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msvc</a:t>
            </a:r>
            <a:r>
              <a:rPr lang="en-US" sz="2400" dirty="0">
                <a:latin typeface="Courier New" panose="02070309020205020404" pitchFamily="49" charset="0"/>
                <a:cs typeface="Courier New" panose="02070309020205020404" pitchFamily="49" charset="0"/>
              </a:rPr>
              <a:t>++)</a:t>
            </a:r>
          </a:p>
        </p:txBody>
      </p:sp>
      <p:graphicFrame>
        <p:nvGraphicFramePr>
          <p:cNvPr id="15" name="表格 14">
            <a:extLst>
              <a:ext uri="{FF2B5EF4-FFF2-40B4-BE49-F238E27FC236}">
                <a16:creationId xmlns:a16="http://schemas.microsoft.com/office/drawing/2014/main" id="{78635F65-07A4-4FE7-96C5-4EBC7C8039C4}"/>
              </a:ext>
            </a:extLst>
          </p:cNvPr>
          <p:cNvGraphicFramePr>
            <a:graphicFrameLocks noGrp="1"/>
          </p:cNvGraphicFramePr>
          <p:nvPr>
            <p:extLst>
              <p:ext uri="{D42A27DB-BD31-4B8C-83A1-F6EECF244321}">
                <p14:modId xmlns:p14="http://schemas.microsoft.com/office/powerpoint/2010/main" val="110821622"/>
              </p:ext>
            </p:extLst>
          </p:nvPr>
        </p:nvGraphicFramePr>
        <p:xfrm>
          <a:off x="393808" y="1848678"/>
          <a:ext cx="3962400" cy="1188720"/>
        </p:xfrm>
        <a:graphic>
          <a:graphicData uri="http://schemas.openxmlformats.org/drawingml/2006/table">
            <a:tbl>
              <a:tblPr firstRow="1" bandRow="1">
                <a:tableStyleId>{17292A2E-F333-43FB-9621-5CBBE7FDCDCB}</a:tableStyleId>
              </a:tblPr>
              <a:tblGrid>
                <a:gridCol w="1358792">
                  <a:extLst>
                    <a:ext uri="{9D8B030D-6E8A-4147-A177-3AD203B41FA5}">
                      <a16:colId xmlns:a16="http://schemas.microsoft.com/office/drawing/2014/main" val="731339634"/>
                    </a:ext>
                  </a:extLst>
                </a:gridCol>
                <a:gridCol w="2603608">
                  <a:extLst>
                    <a:ext uri="{9D8B030D-6E8A-4147-A177-3AD203B41FA5}">
                      <a16:colId xmlns:a16="http://schemas.microsoft.com/office/drawing/2014/main" val="3034098143"/>
                    </a:ext>
                  </a:extLst>
                </a:gridCol>
              </a:tblGrid>
              <a:tr h="370840">
                <a:tc>
                  <a:txBody>
                    <a:bodyPr/>
                    <a:lstStyle/>
                    <a:p>
                      <a:r>
                        <a:rPr lang="en-US" altLang="zh-CN" sz="2000" dirty="0">
                          <a:solidFill>
                            <a:schemeClr val="tx1"/>
                          </a:solidFill>
                        </a:rPr>
                        <a:t>Name</a:t>
                      </a:r>
                      <a:endParaRPr lang="zh-CN" altLang="en-US" sz="2000" b="1" dirty="0">
                        <a:solidFill>
                          <a:schemeClr val="tx1"/>
                        </a:solidFill>
                        <a:latin typeface="+mj-lt"/>
                        <a:cs typeface="Courier New" panose="02070309020205020404" pitchFamily="49" charset="0"/>
                      </a:endParaRPr>
                    </a:p>
                  </a:txBody>
                  <a:tcPr>
                    <a:solidFill>
                      <a:srgbClr val="66CCFF"/>
                    </a:solidFill>
                  </a:tcPr>
                </a:tc>
                <a:tc>
                  <a:txBody>
                    <a:bodyPr/>
                    <a:lstStyle/>
                    <a:p>
                      <a:r>
                        <a:rPr lang="en-US" altLang="zh-CN" sz="2000" dirty="0">
                          <a:solidFill>
                            <a:schemeClr val="tx1"/>
                          </a:solidFill>
                        </a:rPr>
                        <a:t>Referent</a:t>
                      </a:r>
                      <a:endParaRPr lang="zh-CN" altLang="en-US" sz="2000" b="1" dirty="0">
                        <a:solidFill>
                          <a:schemeClr val="tx1"/>
                        </a:solidFill>
                        <a:latin typeface="+mj-lt"/>
                        <a:cs typeface="Courier New" panose="02070309020205020404" pitchFamily="49" charset="0"/>
                      </a:endParaRPr>
                    </a:p>
                  </a:txBody>
                  <a:tcPr>
                    <a:solidFill>
                      <a:srgbClr val="66CCFF"/>
                    </a:solidFill>
                  </a:tcPr>
                </a:tc>
                <a:extLst>
                  <a:ext uri="{0D108BD9-81ED-4DB2-BD59-A6C34878D82A}">
                    <a16:rowId xmlns:a16="http://schemas.microsoft.com/office/drawing/2014/main" val="568976570"/>
                  </a:ext>
                </a:extLst>
              </a:tr>
              <a:tr h="370840">
                <a:tc>
                  <a:txBody>
                    <a:bodyPr/>
                    <a:lstStyle/>
                    <a:p>
                      <a:r>
                        <a:rPr lang="en-US" altLang="zh-CN" sz="2000" dirty="0"/>
                        <a:t>“A”</a:t>
                      </a:r>
                      <a:endParaRPr lang="zh-CN" altLang="en-US" sz="2000" b="1" dirty="0">
                        <a:latin typeface="+mj-lt"/>
                        <a:cs typeface="Courier New" panose="02070309020205020404" pitchFamily="49" charset="0"/>
                      </a:endParaRPr>
                    </a:p>
                  </a:txBody>
                  <a:tcPr/>
                </a:tc>
                <a:tc>
                  <a:txBody>
                    <a:bodyPr/>
                    <a:lstStyle/>
                    <a:p>
                      <a:r>
                        <a:rPr lang="en-US" altLang="zh-CN" sz="2000" dirty="0"/>
                        <a:t>&lt;class A&gt;</a:t>
                      </a:r>
                      <a:endParaRPr lang="zh-CN" altLang="en-US" sz="2000" b="1" dirty="0">
                        <a:latin typeface="+mj-lt"/>
                        <a:cs typeface="Courier New" panose="02070309020205020404" pitchFamily="49" charset="0"/>
                      </a:endParaRPr>
                    </a:p>
                  </a:txBody>
                  <a:tcPr/>
                </a:tc>
                <a:extLst>
                  <a:ext uri="{0D108BD9-81ED-4DB2-BD59-A6C34878D82A}">
                    <a16:rowId xmlns:a16="http://schemas.microsoft.com/office/drawing/2014/main" val="2461509344"/>
                  </a:ext>
                </a:extLst>
              </a:tr>
              <a:tr h="370840">
                <a:tc>
                  <a:txBody>
                    <a:bodyPr/>
                    <a:lstStyle/>
                    <a:p>
                      <a:r>
                        <a:rPr lang="en-US" altLang="zh-CN" sz="2000" dirty="0"/>
                        <a:t>“print”</a:t>
                      </a:r>
                      <a:endParaRPr lang="zh-CN" altLang="en-US" sz="2000" b="1" dirty="0">
                        <a:latin typeface="+mj-lt"/>
                        <a:cs typeface="Courier New" panose="02070309020205020404" pitchFamily="49" charset="0"/>
                      </a:endParaRPr>
                    </a:p>
                  </a:txBody>
                  <a:tcPr/>
                </a:tc>
                <a:tc>
                  <a:txBody>
                    <a:bodyPr/>
                    <a:lstStyle/>
                    <a:p>
                      <a:r>
                        <a:rPr lang="en-US" altLang="zh-CN" sz="2000" dirty="0"/>
                        <a:t>&lt;overload set&gt;</a:t>
                      </a:r>
                      <a:endParaRPr lang="zh-CN" altLang="en-US" sz="2000" b="1" dirty="0">
                        <a:latin typeface="+mj-lt"/>
                        <a:cs typeface="Courier New" panose="02070309020205020404" pitchFamily="49" charset="0"/>
                      </a:endParaRPr>
                    </a:p>
                  </a:txBody>
                  <a:tcPr/>
                </a:tc>
                <a:extLst>
                  <a:ext uri="{0D108BD9-81ED-4DB2-BD59-A6C34878D82A}">
                    <a16:rowId xmlns:a16="http://schemas.microsoft.com/office/drawing/2014/main" val="2674992005"/>
                  </a:ext>
                </a:extLst>
              </a:tr>
            </a:tbl>
          </a:graphicData>
        </a:graphic>
      </p:graphicFrame>
      <p:graphicFrame>
        <p:nvGraphicFramePr>
          <p:cNvPr id="16" name="表格 15">
            <a:extLst>
              <a:ext uri="{FF2B5EF4-FFF2-40B4-BE49-F238E27FC236}">
                <a16:creationId xmlns:a16="http://schemas.microsoft.com/office/drawing/2014/main" id="{49CFE007-78CE-46DD-A11E-6E6FD1E71F4D}"/>
              </a:ext>
            </a:extLst>
          </p:cNvPr>
          <p:cNvGraphicFramePr>
            <a:graphicFrameLocks noGrp="1"/>
          </p:cNvGraphicFramePr>
          <p:nvPr>
            <p:extLst>
              <p:ext uri="{D42A27DB-BD31-4B8C-83A1-F6EECF244321}">
                <p14:modId xmlns:p14="http://schemas.microsoft.com/office/powerpoint/2010/main" val="3280997268"/>
              </p:ext>
            </p:extLst>
          </p:nvPr>
        </p:nvGraphicFramePr>
        <p:xfrm>
          <a:off x="4876801" y="1447800"/>
          <a:ext cx="4106932" cy="1584960"/>
        </p:xfrm>
        <a:graphic>
          <a:graphicData uri="http://schemas.openxmlformats.org/drawingml/2006/table">
            <a:tbl>
              <a:tblPr firstRow="1" bandRow="1">
                <a:tableStyleId>{17292A2E-F333-43FB-9621-5CBBE7FDCDCB}</a:tableStyleId>
              </a:tblPr>
              <a:tblGrid>
                <a:gridCol w="1873611">
                  <a:extLst>
                    <a:ext uri="{9D8B030D-6E8A-4147-A177-3AD203B41FA5}">
                      <a16:colId xmlns:a16="http://schemas.microsoft.com/office/drawing/2014/main" val="731339634"/>
                    </a:ext>
                  </a:extLst>
                </a:gridCol>
                <a:gridCol w="2233321">
                  <a:extLst>
                    <a:ext uri="{9D8B030D-6E8A-4147-A177-3AD203B41FA5}">
                      <a16:colId xmlns:a16="http://schemas.microsoft.com/office/drawing/2014/main" val="3034098143"/>
                    </a:ext>
                  </a:extLst>
                </a:gridCol>
              </a:tblGrid>
              <a:tr h="370840">
                <a:tc>
                  <a:txBody>
                    <a:bodyPr/>
                    <a:lstStyle/>
                    <a:p>
                      <a:r>
                        <a:rPr lang="en-US" altLang="zh-CN" sz="2000" dirty="0">
                          <a:solidFill>
                            <a:schemeClr val="tx1"/>
                          </a:solidFill>
                        </a:rPr>
                        <a:t>Signature</a:t>
                      </a:r>
                      <a:endParaRPr lang="zh-CN" altLang="en-US" sz="2000" b="1" dirty="0">
                        <a:solidFill>
                          <a:schemeClr val="tx1"/>
                        </a:solidFill>
                        <a:latin typeface="Courier New" panose="02070309020205020404" pitchFamily="49" charset="0"/>
                        <a:cs typeface="Courier New" panose="02070309020205020404" pitchFamily="49" charset="0"/>
                      </a:endParaRPr>
                    </a:p>
                  </a:txBody>
                  <a:tcPr>
                    <a:solidFill>
                      <a:srgbClr val="66CCFF"/>
                    </a:solidFill>
                  </a:tcPr>
                </a:tc>
                <a:tc>
                  <a:txBody>
                    <a:bodyPr/>
                    <a:lstStyle/>
                    <a:p>
                      <a:r>
                        <a:rPr lang="en-US" altLang="zh-CN" sz="2000" dirty="0">
                          <a:solidFill>
                            <a:schemeClr val="tx1"/>
                          </a:solidFill>
                        </a:rPr>
                        <a:t>Referent</a:t>
                      </a:r>
                      <a:endParaRPr lang="zh-CN" altLang="en-US" sz="2000" b="1" dirty="0">
                        <a:solidFill>
                          <a:schemeClr val="tx1"/>
                        </a:solidFill>
                        <a:latin typeface="Courier New" panose="02070309020205020404" pitchFamily="49" charset="0"/>
                        <a:cs typeface="Courier New" panose="02070309020205020404" pitchFamily="49" charset="0"/>
                      </a:endParaRPr>
                    </a:p>
                  </a:txBody>
                  <a:tcPr>
                    <a:solidFill>
                      <a:srgbClr val="66CCFF"/>
                    </a:solidFill>
                  </a:tcPr>
                </a:tc>
                <a:extLst>
                  <a:ext uri="{0D108BD9-81ED-4DB2-BD59-A6C34878D82A}">
                    <a16:rowId xmlns:a16="http://schemas.microsoft.com/office/drawing/2014/main" val="568976570"/>
                  </a:ext>
                </a:extLst>
              </a:tr>
              <a:tr h="370840">
                <a:tc>
                  <a:txBody>
                    <a:bodyPr/>
                    <a:lstStyle/>
                    <a:p>
                      <a:r>
                        <a:rPr lang="en-US" altLang="zh-CN" sz="2000" dirty="0"/>
                        <a:t>void(int)</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1&gt;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61509344"/>
                  </a:ext>
                </a:extLst>
              </a:tr>
              <a:tr h="370840">
                <a:tc>
                  <a:txBody>
                    <a:bodyPr/>
                    <a:lstStyle/>
                    <a:p>
                      <a:r>
                        <a:rPr lang="en-US" altLang="zh-CN" sz="2000" dirty="0"/>
                        <a:t>void(char)</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2&gt;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674992005"/>
                  </a:ext>
                </a:extLst>
              </a:tr>
              <a:tr h="370840">
                <a:tc>
                  <a:txBody>
                    <a:bodyPr/>
                    <a:lstStyle/>
                    <a:p>
                      <a:r>
                        <a:rPr lang="en-US" altLang="zh-CN" sz="2000" dirty="0"/>
                        <a:t>void(String)</a:t>
                      </a:r>
                      <a:endParaRPr lang="zh-CN" altLang="en-US" sz="2000" b="1" dirty="0">
                        <a:latin typeface="Courier New" panose="02070309020205020404" pitchFamily="49" charset="0"/>
                        <a:cs typeface="Courier New" panose="02070309020205020404" pitchFamily="49" charset="0"/>
                      </a:endParaRPr>
                    </a:p>
                  </a:txBody>
                  <a:tcPr/>
                </a:tc>
                <a:tc>
                  <a:txBody>
                    <a:bodyPr/>
                    <a:lstStyle/>
                    <a:p>
                      <a:r>
                        <a:rPr lang="en-US" altLang="zh-CN" sz="2000" dirty="0"/>
                        <a:t>&lt;print 3&gt;</a:t>
                      </a:r>
                      <a:endParaRPr lang="zh-CN" altLang="en-US" sz="20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190129288"/>
                  </a:ext>
                </a:extLst>
              </a:tr>
            </a:tbl>
          </a:graphicData>
        </a:graphic>
      </p:graphicFrame>
      <p:cxnSp>
        <p:nvCxnSpPr>
          <p:cNvPr id="7" name="Straight Arrow Connector 9">
            <a:extLst>
              <a:ext uri="{FF2B5EF4-FFF2-40B4-BE49-F238E27FC236}">
                <a16:creationId xmlns:a16="http://schemas.microsoft.com/office/drawing/2014/main" id="{3645D707-A8B6-7F47-9352-397FE3D876B0}"/>
              </a:ext>
            </a:extLst>
          </p:cNvPr>
          <p:cNvCxnSpPr>
            <a:cxnSpLocks/>
          </p:cNvCxnSpPr>
          <p:nvPr/>
        </p:nvCxnSpPr>
        <p:spPr>
          <a:xfrm flipV="1">
            <a:off x="4129088" y="1662562"/>
            <a:ext cx="725558" cy="1188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91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5"/>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0" y="436562"/>
            <a:ext cx="9157228"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How Linker Resolves Duplicate Symbol Names</a:t>
            </a:r>
          </a:p>
        </p:txBody>
      </p:sp>
      <p:sp>
        <p:nvSpPr>
          <p:cNvPr id="24578" name="Rectangle 2"/>
          <p:cNvSpPr>
            <a:spLocks noGrp="1" noChangeArrowheads="1"/>
          </p:cNvSpPr>
          <p:nvPr>
            <p:ph type="body" idx="1"/>
          </p:nvPr>
        </p:nvSpPr>
        <p:spPr>
          <a:xfrm>
            <a:off x="486786" y="1290061"/>
            <a:ext cx="8307387" cy="144621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 symbols are either </a:t>
            </a:r>
            <a:r>
              <a:rPr lang="en-GB" i="1" dirty="0"/>
              <a:t>strong</a:t>
            </a:r>
            <a:r>
              <a:rPr lang="en-GB" dirty="0"/>
              <a:t> or </a:t>
            </a:r>
            <a:r>
              <a:rPr lang="en-GB" i="1" dirty="0"/>
              <a:t>weak</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Strong</a:t>
            </a:r>
            <a:r>
              <a:rPr lang="en-GB" dirty="0"/>
              <a:t>: procedures and initialized global variables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Weak</a:t>
            </a:r>
            <a:r>
              <a:rPr lang="en-GB" dirty="0"/>
              <a:t>: uninitialized global variables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Or ones declared with specifier </a:t>
            </a:r>
            <a:r>
              <a:rPr lang="en-GB" b="1" dirty="0">
                <a:latin typeface="Courier New" charset="0"/>
                <a:ea typeface="Courier New" charset="0"/>
                <a:cs typeface="Courier New" charset="0"/>
              </a:rPr>
              <a:t>extern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t>Compiler exports </a:t>
            </a:r>
            <a:r>
              <a:rPr lang="en-US" altLang="zh-CN" dirty="0"/>
              <a:t>such kind of</a:t>
            </a:r>
            <a:r>
              <a:rPr lang="en-GB" altLang="zh-CN" dirty="0"/>
              <a:t> information and assembler encodes it implicitly in the symbol table of ELF files.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b="1" dirty="0">
              <a:latin typeface="Courier New" charset="0"/>
              <a:ea typeface="Courier New" charset="0"/>
              <a:cs typeface="Courier New" charset="0"/>
            </a:endParaRPr>
          </a:p>
        </p:txBody>
      </p:sp>
      <p:sp>
        <p:nvSpPr>
          <p:cNvPr id="24579" name="Rectangle 3"/>
          <p:cNvSpPr>
            <a:spLocks noChangeArrowheads="1"/>
          </p:cNvSpPr>
          <p:nvPr/>
        </p:nvSpPr>
        <p:spPr bwMode="auto">
          <a:xfrm>
            <a:off x="2470150" y="4655119"/>
            <a:ext cx="1560340"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24580" name="Rectangle 4"/>
          <p:cNvSpPr>
            <a:spLocks noChangeArrowheads="1"/>
          </p:cNvSpPr>
          <p:nvPr/>
        </p:nvSpPr>
        <p:spPr bwMode="auto">
          <a:xfrm>
            <a:off x="4981575" y="4655119"/>
            <a:ext cx="1284624"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24581" name="Rectangle 5"/>
          <p:cNvSpPr>
            <a:spLocks noChangeArrowheads="1"/>
          </p:cNvSpPr>
          <p:nvPr/>
        </p:nvSpPr>
        <p:spPr bwMode="auto">
          <a:xfrm>
            <a:off x="2462213" y="4285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p1.c</a:t>
            </a:r>
          </a:p>
        </p:txBody>
      </p:sp>
      <p:sp>
        <p:nvSpPr>
          <p:cNvPr id="24582" name="Rectangle 6"/>
          <p:cNvSpPr>
            <a:spLocks noChangeArrowheads="1"/>
          </p:cNvSpPr>
          <p:nvPr/>
        </p:nvSpPr>
        <p:spPr bwMode="auto">
          <a:xfrm>
            <a:off x="4976813" y="4285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p2.c</a:t>
            </a:r>
          </a:p>
        </p:txBody>
      </p:sp>
      <p:sp>
        <p:nvSpPr>
          <p:cNvPr id="24583" name="Text Box 7"/>
          <p:cNvSpPr txBox="1">
            <a:spLocks noChangeArrowheads="1"/>
          </p:cNvSpPr>
          <p:nvPr/>
        </p:nvSpPr>
        <p:spPr bwMode="auto">
          <a:xfrm>
            <a:off x="7242175" y="5153593"/>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84" name="Line 8"/>
          <p:cNvSpPr>
            <a:spLocks noChangeShapeType="1"/>
          </p:cNvSpPr>
          <p:nvPr/>
        </p:nvSpPr>
        <p:spPr bwMode="auto">
          <a:xfrm flipH="1">
            <a:off x="6327775" y="5334000"/>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4645594"/>
            <a:ext cx="691321"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weak</a:t>
            </a:r>
          </a:p>
        </p:txBody>
      </p:sp>
      <p:sp>
        <p:nvSpPr>
          <p:cNvPr id="24586" name="Line 10"/>
          <p:cNvSpPr>
            <a:spLocks noChangeShapeType="1"/>
          </p:cNvSpPr>
          <p:nvPr/>
        </p:nvSpPr>
        <p:spPr bwMode="auto">
          <a:xfrm flipH="1">
            <a:off x="6324600" y="4832877"/>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5193282"/>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88" name="Line 12"/>
          <p:cNvSpPr>
            <a:spLocks noChangeShapeType="1"/>
          </p:cNvSpPr>
          <p:nvPr/>
        </p:nvSpPr>
        <p:spPr bwMode="auto">
          <a:xfrm flipH="1">
            <a:off x="1520825" y="5407594"/>
            <a:ext cx="917575" cy="1588"/>
          </a:xfrm>
          <a:prstGeom prst="line">
            <a:avLst/>
          </a:prstGeom>
          <a:noFill/>
          <a:ln w="25560">
            <a:solidFill>
              <a:srgbClr val="990000"/>
            </a:solidFill>
            <a:miter lim="800000"/>
            <a:headEnd type="triangle" w="med" len="med"/>
            <a:tailEnd/>
          </a:ln>
          <a:effectLst/>
        </p:spPr>
        <p:txBody>
          <a:bodyPr/>
          <a:lstStyle/>
          <a:p>
            <a:endParaRPr lang="en-US"/>
          </a:p>
        </p:txBody>
      </p:sp>
      <p:sp>
        <p:nvSpPr>
          <p:cNvPr id="24589" name="Text Box 13"/>
          <p:cNvSpPr txBox="1">
            <a:spLocks noChangeArrowheads="1"/>
          </p:cNvSpPr>
          <p:nvPr/>
        </p:nvSpPr>
        <p:spPr bwMode="auto">
          <a:xfrm>
            <a:off x="704850" y="4651415"/>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90" name="Line 14"/>
          <p:cNvSpPr>
            <a:spLocks noChangeShapeType="1"/>
          </p:cNvSpPr>
          <p:nvPr/>
        </p:nvSpPr>
        <p:spPr bwMode="auto">
          <a:xfrm flipH="1">
            <a:off x="1520825" y="4834468"/>
            <a:ext cx="917575" cy="1588"/>
          </a:xfrm>
          <a:prstGeom prst="line">
            <a:avLst/>
          </a:prstGeom>
          <a:noFill/>
          <a:ln w="25560">
            <a:solidFill>
              <a:srgbClr val="990000"/>
            </a:solidFill>
            <a:miter lim="800000"/>
            <a:headEnd type="triangle" w="med" len="me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Why Linkers? (cont)</a:t>
            </a:r>
          </a:p>
        </p:txBody>
      </p:sp>
      <p:sp>
        <p:nvSpPr>
          <p:cNvPr id="281603" name="Rectangle 3"/>
          <p:cNvSpPr>
            <a:spLocks noGrp="1" noChangeArrowheads="1"/>
          </p:cNvSpPr>
          <p:nvPr>
            <p:ph type="body" idx="1"/>
          </p:nvPr>
        </p:nvSpPr>
        <p:spPr/>
        <p:txBody>
          <a:bodyPr/>
          <a:lstStyle/>
          <a:p>
            <a:r>
              <a:rPr lang="en-US" dirty="0"/>
              <a:t>Reason 2: Efficiency</a:t>
            </a:r>
          </a:p>
          <a:p>
            <a:pPr lvl="1"/>
            <a:r>
              <a:rPr lang="en-US" dirty="0"/>
              <a:t>Time: Separate compilation</a:t>
            </a:r>
          </a:p>
          <a:p>
            <a:pPr lvl="2"/>
            <a:r>
              <a:rPr lang="en-US" dirty="0"/>
              <a:t>Change one source file, compile, and then relink.</a:t>
            </a:r>
          </a:p>
          <a:p>
            <a:pPr lvl="2"/>
            <a:r>
              <a:rPr lang="en-US" dirty="0"/>
              <a:t>No need to recompile other source files.</a:t>
            </a:r>
          </a:p>
          <a:p>
            <a:pPr lvl="2"/>
            <a:r>
              <a:rPr lang="en-US" dirty="0"/>
              <a:t>Can compile multiple files concurrently.</a:t>
            </a:r>
          </a:p>
          <a:p>
            <a:pPr lvl="1"/>
            <a:r>
              <a:rPr lang="en-US" dirty="0"/>
              <a:t>Space: Libraries </a:t>
            </a:r>
          </a:p>
          <a:p>
            <a:pPr lvl="2"/>
            <a:r>
              <a:rPr lang="en-US" dirty="0"/>
              <a:t>Common functions can be aggregated into a single file...</a:t>
            </a:r>
          </a:p>
          <a:p>
            <a:pPr lvl="2"/>
            <a:r>
              <a:rPr lang="en-US" b="1" dirty="0"/>
              <a:t>Option 1: </a:t>
            </a:r>
            <a:r>
              <a:rPr lang="en-US" b="1" i="1" dirty="0"/>
              <a:t>Static Linking</a:t>
            </a:r>
          </a:p>
          <a:p>
            <a:pPr lvl="3"/>
            <a:r>
              <a:rPr lang="en-US" dirty="0"/>
              <a:t>Executable files and running memory images contain only the library code they actually use</a:t>
            </a:r>
          </a:p>
          <a:p>
            <a:pPr lvl="2"/>
            <a:r>
              <a:rPr lang="en-US" b="1" dirty="0"/>
              <a:t>Option 2: </a:t>
            </a:r>
            <a:r>
              <a:rPr lang="en-US" b="1" i="1" dirty="0"/>
              <a:t>Dynamic linking</a:t>
            </a:r>
          </a:p>
          <a:p>
            <a:pPr lvl="3"/>
            <a:r>
              <a:rPr lang="en-US" dirty="0"/>
              <a:t>Executable files contain no library code</a:t>
            </a:r>
          </a:p>
          <a:p>
            <a:pPr lvl="3"/>
            <a:r>
              <a:rPr lang="en-US" dirty="0"/>
              <a:t>During execution, single copy of library code can be shared across all executing processes</a:t>
            </a:r>
          </a:p>
          <a:p>
            <a:pPr marL="1371600" lvl="3" indent="0">
              <a:buNone/>
            </a:pPr>
            <a:endParaRPr lang="en-US" dirty="0"/>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Linker’s Symbol Rules</a:t>
            </a:r>
          </a:p>
        </p:txBody>
      </p:sp>
      <p:sp>
        <p:nvSpPr>
          <p:cNvPr id="25602" name="Rectangle 2"/>
          <p:cNvSpPr>
            <a:spLocks noGrp="1" noChangeArrowheads="1"/>
          </p:cNvSpPr>
          <p:nvPr>
            <p:ph type="body" idx="1"/>
          </p:nvPr>
        </p:nvSpPr>
        <p:spPr>
          <a:xfrm>
            <a:off x="381000" y="1371600"/>
            <a:ext cx="8763000"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1: Multiple strong symbols are not allowed</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Each item can be defined only once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Otherwise: Linker error</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2: Given a strong symbol and multiple weak symbols, choose the strong symbol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References to the weak symbol resolve to the strong symbol</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Rule 3: If there are multiple weak symbols, pick an arbitrary one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Can override this with </a:t>
            </a:r>
            <a:r>
              <a:rPr lang="en-GB" b="1" dirty="0" err="1">
                <a:latin typeface="Courier New" pitchFamily="49" charset="0"/>
              </a:rPr>
              <a:t>gcc</a:t>
            </a:r>
            <a:r>
              <a:rPr lang="en-GB" b="1" dirty="0">
                <a:latin typeface="Courier New" pitchFamily="49" charset="0"/>
              </a:rPr>
              <a:t> –</a:t>
            </a:r>
            <a:r>
              <a:rPr lang="en-GB" b="1" dirty="0" err="1">
                <a:latin typeface="Courier New" pitchFamily="49" charset="0"/>
              </a:rPr>
              <a:t>fno</a:t>
            </a:r>
            <a:r>
              <a:rPr lang="en-GB" b="1" dirty="0">
                <a:latin typeface="Courier New" pitchFamily="49" charset="0"/>
              </a:rPr>
              <a:t>-common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latin typeface="Courier New" pitchFamily="49" charset="0"/>
            </a:endParaRP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ADCE2-FA3A-4B12-81AD-FCEF6BF82823}"/>
              </a:ext>
            </a:extLst>
          </p:cNvPr>
          <p:cNvSpPr>
            <a:spLocks noGrp="1"/>
          </p:cNvSpPr>
          <p:nvPr>
            <p:ph type="title"/>
          </p:nvPr>
        </p:nvSpPr>
        <p:spPr>
          <a:xfrm>
            <a:off x="357018" y="435678"/>
            <a:ext cx="8101182" cy="762000"/>
          </a:xfrm>
        </p:spPr>
        <p:txBody>
          <a:bodyPr/>
          <a:lstStyle/>
          <a:p>
            <a:r>
              <a:rPr lang="en-US" altLang="zh-CN" dirty="0"/>
              <a:t>Convention between Compiler and Linker</a:t>
            </a:r>
            <a:endParaRPr lang="zh-CN" altLang="en-US" dirty="0"/>
          </a:p>
        </p:txBody>
      </p:sp>
      <p:sp>
        <p:nvSpPr>
          <p:cNvPr id="3" name="内容占位符 2">
            <a:extLst>
              <a:ext uri="{FF2B5EF4-FFF2-40B4-BE49-F238E27FC236}">
                <a16:creationId xmlns:a16="http://schemas.microsoft.com/office/drawing/2014/main" id="{20173C8E-F718-4ECD-A930-6FD29373FD9D}"/>
              </a:ext>
            </a:extLst>
          </p:cNvPr>
          <p:cNvSpPr>
            <a:spLocks noGrp="1"/>
          </p:cNvSpPr>
          <p:nvPr>
            <p:ph idx="1"/>
          </p:nvPr>
        </p:nvSpPr>
        <p:spPr>
          <a:xfrm>
            <a:off x="396875" y="1362075"/>
            <a:ext cx="8366125" cy="4972050"/>
          </a:xfrm>
        </p:spPr>
        <p:txBody>
          <a:bodyPr/>
          <a:lstStyle/>
          <a:p>
            <a:r>
              <a:rPr lang="en-US" altLang="zh-CN" dirty="0"/>
              <a:t>Compiler may assign symbols to either COMMON or .</a:t>
            </a:r>
            <a:r>
              <a:rPr lang="en-US" altLang="zh-CN" dirty="0" err="1"/>
              <a:t>bss</a:t>
            </a:r>
            <a:endParaRPr lang="en-US" altLang="zh-CN" dirty="0"/>
          </a:p>
          <a:p>
            <a:pPr lvl="1"/>
            <a:r>
              <a:rPr lang="en-US" altLang="zh-CN" dirty="0"/>
              <a:t>Uninitialized global names is assigned to COMMON.</a:t>
            </a:r>
          </a:p>
          <a:p>
            <a:pPr lvl="1"/>
            <a:r>
              <a:rPr lang="en-US" altLang="zh-CN" dirty="0"/>
              <a:t>-</a:t>
            </a:r>
            <a:r>
              <a:rPr lang="en-US" altLang="zh-CN" dirty="0" err="1"/>
              <a:t>fno</a:t>
            </a:r>
            <a:r>
              <a:rPr lang="en-US" altLang="zh-CN" dirty="0"/>
              <a:t>-common GCC option force uninitialized global names to be assigned in .</a:t>
            </a:r>
            <a:r>
              <a:rPr lang="en-US" altLang="zh-CN" dirty="0" err="1"/>
              <a:t>bss</a:t>
            </a:r>
            <a:r>
              <a:rPr lang="en-US" altLang="zh-CN" dirty="0"/>
              <a:t> section.</a:t>
            </a:r>
          </a:p>
          <a:p>
            <a:pPr lvl="1"/>
            <a:r>
              <a:rPr lang="en-US" altLang="zh-CN" dirty="0"/>
              <a:t>__attribute__((weak))   force global names to be weak.</a:t>
            </a:r>
          </a:p>
          <a:p>
            <a:pPr lvl="1"/>
            <a:endParaRPr lang="en-US" altLang="zh-CN" dirty="0"/>
          </a:p>
          <a:p>
            <a:r>
              <a:rPr lang="en-US" altLang="zh-CN" dirty="0"/>
              <a:t>Sometimes, linker allows multiple modules to define global symbols with the same name.</a:t>
            </a:r>
          </a:p>
          <a:p>
            <a:pPr lvl="1"/>
            <a:r>
              <a:rPr lang="en-US" altLang="zh-CN" dirty="0"/>
              <a:t>The link editor honors the global definition and ignores the weak ones.</a:t>
            </a:r>
            <a:endParaRPr lang="zh-CN" altLang="zh-CN" dirty="0"/>
          </a:p>
          <a:p>
            <a:pPr lvl="1"/>
            <a:r>
              <a:rPr lang="en-US" altLang="zh-CN" dirty="0"/>
              <a:t>Similarly, the link editor honors the COMMON definition and ignores the weak ones.</a:t>
            </a:r>
          </a:p>
          <a:p>
            <a:endParaRPr lang="en-GB" altLang="zh-CN" b="1" dirty="0"/>
          </a:p>
          <a:p>
            <a:pPr lvl="1"/>
            <a:endParaRPr lang="en-US" altLang="zh-CN" dirty="0"/>
          </a:p>
        </p:txBody>
      </p:sp>
    </p:spTree>
    <p:extLst>
      <p:ext uri="{BB962C8B-B14F-4D97-AF65-F5344CB8AC3E}">
        <p14:creationId xmlns:p14="http://schemas.microsoft.com/office/powerpoint/2010/main" val="393273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6625" name="Rectangle 1"/>
          <p:cNvSpPr>
            <a:spLocks noGrp="1" noChangeArrowheads="1"/>
          </p:cNvSpPr>
          <p:nvPr>
            <p:ph type="title" idx="4294967295"/>
          </p:nvPr>
        </p:nvSpPr>
        <p:spPr>
          <a:xfrm>
            <a:off x="427038" y="2841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What if you mess up?</a:t>
            </a:r>
          </a:p>
        </p:txBody>
      </p:sp>
      <p:sp>
        <p:nvSpPr>
          <p:cNvPr id="26626" name="Text Box 2"/>
          <p:cNvSpPr txBox="1">
            <a:spLocks noChangeArrowheads="1"/>
          </p:cNvSpPr>
          <p:nvPr/>
        </p:nvSpPr>
        <p:spPr bwMode="auto">
          <a:xfrm>
            <a:off x="533400" y="31940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7" name="Text Box 3"/>
          <p:cNvSpPr txBox="1">
            <a:spLocks noChangeArrowheads="1"/>
          </p:cNvSpPr>
          <p:nvPr/>
        </p:nvSpPr>
        <p:spPr bwMode="auto">
          <a:xfrm>
            <a:off x="2018500" y="3194049"/>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0" name="Text Box 6"/>
          <p:cNvSpPr txBox="1">
            <a:spLocks noChangeArrowheads="1"/>
          </p:cNvSpPr>
          <p:nvPr/>
        </p:nvSpPr>
        <p:spPr bwMode="auto">
          <a:xfrm>
            <a:off x="543243" y="4114800"/>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1" name="Text Box 7"/>
          <p:cNvSpPr txBox="1">
            <a:spLocks noChangeArrowheads="1"/>
          </p:cNvSpPr>
          <p:nvPr/>
        </p:nvSpPr>
        <p:spPr bwMode="auto">
          <a:xfrm>
            <a:off x="2018500" y="4114799"/>
            <a:ext cx="2156657"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26632" name="Text Box 8"/>
          <p:cNvSpPr txBox="1">
            <a:spLocks noChangeArrowheads="1"/>
          </p:cNvSpPr>
          <p:nvPr/>
        </p:nvSpPr>
        <p:spPr bwMode="auto">
          <a:xfrm>
            <a:off x="533400" y="1078206"/>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3" name="Text Box 9"/>
          <p:cNvSpPr txBox="1">
            <a:spLocks noChangeArrowheads="1"/>
          </p:cNvSpPr>
          <p:nvPr/>
        </p:nvSpPr>
        <p:spPr bwMode="auto">
          <a:xfrm>
            <a:off x="2013737" y="1078205"/>
            <a:ext cx="1786364"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a:t>
            </a:r>
          </a:p>
        </p:txBody>
      </p:sp>
      <p:sp>
        <p:nvSpPr>
          <p:cNvPr id="26634" name="Text Box 10"/>
          <p:cNvSpPr txBox="1">
            <a:spLocks noChangeArrowheads="1"/>
          </p:cNvSpPr>
          <p:nvPr/>
        </p:nvSpPr>
        <p:spPr bwMode="auto">
          <a:xfrm>
            <a:off x="533400" y="2107918"/>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5" name="Text Box 11"/>
          <p:cNvSpPr txBox="1">
            <a:spLocks noChangeArrowheads="1"/>
          </p:cNvSpPr>
          <p:nvPr/>
        </p:nvSpPr>
        <p:spPr bwMode="auto">
          <a:xfrm>
            <a:off x="2018500" y="2107917"/>
            <a:ext cx="1169208"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ourier New" pitchFamily="49" charset="0"/>
                <a:ea typeface="msgothic" charset="0"/>
                <a:cs typeface="msgothic" charset="0"/>
              </a:rPr>
              <a:t>i</a:t>
            </a:r>
            <a:r>
              <a:rPr lang="en-GB" sz="1600" b="1" dirty="0">
                <a:latin typeface="Courier New" pitchFamily="49" charset="0"/>
                <a:ea typeface="msgothic" charset="0"/>
                <a:cs typeface="msgothic" charset="0"/>
              </a:rPr>
              <a:t>nt x=0;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36" name="Text Box 12"/>
          <p:cNvSpPr txBox="1">
            <a:spLocks noChangeArrowheads="1"/>
          </p:cNvSpPr>
          <p:nvPr/>
        </p:nvSpPr>
        <p:spPr bwMode="auto">
          <a:xfrm>
            <a:off x="4491368" y="2169736"/>
            <a:ext cx="3783834" cy="367346"/>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Link error: two definitions of </a:t>
            </a:r>
            <a:r>
              <a:rPr lang="en-GB" sz="1800" dirty="0">
                <a:latin typeface="Courier New" panose="02070309020205020404" pitchFamily="49" charset="0"/>
                <a:ea typeface="msgothic" charset="0"/>
                <a:cs typeface="Courier New" panose="02070309020205020404" pitchFamily="49" charset="0"/>
              </a:rPr>
              <a:t>x</a:t>
            </a:r>
            <a:r>
              <a:rPr lang="en-GB" sz="1800" b="0" dirty="0">
                <a:latin typeface="Calibri" pitchFamily="34" charset="0"/>
                <a:ea typeface="msgothic" charset="0"/>
                <a:cs typeface="msgothic" charset="0"/>
              </a:rPr>
              <a:t> and </a:t>
            </a:r>
            <a:r>
              <a:rPr lang="en-GB" sz="1800" dirty="0">
                <a:latin typeface="Courier New" pitchFamily="49" charset="0"/>
                <a:ea typeface="msgothic" charset="0"/>
                <a:cs typeface="msgothic" charset="0"/>
              </a:rPr>
              <a:t>p1</a:t>
            </a:r>
            <a:endParaRPr lang="en-GB" sz="1800" b="0" dirty="0">
              <a:latin typeface="Calibri" pitchFamily="34" charset="0"/>
              <a:ea typeface="msgothic" charset="0"/>
              <a:cs typeface="msgothic" charset="0"/>
            </a:endParaRPr>
          </a:p>
        </p:txBody>
      </p:sp>
      <p:sp>
        <p:nvSpPr>
          <p:cNvPr id="26637" name="Text Box 13"/>
          <p:cNvSpPr txBox="1">
            <a:spLocks noChangeArrowheads="1"/>
          </p:cNvSpPr>
          <p:nvPr/>
        </p:nvSpPr>
        <p:spPr bwMode="auto">
          <a:xfrm>
            <a:off x="4491368" y="3119343"/>
            <a:ext cx="4231393"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Compiler-dependent.  Might be considered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either one or two definitions of </a:t>
            </a:r>
            <a:r>
              <a:rPr lang="en-GB" sz="1800" dirty="0">
                <a:latin typeface="Courier New" panose="02070309020205020404" pitchFamily="49" charset="0"/>
                <a:ea typeface="msgothic" charset="0"/>
                <a:cs typeface="Courier New" panose="02070309020205020404" pitchFamily="49" charset="0"/>
              </a:rPr>
              <a:t>x</a:t>
            </a:r>
            <a:r>
              <a:rPr lang="en-GB" sz="1800" b="0" dirty="0">
                <a:latin typeface="Calibri" pitchFamily="34" charset="0"/>
                <a:ea typeface="msgothic" charset="0"/>
                <a:cs typeface="msgothic" charset="0"/>
              </a:rPr>
              <a:t>.</a:t>
            </a:r>
          </a:p>
        </p:txBody>
      </p:sp>
      <p:sp>
        <p:nvSpPr>
          <p:cNvPr id="26639" name="Text Box 15"/>
          <p:cNvSpPr txBox="1">
            <a:spLocks noChangeArrowheads="1"/>
          </p:cNvSpPr>
          <p:nvPr/>
        </p:nvSpPr>
        <p:spPr bwMode="auto">
          <a:xfrm>
            <a:off x="4491368" y="4057555"/>
            <a:ext cx="3463618"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Undefined </a:t>
            </a:r>
            <a:r>
              <a:rPr lang="en-GB" sz="1800" b="0" dirty="0" err="1">
                <a:latin typeface="Calibri" pitchFamily="34" charset="0"/>
                <a:ea typeface="msgothic" charset="0"/>
                <a:cs typeface="msgothic" charset="0"/>
              </a:rPr>
              <a:t>behavior</a:t>
            </a:r>
            <a:r>
              <a:rPr lang="en-GB" sz="1800" b="0" dirty="0">
                <a:latin typeface="Calibri" pitchFamily="34" charset="0"/>
                <a:ea typeface="msgothic" charset="0"/>
                <a:cs typeface="msgothic" charset="0"/>
              </a:rPr>
              <a:t>. No link error.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Writes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in </a:t>
            </a:r>
            <a:r>
              <a:rPr lang="en-GB" sz="1800" dirty="0">
                <a:latin typeface="Courier New" pitchFamily="49" charset="0"/>
                <a:ea typeface="msgothic" charset="0"/>
                <a:cs typeface="msgothic" charset="0"/>
              </a:rPr>
              <a:t>p2</a:t>
            </a:r>
            <a:r>
              <a:rPr lang="en-GB" sz="1800" b="0" dirty="0">
                <a:latin typeface="Calibri" panose="020F0502020204030204" pitchFamily="34" charset="0"/>
                <a:ea typeface="msgothic" charset="0"/>
                <a:cs typeface="Calibri" panose="020F0502020204030204" pitchFamily="34" charset="0"/>
              </a:rPr>
              <a:t> </a:t>
            </a:r>
            <a:r>
              <a:rPr lang="en-GB" sz="1800" b="0" dirty="0">
                <a:latin typeface="Calibri" pitchFamily="34" charset="0"/>
                <a:ea typeface="msgothic" charset="0"/>
                <a:cs typeface="msgothic" charset="0"/>
              </a:rPr>
              <a:t>may overwrite </a:t>
            </a:r>
            <a:r>
              <a:rPr lang="en-GB" sz="1800" dirty="0">
                <a:latin typeface="Courier New" pitchFamily="49" charset="0"/>
                <a:ea typeface="msgothic" charset="0"/>
                <a:cs typeface="msgothic" charset="0"/>
              </a:rPr>
              <a:t>y</a:t>
            </a:r>
            <a:r>
              <a:rPr lang="en-GB" sz="1800" b="0" dirty="0">
                <a:latin typeface="Calibri" pitchFamily="34" charset="0"/>
                <a:ea typeface="msgothic" charset="0"/>
                <a:cs typeface="msgothic" charset="0"/>
              </a:rPr>
              <a:t>!</a:t>
            </a:r>
          </a:p>
        </p:txBody>
      </p:sp>
      <p:sp>
        <p:nvSpPr>
          <p:cNvPr id="26641" name="Text Box 17"/>
          <p:cNvSpPr txBox="1">
            <a:spLocks noChangeArrowheads="1"/>
          </p:cNvSpPr>
          <p:nvPr/>
        </p:nvSpPr>
        <p:spPr bwMode="auto">
          <a:xfrm>
            <a:off x="423725" y="5936355"/>
            <a:ext cx="473960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Linker checks for two definitions of one symbol.</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Linker </a:t>
            </a:r>
            <a:r>
              <a:rPr lang="en-GB" sz="1800" b="1" i="1" dirty="0">
                <a:latin typeface="Calibri" pitchFamily="34" charset="0"/>
                <a:ea typeface="msgothic" charset="0"/>
                <a:cs typeface="msgothic" charset="0"/>
              </a:rPr>
              <a:t>does not</a:t>
            </a:r>
            <a:r>
              <a:rPr lang="en-GB" sz="1800" b="1" dirty="0">
                <a:latin typeface="Calibri" pitchFamily="34" charset="0"/>
                <a:ea typeface="msgothic" charset="0"/>
                <a:cs typeface="msgothic" charset="0"/>
              </a:rPr>
              <a:t> </a:t>
            </a:r>
            <a:r>
              <a:rPr lang="en-GB" sz="1800" dirty="0">
                <a:latin typeface="Calibri" pitchFamily="34" charset="0"/>
                <a:ea typeface="msgothic" charset="0"/>
                <a:cs typeface="msgothic" charset="0"/>
              </a:rPr>
              <a:t>check types of references.</a:t>
            </a:r>
            <a:endParaRPr lang="en-GB" sz="1800" b="1" dirty="0">
              <a:latin typeface="Calibri" pitchFamily="34" charset="0"/>
              <a:ea typeface="msgothic" charset="0"/>
              <a:cs typeface="msgothic" charset="0"/>
            </a:endParaRPr>
          </a:p>
        </p:txBody>
      </p:sp>
      <p:sp>
        <p:nvSpPr>
          <p:cNvPr id="26642" name="Text Box 18"/>
          <p:cNvSpPr txBox="1">
            <a:spLocks noChangeArrowheads="1"/>
          </p:cNvSpPr>
          <p:nvPr/>
        </p:nvSpPr>
        <p:spPr bwMode="auto">
          <a:xfrm>
            <a:off x="4486605" y="973336"/>
            <a:ext cx="3523570"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Correct program.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Only one definition of </a:t>
            </a:r>
            <a:r>
              <a:rPr lang="en-GB" sz="1800" dirty="0">
                <a:latin typeface="Courier New" panose="02070309020205020404" pitchFamily="49" charset="0"/>
                <a:ea typeface="msgothic" charset="0"/>
                <a:cs typeface="Courier New" panose="02070309020205020404" pitchFamily="49" charset="0"/>
              </a:rPr>
              <a:t>x, p1, p2</a:t>
            </a:r>
          </a:p>
        </p:txBody>
      </p:sp>
      <p:sp>
        <p:nvSpPr>
          <p:cNvPr id="21" name="Text Box 6">
            <a:extLst>
              <a:ext uri="{FF2B5EF4-FFF2-40B4-BE49-F238E27FC236}">
                <a16:creationId xmlns:a16="http://schemas.microsoft.com/office/drawing/2014/main" id="{B177B31B-4DC6-4574-B3D3-4AB56B0D0E01}"/>
              </a:ext>
            </a:extLst>
          </p:cNvPr>
          <p:cNvSpPr txBox="1">
            <a:spLocks noChangeArrowheads="1"/>
          </p:cNvSpPr>
          <p:nvPr/>
        </p:nvSpPr>
        <p:spPr bwMode="auto">
          <a:xfrm>
            <a:off x="538163" y="5161396"/>
            <a:ext cx="129263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char </a:t>
            </a:r>
            <a:r>
              <a:rPr lang="en-GB" sz="1600" dirty="0">
                <a:latin typeface="Courier New" pitchFamily="49" charset="0"/>
                <a:ea typeface="msgothic" charset="0"/>
                <a:cs typeface="msgothic" charset="0"/>
              </a:rPr>
              <a:t>p1[]</a:t>
            </a:r>
            <a:br>
              <a:rPr lang="en-GB" sz="1600" dirty="0">
                <a:latin typeface="Courier New" pitchFamily="49" charset="0"/>
                <a:ea typeface="msgothic" charset="0"/>
                <a:cs typeface="msgothic" charset="0"/>
              </a:rPr>
            </a:br>
            <a:r>
              <a:rPr lang="en-GB" sz="1600" dirty="0">
                <a:latin typeface="Courier New" pitchFamily="49" charset="0"/>
                <a:ea typeface="msgothic" charset="0"/>
                <a:cs typeface="msgothic" charset="0"/>
              </a:rPr>
              <a:t>  = 0xC3;</a:t>
            </a:r>
            <a:endParaRPr lang="en-GB" sz="1600" b="1" dirty="0">
              <a:latin typeface="Courier New" pitchFamily="49" charset="0"/>
              <a:ea typeface="msgothic" charset="0"/>
              <a:cs typeface="msgothic" charset="0"/>
            </a:endParaRPr>
          </a:p>
        </p:txBody>
      </p:sp>
      <p:sp>
        <p:nvSpPr>
          <p:cNvPr id="22" name="Text Box 7">
            <a:extLst>
              <a:ext uri="{FF2B5EF4-FFF2-40B4-BE49-F238E27FC236}">
                <a16:creationId xmlns:a16="http://schemas.microsoft.com/office/drawing/2014/main" id="{D9392849-6F83-42DD-921C-75037F7399D6}"/>
              </a:ext>
            </a:extLst>
          </p:cNvPr>
          <p:cNvSpPr txBox="1">
            <a:spLocks noChangeArrowheads="1"/>
          </p:cNvSpPr>
          <p:nvPr/>
        </p:nvSpPr>
        <p:spPr bwMode="auto">
          <a:xfrm>
            <a:off x="2018500" y="5161395"/>
            <a:ext cx="2280089" cy="561117"/>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extern void 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p2() { p1(); }</a:t>
            </a:r>
          </a:p>
        </p:txBody>
      </p:sp>
      <p:sp>
        <p:nvSpPr>
          <p:cNvPr id="23" name="Text Box 15">
            <a:extLst>
              <a:ext uri="{FF2B5EF4-FFF2-40B4-BE49-F238E27FC236}">
                <a16:creationId xmlns:a16="http://schemas.microsoft.com/office/drawing/2014/main" id="{D9A737DF-DEA2-4A3E-9A3B-E659A4027CCC}"/>
              </a:ext>
            </a:extLst>
          </p:cNvPr>
          <p:cNvSpPr txBox="1">
            <a:spLocks noChangeArrowheads="1"/>
          </p:cNvSpPr>
          <p:nvPr/>
        </p:nvSpPr>
        <p:spPr bwMode="auto">
          <a:xfrm>
            <a:off x="4486288" y="5104151"/>
            <a:ext cx="3463618" cy="638830"/>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Undefined </a:t>
            </a:r>
            <a:r>
              <a:rPr lang="en-GB" sz="1800" b="0" dirty="0" err="1">
                <a:latin typeface="Calibri" pitchFamily="34" charset="0"/>
                <a:ea typeface="msgothic" charset="0"/>
                <a:cs typeface="msgothic" charset="0"/>
              </a:rPr>
              <a:t>behavior</a:t>
            </a:r>
            <a:r>
              <a:rPr lang="en-GB" sz="1800" b="0" dirty="0">
                <a:latin typeface="Calibri" pitchFamily="34" charset="0"/>
                <a:ea typeface="msgothic" charset="0"/>
                <a:cs typeface="msgothic" charset="0"/>
              </a:rPr>
              <a:t>. No link error.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Call to p1 may crash!</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atin typeface="Calibri" pitchFamily="34" charset="0"/>
            </a:endParaRPr>
          </a:p>
        </p:txBody>
      </p:sp>
      <p:sp>
        <p:nvSpPr>
          <p:cNvPr id="26625" name="Rectangle 1"/>
          <p:cNvSpPr>
            <a:spLocks noGrp="1" noChangeArrowheads="1"/>
          </p:cNvSpPr>
          <p:nvPr>
            <p:ph type="title" idx="4294967295"/>
          </p:nvPr>
        </p:nvSpPr>
        <p:spPr>
          <a:xfrm>
            <a:off x="427038" y="2841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Puzzles</a:t>
            </a:r>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6" name="Text Box 12"/>
          <p:cNvSpPr txBox="1">
            <a:spLocks noChangeArrowheads="1"/>
          </p:cNvSpPr>
          <p:nvPr/>
        </p:nvSpPr>
        <p:spPr bwMode="auto">
          <a:xfrm>
            <a:off x="3819525" y="1304925"/>
            <a:ext cx="4047431"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Link time error: two strong symbols (</a:t>
            </a:r>
            <a:r>
              <a:rPr lang="en-GB" sz="1800">
                <a:latin typeface="Courier New" pitchFamily="49" charset="0"/>
                <a:ea typeface="msgothic" charset="0"/>
                <a:cs typeface="msgothic" charset="0"/>
              </a:rPr>
              <a:t>p1</a:t>
            </a:r>
            <a:r>
              <a:rPr lang="en-GB" sz="1800" b="0">
                <a:latin typeface="Calibri" pitchFamily="34" charset="0"/>
                <a:ea typeface="msgothic" charset="0"/>
                <a:cs typeface="msgothic" charset="0"/>
              </a:rPr>
              <a:t>)</a:t>
            </a:r>
          </a:p>
        </p:txBody>
      </p:sp>
      <p:sp>
        <p:nvSpPr>
          <p:cNvPr id="26637" name="Text Box 13"/>
          <p:cNvSpPr txBox="1">
            <a:spLocks noChangeArrowheads="1"/>
          </p:cNvSpPr>
          <p:nvPr/>
        </p:nvSpPr>
        <p:spPr bwMode="auto">
          <a:xfrm>
            <a:off x="3794125" y="2159000"/>
            <a:ext cx="439707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References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will refer to the same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uninitialized int. Is this what you really want?</a:t>
            </a:r>
          </a:p>
        </p:txBody>
      </p:sp>
      <p:sp>
        <p:nvSpPr>
          <p:cNvPr id="26638" name="Text Box 14"/>
          <p:cNvSpPr txBox="1">
            <a:spLocks noChangeArrowheads="1"/>
          </p:cNvSpPr>
          <p:nvPr/>
        </p:nvSpPr>
        <p:spPr bwMode="auto">
          <a:xfrm>
            <a:off x="3824287" y="3194050"/>
            <a:ext cx="3611671"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Writes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in </a:t>
            </a:r>
            <a:r>
              <a:rPr lang="en-GB" sz="1800">
                <a:latin typeface="Courier New" pitchFamily="49" charset="0"/>
                <a:ea typeface="msgothic" charset="0"/>
                <a:cs typeface="msgothic" charset="0"/>
              </a:rPr>
              <a:t>p2</a:t>
            </a:r>
            <a:r>
              <a:rPr lang="en-GB" sz="1800" b="0">
                <a:latin typeface="Calibri" pitchFamily="34" charset="0"/>
                <a:ea typeface="msgothic" charset="0"/>
                <a:cs typeface="msgothic" charset="0"/>
              </a:rPr>
              <a:t> might overwrite </a:t>
            </a:r>
            <a:r>
              <a:rPr lang="en-GB" sz="1800">
                <a:latin typeface="Courier New" pitchFamily="49" charset="0"/>
                <a:ea typeface="msgothic" charset="0"/>
                <a:cs typeface="msgothic" charset="0"/>
              </a:rPr>
              <a:t>y</a:t>
            </a:r>
            <a:r>
              <a:rPr lang="en-GB" sz="1800" b="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Evil!</a:t>
            </a:r>
          </a:p>
        </p:txBody>
      </p:sp>
      <p:sp>
        <p:nvSpPr>
          <p:cNvPr id="26639" name="Text Box 15"/>
          <p:cNvSpPr txBox="1">
            <a:spLocks noChangeArrowheads="1"/>
          </p:cNvSpPr>
          <p:nvPr/>
        </p:nvSpPr>
        <p:spPr bwMode="auto">
          <a:xfrm>
            <a:off x="3829050" y="4140200"/>
            <a:ext cx="3696631"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Writes to </a:t>
            </a:r>
            <a:r>
              <a:rPr lang="en-GB" sz="1800" dirty="0">
                <a:latin typeface="Courier New" pitchFamily="49" charset="0"/>
                <a:ea typeface="msgothic" charset="0"/>
                <a:cs typeface="msgothic" charset="0"/>
              </a:rPr>
              <a:t>x</a:t>
            </a:r>
            <a:r>
              <a:rPr lang="en-GB" sz="1800" b="0" dirty="0">
                <a:latin typeface="Calibri" pitchFamily="34" charset="0"/>
                <a:ea typeface="msgothic" charset="0"/>
                <a:cs typeface="msgothic" charset="0"/>
              </a:rPr>
              <a:t> in </a:t>
            </a:r>
            <a:r>
              <a:rPr lang="en-GB" sz="1800" dirty="0">
                <a:latin typeface="Courier New" pitchFamily="49" charset="0"/>
                <a:ea typeface="msgothic" charset="0"/>
                <a:cs typeface="msgothic" charset="0"/>
              </a:rPr>
              <a:t>p2</a:t>
            </a:r>
            <a:r>
              <a:rPr lang="en-GB" sz="1800" b="0" dirty="0">
                <a:latin typeface="Calibri" panose="020F0502020204030204" pitchFamily="34" charset="0"/>
                <a:ea typeface="msgothic" charset="0"/>
                <a:cs typeface="Calibri" panose="020F0502020204030204" pitchFamily="34" charset="0"/>
              </a:rPr>
              <a:t> </a:t>
            </a:r>
            <a:r>
              <a:rPr lang="en-GB" sz="1800" b="0" dirty="0">
                <a:latin typeface="Calibri" pitchFamily="34" charset="0"/>
                <a:ea typeface="msgothic" charset="0"/>
                <a:cs typeface="msgothic" charset="0"/>
              </a:rPr>
              <a:t>might overwrite </a:t>
            </a:r>
            <a:r>
              <a:rPr lang="en-GB" sz="1800" dirty="0">
                <a:latin typeface="Courier New" pitchFamily="49" charset="0"/>
                <a:ea typeface="msgothic" charset="0"/>
                <a:cs typeface="msgothic" charset="0"/>
              </a:rPr>
              <a:t>y</a:t>
            </a:r>
            <a:r>
              <a:rPr lang="en-GB" sz="1800" b="0" dirty="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latin typeface="Calibri" pitchFamily="34" charset="0"/>
                <a:ea typeface="msgothic" charset="0"/>
                <a:cs typeface="msgothic" charset="0"/>
              </a:rPr>
              <a:t>Nasty! </a:t>
            </a:r>
          </a:p>
        </p:txBody>
      </p:sp>
      <p:sp>
        <p:nvSpPr>
          <p:cNvPr id="26641" name="Text Box 17"/>
          <p:cNvSpPr txBox="1">
            <a:spLocks noChangeArrowheads="1"/>
          </p:cNvSpPr>
          <p:nvPr/>
        </p:nvSpPr>
        <p:spPr bwMode="auto">
          <a:xfrm>
            <a:off x="440266" y="6051550"/>
            <a:ext cx="4459467"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Important: Linker does not do type checking.</a:t>
            </a:r>
          </a:p>
        </p:txBody>
      </p:sp>
      <p:sp>
        <p:nvSpPr>
          <p:cNvPr id="26642" name="Text Box 18"/>
          <p:cNvSpPr txBox="1">
            <a:spLocks noChangeArrowheads="1"/>
          </p:cNvSpPr>
          <p:nvPr/>
        </p:nvSpPr>
        <p:spPr bwMode="auto">
          <a:xfrm>
            <a:off x="3824287" y="5159375"/>
            <a:ext cx="4654008"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References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will refer to the same initialized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variable.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p:bldP spid="26637" grpId="0"/>
      <p:bldP spid="26638" grpId="0"/>
      <p:bldP spid="26639" grpId="0"/>
      <p:bldP spid="26641" grpId="0"/>
      <p:bldP spid="266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1951672"/>
            <a:ext cx="4267200" cy="2848928"/>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201735" name="Rectangle 7"/>
          <p:cNvSpPr>
            <a:spLocks noGrp="1" noChangeArrowheads="1"/>
          </p:cNvSpPr>
          <p:nvPr>
            <p:ph type="title"/>
          </p:nvPr>
        </p:nvSpPr>
        <p:spPr/>
        <p:txBody>
          <a:bodyPr/>
          <a:lstStyle/>
          <a:p>
            <a:r>
              <a:rPr lang="en-US" dirty="0"/>
              <a:t>Type Mismatch Example</a:t>
            </a:r>
          </a:p>
        </p:txBody>
      </p:sp>
      <p:sp>
        <p:nvSpPr>
          <p:cNvPr id="3" name="Content Placeholder 2"/>
          <p:cNvSpPr>
            <a:spLocks noGrp="1"/>
          </p:cNvSpPr>
          <p:nvPr>
            <p:ph idx="1"/>
          </p:nvPr>
        </p:nvSpPr>
        <p:spPr>
          <a:xfrm>
            <a:off x="396875" y="4876799"/>
            <a:ext cx="7896225" cy="1457325"/>
          </a:xfrm>
        </p:spPr>
        <p:txBody>
          <a:bodyPr/>
          <a:lstStyle/>
          <a:p>
            <a:r>
              <a:rPr lang="en-US" dirty="0"/>
              <a:t>Compiles without any errors or warnings</a:t>
            </a:r>
          </a:p>
          <a:p>
            <a:r>
              <a:rPr lang="en-US" dirty="0"/>
              <a:t>What gets printed?</a:t>
            </a:r>
          </a:p>
        </p:txBody>
      </p:sp>
      <p:sp>
        <p:nvSpPr>
          <p:cNvPr id="201731" name="Rectangle 3"/>
          <p:cNvSpPr>
            <a:spLocks noChangeArrowheads="1"/>
          </p:cNvSpPr>
          <p:nvPr/>
        </p:nvSpPr>
        <p:spPr bwMode="auto">
          <a:xfrm>
            <a:off x="139700" y="1928812"/>
            <a:ext cx="4356100" cy="2871787"/>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8" name="Rectangle 3"/>
          <p:cNvSpPr>
            <a:spLocks noChangeArrowheads="1"/>
          </p:cNvSpPr>
          <p:nvPr/>
        </p:nvSpPr>
        <p:spPr bwMode="auto">
          <a:xfrm>
            <a:off x="2185781"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pic>
        <p:nvPicPr>
          <p:cNvPr id="2" name="Picture 1"/>
          <p:cNvPicPr>
            <a:picLocks noChangeAspect="1"/>
          </p:cNvPicPr>
          <p:nvPr/>
        </p:nvPicPr>
        <p:blipFill rotWithShape="1">
          <a:blip r:embed="rId3"/>
          <a:srcRect b="9830"/>
          <a:stretch/>
        </p:blipFill>
        <p:spPr>
          <a:xfrm>
            <a:off x="3798110" y="5473204"/>
            <a:ext cx="3938833" cy="698996"/>
          </a:xfrm>
          <a:prstGeom prst="rect">
            <a:avLst/>
          </a:prstGeom>
        </p:spPr>
      </p:pic>
    </p:spTree>
    <p:extLst>
      <p:ext uri="{BB962C8B-B14F-4D97-AF65-F5344CB8AC3E}">
        <p14:creationId xmlns:p14="http://schemas.microsoft.com/office/powerpoint/2010/main" val="280260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2743200"/>
            <a:ext cx="4267200" cy="2057400"/>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endParaRPr lang="en-US" sz="1800" dirty="0">
              <a:solidFill>
                <a:srgbClr val="34A327"/>
              </a:solidFill>
              <a:latin typeface="Courier New" charset="0"/>
              <a:ea typeface="Courier New" charset="0"/>
              <a:cs typeface="Courier New" charset="0"/>
            </a:endParaRPr>
          </a:p>
          <a:p>
            <a:endParaRPr lang="en-US" sz="1800" dirty="0">
              <a:solidFill>
                <a:srgbClr val="34A327"/>
              </a:solidFill>
              <a:latin typeface="Courier New" charset="0"/>
              <a:ea typeface="Courier New" charset="0"/>
              <a:cs typeface="Courier New" charset="0"/>
            </a:endParaRPr>
          </a:p>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201735" name="Rectangle 7"/>
          <p:cNvSpPr>
            <a:spLocks noGrp="1" noChangeArrowheads="1"/>
          </p:cNvSpPr>
          <p:nvPr>
            <p:ph type="title"/>
          </p:nvPr>
        </p:nvSpPr>
        <p:spPr/>
        <p:txBody>
          <a:bodyPr/>
          <a:lstStyle/>
          <a:p>
            <a:r>
              <a:rPr lang="en-US" dirty="0"/>
              <a:t>Detecting the Type Mismatch Example</a:t>
            </a:r>
          </a:p>
        </p:txBody>
      </p:sp>
      <p:sp>
        <p:nvSpPr>
          <p:cNvPr id="3" name="Content Placeholder 2"/>
          <p:cNvSpPr>
            <a:spLocks noGrp="1"/>
          </p:cNvSpPr>
          <p:nvPr>
            <p:ph idx="1"/>
          </p:nvPr>
        </p:nvSpPr>
        <p:spPr>
          <a:xfrm>
            <a:off x="396875" y="4876799"/>
            <a:ext cx="7896225" cy="1457325"/>
          </a:xfrm>
        </p:spPr>
        <p:txBody>
          <a:bodyPr/>
          <a:lstStyle/>
          <a:p>
            <a:r>
              <a:rPr lang="en-US" dirty="0"/>
              <a:t>Now we get an error … from the </a:t>
            </a:r>
            <a:r>
              <a:rPr lang="en-US" i="1" dirty="0"/>
              <a:t>compiler</a:t>
            </a:r>
            <a:r>
              <a:rPr lang="en-US" dirty="0"/>
              <a:t>, not the linker.</a:t>
            </a:r>
          </a:p>
          <a:p>
            <a:pPr marL="0" indent="0">
              <a:buNone/>
            </a:pPr>
            <a:r>
              <a:rPr lang="en-US" sz="1800" dirty="0">
                <a:latin typeface="Consolas" panose="020B0609020204030204" pitchFamily="49" charset="0"/>
              </a:rPr>
              <a:t>	mismatch-variable.c:3:8: conflicting types for ‘x’</a:t>
            </a:r>
          </a:p>
          <a:p>
            <a:pPr marL="0" indent="0">
              <a:buNone/>
            </a:pPr>
            <a:r>
              <a:rPr lang="en-US" sz="1800" dirty="0">
                <a:latin typeface="Consolas" panose="020B0609020204030204" pitchFamily="49" charset="0"/>
              </a:rPr>
              <a:t>	mismatch.h:1:17: previous declaration of ‘x’</a:t>
            </a:r>
          </a:p>
        </p:txBody>
      </p:sp>
      <p:sp>
        <p:nvSpPr>
          <p:cNvPr id="201731" name="Rectangle 3"/>
          <p:cNvSpPr>
            <a:spLocks noChangeArrowheads="1"/>
          </p:cNvSpPr>
          <p:nvPr/>
        </p:nvSpPr>
        <p:spPr bwMode="auto">
          <a:xfrm>
            <a:off x="152399" y="2743200"/>
            <a:ext cx="4356100" cy="2057399"/>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000000"/>
                </a:solidFill>
                <a:latin typeface="Courier New" charset="0"/>
                <a:ea typeface="Courier New" charset="0"/>
                <a:cs typeface="Courier New" charset="0"/>
              </a:rPr>
              <a:t>#include "</a:t>
            </a:r>
            <a:r>
              <a:rPr lang="en-US" sz="1800" dirty="0" err="1">
                <a:solidFill>
                  <a:srgbClr val="000000"/>
                </a:solidFill>
                <a:latin typeface="Courier New" charset="0"/>
                <a:ea typeface="Courier New" charset="0"/>
                <a:cs typeface="Courier New" charset="0"/>
              </a:rPr>
              <a:t>mismatch.h</a:t>
            </a:r>
            <a:r>
              <a:rPr lang="en-US" sz="1800" dirty="0">
                <a:solidFill>
                  <a:srgbClr val="000000"/>
                </a:solidFill>
                <a:latin typeface="Courier New" charset="0"/>
                <a:ea typeface="Courier New" charset="0"/>
                <a:cs typeface="Courier New" charset="0"/>
              </a:rPr>
              <a:t>"</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argc</a:t>
            </a:r>
            <a:r>
              <a:rPr lang="en-US" sz="1800" dirty="0">
                <a:solidFill>
                  <a:srgbClr val="000000"/>
                </a:solidFill>
                <a:latin typeface="Courier New" charset="0"/>
                <a:ea typeface="Courier New" charset="0"/>
                <a:cs typeface="Courier New" charset="0"/>
              </a:rPr>
              <a:t>,</a:t>
            </a:r>
          </a:p>
          <a:p>
            <a:r>
              <a:rPr lang="en-US" sz="1800">
                <a:solidFill>
                  <a:srgbClr val="000000"/>
                </a:solidFill>
                <a:latin typeface="Courier New" charset="0"/>
                <a:ea typeface="Courier New" charset="0"/>
                <a:cs typeface="Courier New" charset="0"/>
              </a:rPr>
              <a:t>         </a:t>
            </a:r>
            <a:r>
              <a:rPr lang="en-US" sz="1800" dirty="0">
                <a:solidFill>
                  <a:srgbClr val="34A327"/>
                </a:solidFill>
                <a:latin typeface="Courier New" charset="0"/>
                <a:ea typeface="Courier New" charset="0"/>
                <a:cs typeface="Courier New" charset="0"/>
              </a:rPr>
              <a:t>char</a:t>
            </a:r>
            <a:r>
              <a:rPr lang="en-US" sz="1800" dirty="0">
                <a:solidFill>
                  <a:srgbClr val="000000"/>
                </a:solidFill>
                <a:latin typeface="Courier New" charset="0"/>
                <a:ea typeface="Courier New" charset="0"/>
                <a:cs typeface="Courier New" charset="0"/>
              </a:rPr>
              <a:t> *</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p>
          <a:p>
            <a:r>
              <a:rPr lang="en-US" sz="1800" dirty="0">
                <a:solidFill>
                  <a:srgbClr val="000000"/>
                </a:solidFill>
                <a:latin typeface="Courier New" charset="0"/>
                <a:ea typeface="Courier New" charset="0"/>
                <a:cs typeface="Courier New" charset="0"/>
              </a:rPr>
              <a:t>    </a:t>
            </a:r>
            <a:r>
              <a:rPr lang="en-US" sz="1800" dirty="0">
                <a:solidFill>
                  <a:srgbClr val="D03BFF"/>
                </a:solidFill>
                <a:latin typeface="Courier New" charset="0"/>
                <a:ea typeface="Courier New" charset="0"/>
                <a:cs typeface="Courier New" charset="0"/>
              </a:rPr>
              <a:t>return </a:t>
            </a:r>
            <a:r>
              <a:rPr lang="en-US" sz="1800" dirty="0">
                <a:solidFill>
                  <a:srgbClr val="000000"/>
                </a:solidFill>
                <a:latin typeface="Courier New" charset="0"/>
                <a:ea typeface="Courier New" charset="0"/>
                <a:cs typeface="Courier New" charset="0"/>
              </a:rPr>
              <a:t>0;</a:t>
            </a: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8" name="Rectangle 3"/>
          <p:cNvSpPr>
            <a:spLocks noChangeArrowheads="1"/>
          </p:cNvSpPr>
          <p:nvPr/>
        </p:nvSpPr>
        <p:spPr bwMode="auto">
          <a:xfrm>
            <a:off x="2185781"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chemeClr val="tx1">
                    <a:lumMod val="50000"/>
                    <a:lumOff val="50000"/>
                  </a:schemeClr>
                </a:solidFill>
                <a:latin typeface="Courier New" pitchFamily="49" charset="0"/>
                <a:ea typeface="msgothic" charset="0"/>
                <a:cs typeface="msgothic" charset="0"/>
              </a:rPr>
              <a:t>mismatch-</a:t>
            </a: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9" name="Rectangle 3">
            <a:extLst>
              <a:ext uri="{FF2B5EF4-FFF2-40B4-BE49-F238E27FC236}">
                <a16:creationId xmlns:a16="http://schemas.microsoft.com/office/drawing/2014/main" id="{DE0EC9AE-8A04-48A0-9B26-1C978357744F}"/>
              </a:ext>
            </a:extLst>
          </p:cNvPr>
          <p:cNvSpPr>
            <a:spLocks noChangeArrowheads="1"/>
          </p:cNvSpPr>
          <p:nvPr/>
        </p:nvSpPr>
        <p:spPr bwMode="auto">
          <a:xfrm>
            <a:off x="152398" y="1981199"/>
            <a:ext cx="4356100" cy="600077"/>
          </a:xfrm>
          <a:prstGeom prst="rect">
            <a:avLst/>
          </a:prstGeom>
          <a:solidFill>
            <a:schemeClr val="accent2">
              <a:lumMod val="20000"/>
              <a:lumOff val="80000"/>
            </a:schemeClr>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extern long 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a:t>
            </a:r>
            <a:endParaRPr lang="en-US" sz="1800" dirty="0">
              <a:latin typeface="Courier New"/>
              <a:cs typeface="Courier New"/>
            </a:endParaRPr>
          </a:p>
        </p:txBody>
      </p:sp>
      <p:sp>
        <p:nvSpPr>
          <p:cNvPr id="10" name="Rectangle 3">
            <a:extLst>
              <a:ext uri="{FF2B5EF4-FFF2-40B4-BE49-F238E27FC236}">
                <a16:creationId xmlns:a16="http://schemas.microsoft.com/office/drawing/2014/main" id="{29602A4E-F4AF-47B4-AD52-198A50645C75}"/>
              </a:ext>
            </a:extLst>
          </p:cNvPr>
          <p:cNvSpPr>
            <a:spLocks noChangeArrowheads="1"/>
          </p:cNvSpPr>
          <p:nvPr/>
        </p:nvSpPr>
        <p:spPr bwMode="auto">
          <a:xfrm>
            <a:off x="2165903" y="2265493"/>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mismatch.h</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539883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avoiding type mismatches</a:t>
            </a:r>
          </a:p>
        </p:txBody>
      </p:sp>
      <p:sp>
        <p:nvSpPr>
          <p:cNvPr id="3" name="Content Placeholder 2"/>
          <p:cNvSpPr>
            <a:spLocks noGrp="1"/>
          </p:cNvSpPr>
          <p:nvPr>
            <p:ph idx="1"/>
          </p:nvPr>
        </p:nvSpPr>
        <p:spPr/>
        <p:txBody>
          <a:bodyPr/>
          <a:lstStyle/>
          <a:p>
            <a:r>
              <a:rPr lang="en-US" dirty="0"/>
              <a:t>Avoid global variables as much as possible</a:t>
            </a:r>
          </a:p>
          <a:p>
            <a:r>
              <a:rPr lang="en-US" dirty="0"/>
              <a:t>Use </a:t>
            </a:r>
            <a:r>
              <a:rPr lang="en-US" b="1" dirty="0">
                <a:latin typeface="Courier New" pitchFamily="49" charset="0"/>
                <a:cs typeface="Courier New" pitchFamily="49" charset="0"/>
              </a:rPr>
              <a:t>static</a:t>
            </a:r>
            <a:r>
              <a:rPr lang="en-US" dirty="0"/>
              <a:t> as much as possible</a:t>
            </a:r>
          </a:p>
          <a:p>
            <a:r>
              <a:rPr lang="en-US" dirty="0"/>
              <a:t>Declare </a:t>
            </a:r>
            <a:r>
              <a:rPr lang="en-US" i="1" dirty="0"/>
              <a:t>everything</a:t>
            </a:r>
            <a:r>
              <a:rPr lang="en-US" dirty="0"/>
              <a:t> that’s not </a:t>
            </a:r>
            <a:r>
              <a:rPr lang="en-US" dirty="0">
                <a:latin typeface="Courier New" panose="02070309020205020404" pitchFamily="49" charset="0"/>
                <a:cs typeface="Courier New" panose="02070309020205020404" pitchFamily="49" charset="0"/>
              </a:rPr>
              <a:t>static</a:t>
            </a:r>
            <a:r>
              <a:rPr lang="en-US" dirty="0"/>
              <a:t> in a header file</a:t>
            </a:r>
          </a:p>
          <a:p>
            <a:pPr lvl="1"/>
            <a:r>
              <a:rPr lang="en-US" dirty="0"/>
              <a:t>Make sure to include the header file everywhere it’s relevant</a:t>
            </a:r>
          </a:p>
          <a:p>
            <a:pPr lvl="1"/>
            <a:r>
              <a:rPr lang="en-US" dirty="0"/>
              <a:t>Including the files that define those symbols</a:t>
            </a:r>
          </a:p>
          <a:p>
            <a:r>
              <a:rPr lang="en-US" dirty="0"/>
              <a:t>Always put </a:t>
            </a:r>
            <a:r>
              <a:rPr lang="en-US" dirty="0">
                <a:latin typeface="Courier New" panose="02070309020205020404" pitchFamily="49" charset="0"/>
                <a:cs typeface="Courier New" panose="02070309020205020404" pitchFamily="49" charset="0"/>
              </a:rPr>
              <a:t>extern</a:t>
            </a:r>
            <a:r>
              <a:rPr lang="en-US" dirty="0"/>
              <a:t> on declarations in header files</a:t>
            </a:r>
          </a:p>
          <a:p>
            <a:pPr lvl="1"/>
            <a:r>
              <a:rPr lang="en-US" dirty="0"/>
              <a:t>Unnecessary but harmless for function declarations</a:t>
            </a:r>
          </a:p>
          <a:p>
            <a:pPr lvl="1"/>
            <a:r>
              <a:rPr lang="en-US" dirty="0"/>
              <a:t>Avoids the quirky behavior of extern-less global variables</a:t>
            </a:r>
          </a:p>
          <a:p>
            <a:r>
              <a:rPr lang="en-US" dirty="0"/>
              <a:t>Always write (void) when a function takes no </a:t>
            </a:r>
            <a:r>
              <a:rPr lang="en-US" dirty="0" err="1"/>
              <a:t>args</a:t>
            </a:r>
            <a:endParaRPr lang="en-US" dirty="0"/>
          </a:p>
          <a:p>
            <a:pPr lvl="1"/>
            <a:r>
              <a:rPr lang="en-US" b="1" dirty="0">
                <a:latin typeface="Courier New" panose="02070309020205020404" pitchFamily="49" charset="0"/>
                <a:cs typeface="Courier New" panose="02070309020205020404" pitchFamily="49" charset="0"/>
              </a:rPr>
              <a:t>extern void </a:t>
            </a:r>
            <a:r>
              <a:rPr lang="en-US" b="1" dirty="0" err="1">
                <a:latin typeface="Courier New" panose="02070309020205020404" pitchFamily="49" charset="0"/>
                <a:cs typeface="Courier New" panose="02070309020205020404" pitchFamily="49" charset="0"/>
              </a:rPr>
              <a:t>no_args</a:t>
            </a:r>
            <a:r>
              <a:rPr lang="en-US" b="1" dirty="0">
                <a:latin typeface="Courier New" panose="02070309020205020404" pitchFamily="49" charset="0"/>
                <a:cs typeface="Courier New" panose="02070309020205020404" pitchFamily="49" charset="0"/>
              </a:rPr>
              <a:t>(void);</a:t>
            </a:r>
            <a:r>
              <a:rPr lang="en-US" dirty="0"/>
              <a:t> </a:t>
            </a:r>
          </a:p>
          <a:p>
            <a:pPr lvl="1"/>
            <a:r>
              <a:rPr lang="en-US" dirty="0"/>
              <a:t>Leaving out the </a:t>
            </a:r>
            <a:r>
              <a:rPr lang="en-US" b="1" dirty="0">
                <a:latin typeface="Courier New" panose="02070309020205020404" pitchFamily="49" charset="0"/>
                <a:cs typeface="Courier New" panose="02070309020205020404" pitchFamily="49" charset="0"/>
              </a:rPr>
              <a:t>void</a:t>
            </a:r>
            <a:r>
              <a:rPr lang="en-US" dirty="0"/>
              <a:t> means “I’m </a:t>
            </a:r>
            <a:r>
              <a:rPr lang="en-US" i="1" dirty="0"/>
              <a:t>not saying</a:t>
            </a:r>
            <a:r>
              <a:rPr lang="en-US" dirty="0"/>
              <a:t> what argument list this function takes.”  Turns off argument type checking!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a:t>Use of </a:t>
            </a:r>
            <a:r>
              <a:rPr lang="en-US" dirty="0">
                <a:latin typeface="Courier New" charset="0"/>
                <a:ea typeface="Courier New" charset="0"/>
                <a:cs typeface="Courier New" charset="0"/>
              </a:rPr>
              <a:t>extern</a:t>
            </a:r>
            <a:r>
              <a:rPr lang="en-US" dirty="0"/>
              <a:t> in .h Files (#1)</a:t>
            </a:r>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f() {</a:t>
            </a:r>
          </a:p>
          <a:p>
            <a:r>
              <a:rPr lang="en-US" sz="1800">
                <a:latin typeface="Courier New"/>
                <a:cs typeface="Courier New"/>
              </a:rPr>
              <a:t>  return g+1;</a:t>
            </a:r>
          </a:p>
          <a:p>
            <a:r>
              <a:rPr lang="en-US" sz="1800">
                <a:latin typeface="Courier New"/>
                <a:cs typeface="Courier New"/>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c1.c</a:t>
            </a:r>
          </a:p>
        </p:txBody>
      </p:sp>
      <p:sp>
        <p:nvSpPr>
          <p:cNvPr id="201733" name="Rectangle 5"/>
          <p:cNvSpPr>
            <a:spLocks noChangeArrowheads="1"/>
          </p:cNvSpPr>
          <p:nvPr/>
        </p:nvSpPr>
        <p:spPr bwMode="auto">
          <a:xfrm>
            <a:off x="4572000" y="1332636"/>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err="1">
                <a:solidFill>
                  <a:srgbClr val="000000"/>
                </a:solidFill>
                <a:latin typeface="Courier New"/>
                <a:cs typeface="Courier New"/>
              </a:rPr>
              <a:t>global.h</a:t>
            </a:r>
            <a:endParaRPr lang="en-US">
              <a:solidFill>
                <a:srgbClr val="000000"/>
              </a:solidFill>
              <a:latin typeface="Courier New"/>
              <a:cs typeface="Courier New"/>
            </a:endParaRPr>
          </a:p>
        </p:txBody>
      </p:sp>
      <p:sp>
        <p:nvSpPr>
          <p:cNvPr id="201734" name="Rectangle 6"/>
          <p:cNvSpPr>
            <a:spLocks noChangeArrowheads="1"/>
          </p:cNvSpPr>
          <p:nvPr/>
        </p:nvSpPr>
        <p:spPr bwMode="auto">
          <a:xfrm>
            <a:off x="4648200" y="1792069"/>
            <a:ext cx="1976823" cy="646331"/>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a:latin typeface="Courier New"/>
                <a:cs typeface="Courier New"/>
              </a:rPr>
              <a:t>extern </a:t>
            </a:r>
            <a:r>
              <a:rPr lang="en-US" sz="1800" dirty="0" err="1">
                <a:latin typeface="Courier New"/>
                <a:cs typeface="Courier New"/>
              </a:rPr>
              <a:t>int</a:t>
            </a:r>
            <a:r>
              <a:rPr lang="en-US" sz="1800" dirty="0">
                <a:latin typeface="Courier New"/>
                <a:cs typeface="Courier New"/>
              </a:rPr>
              <a:t> g;</a:t>
            </a:r>
          </a:p>
          <a:p>
            <a:r>
              <a:rPr lang="en-US" sz="1800" dirty="0" err="1">
                <a:latin typeface="Courier New"/>
                <a:cs typeface="Courier New"/>
              </a:rPr>
              <a:t>int</a:t>
            </a:r>
            <a:r>
              <a:rPr lang="en-US" sz="1800" dirty="0">
                <a:latin typeface="Courier New"/>
                <a:cs typeface="Courier New"/>
              </a:rPr>
              <a:t> f();</a:t>
            </a:r>
          </a:p>
        </p:txBody>
      </p:sp>
      <p:sp>
        <p:nvSpPr>
          <p:cNvPr id="7" name="Rectangle 3"/>
          <p:cNvSpPr>
            <a:spLocks noChangeArrowheads="1"/>
          </p:cNvSpPr>
          <p:nvPr/>
        </p:nvSpPr>
        <p:spPr bwMode="auto">
          <a:xfrm>
            <a:off x="825500" y="3605213"/>
            <a:ext cx="5285421" cy="2862322"/>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dirty="0">
                <a:latin typeface="Courier New"/>
                <a:cs typeface="Courier New"/>
              </a:rPr>
              <a:t>#include &lt;</a:t>
            </a:r>
            <a:r>
              <a:rPr lang="en-US" sz="1800" dirty="0" err="1">
                <a:latin typeface="Courier New"/>
                <a:cs typeface="Courier New"/>
              </a:rPr>
              <a:t>stdio.h</a:t>
            </a:r>
            <a:r>
              <a:rPr lang="en-US" sz="1800" dirty="0">
                <a:latin typeface="Courier New"/>
                <a:cs typeface="Courier New"/>
              </a:rPr>
              <a:t>&gt;</a:t>
            </a:r>
          </a:p>
          <a:p>
            <a:r>
              <a:rPr lang="en-US" sz="1800" dirty="0">
                <a:latin typeface="Courier New"/>
                <a:cs typeface="Courier New"/>
              </a:rPr>
              <a:t>#include "</a:t>
            </a:r>
            <a:r>
              <a:rPr lang="en-US" sz="1800" dirty="0" err="1">
                <a:latin typeface="Courier New"/>
                <a:cs typeface="Courier New"/>
              </a:rPr>
              <a:t>global.h</a:t>
            </a:r>
            <a:r>
              <a:rPr lang="en-US" sz="1800" dirty="0">
                <a:latin typeface="Courier New"/>
                <a:cs typeface="Courier New"/>
              </a:rPr>
              <a:t>”</a:t>
            </a:r>
          </a:p>
          <a:p>
            <a:endParaRPr lang="en-US" sz="1800" dirty="0">
              <a:latin typeface="Courier New"/>
              <a:cs typeface="Courier New"/>
            </a:endParaRPr>
          </a:p>
          <a:p>
            <a:r>
              <a:rPr lang="en-US" sz="1800" dirty="0" err="1">
                <a:latin typeface="Courier New"/>
                <a:cs typeface="Courier New"/>
              </a:rPr>
              <a:t>int</a:t>
            </a:r>
            <a:r>
              <a:rPr lang="en-US" sz="1800" dirty="0">
                <a:latin typeface="Courier New"/>
                <a:cs typeface="Courier New"/>
              </a:rPr>
              <a:t> g = 0;</a:t>
            </a:r>
          </a:p>
          <a:p>
            <a:endParaRPr lang="en-US" sz="1800" dirty="0">
              <a:latin typeface="Courier New"/>
              <a:cs typeface="Courier New"/>
            </a:endParaRPr>
          </a:p>
          <a:p>
            <a:r>
              <a:rPr lang="en-US" sz="1800" dirty="0" err="1">
                <a:latin typeface="Courier New"/>
                <a:cs typeface="Courier New"/>
              </a:rPr>
              <a:t>int</a:t>
            </a:r>
            <a:r>
              <a:rPr lang="en-US" sz="1800" dirty="0">
                <a:latin typeface="Courier New"/>
                <a:cs typeface="Courier New"/>
              </a:rPr>
              <a:t> main(</a:t>
            </a:r>
            <a:r>
              <a:rPr lang="en-US" sz="1800" dirty="0" err="1">
                <a:latin typeface="Courier New"/>
                <a:cs typeface="Courier New"/>
              </a:rPr>
              <a:t>int</a:t>
            </a:r>
            <a:r>
              <a:rPr lang="en-US" sz="1800" dirty="0">
                <a:latin typeface="Courier New"/>
                <a:cs typeface="Courier New"/>
              </a:rPr>
              <a:t> </a:t>
            </a:r>
            <a:r>
              <a:rPr lang="en-US" sz="1800" dirty="0" err="1">
                <a:latin typeface="Courier New"/>
                <a:cs typeface="Courier New"/>
              </a:rPr>
              <a:t>argc</a:t>
            </a:r>
            <a:r>
              <a:rPr lang="en-US" sz="1800" dirty="0">
                <a:latin typeface="Courier New"/>
                <a:cs typeface="Courier New"/>
              </a:rPr>
              <a:t>, char </a:t>
            </a:r>
            <a:r>
              <a:rPr lang="en-US" sz="1800" dirty="0" err="1">
                <a:latin typeface="Courier New"/>
                <a:cs typeface="Courier New"/>
              </a:rPr>
              <a:t>argv</a:t>
            </a:r>
            <a:r>
              <a:rPr lang="en-US" sz="1800" dirty="0">
                <a:latin typeface="Courier New"/>
                <a:cs typeface="Courier New"/>
              </a:rPr>
              <a:t>[]) {</a:t>
            </a:r>
          </a:p>
          <a:p>
            <a:r>
              <a:rPr lang="en-US" sz="1800" dirty="0">
                <a:latin typeface="Courier New"/>
                <a:cs typeface="Courier New"/>
              </a:rPr>
              <a:t>  </a:t>
            </a:r>
            <a:r>
              <a:rPr lang="en-US" sz="1800" dirty="0" err="1">
                <a:latin typeface="Courier New"/>
                <a:cs typeface="Courier New"/>
              </a:rPr>
              <a:t>int</a:t>
            </a:r>
            <a:r>
              <a:rPr lang="en-US" sz="1800" dirty="0">
                <a:latin typeface="Courier New"/>
                <a:cs typeface="Courier New"/>
              </a:rPr>
              <a:t> t = f();</a:t>
            </a:r>
          </a:p>
          <a:p>
            <a:r>
              <a:rPr lang="en-US" sz="1800" dirty="0">
                <a:latin typeface="Courier New"/>
                <a:cs typeface="Courier New"/>
              </a:rPr>
              <a:t>  </a:t>
            </a:r>
            <a:r>
              <a:rPr lang="en-US" sz="1800" dirty="0" err="1">
                <a:latin typeface="Courier New"/>
                <a:cs typeface="Courier New"/>
              </a:rPr>
              <a:t>printf</a:t>
            </a:r>
            <a:r>
              <a:rPr lang="en-US" sz="1800" dirty="0">
                <a:latin typeface="Courier New"/>
                <a:cs typeface="Courier New"/>
              </a:rPr>
              <a:t>("Calling f yields %d\n", t);</a:t>
            </a:r>
          </a:p>
          <a:p>
            <a:r>
              <a:rPr lang="en-US" sz="1800" dirty="0">
                <a:latin typeface="Courier New"/>
                <a:cs typeface="Courier New"/>
              </a:rPr>
              <a:t>  return 0;</a:t>
            </a:r>
          </a:p>
          <a:p>
            <a:r>
              <a:rPr lang="en-US" sz="1800" dirty="0">
                <a:latin typeface="Courier New"/>
                <a:cs typeface="Courier New"/>
              </a:rPr>
              <a:t>}</a:t>
            </a: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c2.c</a:t>
            </a:r>
          </a:p>
        </p:txBody>
      </p:sp>
    </p:spTree>
    <p:extLst>
      <p:ext uri="{BB962C8B-B14F-4D97-AF65-F5344CB8AC3E}">
        <p14:creationId xmlns:p14="http://schemas.microsoft.com/office/powerpoint/2010/main" val="2966365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4B5388B-9558-4B5B-AE2F-1AAC3F10D05C}"/>
              </a:ext>
            </a:extLst>
          </p:cNvPr>
          <p:cNvSpPr>
            <a:spLocks noGrp="1" noChangeArrowheads="1"/>
          </p:cNvSpPr>
          <p:nvPr>
            <p:ph type="title"/>
          </p:nvPr>
        </p:nvSpPr>
        <p:spPr>
          <a:xfrm>
            <a:off x="357018" y="435678"/>
            <a:ext cx="7592093" cy="762000"/>
          </a:xfrm>
        </p:spPr>
        <p:txBody>
          <a:bodyPr/>
          <a:lstStyle/>
          <a:p>
            <a:r>
              <a:rPr lang="en-US" dirty="0"/>
              <a:t>Use of .h Files (#2)</a:t>
            </a:r>
          </a:p>
        </p:txBody>
      </p:sp>
      <p:sp>
        <p:nvSpPr>
          <p:cNvPr id="5" name="Rectangle 3">
            <a:extLst>
              <a:ext uri="{FF2B5EF4-FFF2-40B4-BE49-F238E27FC236}">
                <a16:creationId xmlns:a16="http://schemas.microsoft.com/office/drawing/2014/main" id="{4E0B4C42-1261-4C1B-8B51-500EB4209B4B}"/>
              </a:ext>
            </a:extLst>
          </p:cNvPr>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f() {</a:t>
            </a:r>
          </a:p>
          <a:p>
            <a:r>
              <a:rPr lang="en-US" sz="1800">
                <a:latin typeface="Courier New"/>
                <a:cs typeface="Courier New"/>
              </a:rPr>
              <a:t>  return g+1;</a:t>
            </a:r>
          </a:p>
          <a:p>
            <a:r>
              <a:rPr lang="en-US" sz="1800">
                <a:latin typeface="Courier New"/>
                <a:cs typeface="Courier New"/>
              </a:rPr>
              <a:t>}</a:t>
            </a:r>
          </a:p>
        </p:txBody>
      </p:sp>
      <p:sp>
        <p:nvSpPr>
          <p:cNvPr id="6" name="Rectangle 4">
            <a:extLst>
              <a:ext uri="{FF2B5EF4-FFF2-40B4-BE49-F238E27FC236}">
                <a16:creationId xmlns:a16="http://schemas.microsoft.com/office/drawing/2014/main" id="{6AD1D317-6879-4D76-A3FB-07E3A3BB4BCC}"/>
              </a:ext>
            </a:extLst>
          </p:cNvPr>
          <p:cNvSpPr>
            <a:spLocks noChangeArrowheads="1"/>
          </p:cNvSpPr>
          <p:nvPr/>
        </p:nvSpPr>
        <p:spPr bwMode="auto">
          <a:xfrm>
            <a:off x="762000" y="1143000"/>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c1.c</a:t>
            </a:r>
          </a:p>
        </p:txBody>
      </p:sp>
      <p:sp>
        <p:nvSpPr>
          <p:cNvPr id="7" name="Rectangle 5">
            <a:extLst>
              <a:ext uri="{FF2B5EF4-FFF2-40B4-BE49-F238E27FC236}">
                <a16:creationId xmlns:a16="http://schemas.microsoft.com/office/drawing/2014/main" id="{FCAE27A0-426B-41BC-ACD0-77F6DB5242B4}"/>
              </a:ext>
            </a:extLst>
          </p:cNvPr>
          <p:cNvSpPr>
            <a:spLocks noChangeArrowheads="1"/>
          </p:cNvSpPr>
          <p:nvPr/>
        </p:nvSpPr>
        <p:spPr bwMode="auto">
          <a:xfrm>
            <a:off x="4572000" y="912167"/>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err="1">
                <a:solidFill>
                  <a:srgbClr val="000000"/>
                </a:solidFill>
                <a:latin typeface="Courier New"/>
                <a:cs typeface="Courier New"/>
              </a:rPr>
              <a:t>global.h</a:t>
            </a:r>
            <a:endParaRPr lang="en-US">
              <a:solidFill>
                <a:srgbClr val="000000"/>
              </a:solidFill>
              <a:latin typeface="Courier New"/>
              <a:cs typeface="Courier New"/>
            </a:endParaRPr>
          </a:p>
        </p:txBody>
      </p:sp>
      <p:sp>
        <p:nvSpPr>
          <p:cNvPr id="8" name="Rectangle 6">
            <a:extLst>
              <a:ext uri="{FF2B5EF4-FFF2-40B4-BE49-F238E27FC236}">
                <a16:creationId xmlns:a16="http://schemas.microsoft.com/office/drawing/2014/main" id="{EC1ADD7E-04CC-4EEA-B30B-9D4B64ED6906}"/>
              </a:ext>
            </a:extLst>
          </p:cNvPr>
          <p:cNvSpPr>
            <a:spLocks noChangeArrowheads="1"/>
          </p:cNvSpPr>
          <p:nvPr/>
        </p:nvSpPr>
        <p:spPr bwMode="auto">
          <a:xfrm>
            <a:off x="4648200" y="1393180"/>
            <a:ext cx="3217547" cy="2031325"/>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a:latin typeface="Courier New"/>
                <a:cs typeface="Courier New"/>
              </a:rPr>
              <a:t>#</a:t>
            </a:r>
            <a:r>
              <a:rPr lang="en-US" sz="1800" err="1">
                <a:latin typeface="Courier New"/>
                <a:cs typeface="Courier New"/>
              </a:rPr>
              <a:t>ifdef</a:t>
            </a:r>
            <a:r>
              <a:rPr lang="en-US" sz="1800">
                <a:latin typeface="Courier New"/>
                <a:cs typeface="Courier New"/>
              </a:rPr>
              <a:t> INITIALIZE</a:t>
            </a:r>
          </a:p>
          <a:p>
            <a:r>
              <a:rPr lang="en-US" sz="1800">
                <a:latin typeface="Courier New"/>
                <a:cs typeface="Courier New"/>
              </a:rPr>
              <a:t>  </a:t>
            </a:r>
            <a:r>
              <a:rPr lang="en-US" sz="1800" err="1">
                <a:solidFill>
                  <a:srgbClr val="FF0000"/>
                </a:solidFill>
                <a:latin typeface="Courier New"/>
                <a:cs typeface="Courier New"/>
              </a:rPr>
              <a:t>int</a:t>
            </a:r>
            <a:r>
              <a:rPr lang="en-US" sz="1800">
                <a:solidFill>
                  <a:srgbClr val="FF0000"/>
                </a:solidFill>
                <a:latin typeface="Courier New"/>
                <a:cs typeface="Courier New"/>
              </a:rPr>
              <a:t> g = 23;</a:t>
            </a:r>
          </a:p>
          <a:p>
            <a:r>
              <a:rPr lang="en-US" sz="1800">
                <a:solidFill>
                  <a:srgbClr val="FF0000"/>
                </a:solidFill>
                <a:latin typeface="Courier New"/>
                <a:cs typeface="Courier New"/>
              </a:rPr>
              <a:t>  static </a:t>
            </a:r>
            <a:r>
              <a:rPr lang="en-US" sz="1800" err="1">
                <a:solidFill>
                  <a:srgbClr val="FF0000"/>
                </a:solidFill>
                <a:latin typeface="Courier New"/>
                <a:cs typeface="Courier New"/>
              </a:rPr>
              <a:t>int</a:t>
            </a:r>
            <a:r>
              <a:rPr lang="en-US" sz="1800">
                <a:solidFill>
                  <a:srgbClr val="FF0000"/>
                </a:solidFill>
                <a:latin typeface="Courier New"/>
                <a:cs typeface="Courier New"/>
              </a:rPr>
              <a:t> init = 1;</a:t>
            </a:r>
          </a:p>
          <a:p>
            <a:r>
              <a:rPr lang="en-US" sz="1800">
                <a:latin typeface="Courier New"/>
                <a:cs typeface="Courier New"/>
              </a:rPr>
              <a:t>#else</a:t>
            </a:r>
          </a:p>
          <a:p>
            <a:r>
              <a:rPr lang="en-US" sz="1800">
                <a:latin typeface="Courier New"/>
                <a:cs typeface="Courier New"/>
              </a:rPr>
              <a:t>  extern </a:t>
            </a:r>
            <a:r>
              <a:rPr lang="en-US" sz="1800" err="1">
                <a:latin typeface="Courier New"/>
                <a:cs typeface="Courier New"/>
              </a:rPr>
              <a:t>int</a:t>
            </a:r>
            <a:r>
              <a:rPr lang="en-US" sz="1800">
                <a:latin typeface="Courier New"/>
                <a:cs typeface="Courier New"/>
              </a:rPr>
              <a:t> g;</a:t>
            </a:r>
          </a:p>
          <a:p>
            <a:r>
              <a:rPr lang="en-US" sz="1800">
                <a:latin typeface="Courier New"/>
                <a:cs typeface="Courier New"/>
              </a:rPr>
              <a:t>  static </a:t>
            </a:r>
            <a:r>
              <a:rPr lang="en-US" sz="1800" err="1">
                <a:latin typeface="Courier New"/>
                <a:cs typeface="Courier New"/>
              </a:rPr>
              <a:t>int</a:t>
            </a:r>
            <a:r>
              <a:rPr lang="en-US" sz="1800">
                <a:latin typeface="Courier New"/>
                <a:cs typeface="Courier New"/>
              </a:rPr>
              <a:t> init = 0;</a:t>
            </a:r>
          </a:p>
          <a:p>
            <a:r>
              <a:rPr lang="en-US" sz="1800">
                <a:latin typeface="Courier New"/>
                <a:cs typeface="Courier New"/>
              </a:rPr>
              <a:t>#</a:t>
            </a:r>
            <a:r>
              <a:rPr lang="en-US" sz="1800" err="1">
                <a:latin typeface="Courier New"/>
                <a:cs typeface="Courier New"/>
              </a:rPr>
              <a:t>endif</a:t>
            </a:r>
            <a:endParaRPr lang="en-US" sz="1800">
              <a:latin typeface="Courier New"/>
              <a:cs typeface="Courier New"/>
            </a:endParaRPr>
          </a:p>
        </p:txBody>
      </p:sp>
      <p:sp>
        <p:nvSpPr>
          <p:cNvPr id="9" name="Rectangle 3">
            <a:extLst>
              <a:ext uri="{FF2B5EF4-FFF2-40B4-BE49-F238E27FC236}">
                <a16:creationId xmlns:a16="http://schemas.microsoft.com/office/drawing/2014/main" id="{723D345A-C39A-4C6A-A233-24A77AF3F127}"/>
              </a:ext>
            </a:extLst>
          </p:cNvPr>
          <p:cNvSpPr>
            <a:spLocks noChangeArrowheads="1"/>
          </p:cNvSpPr>
          <p:nvPr/>
        </p:nvSpPr>
        <p:spPr bwMode="auto">
          <a:xfrm>
            <a:off x="825500" y="3605213"/>
            <a:ext cx="5285421" cy="3139321"/>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a:solidFill>
                  <a:srgbClr val="FF0000"/>
                </a:solidFill>
                <a:latin typeface="Courier New"/>
                <a:cs typeface="Courier New"/>
              </a:rPr>
              <a:t>#define INITIALIZE</a:t>
            </a:r>
          </a:p>
          <a:p>
            <a:r>
              <a:rPr lang="en-US" sz="1800">
                <a:latin typeface="Courier New"/>
                <a:cs typeface="Courier New"/>
              </a:rPr>
              <a:t>#include &lt;</a:t>
            </a:r>
            <a:r>
              <a:rPr lang="en-US" sz="1800" err="1">
                <a:latin typeface="Courier New"/>
                <a:cs typeface="Courier New"/>
              </a:rPr>
              <a:t>stdio.h</a:t>
            </a:r>
            <a:r>
              <a:rPr lang="en-US" sz="1800">
                <a:latin typeface="Courier New"/>
                <a:cs typeface="Courier New"/>
              </a:rPr>
              <a:t>&gt;</a:t>
            </a:r>
          </a:p>
          <a:p>
            <a:r>
              <a:rPr lang="en-US" sz="1800">
                <a:latin typeface="Courier New"/>
                <a:cs typeface="Courier New"/>
              </a:rPr>
              <a:t>#include "</a:t>
            </a:r>
            <a:r>
              <a:rPr lang="en-US" sz="1800" err="1">
                <a:latin typeface="Courier New"/>
                <a:cs typeface="Courier New"/>
              </a:rPr>
              <a:t>global.h</a:t>
            </a:r>
            <a:r>
              <a:rPr lang="en-US" sz="1800">
                <a:latin typeface="Courier New"/>
                <a:cs typeface="Courier New"/>
              </a:rPr>
              <a:t>"</a:t>
            </a:r>
          </a:p>
          <a:p>
            <a:endParaRPr lang="en-US" sz="1800">
              <a:latin typeface="Courier New"/>
              <a:cs typeface="Courier New"/>
            </a:endParaRPr>
          </a:p>
          <a:p>
            <a:r>
              <a:rPr lang="en-US" sz="1800" err="1">
                <a:latin typeface="Courier New"/>
                <a:cs typeface="Courier New"/>
              </a:rPr>
              <a:t>int</a:t>
            </a:r>
            <a:r>
              <a:rPr lang="en-US" sz="1800">
                <a:latin typeface="Courier New"/>
                <a:cs typeface="Courier New"/>
              </a:rPr>
              <a:t> main(</a:t>
            </a:r>
            <a:r>
              <a:rPr lang="en-US" sz="1800" err="1">
                <a:latin typeface="Courier New"/>
                <a:cs typeface="Courier New"/>
              </a:rPr>
              <a:t>int</a:t>
            </a:r>
            <a:r>
              <a:rPr lang="en-US" sz="1800">
                <a:latin typeface="Courier New"/>
                <a:cs typeface="Courier New"/>
              </a:rPr>
              <a:t> </a:t>
            </a:r>
            <a:r>
              <a:rPr lang="en-US" sz="1800" err="1">
                <a:latin typeface="Courier New"/>
                <a:cs typeface="Courier New"/>
              </a:rPr>
              <a:t>argc</a:t>
            </a:r>
            <a:r>
              <a:rPr lang="en-US" sz="1800">
                <a:latin typeface="Courier New"/>
                <a:cs typeface="Courier New"/>
              </a:rPr>
              <a:t>, char** </a:t>
            </a:r>
            <a:r>
              <a:rPr lang="en-US" sz="1800" err="1">
                <a:latin typeface="Courier New"/>
                <a:cs typeface="Courier New"/>
              </a:rPr>
              <a:t>argv</a:t>
            </a:r>
            <a:r>
              <a:rPr lang="en-US" sz="1800">
                <a:latin typeface="Courier New"/>
                <a:cs typeface="Courier New"/>
              </a:rPr>
              <a:t>) {</a:t>
            </a:r>
          </a:p>
          <a:p>
            <a:r>
              <a:rPr lang="en-US" sz="1800">
                <a:latin typeface="Courier New"/>
                <a:cs typeface="Courier New"/>
              </a:rPr>
              <a:t>  if (</a:t>
            </a:r>
            <a:r>
              <a:rPr lang="en-US" sz="1800" err="1">
                <a:latin typeface="Courier New"/>
                <a:cs typeface="Courier New"/>
              </a:rPr>
              <a:t>init</a:t>
            </a:r>
            <a:r>
              <a:rPr lang="en-US" sz="1800">
                <a:latin typeface="Courier New"/>
                <a:cs typeface="Courier New"/>
              </a:rPr>
              <a:t>)</a:t>
            </a:r>
          </a:p>
          <a:p>
            <a:r>
              <a:rPr lang="en-US" sz="1800">
                <a:latin typeface="Courier New"/>
                <a:cs typeface="Courier New"/>
              </a:rPr>
              <a:t>    // do something, e.g., g=31;</a:t>
            </a:r>
          </a:p>
          <a:p>
            <a:r>
              <a:rPr lang="en-US" sz="1800">
                <a:latin typeface="Courier New"/>
                <a:cs typeface="Courier New"/>
              </a:rPr>
              <a:t>  </a:t>
            </a:r>
            <a:r>
              <a:rPr lang="en-US" sz="1800" err="1">
                <a:latin typeface="Courier New"/>
                <a:cs typeface="Courier New"/>
              </a:rPr>
              <a:t>int</a:t>
            </a:r>
            <a:r>
              <a:rPr lang="en-US" sz="1800">
                <a:latin typeface="Courier New"/>
                <a:cs typeface="Courier New"/>
              </a:rPr>
              <a:t> t = f();</a:t>
            </a:r>
          </a:p>
          <a:p>
            <a:r>
              <a:rPr lang="en-US" sz="1800">
                <a:latin typeface="Courier New"/>
                <a:cs typeface="Courier New"/>
              </a:rPr>
              <a:t>  </a:t>
            </a:r>
            <a:r>
              <a:rPr lang="en-US" sz="1800" err="1">
                <a:latin typeface="Courier New"/>
                <a:cs typeface="Courier New"/>
              </a:rPr>
              <a:t>printf</a:t>
            </a:r>
            <a:r>
              <a:rPr lang="en-US" sz="1800">
                <a:latin typeface="Courier New"/>
                <a:cs typeface="Courier New"/>
              </a:rPr>
              <a:t>("Calling f yields %d\n", t);</a:t>
            </a:r>
          </a:p>
          <a:p>
            <a:r>
              <a:rPr lang="en-US" sz="1800">
                <a:latin typeface="Courier New"/>
                <a:cs typeface="Courier New"/>
              </a:rPr>
              <a:t>  return 0;</a:t>
            </a:r>
          </a:p>
          <a:p>
            <a:r>
              <a:rPr lang="en-US" sz="1800">
                <a:latin typeface="Courier New"/>
                <a:cs typeface="Courier New"/>
              </a:rPr>
              <a:t>}</a:t>
            </a:r>
          </a:p>
        </p:txBody>
      </p:sp>
      <p:sp>
        <p:nvSpPr>
          <p:cNvPr id="10" name="Rectangle 4">
            <a:extLst>
              <a:ext uri="{FF2B5EF4-FFF2-40B4-BE49-F238E27FC236}">
                <a16:creationId xmlns:a16="http://schemas.microsoft.com/office/drawing/2014/main" id="{CE8DA90A-D132-4673-9AE5-18E9EC0243F3}"/>
              </a:ext>
            </a:extLst>
          </p:cNvPr>
          <p:cNvSpPr>
            <a:spLocks noChangeArrowheads="1"/>
          </p:cNvSpPr>
          <p:nvPr/>
        </p:nvSpPr>
        <p:spPr bwMode="auto">
          <a:xfrm>
            <a:off x="762000" y="3195935"/>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a:solidFill>
                  <a:srgbClr val="000000"/>
                </a:solidFill>
                <a:latin typeface="Courier New"/>
                <a:cs typeface="Courier New"/>
              </a:rPr>
              <a:t>c2.c</a:t>
            </a:r>
          </a:p>
        </p:txBody>
      </p:sp>
      <p:grpSp>
        <p:nvGrpSpPr>
          <p:cNvPr id="11" name="Group 8">
            <a:extLst>
              <a:ext uri="{FF2B5EF4-FFF2-40B4-BE49-F238E27FC236}">
                <a16:creationId xmlns:a16="http://schemas.microsoft.com/office/drawing/2014/main" id="{59A91EC8-DDB7-4E65-AB93-3B764AA8DF1F}"/>
              </a:ext>
            </a:extLst>
          </p:cNvPr>
          <p:cNvGrpSpPr/>
          <p:nvPr/>
        </p:nvGrpSpPr>
        <p:grpSpPr>
          <a:xfrm>
            <a:off x="1077686" y="3940628"/>
            <a:ext cx="6882311" cy="838200"/>
            <a:chOff x="1077686" y="3940628"/>
            <a:chExt cx="6882311" cy="838200"/>
          </a:xfrm>
        </p:grpSpPr>
        <p:sp>
          <p:nvSpPr>
            <p:cNvPr id="12" name="Rectangle 1">
              <a:extLst>
                <a:ext uri="{FF2B5EF4-FFF2-40B4-BE49-F238E27FC236}">
                  <a16:creationId xmlns:a16="http://schemas.microsoft.com/office/drawing/2014/main" id="{3174F8A9-C454-4E2C-A832-75A19ECC8CC4}"/>
                </a:ext>
              </a:extLst>
            </p:cNvPr>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err="1">
                  <a:solidFill>
                    <a:srgbClr val="FF0000"/>
                  </a:solidFill>
                  <a:latin typeface="Courier New"/>
                  <a:cs typeface="Courier New"/>
                </a:rPr>
                <a:t>int</a:t>
              </a:r>
              <a:r>
                <a:rPr lang="en-US" sz="1800">
                  <a:solidFill>
                    <a:srgbClr val="FF0000"/>
                  </a:solidFill>
                  <a:latin typeface="Courier New"/>
                  <a:cs typeface="Courier New"/>
                </a:rPr>
                <a:t> g = 23;</a:t>
              </a:r>
            </a:p>
            <a:p>
              <a:r>
                <a:rPr lang="en-US" sz="1800">
                  <a:solidFill>
                    <a:srgbClr val="FF0000"/>
                  </a:solidFill>
                  <a:latin typeface="Courier New"/>
                  <a:cs typeface="Courier New"/>
                </a:rPr>
                <a:t>static </a:t>
              </a:r>
              <a:r>
                <a:rPr lang="en-US" sz="1800" err="1">
                  <a:solidFill>
                    <a:srgbClr val="FF0000"/>
                  </a:solidFill>
                  <a:latin typeface="Courier New"/>
                  <a:cs typeface="Courier New"/>
                </a:rPr>
                <a:t>int</a:t>
              </a:r>
              <a:r>
                <a:rPr lang="en-US" sz="1800">
                  <a:solidFill>
                    <a:srgbClr val="FF0000"/>
                  </a:solidFill>
                  <a:latin typeface="Courier New"/>
                  <a:cs typeface="Courier New"/>
                </a:rPr>
                <a:t> </a:t>
              </a:r>
              <a:r>
                <a:rPr lang="en-US" sz="1800" err="1">
                  <a:solidFill>
                    <a:srgbClr val="FF0000"/>
                  </a:solidFill>
                  <a:latin typeface="Courier New"/>
                  <a:cs typeface="Courier New"/>
                </a:rPr>
                <a:t>init</a:t>
              </a:r>
              <a:r>
                <a:rPr lang="en-US" sz="1800">
                  <a:solidFill>
                    <a:srgbClr val="FF0000"/>
                  </a:solidFill>
                  <a:latin typeface="Courier New"/>
                  <a:cs typeface="Courier New"/>
                </a:rPr>
                <a:t> = 1;</a:t>
              </a:r>
            </a:p>
          </p:txBody>
        </p:sp>
        <p:cxnSp>
          <p:nvCxnSpPr>
            <p:cNvPr id="13" name="Straight Arrow Connector 3">
              <a:extLst>
                <a:ext uri="{FF2B5EF4-FFF2-40B4-BE49-F238E27FC236}">
                  <a16:creationId xmlns:a16="http://schemas.microsoft.com/office/drawing/2014/main" id="{5A0BCDB4-FF62-4FCD-89AB-1A605481B59D}"/>
                </a:ext>
              </a:extLst>
            </p:cNvPr>
            <p:cNvCxnSpPr>
              <a:stCxn id="12"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grpSp>
        <p:nvGrpSpPr>
          <p:cNvPr id="14" name="Group 14">
            <a:extLst>
              <a:ext uri="{FF2B5EF4-FFF2-40B4-BE49-F238E27FC236}">
                <a16:creationId xmlns:a16="http://schemas.microsoft.com/office/drawing/2014/main" id="{B04626AB-4510-4B79-A7BA-6127F4C4D3F6}"/>
              </a:ext>
            </a:extLst>
          </p:cNvPr>
          <p:cNvGrpSpPr/>
          <p:nvPr/>
        </p:nvGrpSpPr>
        <p:grpSpPr>
          <a:xfrm>
            <a:off x="1223023" y="1393180"/>
            <a:ext cx="6882311" cy="838200"/>
            <a:chOff x="1077686" y="3940628"/>
            <a:chExt cx="6882311" cy="838200"/>
          </a:xfrm>
        </p:grpSpPr>
        <p:sp>
          <p:nvSpPr>
            <p:cNvPr id="15" name="Rectangle 15">
              <a:extLst>
                <a:ext uri="{FF2B5EF4-FFF2-40B4-BE49-F238E27FC236}">
                  <a16:creationId xmlns:a16="http://schemas.microsoft.com/office/drawing/2014/main" id="{60C79AE5-E291-4374-A633-2310FFF4BBDE}"/>
                </a:ext>
              </a:extLst>
            </p:cNvPr>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a:latin typeface="Courier New"/>
                  <a:cs typeface="Courier New"/>
                </a:rPr>
                <a:t>extern </a:t>
              </a:r>
              <a:r>
                <a:rPr lang="en-US" sz="1800" err="1">
                  <a:latin typeface="Courier New"/>
                  <a:cs typeface="Courier New"/>
                </a:rPr>
                <a:t>int</a:t>
              </a:r>
              <a:r>
                <a:rPr lang="en-US" sz="1800">
                  <a:latin typeface="Courier New"/>
                  <a:cs typeface="Courier New"/>
                </a:rPr>
                <a:t> g;</a:t>
              </a:r>
            </a:p>
            <a:p>
              <a:r>
                <a:rPr lang="en-US" sz="1800">
                  <a:latin typeface="Courier New"/>
                  <a:cs typeface="Courier New"/>
                </a:rPr>
                <a:t>static </a:t>
              </a:r>
              <a:r>
                <a:rPr lang="en-US" sz="1800" err="1">
                  <a:latin typeface="Courier New"/>
                  <a:cs typeface="Courier New"/>
                </a:rPr>
                <a:t>int</a:t>
              </a:r>
              <a:r>
                <a:rPr lang="en-US" sz="1800">
                  <a:latin typeface="Courier New"/>
                  <a:cs typeface="Courier New"/>
                </a:rPr>
                <a:t> </a:t>
              </a:r>
              <a:r>
                <a:rPr lang="en-US" sz="1800" err="1">
                  <a:latin typeface="Courier New"/>
                  <a:cs typeface="Courier New"/>
                </a:rPr>
                <a:t>init</a:t>
              </a:r>
              <a:r>
                <a:rPr lang="en-US" sz="1800">
                  <a:latin typeface="Courier New"/>
                  <a:cs typeface="Courier New"/>
                </a:rPr>
                <a:t> = 0;</a:t>
              </a:r>
            </a:p>
          </p:txBody>
        </p:sp>
        <p:cxnSp>
          <p:nvCxnSpPr>
            <p:cNvPr id="16" name="Straight Arrow Connector 16">
              <a:extLst>
                <a:ext uri="{FF2B5EF4-FFF2-40B4-BE49-F238E27FC236}">
                  <a16:creationId xmlns:a16="http://schemas.microsoft.com/office/drawing/2014/main" id="{D5A0438D-08E6-4500-8533-FCE690A7E1B0}"/>
                </a:ext>
              </a:extLst>
            </p:cNvPr>
            <p:cNvCxnSpPr>
              <a:stCxn id="15"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80217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Linking Example</a:t>
            </a:r>
          </a:p>
        </p:txBody>
      </p:sp>
      <p:sp>
        <p:nvSpPr>
          <p:cNvPr id="6146" name="Rectangle 2"/>
          <p:cNvSpPr>
            <a:spLocks noChangeArrowheads="1"/>
          </p:cNvSpPr>
          <p:nvPr/>
        </p:nvSpPr>
        <p:spPr bwMode="auto">
          <a:xfrm>
            <a:off x="118002" y="2702650"/>
            <a:ext cx="4369846"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main</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err="1">
                <a:solidFill>
                  <a:srgbClr val="000000"/>
                </a:solidFill>
                <a:latin typeface="Courier New"/>
                <a:cs typeface="Courier New"/>
              </a:rPr>
              <a:t>argc,char</a:t>
            </a:r>
            <a:r>
              <a:rPr lang="en-US" sz="1800">
                <a:solidFill>
                  <a:srgbClr val="000000"/>
                </a:solidFill>
                <a:latin typeface="Courier New"/>
                <a:cs typeface="Courier New"/>
              </a:rPr>
              <a:t> **</a:t>
            </a:r>
            <a:r>
              <a:rPr lang="en-US" sz="1800" err="1">
                <a:solidFill>
                  <a:srgbClr val="000000"/>
                </a:solidFill>
                <a:latin typeface="Courier New"/>
                <a:cs typeface="Courier New"/>
              </a:rPr>
              <a:t>argv</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487848" y="2704237"/>
            <a:ext cx="4253301"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0722456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en-US" dirty="0"/>
              <a:t>Why bother learning about linker?</a:t>
            </a:r>
          </a:p>
        </p:txBody>
      </p:sp>
      <p:sp>
        <p:nvSpPr>
          <p:cNvPr id="197637" name="Rectangle 5"/>
          <p:cNvSpPr>
            <a:spLocks noGrp="1" noChangeArrowheads="1"/>
          </p:cNvSpPr>
          <p:nvPr>
            <p:ph type="body" idx="1"/>
          </p:nvPr>
        </p:nvSpPr>
        <p:spPr>
          <a:xfrm>
            <a:off x="228599" y="1295400"/>
            <a:ext cx="8915401" cy="5495925"/>
          </a:xfrm>
        </p:spPr>
        <p:txBody>
          <a:bodyPr/>
          <a:lstStyle/>
          <a:p>
            <a:r>
              <a:rPr lang="en-US" altLang="zh-CN" dirty="0"/>
              <a:t>Help you build large programs.</a:t>
            </a:r>
          </a:p>
          <a:p>
            <a:pPr lvl="1"/>
            <a:r>
              <a:rPr lang="en-US" dirty="0"/>
              <a:t>Linking errors link missing modules, libraries or incompatible library may be baffling and frustrating.</a:t>
            </a:r>
          </a:p>
          <a:p>
            <a:pPr lvl="1"/>
            <a:endParaRPr lang="en-US" altLang="zh-CN" sz="1000" dirty="0"/>
          </a:p>
          <a:p>
            <a:r>
              <a:rPr lang="en-US" altLang="zh-CN" dirty="0"/>
              <a:t>Help you avoid dangerous errors.</a:t>
            </a:r>
          </a:p>
          <a:p>
            <a:pPr lvl="1"/>
            <a:r>
              <a:rPr lang="en-US" dirty="0"/>
              <a:t>Linkers decisions on symbol reference solving may silently affect the correctness of your program.</a:t>
            </a:r>
          </a:p>
          <a:p>
            <a:pPr lvl="1"/>
            <a:endParaRPr lang="en-US" altLang="zh-CN" sz="1000" dirty="0"/>
          </a:p>
          <a:p>
            <a:r>
              <a:rPr lang="en-US" altLang="zh-CN" dirty="0"/>
              <a:t>Help you understand how language scoping rules implemented.</a:t>
            </a:r>
          </a:p>
          <a:p>
            <a:pPr lvl="1"/>
            <a:r>
              <a:rPr lang="en-US" dirty="0"/>
              <a:t>Global vs. local names, What does </a:t>
            </a:r>
            <a:r>
              <a:rPr lang="en-US" b="1" i="1" dirty="0"/>
              <a:t>static</a:t>
            </a:r>
            <a:r>
              <a:rPr lang="en-US" dirty="0"/>
              <a:t> really means.</a:t>
            </a:r>
          </a:p>
          <a:p>
            <a:endParaRPr lang="en-US" altLang="zh-CN" dirty="0"/>
          </a:p>
          <a:p>
            <a:r>
              <a:rPr lang="en-US" altLang="zh-CN" dirty="0"/>
              <a:t>Help you understand other important systems concepts.</a:t>
            </a:r>
          </a:p>
          <a:p>
            <a:pPr lvl="1"/>
            <a:r>
              <a:rPr lang="en-US" dirty="0"/>
              <a:t>Virtual memory, paging an memory mapping.</a:t>
            </a:r>
          </a:p>
          <a:p>
            <a:pPr lvl="1"/>
            <a:endParaRPr lang="en-US" altLang="zh-CN" sz="1000" dirty="0"/>
          </a:p>
          <a:p>
            <a:r>
              <a:rPr lang="en-US" altLang="zh-CN" dirty="0"/>
              <a:t>Enable you to exploit shared libraries.</a:t>
            </a:r>
          </a:p>
          <a:p>
            <a:endParaRPr lang="en-US" dirty="0"/>
          </a:p>
        </p:txBody>
      </p:sp>
    </p:spTree>
    <p:extLst>
      <p:ext uri="{BB962C8B-B14F-4D97-AF65-F5344CB8AC3E}">
        <p14:creationId xmlns:p14="http://schemas.microsoft.com/office/powerpoint/2010/main" val="4244431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Step 2: Relocation</a:t>
            </a:r>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sum()</a:t>
            </a:r>
          </a:p>
        </p:txBody>
      </p:sp>
      <p:sp>
        <p:nvSpPr>
          <p:cNvPr id="18438" name="Text Box 6"/>
          <p:cNvSpPr txBox="1">
            <a:spLocks noChangeArrowheads="1"/>
          </p:cNvSpPr>
          <p:nvPr/>
        </p:nvSpPr>
        <p:spPr bwMode="auto">
          <a:xfrm>
            <a:off x="381000" y="4738689"/>
            <a:ext cx="874368"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sum.o</a:t>
            </a:r>
            <a:endParaRPr lang="en-GB" sz="1800" b="1">
              <a:latin typeface="Courier New"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data</a:t>
            </a:r>
          </a:p>
        </p:txBody>
      </p:sp>
      <p:sp>
        <p:nvSpPr>
          <p:cNvPr id="18451" name="Text Box 19"/>
          <p:cNvSpPr txBox="1">
            <a:spLocks noChangeArrowheads="1"/>
          </p:cNvSpPr>
          <p:nvPr/>
        </p:nvSpPr>
        <p:spPr bwMode="auto">
          <a:xfrm>
            <a:off x="389467" y="1306513"/>
            <a:ext cx="322650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err="1">
                <a:latin typeface="Calibri" pitchFamily="34" charset="0"/>
                <a:ea typeface="msgothic" charset="0"/>
                <a:cs typeface="msgothic" charset="0"/>
              </a:rPr>
              <a:t>Relocatable</a:t>
            </a:r>
            <a:r>
              <a:rPr lang="en-GB" b="1">
                <a:latin typeface="Calibri" pitchFamily="34" charset="0"/>
                <a:ea typeface="msgothic" charset="0"/>
                <a:cs typeface="msgothic" charset="0"/>
              </a:rPr>
              <a:t> Object Files</a:t>
            </a:r>
          </a:p>
        </p:txBody>
      </p:sp>
      <p:sp>
        <p:nvSpPr>
          <p:cNvPr id="18455" name="Text Box 23"/>
          <p:cNvSpPr txBox="1">
            <a:spLocks noChangeArrowheads="1"/>
          </p:cNvSpPr>
          <p:nvPr/>
        </p:nvSpPr>
        <p:spPr bwMode="auto">
          <a:xfrm>
            <a:off x="2778299" y="211296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sum()</a:t>
              </a:r>
            </a:p>
          </p:txBody>
        </p:sp>
        <p:sp>
          <p:nvSpPr>
            <p:cNvPr id="18443" name="Text Box 11"/>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More system code</a:t>
              </a:r>
            </a:p>
          </p:txBody>
        </p:sp>
        <p:sp>
          <p:nvSpPr>
            <p:cNvPr id="18452" name="Text Box 20"/>
            <p:cNvSpPr txBox="1">
              <a:spLocks noChangeArrowheads="1"/>
            </p:cNvSpPr>
            <p:nvPr/>
          </p:nvSpPr>
          <p:spPr bwMode="auto">
            <a:xfrm>
              <a:off x="5105400" y="1306513"/>
              <a:ext cx="299586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Executable Object File</a:t>
              </a:r>
            </a:p>
          </p:txBody>
        </p:sp>
        <p:sp>
          <p:nvSpPr>
            <p:cNvPr id="18453" name="AutoShape 21"/>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ourier New"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a:t>
              </a:r>
            </a:p>
          </p:txBody>
        </p:sp>
        <p:sp>
          <p:nvSpPr>
            <p:cNvPr id="18463" name="AutoShape 31"/>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data</a:t>
              </a: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array[2]={1,2}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33728D-24C5-47B1-9671-B36824C04FAD}"/>
              </a:ext>
            </a:extLst>
          </p:cNvPr>
          <p:cNvSpPr>
            <a:spLocks noGrp="1"/>
          </p:cNvSpPr>
          <p:nvPr>
            <p:ph type="title"/>
          </p:nvPr>
        </p:nvSpPr>
        <p:spPr/>
        <p:txBody>
          <a:bodyPr/>
          <a:lstStyle/>
          <a:p>
            <a:r>
              <a:rPr lang="en-US" altLang="zh-CN" dirty="0"/>
              <a:t>2-Step Relocation in Static Linking</a:t>
            </a:r>
            <a:endParaRPr lang="zh-CN" altLang="en-US" dirty="0"/>
          </a:p>
        </p:txBody>
      </p:sp>
      <p:sp>
        <p:nvSpPr>
          <p:cNvPr id="3" name="内容占位符 2">
            <a:extLst>
              <a:ext uri="{FF2B5EF4-FFF2-40B4-BE49-F238E27FC236}">
                <a16:creationId xmlns:a16="http://schemas.microsoft.com/office/drawing/2014/main" id="{BF978561-E4D2-4A83-B6B5-A33E62D33410}"/>
              </a:ext>
            </a:extLst>
          </p:cNvPr>
          <p:cNvSpPr>
            <a:spLocks noGrp="1"/>
          </p:cNvSpPr>
          <p:nvPr>
            <p:ph idx="1"/>
          </p:nvPr>
        </p:nvSpPr>
        <p:spPr/>
        <p:txBody>
          <a:bodyPr/>
          <a:lstStyle/>
          <a:p>
            <a:r>
              <a:rPr lang="en-US" altLang="zh-CN" dirty="0"/>
              <a:t>Relocating sections and symbol definitions</a:t>
            </a:r>
          </a:p>
          <a:p>
            <a:pPr lvl="1"/>
            <a:r>
              <a:rPr lang="en-US" altLang="zh-CN" dirty="0"/>
              <a:t>Merges all sections of the same type into a new aggregate section of the same type.</a:t>
            </a:r>
          </a:p>
          <a:p>
            <a:pPr lvl="1"/>
            <a:r>
              <a:rPr lang="en-US" altLang="zh-CN" dirty="0"/>
              <a:t>Assigns run-time memory addresses to</a:t>
            </a:r>
          </a:p>
          <a:p>
            <a:pPr lvl="2"/>
            <a:r>
              <a:rPr lang="en-US" altLang="zh-CN" dirty="0"/>
              <a:t>The new aggregate section.</a:t>
            </a:r>
          </a:p>
          <a:p>
            <a:pPr lvl="2"/>
            <a:r>
              <a:rPr lang="en-US" altLang="zh-CN" dirty="0"/>
              <a:t>Each section defined by  the input modules.</a:t>
            </a:r>
          </a:p>
          <a:p>
            <a:pPr lvl="2"/>
            <a:r>
              <a:rPr lang="en-US" altLang="zh-CN" dirty="0"/>
              <a:t>Each symbol defined by the input modules.</a:t>
            </a:r>
          </a:p>
          <a:p>
            <a:r>
              <a:rPr lang="en-US" altLang="zh-CN" dirty="0"/>
              <a:t>Relocating symbol references with sections</a:t>
            </a:r>
          </a:p>
          <a:p>
            <a:pPr lvl="1"/>
            <a:r>
              <a:rPr lang="en-US" altLang="zh-CN" dirty="0"/>
              <a:t>Modifies every symbol reference in the bodies of the code and data sections so that they point to the correct run-time addresses.</a:t>
            </a:r>
          </a:p>
          <a:p>
            <a:pPr lvl="1"/>
            <a:r>
              <a:rPr lang="en-US" altLang="zh-CN" dirty="0"/>
              <a:t>It relies on data structures in the relocatable modules known as</a:t>
            </a:r>
            <a:r>
              <a:rPr lang="zh-CN" altLang="en-US" dirty="0"/>
              <a:t> </a:t>
            </a:r>
            <a:r>
              <a:rPr lang="en-US" altLang="zh-CN" b="1" dirty="0">
                <a:solidFill>
                  <a:srgbClr val="C00000"/>
                </a:solidFill>
              </a:rPr>
              <a:t>relocation</a:t>
            </a:r>
            <a:r>
              <a:rPr lang="zh-CN" altLang="en-US" b="1" dirty="0">
                <a:solidFill>
                  <a:srgbClr val="C00000"/>
                </a:solidFill>
              </a:rPr>
              <a:t> </a:t>
            </a:r>
            <a:r>
              <a:rPr lang="en-US" altLang="zh-CN" b="1" dirty="0">
                <a:solidFill>
                  <a:srgbClr val="C00000"/>
                </a:solidFill>
              </a:rPr>
              <a:t>entries.</a:t>
            </a:r>
          </a:p>
        </p:txBody>
      </p:sp>
    </p:spTree>
    <p:extLst>
      <p:ext uri="{BB962C8B-B14F-4D97-AF65-F5344CB8AC3E}">
        <p14:creationId xmlns:p14="http://schemas.microsoft.com/office/powerpoint/2010/main" val="129970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B6DC9-57E3-43E7-8971-09B76B389E6B}"/>
              </a:ext>
            </a:extLst>
          </p:cNvPr>
          <p:cNvSpPr>
            <a:spLocks noGrp="1"/>
          </p:cNvSpPr>
          <p:nvPr>
            <p:ph type="title"/>
          </p:nvPr>
        </p:nvSpPr>
        <p:spPr/>
        <p:txBody>
          <a:bodyPr/>
          <a:lstStyle/>
          <a:p>
            <a:r>
              <a:rPr lang="en-GB" altLang="zh-CN" dirty="0"/>
              <a:t>Relocation Entries</a:t>
            </a:r>
            <a:endParaRPr lang="zh-CN" altLang="en-US" dirty="0"/>
          </a:p>
        </p:txBody>
      </p:sp>
      <p:graphicFrame>
        <p:nvGraphicFramePr>
          <p:cNvPr id="5" name="表格 4">
            <a:extLst>
              <a:ext uri="{FF2B5EF4-FFF2-40B4-BE49-F238E27FC236}">
                <a16:creationId xmlns:a16="http://schemas.microsoft.com/office/drawing/2014/main" id="{2B45F284-5FC8-4651-A45D-25C95BBBA010}"/>
              </a:ext>
            </a:extLst>
          </p:cNvPr>
          <p:cNvGraphicFramePr>
            <a:graphicFrameLocks noGrp="1"/>
          </p:cNvGraphicFramePr>
          <p:nvPr>
            <p:extLst>
              <p:ext uri="{D42A27DB-BD31-4B8C-83A1-F6EECF244321}">
                <p14:modId xmlns:p14="http://schemas.microsoft.com/office/powerpoint/2010/main" val="2942410572"/>
              </p:ext>
            </p:extLst>
          </p:nvPr>
        </p:nvGraphicFramePr>
        <p:xfrm>
          <a:off x="245255" y="1752600"/>
          <a:ext cx="8724900" cy="3566160"/>
        </p:xfrm>
        <a:graphic>
          <a:graphicData uri="http://schemas.openxmlformats.org/drawingml/2006/table">
            <a:tbl>
              <a:tblPr/>
              <a:tblGrid>
                <a:gridCol w="589316">
                  <a:extLst>
                    <a:ext uri="{9D8B030D-6E8A-4147-A177-3AD203B41FA5}">
                      <a16:colId xmlns:a16="http://schemas.microsoft.com/office/drawing/2014/main" val="3964667150"/>
                    </a:ext>
                  </a:extLst>
                </a:gridCol>
                <a:gridCol w="8135584">
                  <a:extLst>
                    <a:ext uri="{9D8B030D-6E8A-4147-A177-3AD203B41FA5}">
                      <a16:colId xmlns:a16="http://schemas.microsoft.com/office/drawing/2014/main" val="3803490949"/>
                    </a:ext>
                  </a:extLst>
                </a:gridCol>
              </a:tblGrid>
              <a:tr h="0">
                <a:tc>
                  <a:txBody>
                    <a:bodyPr/>
                    <a:lstStyle/>
                    <a:p>
                      <a:endParaRPr lang="en-US" b="1" u="none"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 Relocation table entry with addend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u="none" kern="1200" dirty="0">
                          <a:solidFill>
                            <a:schemeClr val="tx1"/>
                          </a:solidFill>
                          <a:effectLst/>
                          <a:latin typeface="Courier New" panose="02070309020205020404" pitchFamily="49" charset="0"/>
                          <a:ea typeface="+mn-ea"/>
                          <a:cs typeface="Courier New" panose="02070309020205020404" pitchFamily="49" charset="0"/>
                        </a:rPr>
                        <a:t>(in section of type SHT_RELA).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901983316"/>
                  </a:ext>
                </a:extLst>
              </a:tr>
              <a:tr h="0">
                <a:tc>
                  <a:txBody>
                    <a:bodyPr/>
                    <a:lstStyle/>
                    <a:p>
                      <a:pPr algn="r"/>
                      <a:r>
                        <a:rPr lang="en-US" altLang="zh-CN" b="1" u="none" strike="noStrike" dirty="0">
                          <a:solidFill>
                            <a:schemeClr val="tx1"/>
                          </a:solidFill>
                          <a:effectLst/>
                        </a:rPr>
                        <a:t>660</a:t>
                      </a:r>
                      <a:endParaRPr lang="zh-CN" altLang="en-US" b="1" u="none" dirty="0">
                        <a:solidFill>
                          <a:schemeClr val="tx1"/>
                        </a:solidFill>
                        <a:effectLst/>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EEEEEE"/>
                    </a:solidFill>
                  </a:tcPr>
                </a:tc>
                <a:tc>
                  <a:txBody>
                    <a:bodyPr/>
                    <a:lstStyle/>
                    <a:p>
                      <a:r>
                        <a:rPr lang="en-US" b="1" i="0" dirty="0">
                          <a:solidFill>
                            <a:srgbClr val="808000"/>
                          </a:solidFill>
                          <a:effectLst/>
                          <a:latin typeface="Courier New" panose="02070309020205020404" pitchFamily="49" charset="0"/>
                          <a:cs typeface="Courier New" panose="02070309020205020404" pitchFamily="49" charset="0"/>
                        </a:rPr>
                        <a:t>typedef</a:t>
                      </a:r>
                      <a:r>
                        <a:rPr lang="en-US" b="1" dirty="0">
                          <a:effectLst/>
                          <a:latin typeface="Courier New" panose="02070309020205020404" pitchFamily="49" charset="0"/>
                          <a:cs typeface="Courier New" panose="02070309020205020404" pitchFamily="49" charset="0"/>
                        </a:rPr>
                        <a:t> </a:t>
                      </a:r>
                      <a:r>
                        <a:rPr lang="en-US" b="1" i="0" dirty="0">
                          <a:solidFill>
                            <a:srgbClr val="808000"/>
                          </a:solidFill>
                          <a:effectLst/>
                          <a:latin typeface="Courier New" panose="02070309020205020404" pitchFamily="49" charset="0"/>
                          <a:cs typeface="Courier New" panose="02070309020205020404" pitchFamily="49" charset="0"/>
                        </a:rPr>
                        <a:t>struct</a:t>
                      </a:r>
                      <a:endParaRPr lang="en-US" b="1" dirty="0">
                        <a:effectLst/>
                        <a:latin typeface="Courier New" panose="02070309020205020404" pitchFamily="49" charset="0"/>
                        <a:cs typeface="Courier New" panose="02070309020205020404" pitchFamily="49" charset="0"/>
                      </a:endParaRPr>
                    </a:p>
                  </a:txBody>
                  <a:tcPr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27371321"/>
                  </a:ext>
                </a:extLst>
              </a:tr>
              <a:tr h="0">
                <a:tc>
                  <a:txBody>
                    <a:bodyPr/>
                    <a:lstStyle/>
                    <a:p>
                      <a:pPr algn="r"/>
                      <a:r>
                        <a:rPr lang="en-US" altLang="zh-CN" b="1" u="none" strike="noStrike" dirty="0">
                          <a:solidFill>
                            <a:schemeClr val="tx1"/>
                          </a:solidFill>
                          <a:effectLst/>
                        </a:rPr>
                        <a:t>661</a:t>
                      </a:r>
                      <a:endParaRPr lang="zh-CN" altLang="en-US" b="1" u="none" dirty="0">
                        <a:solidFill>
                          <a:schemeClr val="tx1"/>
                        </a:solidFill>
                        <a:effectLst/>
                      </a:endParaRPr>
                    </a:p>
                  </a:txBody>
                  <a:tcPr anchor="ctr">
                    <a:lnL>
                      <a:noFill/>
                    </a:lnL>
                    <a:lnR>
                      <a:noFill/>
                    </a:lnR>
                    <a:lnT>
                      <a:noFill/>
                    </a:lnT>
                    <a:lnB>
                      <a:noFill/>
                    </a:lnB>
                    <a:solidFill>
                      <a:srgbClr val="EEEEEE"/>
                    </a:solidFill>
                  </a:tcPr>
                </a:tc>
                <a:tc>
                  <a:txBody>
                    <a:bodyPr/>
                    <a:lstStyle/>
                    <a:p>
                      <a:r>
                        <a:rPr lang="en-US" altLang="zh-CN" b="1"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1266351650"/>
                  </a:ext>
                </a:extLst>
              </a:tr>
              <a:tr h="0">
                <a:tc>
                  <a:txBody>
                    <a:bodyPr/>
                    <a:lstStyle/>
                    <a:p>
                      <a:pPr algn="r"/>
                      <a:r>
                        <a:rPr lang="en-US" altLang="zh-CN" b="1" u="none" strike="noStrike" dirty="0">
                          <a:solidFill>
                            <a:schemeClr val="tx1"/>
                          </a:solidFill>
                          <a:effectLst/>
                        </a:rPr>
                        <a:t>662</a:t>
                      </a:r>
                      <a:endParaRPr lang="zh-CN" altLang="en-US" b="1" u="none" dirty="0">
                        <a:solidFill>
                          <a:schemeClr val="tx1"/>
                        </a:solidFill>
                        <a:effectLst/>
                      </a:endParaRPr>
                    </a:p>
                  </a:txBody>
                  <a:tcPr anchor="ctr">
                    <a:lnL>
                      <a:noFill/>
                    </a:lnL>
                    <a:lnR>
                      <a:noFill/>
                    </a:lnR>
                    <a:lnT>
                      <a:noFill/>
                    </a:lnT>
                    <a:lnB>
                      <a:noFill/>
                    </a:lnB>
                    <a:solidFill>
                      <a:srgbClr val="EEEEEE"/>
                    </a:solidFill>
                  </a:tcPr>
                </a:tc>
                <a:tc>
                  <a:txBody>
                    <a:bodyPr/>
                    <a:lstStyle/>
                    <a:p>
                      <a:r>
                        <a:rPr lang="en-US" b="1" i="0" dirty="0">
                          <a:solidFill>
                            <a:srgbClr val="860D0D"/>
                          </a:solidFill>
                          <a:effectLst/>
                          <a:latin typeface="Courier New" panose="02070309020205020404" pitchFamily="49" charset="0"/>
                          <a:cs typeface="Courier New" panose="02070309020205020404" pitchFamily="49" charset="0"/>
                        </a:rPr>
                        <a:t>Elf64_Addr </a:t>
                      </a:r>
                      <a:r>
                        <a:rPr lang="en-US" b="1" i="0" dirty="0" err="1">
                          <a:solidFill>
                            <a:srgbClr val="860D0D"/>
                          </a:solidFill>
                          <a:effectLst/>
                          <a:latin typeface="Courier New" panose="02070309020205020404" pitchFamily="49" charset="0"/>
                          <a:cs typeface="Courier New" panose="02070309020205020404" pitchFamily="49" charset="0"/>
                        </a:rPr>
                        <a:t>r_offset</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Address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830007537"/>
                  </a:ext>
                </a:extLst>
              </a:tr>
              <a:tr h="0">
                <a:tc>
                  <a:txBody>
                    <a:bodyPr/>
                    <a:lstStyle/>
                    <a:p>
                      <a:pPr algn="r"/>
                      <a:r>
                        <a:rPr lang="en-US" altLang="zh-CN" b="1" u="none" strike="noStrike" dirty="0">
                          <a:solidFill>
                            <a:schemeClr val="tx1"/>
                          </a:solidFill>
                          <a:effectLst/>
                        </a:rPr>
                        <a:t>663</a:t>
                      </a:r>
                      <a:endParaRPr lang="zh-CN" altLang="en-US" b="1" u="none" dirty="0">
                        <a:solidFill>
                          <a:schemeClr val="tx1"/>
                        </a:solidFill>
                        <a:effectLst/>
                      </a:endParaRPr>
                    </a:p>
                  </a:txBody>
                  <a:tcPr anchor="ctr">
                    <a:lnL>
                      <a:noFill/>
                    </a:lnL>
                    <a:lnR>
                      <a:noFill/>
                    </a:lnR>
                    <a:lnT>
                      <a:noFill/>
                    </a:lnT>
                    <a:lnB>
                      <a:noFill/>
                    </a:lnB>
                    <a:solidFill>
                      <a:srgbClr val="EEEEEE"/>
                    </a:solidFill>
                  </a:tcPr>
                </a:tc>
                <a:tc>
                  <a:txBody>
                    <a:bodyPr/>
                    <a:lstStyle/>
                    <a:p>
                      <a:r>
                        <a:rPr lang="en-US" b="1" i="0" dirty="0">
                          <a:solidFill>
                            <a:srgbClr val="860D0D"/>
                          </a:solidFill>
                          <a:effectLst/>
                          <a:latin typeface="Courier New" panose="02070309020205020404" pitchFamily="49" charset="0"/>
                          <a:cs typeface="Courier New" panose="02070309020205020404" pitchFamily="49" charset="0"/>
                        </a:rPr>
                        <a:t>Elf64_XWord </a:t>
                      </a:r>
                      <a:r>
                        <a:rPr lang="en-US" b="1" i="0" dirty="0" err="1">
                          <a:solidFill>
                            <a:srgbClr val="860D0D"/>
                          </a:solidFill>
                          <a:effectLst/>
                          <a:latin typeface="Courier New" panose="02070309020205020404" pitchFamily="49" charset="0"/>
                          <a:cs typeface="Courier New" panose="02070309020205020404" pitchFamily="49" charset="0"/>
                        </a:rPr>
                        <a:t>r_info</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Relocation type and symbol index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143237641"/>
                  </a:ext>
                </a:extLst>
              </a:tr>
              <a:tr h="0">
                <a:tc>
                  <a:txBody>
                    <a:bodyPr/>
                    <a:lstStyle/>
                    <a:p>
                      <a:pPr algn="r"/>
                      <a:r>
                        <a:rPr lang="en-US" altLang="zh-CN" b="1" u="none" dirty="0">
                          <a:solidFill>
                            <a:schemeClr val="tx1"/>
                          </a:solidFill>
                          <a:effectLst/>
                        </a:rPr>
                        <a:t>664</a:t>
                      </a:r>
                    </a:p>
                  </a:txBody>
                  <a:tcPr anchor="ctr">
                    <a:lnL>
                      <a:noFill/>
                    </a:lnL>
                    <a:lnR>
                      <a:noFill/>
                    </a:lnR>
                    <a:lnT>
                      <a:noFill/>
                    </a:lnT>
                    <a:lnB>
                      <a:noFill/>
                    </a:lnB>
                    <a:solidFill>
                      <a:srgbClr val="EEEEEE"/>
                    </a:solidFill>
                  </a:tcPr>
                </a:tc>
                <a:tc>
                  <a:txBody>
                    <a:bodyPr/>
                    <a:lstStyle/>
                    <a:p>
                      <a:r>
                        <a:rPr lang="en-US" b="1" i="0" dirty="0">
                          <a:solidFill>
                            <a:srgbClr val="860D0D"/>
                          </a:solidFill>
                          <a:effectLst/>
                          <a:latin typeface="Courier New" panose="02070309020205020404" pitchFamily="49" charset="0"/>
                          <a:cs typeface="Courier New" panose="02070309020205020404" pitchFamily="49" charset="0"/>
                        </a:rPr>
                        <a:t>Elf64_S</a:t>
                      </a:r>
                      <a:r>
                        <a:rPr lang="en-US" altLang="zh-CN" b="1" i="0" dirty="0">
                          <a:solidFill>
                            <a:srgbClr val="860D0D"/>
                          </a:solidFill>
                          <a:effectLst/>
                          <a:latin typeface="Courier New" panose="02070309020205020404" pitchFamily="49" charset="0"/>
                          <a:cs typeface="Courier New" panose="02070309020205020404" pitchFamily="49" charset="0"/>
                        </a:rPr>
                        <a:t>x</a:t>
                      </a:r>
                      <a:r>
                        <a:rPr lang="en-US" b="1" i="0" dirty="0">
                          <a:solidFill>
                            <a:srgbClr val="860D0D"/>
                          </a:solidFill>
                          <a:effectLst/>
                          <a:latin typeface="Courier New" panose="02070309020205020404" pitchFamily="49" charset="0"/>
                          <a:cs typeface="Courier New" panose="02070309020205020404" pitchFamily="49" charset="0"/>
                        </a:rPr>
                        <a:t>word </a:t>
                      </a:r>
                      <a:r>
                        <a:rPr lang="en-US" b="1" i="0" dirty="0" err="1">
                          <a:solidFill>
                            <a:srgbClr val="860D0D"/>
                          </a:solidFill>
                          <a:effectLst/>
                          <a:latin typeface="Courier New" panose="02070309020205020404" pitchFamily="49" charset="0"/>
                          <a:cs typeface="Courier New" panose="02070309020205020404" pitchFamily="49" charset="0"/>
                        </a:rPr>
                        <a:t>r_addend</a:t>
                      </a:r>
                      <a:r>
                        <a:rPr lang="en-US" b="1" dirty="0">
                          <a:effectLst/>
                          <a:latin typeface="Courier New" panose="02070309020205020404" pitchFamily="49" charset="0"/>
                          <a:cs typeface="Courier New" panose="02070309020205020404" pitchFamily="49" charset="0"/>
                        </a:rPr>
                        <a:t>; </a:t>
                      </a:r>
                      <a:r>
                        <a:rPr lang="en-US" b="1" i="0" dirty="0">
                          <a:solidFill>
                            <a:srgbClr val="008000"/>
                          </a:solidFill>
                          <a:effectLst/>
                          <a:latin typeface="Courier New" panose="02070309020205020404" pitchFamily="49" charset="0"/>
                          <a:cs typeface="Courier New" panose="02070309020205020404" pitchFamily="49" charset="0"/>
                        </a:rPr>
                        <a:t>/* Addend */</a:t>
                      </a:r>
                      <a:endParaRPr lang="en-US" b="1" dirty="0">
                        <a:effectLst/>
                        <a:latin typeface="Courier New" panose="02070309020205020404" pitchFamily="49" charset="0"/>
                        <a:cs typeface="Courier New" panose="02070309020205020404" pitchFamily="49"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204012817"/>
                  </a:ext>
                </a:extLst>
              </a:tr>
              <a:tr h="0">
                <a:tc>
                  <a:txBody>
                    <a:bodyPr/>
                    <a:lstStyle/>
                    <a:p>
                      <a:pPr algn="r"/>
                      <a:r>
                        <a:rPr lang="en-US" altLang="zh-CN" b="1" u="none" dirty="0">
                          <a:solidFill>
                            <a:schemeClr val="tx1"/>
                          </a:solidFill>
                          <a:effectLst/>
                        </a:rPr>
                        <a:t>665</a:t>
                      </a:r>
                    </a:p>
                  </a:txBody>
                  <a:tcPr anchor="ctr">
                    <a:lnL>
                      <a:noFill/>
                    </a:lnL>
                    <a:lnR>
                      <a:noFill/>
                    </a:lnR>
                    <a:lnT>
                      <a:noFill/>
                    </a:lnT>
                    <a:lnB>
                      <a:noFill/>
                    </a:lnB>
                    <a:solidFill>
                      <a:srgbClr val="EEEEEE"/>
                    </a:solidFill>
                  </a:tcPr>
                </a:tc>
                <a:tc>
                  <a:txBody>
                    <a:bodyPr/>
                    <a:lstStyle/>
                    <a:p>
                      <a:r>
                        <a:rPr lang="en-US" b="1" dirty="0">
                          <a:effectLst/>
                          <a:latin typeface="Courier New" panose="02070309020205020404" pitchFamily="49" charset="0"/>
                          <a:cs typeface="Courier New" panose="02070309020205020404" pitchFamily="49" charset="0"/>
                        </a:rPr>
                        <a:t>} </a:t>
                      </a:r>
                      <a:r>
                        <a:rPr lang="en-US" b="1" i="0" dirty="0">
                          <a:solidFill>
                            <a:srgbClr val="800080"/>
                          </a:solidFill>
                          <a:effectLst/>
                          <a:latin typeface="Courier New" panose="02070309020205020404" pitchFamily="49" charset="0"/>
                          <a:cs typeface="Courier New" panose="02070309020205020404" pitchFamily="49" charset="0"/>
                        </a:rPr>
                        <a:t>Elf64_Rela</a:t>
                      </a:r>
                      <a:r>
                        <a:rPr lang="en-US" b="1" dirty="0">
                          <a:effectLst/>
                          <a:latin typeface="Courier New" panose="02070309020205020404" pitchFamily="49" charset="0"/>
                          <a:cs typeface="Courier New" panose="02070309020205020404" pitchFamily="49" charset="0"/>
                        </a:rPr>
                        <a:t>;</a:t>
                      </a:r>
                    </a:p>
                  </a:txBody>
                  <a:tcPr anchor="ctr">
                    <a:lnL>
                      <a:noFill/>
                    </a:lnL>
                    <a:lnR>
                      <a:noFill/>
                    </a:lnR>
                    <a:lnT>
                      <a:noFill/>
                    </a:lnT>
                    <a:lnB>
                      <a:noFill/>
                    </a:lnB>
                    <a:solidFill>
                      <a:srgbClr val="FFFFFF"/>
                    </a:solidFill>
                  </a:tcPr>
                </a:tc>
                <a:extLst>
                  <a:ext uri="{0D108BD9-81ED-4DB2-BD59-A6C34878D82A}">
                    <a16:rowId xmlns:a16="http://schemas.microsoft.com/office/drawing/2014/main" val="2718839130"/>
                  </a:ext>
                </a:extLst>
              </a:tr>
              <a:tr h="0">
                <a:tc>
                  <a:txBody>
                    <a:bodyPr/>
                    <a:lstStyle/>
                    <a:p>
                      <a:pPr algn="r"/>
                      <a:r>
                        <a:rPr lang="en-US" altLang="zh-CN" b="1" u="none" dirty="0">
                          <a:solidFill>
                            <a:schemeClr val="tx1"/>
                          </a:solidFill>
                          <a:effectLst/>
                        </a:rPr>
                        <a:t>673</a:t>
                      </a:r>
                    </a:p>
                  </a:txBody>
                  <a:tcPr anchor="ctr">
                    <a:lnL>
                      <a:noFill/>
                    </a:lnL>
                    <a:lnR>
                      <a:noFill/>
                    </a:lnR>
                    <a:lnT>
                      <a:noFill/>
                    </a:lnT>
                    <a:lnB>
                      <a:noFill/>
                    </a:lnB>
                    <a:solidFill>
                      <a:srgbClr val="EEEEEE"/>
                    </a:solidFill>
                  </a:tcPr>
                </a:tc>
                <a:tc>
                  <a:txBody>
                    <a:bodyPr/>
                    <a:lstStyle/>
                    <a:p>
                      <a:r>
                        <a:rPr lang="en-US" b="1" dirty="0">
                          <a:effectLst/>
                          <a:latin typeface="Courier New" panose="02070309020205020404" pitchFamily="49" charset="0"/>
                          <a:cs typeface="Courier New" panose="02070309020205020404" pitchFamily="49" charset="0"/>
                        </a:rPr>
                        <a:t>#define ELF64_R_SYM(</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&gt;&gt; 32)</a:t>
                      </a:r>
                    </a:p>
                  </a:txBody>
                  <a:tcPr anchor="ctr">
                    <a:lnL>
                      <a:noFill/>
                    </a:lnL>
                    <a:lnR>
                      <a:noFill/>
                    </a:lnR>
                    <a:lnT>
                      <a:noFill/>
                    </a:lnT>
                    <a:lnB>
                      <a:noFill/>
                    </a:lnB>
                    <a:solidFill>
                      <a:srgbClr val="FFFFFF"/>
                    </a:solidFill>
                  </a:tcPr>
                </a:tc>
                <a:extLst>
                  <a:ext uri="{0D108BD9-81ED-4DB2-BD59-A6C34878D82A}">
                    <a16:rowId xmlns:a16="http://schemas.microsoft.com/office/drawing/2014/main" val="4183891694"/>
                  </a:ext>
                </a:extLst>
              </a:tr>
              <a:tr h="0">
                <a:tc>
                  <a:txBody>
                    <a:bodyPr/>
                    <a:lstStyle/>
                    <a:p>
                      <a:pPr algn="r"/>
                      <a:r>
                        <a:rPr lang="en-US" altLang="zh-CN" b="1" u="none" dirty="0">
                          <a:solidFill>
                            <a:schemeClr val="tx1"/>
                          </a:solidFill>
                          <a:effectLst/>
                        </a:rPr>
                        <a:t>674</a:t>
                      </a:r>
                    </a:p>
                  </a:txBody>
                  <a:tcPr anchor="ctr">
                    <a:lnL>
                      <a:noFill/>
                    </a:lnL>
                    <a:lnR>
                      <a:noFill/>
                    </a:lnR>
                    <a:lnT>
                      <a:noFill/>
                    </a:lnT>
                    <a:lnB>
                      <a:noFill/>
                    </a:lnB>
                    <a:solidFill>
                      <a:srgbClr val="EEEEEE"/>
                    </a:solidFill>
                  </a:tcPr>
                </a:tc>
                <a:tc>
                  <a:txBody>
                    <a:bodyPr/>
                    <a:lstStyle/>
                    <a:p>
                      <a:r>
                        <a:rPr lang="en-US" b="1" dirty="0">
                          <a:effectLst/>
                          <a:latin typeface="Courier New" panose="02070309020205020404" pitchFamily="49" charset="0"/>
                          <a:cs typeface="Courier New" panose="02070309020205020404" pitchFamily="49" charset="0"/>
                        </a:rPr>
                        <a:t>#define ELF64_R_TYPE(</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t>
                      </a:r>
                      <a:r>
                        <a:rPr lang="en-US" b="1" dirty="0" err="1">
                          <a:effectLst/>
                          <a:latin typeface="Courier New" panose="02070309020205020404" pitchFamily="49" charset="0"/>
                          <a:cs typeface="Courier New" panose="02070309020205020404" pitchFamily="49" charset="0"/>
                        </a:rPr>
                        <a:t>i</a:t>
                      </a:r>
                      <a:r>
                        <a:rPr lang="en-US" b="1" dirty="0">
                          <a:effectLst/>
                          <a:latin typeface="Courier New" panose="02070309020205020404" pitchFamily="49" charset="0"/>
                          <a:cs typeface="Courier New" panose="02070309020205020404" pitchFamily="49" charset="0"/>
                        </a:rPr>
                        <a:t>) &amp; 0xffffffff)</a:t>
                      </a:r>
                    </a:p>
                  </a:txBody>
                  <a:tcPr anchor="ctr">
                    <a:lnL>
                      <a:noFill/>
                    </a:lnL>
                    <a:lnR>
                      <a:noFill/>
                    </a:lnR>
                    <a:lnT>
                      <a:noFill/>
                    </a:lnT>
                    <a:lnB>
                      <a:noFill/>
                    </a:lnB>
                    <a:solidFill>
                      <a:srgbClr val="FFFFFF"/>
                    </a:solidFill>
                  </a:tcPr>
                </a:tc>
                <a:extLst>
                  <a:ext uri="{0D108BD9-81ED-4DB2-BD59-A6C34878D82A}">
                    <a16:rowId xmlns:a16="http://schemas.microsoft.com/office/drawing/2014/main" val="3505323981"/>
                  </a:ext>
                </a:extLst>
              </a:tr>
            </a:tbl>
          </a:graphicData>
        </a:graphic>
      </p:graphicFrame>
      <p:sp>
        <p:nvSpPr>
          <p:cNvPr id="6" name="内容占位符 5">
            <a:extLst>
              <a:ext uri="{FF2B5EF4-FFF2-40B4-BE49-F238E27FC236}">
                <a16:creationId xmlns:a16="http://schemas.microsoft.com/office/drawing/2014/main" id="{96765330-BBCC-48FB-8B85-83512F18C320}"/>
              </a:ext>
            </a:extLst>
          </p:cNvPr>
          <p:cNvSpPr>
            <a:spLocks noGrp="1"/>
          </p:cNvSpPr>
          <p:nvPr>
            <p:ph idx="1"/>
          </p:nvPr>
        </p:nvSpPr>
        <p:spPr>
          <a:xfrm>
            <a:off x="191430" y="1143001"/>
            <a:ext cx="8930345" cy="905442"/>
          </a:xfrm>
        </p:spPr>
        <p:txBody>
          <a:bodyPr/>
          <a:lstStyle/>
          <a:p>
            <a:r>
              <a:rPr lang="en-US" altLang="zh-CN" dirty="0"/>
              <a:t>A </a:t>
            </a:r>
            <a:r>
              <a:rPr lang="en-US" altLang="zh-CN" i="1" dirty="0">
                <a:solidFill>
                  <a:srgbClr val="C00000"/>
                </a:solidFill>
              </a:rPr>
              <a:t>relocation entry </a:t>
            </a:r>
            <a:r>
              <a:rPr lang="en-US" altLang="zh-CN" dirty="0"/>
              <a:t>generates from </a:t>
            </a:r>
            <a:r>
              <a:rPr lang="en-US" altLang="zh-CN" dirty="0" err="1"/>
              <a:t>eference</a:t>
            </a:r>
            <a:r>
              <a:rPr lang="en-US" altLang="zh-CN" dirty="0"/>
              <a:t> with </a:t>
            </a:r>
            <a:r>
              <a:rPr lang="en-US" altLang="zh-CN" dirty="0" err="1"/>
              <a:t>unkown</a:t>
            </a:r>
            <a:r>
              <a:rPr lang="en-US" altLang="zh-CN" dirty="0"/>
              <a:t> location.</a:t>
            </a:r>
            <a:endParaRPr lang="zh-CN" altLang="en-US" i="1" dirty="0">
              <a:solidFill>
                <a:srgbClr val="C00000"/>
              </a:solidFill>
            </a:endParaRPr>
          </a:p>
        </p:txBody>
      </p:sp>
      <p:sp>
        <p:nvSpPr>
          <p:cNvPr id="7" name="内容占位符 5">
            <a:extLst>
              <a:ext uri="{FF2B5EF4-FFF2-40B4-BE49-F238E27FC236}">
                <a16:creationId xmlns:a16="http://schemas.microsoft.com/office/drawing/2014/main" id="{A5C5FA79-84FE-4C44-BCB8-6E5A430E60E9}"/>
              </a:ext>
            </a:extLst>
          </p:cNvPr>
          <p:cNvSpPr txBox="1">
            <a:spLocks/>
          </p:cNvSpPr>
          <p:nvPr/>
        </p:nvSpPr>
        <p:spPr bwMode="auto">
          <a:xfrm>
            <a:off x="-76200" y="5351916"/>
            <a:ext cx="9046355" cy="9054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altLang="zh-CN" i="1" kern="0" dirty="0" err="1">
                <a:solidFill>
                  <a:srgbClr val="C00000"/>
                </a:solidFill>
              </a:rPr>
              <a:t>r_offset</a:t>
            </a:r>
            <a:r>
              <a:rPr lang="en-US" altLang="zh-CN" i="1" kern="0" dirty="0">
                <a:solidFill>
                  <a:srgbClr val="C00000"/>
                </a:solidFill>
              </a:rPr>
              <a:t> </a:t>
            </a:r>
            <a:r>
              <a:rPr lang="en-US" altLang="zh-CN" b="0" kern="0" dirty="0"/>
              <a:t>is the section offset of the reference that will be modified.</a:t>
            </a:r>
          </a:p>
          <a:p>
            <a:pPr lvl="1"/>
            <a:r>
              <a:rPr lang="en-US" altLang="zh-CN" i="1" kern="0" dirty="0">
                <a:solidFill>
                  <a:srgbClr val="C00000"/>
                </a:solidFill>
              </a:rPr>
              <a:t>ELF_64_R_SYM </a:t>
            </a:r>
            <a:r>
              <a:rPr lang="en-US" altLang="zh-CN" b="0" kern="0" dirty="0"/>
              <a:t>identifies the symbol that the reference should point to.</a:t>
            </a:r>
          </a:p>
          <a:p>
            <a:pPr lvl="1"/>
            <a:r>
              <a:rPr lang="en-US" altLang="zh-CN" i="1" kern="0" dirty="0">
                <a:solidFill>
                  <a:srgbClr val="C00000"/>
                </a:solidFill>
              </a:rPr>
              <a:t>ELF_64_R_TYPE </a:t>
            </a:r>
            <a:r>
              <a:rPr lang="en-US" altLang="zh-CN" b="0" kern="0" dirty="0"/>
              <a:t>tells the linker how to modify the new reference.</a:t>
            </a:r>
          </a:p>
          <a:p>
            <a:pPr lvl="1"/>
            <a:r>
              <a:rPr lang="en-US" altLang="zh-CN" i="1" kern="0" dirty="0" err="1">
                <a:solidFill>
                  <a:srgbClr val="C00000"/>
                </a:solidFill>
              </a:rPr>
              <a:t>r_addend</a:t>
            </a:r>
            <a:r>
              <a:rPr lang="en-US" altLang="zh-CN" i="1" kern="0" dirty="0">
                <a:solidFill>
                  <a:srgbClr val="C00000"/>
                </a:solidFill>
              </a:rPr>
              <a:t> </a:t>
            </a:r>
            <a:r>
              <a:rPr lang="en-US" altLang="zh-CN" b="0" kern="0" dirty="0"/>
              <a:t>is a constant used for offset adjustment in some kind of relocation.</a:t>
            </a:r>
          </a:p>
        </p:txBody>
      </p:sp>
    </p:spTree>
    <p:extLst>
      <p:ext uri="{BB962C8B-B14F-4D97-AF65-F5344CB8AC3E}">
        <p14:creationId xmlns:p14="http://schemas.microsoft.com/office/powerpoint/2010/main" val="231885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60906-CE6D-4080-AE52-0EE192A4D14A}"/>
              </a:ext>
            </a:extLst>
          </p:cNvPr>
          <p:cNvSpPr>
            <a:spLocks noGrp="1"/>
          </p:cNvSpPr>
          <p:nvPr>
            <p:ph type="title"/>
          </p:nvPr>
        </p:nvSpPr>
        <p:spPr/>
        <p:txBody>
          <a:bodyPr/>
          <a:lstStyle/>
          <a:p>
            <a:r>
              <a:rPr lang="en-US" altLang="zh-CN" dirty="0"/>
              <a:t>Two Most Basic Relocation Types</a:t>
            </a:r>
            <a:endParaRPr lang="zh-CN" altLang="en-US" dirty="0"/>
          </a:p>
        </p:txBody>
      </p:sp>
      <p:sp>
        <p:nvSpPr>
          <p:cNvPr id="3" name="内容占位符 2">
            <a:extLst>
              <a:ext uri="{FF2B5EF4-FFF2-40B4-BE49-F238E27FC236}">
                <a16:creationId xmlns:a16="http://schemas.microsoft.com/office/drawing/2014/main" id="{2A283A0E-18C5-41C7-9520-2268AE5FCD6F}"/>
              </a:ext>
            </a:extLst>
          </p:cNvPr>
          <p:cNvSpPr>
            <a:spLocks noGrp="1"/>
          </p:cNvSpPr>
          <p:nvPr>
            <p:ph idx="1"/>
          </p:nvPr>
        </p:nvSpPr>
        <p:spPr/>
        <p:txBody>
          <a:bodyPr/>
          <a:lstStyle/>
          <a:p>
            <a:r>
              <a:rPr lang="en-US" altLang="zh-CN" dirty="0"/>
              <a:t>R_X86_64_PC32</a:t>
            </a:r>
          </a:p>
          <a:p>
            <a:pPr lvl="1"/>
            <a:r>
              <a:rPr lang="en-US" altLang="zh-CN" dirty="0"/>
              <a:t>Relocates a reference that uses a 32-bit PC-relative address.</a:t>
            </a:r>
          </a:p>
          <a:p>
            <a:r>
              <a:rPr lang="en-US" altLang="zh-CN" dirty="0"/>
              <a:t>R_X86_64_32/R_X86_64_32S</a:t>
            </a:r>
          </a:p>
          <a:p>
            <a:pPr lvl="1"/>
            <a:r>
              <a:rPr lang="en-US" altLang="zh-CN" dirty="0"/>
              <a:t>Relocates a reference that uses a 32-bit absolute address.</a:t>
            </a:r>
            <a:endParaRPr lang="zh-CN" altLang="en-US" dirty="0"/>
          </a:p>
        </p:txBody>
      </p:sp>
      <p:pic>
        <p:nvPicPr>
          <p:cNvPr id="5" name="图片 4">
            <a:extLst>
              <a:ext uri="{FF2B5EF4-FFF2-40B4-BE49-F238E27FC236}">
                <a16:creationId xmlns:a16="http://schemas.microsoft.com/office/drawing/2014/main" id="{5D929258-9051-44AB-90D3-6ADF14524FF3}"/>
              </a:ext>
            </a:extLst>
          </p:cNvPr>
          <p:cNvPicPr>
            <a:picLocks noChangeAspect="1"/>
          </p:cNvPicPr>
          <p:nvPr/>
        </p:nvPicPr>
        <p:blipFill>
          <a:blip r:embed="rId3"/>
          <a:stretch>
            <a:fillRect/>
          </a:stretch>
        </p:blipFill>
        <p:spPr>
          <a:xfrm>
            <a:off x="0" y="3196845"/>
            <a:ext cx="9144000" cy="3661155"/>
          </a:xfrm>
          <a:prstGeom prst="rect">
            <a:avLst/>
          </a:prstGeom>
        </p:spPr>
      </p:pic>
    </p:spTree>
    <p:extLst>
      <p:ext uri="{BB962C8B-B14F-4D97-AF65-F5344CB8AC3E}">
        <p14:creationId xmlns:p14="http://schemas.microsoft.com/office/powerpoint/2010/main" val="36601762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Relocation Entries</a:t>
            </a:r>
          </a:p>
        </p:txBody>
      </p:sp>
      <p:sp>
        <p:nvSpPr>
          <p:cNvPr id="9" name="Text Box 2"/>
          <p:cNvSpPr txBox="1">
            <a:spLocks noChangeArrowheads="1"/>
          </p:cNvSpPr>
          <p:nvPr/>
        </p:nvSpPr>
        <p:spPr bwMode="auto">
          <a:xfrm>
            <a:off x="0" y="287905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a:t>
            </a:r>
            <a:r>
              <a:rPr lang="fr-FR" sz="1600" dirty="0" err="1">
                <a:solidFill>
                  <a:srgbClr val="000000"/>
                </a:solidFill>
                <a:latin typeface="Courier New"/>
                <a:cs typeface="Courier New"/>
              </a:rPr>
              <a:t>readelf</a:t>
            </a:r>
            <a:r>
              <a:rPr lang="fr-FR" sz="1600" dirty="0">
                <a:solidFill>
                  <a:srgbClr val="000000"/>
                </a:solidFill>
                <a:latin typeface="Courier New"/>
                <a:cs typeface="Courier New"/>
              </a:rPr>
              <a:t> -r </a:t>
            </a:r>
            <a:r>
              <a:rPr lang="fr-FR" sz="1600" dirty="0" err="1">
                <a:solidFill>
                  <a:srgbClr val="000000"/>
                </a:solidFill>
                <a:latin typeface="Courier New"/>
                <a:cs typeface="Courier New"/>
              </a:rPr>
              <a:t>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rela.text</a:t>
            </a:r>
            <a:r>
              <a:rPr lang="fr-FR" sz="1600" dirty="0">
                <a:solidFill>
                  <a:srgbClr val="000000"/>
                </a:solidFill>
                <a:latin typeface="Courier New"/>
                <a:cs typeface="Courier New"/>
              </a:rPr>
              <a:t>' at offset 0x560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2 entries:</a:t>
            </a:r>
            <a:br>
              <a:rPr lang="fr-FR" sz="1600">
                <a:solidFill>
                  <a:srgbClr val="000000"/>
                </a:solidFill>
                <a:latin typeface="Courier New"/>
                <a:cs typeface="Courier New"/>
              </a:rPr>
            </a:br>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000000000015 00080000000a R_X86_64_32    0000000000000000 </a:t>
            </a:r>
            <a:r>
              <a:rPr lang="fr-FR" sz="1600" dirty="0" err="1">
                <a:solidFill>
                  <a:srgbClr val="000000"/>
                </a:solidFill>
                <a:latin typeface="Courier New"/>
                <a:cs typeface="Courier New"/>
              </a:rPr>
              <a:t>array</a:t>
            </a:r>
            <a:r>
              <a:rPr lang="fr-FR" sz="1600" dirty="0">
                <a:solidFill>
                  <a:srgbClr val="000000"/>
                </a:solidFill>
                <a:latin typeface="Courier New"/>
                <a:cs typeface="Courier New"/>
              </a:rPr>
              <a:t> + 0</a:t>
            </a:r>
          </a:p>
          <a:p>
            <a:r>
              <a:rPr lang="fr-FR" sz="1600" dirty="0">
                <a:solidFill>
                  <a:srgbClr val="000000"/>
                </a:solidFill>
                <a:latin typeface="Courier New"/>
                <a:cs typeface="Courier New"/>
              </a:rPr>
              <a:t>00000000001a 000a00000002 R_X86_64_PC32  0000000000000000 </a:t>
            </a:r>
            <a:r>
              <a:rPr lang="fr-FR" sz="1600" dirty="0" err="1">
                <a:solidFill>
                  <a:srgbClr val="000000"/>
                </a:solidFill>
                <a:latin typeface="Courier New"/>
                <a:cs typeface="Courier New"/>
              </a:rPr>
              <a:t>sum</a:t>
            </a:r>
            <a:r>
              <a:rPr lang="fr-FR" sz="1600" dirty="0">
                <a:solidFill>
                  <a:srgbClr val="000000"/>
                </a:solidFill>
                <a:latin typeface="Courier New"/>
                <a:cs typeface="Courier New"/>
              </a:rPr>
              <a:t> - 4</a:t>
            </a:r>
          </a:p>
          <a:p>
            <a:endParaRPr lang="fr-FR" sz="1600" dirty="0">
              <a:solidFill>
                <a:srgbClr val="000000"/>
              </a:solidFill>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14" name="Rectangle 2"/>
          <p:cNvSpPr>
            <a:spLocks noChangeArrowheads="1"/>
          </p:cNvSpPr>
          <p:nvPr/>
        </p:nvSpPr>
        <p:spPr bwMode="auto">
          <a:xfrm>
            <a:off x="1828800" y="1239390"/>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15" name="Rectangle 3"/>
          <p:cNvSpPr>
            <a:spLocks noChangeArrowheads="1"/>
          </p:cNvSpPr>
          <p:nvPr/>
        </p:nvSpPr>
        <p:spPr bwMode="auto">
          <a:xfrm>
            <a:off x="6388582" y="2359869"/>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2" name="矩形 1">
            <a:extLst>
              <a:ext uri="{FF2B5EF4-FFF2-40B4-BE49-F238E27FC236}">
                <a16:creationId xmlns:a16="http://schemas.microsoft.com/office/drawing/2014/main" id="{F44FA438-4F29-4D4E-B6EE-9BD913E15155}"/>
              </a:ext>
            </a:extLst>
          </p:cNvPr>
          <p:cNvSpPr/>
          <p:nvPr/>
        </p:nvSpPr>
        <p:spPr bwMode="auto">
          <a:xfrm>
            <a:off x="3200400" y="3439208"/>
            <a:ext cx="1676400" cy="2589232"/>
          </a:xfrm>
          <a:prstGeom prst="rect">
            <a:avLst/>
          </a:prstGeom>
          <a:solidFill>
            <a:srgbClr val="66CCFF">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type</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2FA623A1-320E-4784-BC1C-894F7FED1374}"/>
              </a:ext>
            </a:extLst>
          </p:cNvPr>
          <p:cNvSpPr/>
          <p:nvPr/>
        </p:nvSpPr>
        <p:spPr bwMode="auto">
          <a:xfrm>
            <a:off x="0" y="3439208"/>
            <a:ext cx="1676400" cy="2589232"/>
          </a:xfrm>
          <a:prstGeom prst="rect">
            <a:avLst/>
          </a:prstGeom>
          <a:solidFill>
            <a:srgbClr val="FF9999">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offset</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11" name="矩形 10">
            <a:extLst>
              <a:ext uri="{FF2B5EF4-FFF2-40B4-BE49-F238E27FC236}">
                <a16:creationId xmlns:a16="http://schemas.microsoft.com/office/drawing/2014/main" id="{8655DAA9-A44A-4921-82EE-166A79BAB222}"/>
              </a:ext>
            </a:extLst>
          </p:cNvPr>
          <p:cNvSpPr/>
          <p:nvPr/>
        </p:nvSpPr>
        <p:spPr bwMode="auto">
          <a:xfrm>
            <a:off x="7162800" y="3433346"/>
            <a:ext cx="1888066" cy="2589232"/>
          </a:xfrm>
          <a:prstGeom prst="rect">
            <a:avLst/>
          </a:prstGeom>
          <a:solidFill>
            <a:srgbClr val="92D050">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symbol name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 &amp; addend</a:t>
            </a:r>
          </a:p>
        </p:txBody>
      </p:sp>
      <p:cxnSp>
        <p:nvCxnSpPr>
          <p:cNvPr id="8" name="直接箭头连接符 7">
            <a:extLst>
              <a:ext uri="{FF2B5EF4-FFF2-40B4-BE49-F238E27FC236}">
                <a16:creationId xmlns:a16="http://schemas.microsoft.com/office/drawing/2014/main" id="{9F39B8F9-F3EB-487B-87D5-8641B6DE00C7}"/>
              </a:ext>
            </a:extLst>
          </p:cNvPr>
          <p:cNvCxnSpPr>
            <a:cxnSpLocks/>
          </p:cNvCxnSpPr>
          <p:nvPr/>
        </p:nvCxnSpPr>
        <p:spPr bwMode="auto">
          <a:xfrm flipV="1">
            <a:off x="5334000" y="3810000"/>
            <a:ext cx="1820333" cy="2218440"/>
          </a:xfrm>
          <a:prstGeom prst="straightConnector1">
            <a:avLst/>
          </a:prstGeom>
          <a:noFill/>
          <a:ln w="57150" cap="flat" cmpd="sng" algn="ctr">
            <a:solidFill>
              <a:srgbClr val="CC0000"/>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07BBD054-9489-40C5-AC1D-2CE8E91DF98D}"/>
              </a:ext>
            </a:extLst>
          </p:cNvPr>
          <p:cNvCxnSpPr>
            <a:cxnSpLocks/>
          </p:cNvCxnSpPr>
          <p:nvPr/>
        </p:nvCxnSpPr>
        <p:spPr bwMode="auto">
          <a:xfrm flipV="1">
            <a:off x="5334000" y="4080338"/>
            <a:ext cx="1828800" cy="1942240"/>
          </a:xfrm>
          <a:prstGeom prst="straightConnector1">
            <a:avLst/>
          </a:prstGeom>
          <a:noFill/>
          <a:ln w="57150" cap="flat" cmpd="sng" algn="ctr">
            <a:solidFill>
              <a:srgbClr val="CC0000"/>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AF95A6B2-B23F-43FE-8182-AF4584BA84D5}"/>
              </a:ext>
            </a:extLst>
          </p:cNvPr>
          <p:cNvCxnSpPr>
            <a:cxnSpLocks/>
          </p:cNvCxnSpPr>
          <p:nvPr/>
        </p:nvCxnSpPr>
        <p:spPr bwMode="auto">
          <a:xfrm flipV="1">
            <a:off x="5334000" y="5013232"/>
            <a:ext cx="1828800" cy="1009346"/>
          </a:xfrm>
          <a:prstGeom prst="straightConnector1">
            <a:avLst/>
          </a:prstGeom>
          <a:noFill/>
          <a:ln w="57150" cap="flat" cmpd="sng" algn="ctr">
            <a:solidFill>
              <a:srgbClr val="CC0000"/>
            </a:solidFill>
            <a:prstDash val="solid"/>
            <a:round/>
            <a:headEnd type="none" w="med" len="med"/>
            <a:tailEnd type="triangle"/>
          </a:ln>
          <a:effectLst/>
        </p:spPr>
      </p:cxnSp>
      <p:sp>
        <p:nvSpPr>
          <p:cNvPr id="27" name="文本框 26">
            <a:extLst>
              <a:ext uri="{FF2B5EF4-FFF2-40B4-BE49-F238E27FC236}">
                <a16:creationId xmlns:a16="http://schemas.microsoft.com/office/drawing/2014/main" id="{7617743C-D624-41C0-8F5C-54144FD69423}"/>
              </a:ext>
            </a:extLst>
          </p:cNvPr>
          <p:cNvSpPr txBox="1"/>
          <p:nvPr/>
        </p:nvSpPr>
        <p:spPr>
          <a:xfrm>
            <a:off x="1524000" y="6126930"/>
            <a:ext cx="7162800" cy="461665"/>
          </a:xfrm>
          <a:prstGeom prst="rect">
            <a:avLst/>
          </a:prstGeom>
          <a:noFill/>
        </p:spPr>
        <p:txBody>
          <a:bodyPr wrap="square" rtlCol="0">
            <a:spAutoFit/>
          </a:bodyPr>
          <a:lstStyle/>
          <a:p>
            <a:r>
              <a:rPr lang="en-US" altLang="zh-CN" dirty="0">
                <a:latin typeface="Calibri" pitchFamily="34" charset="0"/>
              </a:rPr>
              <a:t>Totally 3 symbols to be relocated. </a:t>
            </a:r>
            <a:endParaRPr lang="zh-CN" altLang="en-US" dirty="0">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10" grpId="0" animBg="1"/>
      <p:bldP spid="11" grpId="0" animBg="1"/>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Relocation Entries </a:t>
            </a:r>
            <a:r>
              <a:rPr lang="en-US" altLang="zh-CN" dirty="0"/>
              <a:t>(in</a:t>
            </a:r>
            <a:r>
              <a:rPr lang="zh-CN" altLang="en-US" dirty="0"/>
              <a:t> </a:t>
            </a:r>
            <a:r>
              <a:rPr lang="en-US" altLang="zh-CN" dirty="0" err="1"/>
              <a:t>main.o</a:t>
            </a:r>
            <a:r>
              <a:rPr lang="en-US" altLang="zh-CN" dirty="0"/>
              <a:t>)</a:t>
            </a:r>
            <a:endParaRPr lang="en-GB" dirty="0"/>
          </a:p>
        </p:txBody>
      </p:sp>
      <p:sp>
        <p:nvSpPr>
          <p:cNvPr id="9" name="Text Box 2"/>
          <p:cNvSpPr txBox="1">
            <a:spLocks noChangeArrowheads="1"/>
          </p:cNvSpPr>
          <p:nvPr/>
        </p:nvSpPr>
        <p:spPr bwMode="auto">
          <a:xfrm>
            <a:off x="0" y="287905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a:t>
            </a:r>
            <a:r>
              <a:rPr lang="fr-FR" sz="1600" dirty="0" err="1">
                <a:solidFill>
                  <a:srgbClr val="000000"/>
                </a:solidFill>
                <a:latin typeface="Courier New"/>
                <a:cs typeface="Courier New"/>
              </a:rPr>
              <a:t>readelf</a:t>
            </a:r>
            <a:r>
              <a:rPr lang="fr-FR" sz="1600" dirty="0">
                <a:solidFill>
                  <a:srgbClr val="000000"/>
                </a:solidFill>
                <a:latin typeface="Courier New"/>
                <a:cs typeface="Courier New"/>
              </a:rPr>
              <a:t> -r </a:t>
            </a:r>
            <a:r>
              <a:rPr lang="fr-FR" sz="1600" dirty="0" err="1">
                <a:solidFill>
                  <a:srgbClr val="000000"/>
                </a:solidFill>
                <a:latin typeface="Courier New"/>
                <a:cs typeface="Courier New"/>
              </a:rPr>
              <a:t>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rela.text</a:t>
            </a:r>
            <a:r>
              <a:rPr lang="fr-FR" sz="1600" dirty="0">
                <a:solidFill>
                  <a:srgbClr val="000000"/>
                </a:solidFill>
                <a:latin typeface="Courier New"/>
                <a:cs typeface="Courier New"/>
              </a:rPr>
              <a:t>' at offset 0x560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2 entries:</a:t>
            </a:r>
            <a:br>
              <a:rPr lang="fr-FR" sz="1600">
                <a:solidFill>
                  <a:srgbClr val="000000"/>
                </a:solidFill>
                <a:latin typeface="Courier New"/>
                <a:cs typeface="Courier New"/>
              </a:rPr>
            </a:br>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highlight>
                  <a:srgbClr val="FF9999"/>
                </a:highlight>
                <a:latin typeface="Courier New"/>
                <a:cs typeface="Courier New"/>
              </a:rPr>
              <a:t>000000000015</a:t>
            </a:r>
            <a:r>
              <a:rPr lang="fr-FR" sz="1600" dirty="0">
                <a:solidFill>
                  <a:srgbClr val="000000"/>
                </a:solidFill>
                <a:latin typeface="Courier New"/>
                <a:cs typeface="Courier New"/>
              </a:rPr>
              <a:t> </a:t>
            </a:r>
            <a:r>
              <a:rPr lang="fr-FR" sz="1600" dirty="0">
                <a:solidFill>
                  <a:srgbClr val="000000"/>
                </a:solidFill>
                <a:highlight>
                  <a:srgbClr val="FF00FF"/>
                </a:highlight>
                <a:latin typeface="Courier New"/>
                <a:cs typeface="Courier New"/>
              </a:rPr>
              <a:t>00080000000a</a:t>
            </a:r>
            <a:r>
              <a:rPr lang="fr-FR" sz="1600" dirty="0">
                <a:solidFill>
                  <a:srgbClr val="000000"/>
                </a:solidFill>
                <a:latin typeface="Courier New"/>
                <a:cs typeface="Courier New"/>
              </a:rPr>
              <a:t> </a:t>
            </a:r>
            <a:r>
              <a:rPr lang="fr-FR" sz="1600" dirty="0">
                <a:solidFill>
                  <a:srgbClr val="000000"/>
                </a:solidFill>
                <a:highlight>
                  <a:srgbClr val="66CCFF"/>
                </a:highlight>
                <a:latin typeface="Courier New"/>
                <a:cs typeface="Courier New"/>
              </a:rPr>
              <a:t>R_X86_64_32  </a:t>
            </a:r>
            <a:r>
              <a:rPr lang="fr-FR" sz="1600" dirty="0">
                <a:solidFill>
                  <a:srgbClr val="000000"/>
                </a:solidFill>
                <a:latin typeface="Courier New"/>
                <a:cs typeface="Courier New"/>
              </a:rPr>
              <a:t>  0000000000000000 </a:t>
            </a:r>
            <a:r>
              <a:rPr lang="fr-FR" sz="1600" dirty="0" err="1">
                <a:solidFill>
                  <a:srgbClr val="000000"/>
                </a:solidFill>
                <a:highlight>
                  <a:srgbClr val="00FF00"/>
                </a:highlight>
                <a:latin typeface="Courier New"/>
                <a:cs typeface="Courier New"/>
              </a:rPr>
              <a:t>array</a:t>
            </a:r>
            <a:r>
              <a:rPr lang="fr-FR" sz="1600" dirty="0">
                <a:solidFill>
                  <a:srgbClr val="000000"/>
                </a:solidFill>
                <a:highlight>
                  <a:srgbClr val="00FF00"/>
                </a:highlight>
                <a:latin typeface="Courier New"/>
                <a:cs typeface="Courier New"/>
              </a:rPr>
              <a:t> + 0</a:t>
            </a:r>
          </a:p>
          <a:p>
            <a:r>
              <a:rPr lang="fr-FR" sz="1600" dirty="0">
                <a:solidFill>
                  <a:srgbClr val="000000"/>
                </a:solidFill>
                <a:latin typeface="Courier New"/>
                <a:cs typeface="Courier New"/>
              </a:rPr>
              <a:t>00000000001a 000a00000002 R_X86_64_PC32  0000000000000000 </a:t>
            </a:r>
            <a:r>
              <a:rPr lang="fr-FR" sz="1600" dirty="0" err="1">
                <a:solidFill>
                  <a:srgbClr val="000000"/>
                </a:solidFill>
                <a:latin typeface="Courier New"/>
                <a:cs typeface="Courier New"/>
              </a:rPr>
              <a:t>sum</a:t>
            </a:r>
            <a:r>
              <a:rPr lang="fr-FR" sz="1600" dirty="0">
                <a:solidFill>
                  <a:srgbClr val="000000"/>
                </a:solidFill>
                <a:latin typeface="Courier New"/>
                <a:cs typeface="Courier New"/>
              </a:rPr>
              <a:t> - 4</a:t>
            </a:r>
          </a:p>
          <a:p>
            <a:endParaRPr lang="fr-FR" sz="1600" dirty="0">
              <a:solidFill>
                <a:srgbClr val="000000"/>
              </a:solidFill>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14" name="Rectangle 2"/>
          <p:cNvSpPr>
            <a:spLocks noChangeArrowheads="1"/>
          </p:cNvSpPr>
          <p:nvPr/>
        </p:nvSpPr>
        <p:spPr bwMode="auto">
          <a:xfrm>
            <a:off x="1828800" y="1239390"/>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15" name="Rectangle 3"/>
          <p:cNvSpPr>
            <a:spLocks noChangeArrowheads="1"/>
          </p:cNvSpPr>
          <p:nvPr/>
        </p:nvSpPr>
        <p:spPr bwMode="auto">
          <a:xfrm>
            <a:off x="6388582" y="2359869"/>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6" name="对话气泡: 圆角矩形 15">
            <a:extLst>
              <a:ext uri="{FF2B5EF4-FFF2-40B4-BE49-F238E27FC236}">
                <a16:creationId xmlns:a16="http://schemas.microsoft.com/office/drawing/2014/main" id="{64FC939D-54AC-442F-A267-FB246D992287}"/>
              </a:ext>
            </a:extLst>
          </p:cNvPr>
          <p:cNvSpPr/>
          <p:nvPr/>
        </p:nvSpPr>
        <p:spPr bwMode="auto">
          <a:xfrm>
            <a:off x="76200" y="4191000"/>
            <a:ext cx="8974666" cy="2231322"/>
          </a:xfrm>
          <a:prstGeom prst="wedgeRoundRectCallout">
            <a:avLst>
              <a:gd name="adj1" fmla="val 40629"/>
              <a:gd name="adj2" fmla="val 59219"/>
              <a:gd name="adj3" fmla="val 16667"/>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r>
              <a:rPr lang="en-US" altLang="zh-CN" sz="2200" b="0" i="1" dirty="0"/>
              <a:t>Dear Linker, </a:t>
            </a:r>
          </a:p>
          <a:p>
            <a:r>
              <a:rPr lang="en-US" altLang="zh-CN" sz="2200" b="0" i="1"/>
              <a:t>       Please </a:t>
            </a:r>
            <a:r>
              <a:rPr lang="en-US" altLang="zh-CN" sz="2200" b="0" i="1" dirty="0"/>
              <a:t>patch</a:t>
            </a:r>
            <a:r>
              <a:rPr lang="en-US" altLang="zh-CN" sz="2200" b="0" i="1" dirty="0">
                <a:highlight>
                  <a:srgbClr val="FF9999"/>
                </a:highlight>
              </a:rPr>
              <a:t> the .</a:t>
            </a:r>
            <a:r>
              <a:rPr lang="en-US" altLang="zh-CN" sz="2200" b="0" i="1" dirty="0" err="1">
                <a:highlight>
                  <a:srgbClr val="FF9999"/>
                </a:highlight>
              </a:rPr>
              <a:t>rela.text</a:t>
            </a:r>
            <a:r>
              <a:rPr lang="en-US" altLang="zh-CN" sz="2200" b="0" i="1" dirty="0">
                <a:highlight>
                  <a:srgbClr val="FF9999"/>
                </a:highlight>
              </a:rPr>
              <a:t> section at offsets 0x15.</a:t>
            </a:r>
            <a:r>
              <a:rPr lang="en-US" altLang="zh-CN" sz="2200" b="0" i="1" dirty="0"/>
              <a:t> </a:t>
            </a:r>
            <a:r>
              <a:rPr lang="en-US" altLang="zh-CN" sz="2200" b="0" i="1" dirty="0">
                <a:highlight>
                  <a:srgbClr val="66CCFF"/>
                </a:highlight>
              </a:rPr>
              <a:t>Patch in a 32-bit value like following steps.</a:t>
            </a:r>
            <a:r>
              <a:rPr lang="en-US" altLang="zh-CN" sz="2200" b="0" i="1" dirty="0"/>
              <a:t> </a:t>
            </a:r>
            <a:r>
              <a:rPr lang="en-US" altLang="zh-CN" sz="2200" b="0" i="1" dirty="0">
                <a:highlight>
                  <a:srgbClr val="FF00FF"/>
                </a:highlight>
              </a:rPr>
              <a:t>When you determine the </a:t>
            </a:r>
            <a:r>
              <a:rPr lang="en-US" altLang="zh-CN" sz="2200" b="0" i="1" dirty="0" err="1">
                <a:highlight>
                  <a:srgbClr val="FF00FF"/>
                </a:highlight>
              </a:rPr>
              <a:t>addr</a:t>
            </a:r>
            <a:r>
              <a:rPr lang="en-US" altLang="zh-CN" sz="2200" b="0" i="1" dirty="0">
                <a:highlight>
                  <a:srgbClr val="FF00FF"/>
                </a:highlight>
              </a:rPr>
              <a:t> of .data</a:t>
            </a:r>
            <a:r>
              <a:rPr lang="en-US" altLang="zh-CN" sz="2200" b="0" i="1" dirty="0"/>
              <a:t>, compute </a:t>
            </a:r>
            <a:r>
              <a:rPr lang="en-US" altLang="zh-CN" sz="2200" b="0" i="1" dirty="0">
                <a:highlight>
                  <a:srgbClr val="66CCFF"/>
                </a:highlight>
              </a:rPr>
              <a:t>[</a:t>
            </a:r>
            <a:r>
              <a:rPr lang="en-US" altLang="zh-CN" sz="2200" b="0" i="1" dirty="0" err="1">
                <a:highlight>
                  <a:srgbClr val="66CCFF"/>
                </a:highlight>
              </a:rPr>
              <a:t>addr</a:t>
            </a:r>
            <a:r>
              <a:rPr lang="en-US" altLang="zh-CN" sz="2200" b="0" i="1" dirty="0">
                <a:highlight>
                  <a:srgbClr val="66CCFF"/>
                </a:highlight>
              </a:rPr>
              <a:t> of array] + [</a:t>
            </a:r>
            <a:r>
              <a:rPr lang="en-US" altLang="zh-CN" sz="2200" b="0" i="1" dirty="0">
                <a:highlight>
                  <a:srgbClr val="00FF00"/>
                </a:highlight>
              </a:rPr>
              <a:t>addend</a:t>
            </a:r>
            <a:r>
              <a:rPr lang="en-US" altLang="zh-CN" sz="2200" b="0" i="1" dirty="0">
                <a:highlight>
                  <a:srgbClr val="66CCFF"/>
                </a:highlight>
              </a:rPr>
              <a:t>, which equals 0] </a:t>
            </a:r>
            <a:r>
              <a:rPr lang="en-US" altLang="zh-CN" sz="2200" b="0" i="1" dirty="0"/>
              <a:t>and place the result at the prescribed place. </a:t>
            </a:r>
          </a:p>
          <a:p>
            <a:pPr indent="6096000"/>
            <a:r>
              <a:rPr lang="en-US" altLang="zh-CN" sz="2200" b="0" i="1" dirty="0"/>
              <a:t>Sincerely, </a:t>
            </a:r>
          </a:p>
          <a:p>
            <a:pPr indent="6096000"/>
            <a:r>
              <a:rPr lang="en-US" altLang="zh-CN" sz="2200" b="0" i="1" dirty="0"/>
              <a:t>Assembler</a:t>
            </a:r>
          </a:p>
        </p:txBody>
      </p:sp>
      <p:pic>
        <p:nvPicPr>
          <p:cNvPr id="18" name="Picture 2" descr="http://img.crcz.com/allimg/202002/21/1582258509361466.jpg">
            <a:extLst>
              <a:ext uri="{FF2B5EF4-FFF2-40B4-BE49-F238E27FC236}">
                <a16:creationId xmlns:a16="http://schemas.microsoft.com/office/drawing/2014/main" id="{AADEF084-25FB-481B-8139-F78696FD27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0738" y="6202606"/>
            <a:ext cx="597797" cy="5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0544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Relocation </a:t>
            </a:r>
            <a:r>
              <a:rPr lang="en-GB" altLang="zh-CN" dirty="0"/>
              <a:t>Entries </a:t>
            </a:r>
            <a:r>
              <a:rPr lang="en-US" altLang="zh-CN" dirty="0"/>
              <a:t>(in</a:t>
            </a:r>
            <a:r>
              <a:rPr lang="zh-CN" altLang="en-US" dirty="0"/>
              <a:t> </a:t>
            </a:r>
            <a:r>
              <a:rPr lang="en-US" altLang="zh-CN" dirty="0" err="1"/>
              <a:t>main.o</a:t>
            </a:r>
            <a:r>
              <a:rPr lang="en-US" altLang="zh-CN" dirty="0"/>
              <a:t>)</a:t>
            </a:r>
            <a:endParaRPr lang="en-GB" dirty="0"/>
          </a:p>
        </p:txBody>
      </p:sp>
      <p:sp>
        <p:nvSpPr>
          <p:cNvPr id="9" name="Text Box 2"/>
          <p:cNvSpPr txBox="1">
            <a:spLocks noChangeArrowheads="1"/>
          </p:cNvSpPr>
          <p:nvPr/>
        </p:nvSpPr>
        <p:spPr bwMode="auto">
          <a:xfrm>
            <a:off x="0" y="2879053"/>
            <a:ext cx="9144000" cy="2310505"/>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 </a:t>
            </a:r>
            <a:r>
              <a:rPr lang="fr-FR" sz="1600" dirty="0" err="1">
                <a:solidFill>
                  <a:srgbClr val="000000"/>
                </a:solidFill>
                <a:latin typeface="Courier New"/>
                <a:cs typeface="Courier New"/>
              </a:rPr>
              <a:t>readelf</a:t>
            </a:r>
            <a:r>
              <a:rPr lang="fr-FR" sz="1600" dirty="0">
                <a:solidFill>
                  <a:srgbClr val="000000"/>
                </a:solidFill>
                <a:latin typeface="Courier New"/>
                <a:cs typeface="Courier New"/>
              </a:rPr>
              <a:t> -r </a:t>
            </a:r>
            <a:r>
              <a:rPr lang="fr-FR" sz="1600" dirty="0" err="1">
                <a:solidFill>
                  <a:srgbClr val="000000"/>
                </a:solidFill>
                <a:latin typeface="Courier New"/>
                <a:cs typeface="Courier New"/>
              </a:rPr>
              <a:t>main.o</a:t>
            </a:r>
            <a:br>
              <a:rPr lang="fr-FR" sz="1600" dirty="0">
                <a:solidFill>
                  <a:srgbClr val="000000"/>
                </a:solidFill>
                <a:latin typeface="Courier New"/>
                <a:cs typeface="Courier New"/>
              </a:rPr>
            </a:br>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rela.text</a:t>
            </a:r>
            <a:r>
              <a:rPr lang="fr-FR" sz="1600" dirty="0">
                <a:solidFill>
                  <a:srgbClr val="000000"/>
                </a:solidFill>
                <a:latin typeface="Courier New"/>
                <a:cs typeface="Courier New"/>
              </a:rPr>
              <a:t>' at offset 0x560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2 entries:</a:t>
            </a:r>
            <a:br>
              <a:rPr lang="fr-FR" sz="1600">
                <a:solidFill>
                  <a:srgbClr val="000000"/>
                </a:solidFill>
                <a:latin typeface="Courier New"/>
                <a:cs typeface="Courier New"/>
              </a:rPr>
            </a:br>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000000000015 00080000000a R_X86_64_32    0000000000000000 </a:t>
            </a:r>
            <a:r>
              <a:rPr lang="fr-FR" sz="1600" dirty="0" err="1">
                <a:solidFill>
                  <a:srgbClr val="000000"/>
                </a:solidFill>
                <a:latin typeface="Courier New"/>
                <a:cs typeface="Courier New"/>
              </a:rPr>
              <a:t>array</a:t>
            </a:r>
            <a:r>
              <a:rPr lang="fr-FR" sz="1600" dirty="0">
                <a:solidFill>
                  <a:srgbClr val="000000"/>
                </a:solidFill>
                <a:latin typeface="Courier New"/>
                <a:cs typeface="Courier New"/>
              </a:rPr>
              <a:t> + 0</a:t>
            </a:r>
          </a:p>
          <a:p>
            <a:r>
              <a:rPr lang="fr-FR" sz="1600" dirty="0">
                <a:solidFill>
                  <a:srgbClr val="000000"/>
                </a:solidFill>
                <a:highlight>
                  <a:srgbClr val="FF9999"/>
                </a:highlight>
                <a:latin typeface="Courier New"/>
                <a:cs typeface="Courier New"/>
              </a:rPr>
              <a:t>00000000001a</a:t>
            </a:r>
            <a:r>
              <a:rPr lang="fr-FR" sz="1600" dirty="0">
                <a:solidFill>
                  <a:srgbClr val="000000"/>
                </a:solidFill>
                <a:latin typeface="Courier New"/>
                <a:cs typeface="Courier New"/>
              </a:rPr>
              <a:t> </a:t>
            </a:r>
            <a:r>
              <a:rPr lang="fr-FR" sz="1600" dirty="0">
                <a:solidFill>
                  <a:srgbClr val="000000"/>
                </a:solidFill>
                <a:highlight>
                  <a:srgbClr val="FF00FF"/>
                </a:highlight>
                <a:latin typeface="Courier New"/>
                <a:cs typeface="Courier New"/>
              </a:rPr>
              <a:t>000a00000002</a:t>
            </a:r>
            <a:r>
              <a:rPr lang="fr-FR" sz="1600" dirty="0">
                <a:solidFill>
                  <a:srgbClr val="000000"/>
                </a:solidFill>
                <a:latin typeface="Courier New"/>
                <a:cs typeface="Courier New"/>
              </a:rPr>
              <a:t> </a:t>
            </a:r>
            <a:r>
              <a:rPr lang="fr-FR" sz="1600" dirty="0">
                <a:solidFill>
                  <a:srgbClr val="000000"/>
                </a:solidFill>
                <a:highlight>
                  <a:srgbClr val="66CCFF"/>
                </a:highlight>
                <a:latin typeface="Courier New"/>
                <a:cs typeface="Courier New"/>
              </a:rPr>
              <a:t>R_X86_64_PC32</a:t>
            </a:r>
            <a:r>
              <a:rPr lang="fr-FR" sz="1600" dirty="0">
                <a:solidFill>
                  <a:srgbClr val="000000"/>
                </a:solidFill>
                <a:latin typeface="Courier New"/>
                <a:cs typeface="Courier New"/>
              </a:rPr>
              <a:t>  0000000000000000 </a:t>
            </a:r>
            <a:r>
              <a:rPr lang="fr-FR" sz="1600" dirty="0" err="1">
                <a:solidFill>
                  <a:srgbClr val="000000"/>
                </a:solidFill>
                <a:highlight>
                  <a:srgbClr val="00FF00"/>
                </a:highlight>
                <a:latin typeface="Courier New"/>
                <a:cs typeface="Courier New"/>
              </a:rPr>
              <a:t>sum</a:t>
            </a:r>
            <a:r>
              <a:rPr lang="fr-FR" sz="1600" dirty="0">
                <a:solidFill>
                  <a:srgbClr val="000000"/>
                </a:solidFill>
                <a:highlight>
                  <a:srgbClr val="00FF00"/>
                </a:highlight>
                <a:latin typeface="Courier New"/>
                <a:cs typeface="Courier New"/>
              </a:rPr>
              <a:t> - 4</a:t>
            </a:r>
          </a:p>
          <a:p>
            <a:endParaRPr lang="fr-FR" sz="1600" dirty="0">
              <a:solidFill>
                <a:srgbClr val="000000"/>
              </a:solidFill>
              <a:highlight>
                <a:srgbClr val="00FF00"/>
              </a:highlight>
              <a:latin typeface="Courier New"/>
              <a:cs typeface="Courier New"/>
            </a:endParaRPr>
          </a:p>
          <a:p>
            <a:r>
              <a:rPr lang="fr-FR" sz="1600" dirty="0">
                <a:solidFill>
                  <a:srgbClr val="000000"/>
                </a:solidFill>
                <a:latin typeface="Courier New"/>
                <a:cs typeface="Courier New"/>
              </a:rPr>
              <a:t>Relocation section '.</a:t>
            </a:r>
            <a:r>
              <a:rPr lang="fr-FR" sz="1600" dirty="0" err="1">
                <a:solidFill>
                  <a:srgbClr val="000000"/>
                </a:solidFill>
                <a:latin typeface="Courier New"/>
                <a:cs typeface="Courier New"/>
              </a:rPr>
              <a:t>rela.eh_frame</a:t>
            </a:r>
            <a:r>
              <a:rPr lang="fr-FR" sz="1600" dirty="0">
                <a:solidFill>
                  <a:srgbClr val="000000"/>
                </a:solidFill>
                <a:latin typeface="Courier New"/>
                <a:cs typeface="Courier New"/>
              </a:rPr>
              <a:t>' at offset 0x590 </a:t>
            </a:r>
            <a:r>
              <a:rPr lang="fr-FR" sz="1600" dirty="0" err="1">
                <a:solidFill>
                  <a:srgbClr val="000000"/>
                </a:solidFill>
                <a:latin typeface="Courier New"/>
                <a:cs typeface="Courier New"/>
              </a:rPr>
              <a:t>contains</a:t>
            </a:r>
            <a:r>
              <a:rPr lang="fr-FR" sz="1600" dirty="0">
                <a:solidFill>
                  <a:srgbClr val="000000"/>
                </a:solidFill>
                <a:latin typeface="Courier New"/>
                <a:cs typeface="Courier New"/>
              </a:rPr>
              <a:t> 1 entries:</a:t>
            </a:r>
          </a:p>
          <a:p>
            <a:r>
              <a:rPr lang="fr-FR" sz="1600">
                <a:solidFill>
                  <a:srgbClr val="000000"/>
                </a:solidFill>
                <a:latin typeface="Courier New"/>
                <a:cs typeface="Courier New"/>
              </a:rPr>
              <a:t>Offset       Info         Type           </a:t>
            </a:r>
            <a:r>
              <a:rPr lang="fr-FR" sz="1600" dirty="0" err="1">
                <a:solidFill>
                  <a:srgbClr val="000000"/>
                </a:solidFill>
                <a:latin typeface="Courier New"/>
                <a:cs typeface="Courier New"/>
              </a:rPr>
              <a:t>Sym</a:t>
            </a:r>
            <a:r>
              <a:rPr lang="fr-FR" sz="1600" err="1">
                <a:solidFill>
                  <a:srgbClr val="000000"/>
                </a:solidFill>
                <a:latin typeface="Courier New"/>
                <a:cs typeface="Courier New"/>
              </a:rPr>
              <a:t>.</a:t>
            </a:r>
            <a:r>
              <a:rPr lang="fr-FR" sz="1600">
                <a:solidFill>
                  <a:srgbClr val="000000"/>
                </a:solidFill>
                <a:latin typeface="Courier New"/>
                <a:cs typeface="Courier New"/>
              </a:rPr>
              <a:t>Value        </a:t>
            </a:r>
            <a:r>
              <a:rPr lang="fr-FR" sz="1600" dirty="0" err="1">
                <a:solidFill>
                  <a:srgbClr val="000000"/>
                </a:solidFill>
                <a:latin typeface="Courier New"/>
                <a:cs typeface="Courier New"/>
              </a:rPr>
              <a:t>Sym.Name+Addend</a:t>
            </a:r>
            <a:endParaRPr lang="fr-FR" sz="1600" dirty="0">
              <a:solidFill>
                <a:srgbClr val="000000"/>
              </a:solidFill>
              <a:latin typeface="Courier New"/>
              <a:cs typeface="Courier New"/>
            </a:endParaRP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endParaRPr lang="ro-RO" sz="1600" dirty="0">
              <a:latin typeface="Courier New"/>
              <a:ea typeface="msgothic" charset="0"/>
              <a:cs typeface="Courier New"/>
            </a:endParaRPr>
          </a:p>
        </p:txBody>
      </p:sp>
      <p:sp>
        <p:nvSpPr>
          <p:cNvPr id="14" name="Rectangle 2"/>
          <p:cNvSpPr>
            <a:spLocks noChangeArrowheads="1"/>
          </p:cNvSpPr>
          <p:nvPr/>
        </p:nvSpPr>
        <p:spPr bwMode="auto">
          <a:xfrm>
            <a:off x="1828800" y="1239390"/>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15" name="Rectangle 3"/>
          <p:cNvSpPr>
            <a:spLocks noChangeArrowheads="1"/>
          </p:cNvSpPr>
          <p:nvPr/>
        </p:nvSpPr>
        <p:spPr bwMode="auto">
          <a:xfrm>
            <a:off x="6388582" y="2359869"/>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6" name="对话气泡: 圆角矩形 15">
            <a:extLst>
              <a:ext uri="{FF2B5EF4-FFF2-40B4-BE49-F238E27FC236}">
                <a16:creationId xmlns:a16="http://schemas.microsoft.com/office/drawing/2014/main" id="{64FC939D-54AC-442F-A267-FB246D992287}"/>
              </a:ext>
            </a:extLst>
          </p:cNvPr>
          <p:cNvSpPr/>
          <p:nvPr/>
        </p:nvSpPr>
        <p:spPr bwMode="auto">
          <a:xfrm>
            <a:off x="60036" y="4234051"/>
            <a:ext cx="8974666" cy="2231322"/>
          </a:xfrm>
          <a:prstGeom prst="wedgeRoundRectCallout">
            <a:avLst>
              <a:gd name="adj1" fmla="val 40629"/>
              <a:gd name="adj2" fmla="val 59219"/>
              <a:gd name="adj3" fmla="val 16667"/>
            </a:avLst>
          </a:prstGeom>
          <a:solidFill>
            <a:srgbClr val="FFFFCC"/>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r>
              <a:rPr lang="en-US" altLang="zh-CN" sz="2200" b="0" i="1" dirty="0"/>
              <a:t>Dear Linker, </a:t>
            </a:r>
          </a:p>
          <a:p>
            <a:r>
              <a:rPr lang="en-US" altLang="zh-CN" sz="2200" b="0" i="1" dirty="0"/>
              <a:t>       Please patch</a:t>
            </a:r>
            <a:r>
              <a:rPr lang="en-US" altLang="zh-CN" sz="2200" b="0" i="1" dirty="0">
                <a:highlight>
                  <a:srgbClr val="FF9999"/>
                </a:highlight>
              </a:rPr>
              <a:t> the .</a:t>
            </a:r>
            <a:r>
              <a:rPr lang="en-US" altLang="zh-CN" sz="2200" b="0" i="1" dirty="0" err="1">
                <a:highlight>
                  <a:srgbClr val="FF9999"/>
                </a:highlight>
              </a:rPr>
              <a:t>rela.text</a:t>
            </a:r>
            <a:r>
              <a:rPr lang="en-US" altLang="zh-CN" sz="2200" b="0" i="1" dirty="0">
                <a:highlight>
                  <a:srgbClr val="FF9999"/>
                </a:highlight>
              </a:rPr>
              <a:t> section at offsets 0x1a.</a:t>
            </a:r>
            <a:r>
              <a:rPr lang="en-US" altLang="zh-CN" sz="2200" b="0" i="1" dirty="0"/>
              <a:t> </a:t>
            </a:r>
            <a:r>
              <a:rPr lang="en-US" altLang="zh-CN" sz="2200" b="0" i="1" dirty="0">
                <a:highlight>
                  <a:srgbClr val="66CCFF"/>
                </a:highlight>
              </a:rPr>
              <a:t>Patch in a 32-bit “PC-relative” value like following steps.</a:t>
            </a:r>
            <a:r>
              <a:rPr lang="en-US" altLang="zh-CN" sz="2200" b="0" i="1" dirty="0"/>
              <a:t> </a:t>
            </a:r>
            <a:r>
              <a:rPr lang="en-US" altLang="zh-CN" sz="2200" b="0" i="1" dirty="0">
                <a:highlight>
                  <a:srgbClr val="FF00FF"/>
                </a:highlight>
              </a:rPr>
              <a:t>When you determine the </a:t>
            </a:r>
            <a:r>
              <a:rPr lang="en-US" altLang="zh-CN" sz="2200" b="0" i="1" dirty="0" err="1">
                <a:highlight>
                  <a:srgbClr val="FF00FF"/>
                </a:highlight>
              </a:rPr>
              <a:t>addr</a:t>
            </a:r>
            <a:r>
              <a:rPr lang="en-US" altLang="zh-CN" sz="2200" b="0" i="1" dirty="0">
                <a:highlight>
                  <a:srgbClr val="FF00FF"/>
                </a:highlight>
              </a:rPr>
              <a:t> of sum</a:t>
            </a:r>
            <a:r>
              <a:rPr lang="en-US" altLang="zh-CN" sz="2200" b="0" i="1" dirty="0"/>
              <a:t>, compute </a:t>
            </a:r>
            <a:r>
              <a:rPr lang="en-US" altLang="zh-CN" sz="2200" b="0" i="1" dirty="0">
                <a:highlight>
                  <a:srgbClr val="66CCFF"/>
                </a:highlight>
              </a:rPr>
              <a:t>[</a:t>
            </a:r>
            <a:r>
              <a:rPr lang="en-US" altLang="zh-CN" sz="2200" b="0" i="1" dirty="0" err="1">
                <a:highlight>
                  <a:srgbClr val="66CCFF"/>
                </a:highlight>
              </a:rPr>
              <a:t>addr</a:t>
            </a:r>
            <a:r>
              <a:rPr lang="en-US" altLang="zh-CN" sz="2200" b="0" i="1" dirty="0">
                <a:highlight>
                  <a:srgbClr val="66CCFF"/>
                </a:highlight>
              </a:rPr>
              <a:t> of sum] + [</a:t>
            </a:r>
            <a:r>
              <a:rPr lang="en-US" altLang="zh-CN" sz="2200" b="0" i="1" dirty="0">
                <a:highlight>
                  <a:srgbClr val="00FF00"/>
                </a:highlight>
              </a:rPr>
              <a:t>addend</a:t>
            </a:r>
            <a:r>
              <a:rPr lang="en-US" altLang="zh-CN" sz="2200" b="0" i="1" dirty="0">
                <a:highlight>
                  <a:srgbClr val="66CCFF"/>
                </a:highlight>
              </a:rPr>
              <a:t>, which equals -4] – [</a:t>
            </a:r>
            <a:r>
              <a:rPr lang="en-US" altLang="zh-CN" sz="2200" b="0" i="1" dirty="0" err="1">
                <a:highlight>
                  <a:srgbClr val="66CCFF"/>
                </a:highlight>
              </a:rPr>
              <a:t>addr</a:t>
            </a:r>
            <a:r>
              <a:rPr lang="en-US" altLang="zh-CN" sz="2200" b="0" i="1" dirty="0">
                <a:highlight>
                  <a:srgbClr val="66CCFF"/>
                </a:highlight>
              </a:rPr>
              <a:t> of section + offset]</a:t>
            </a:r>
            <a:r>
              <a:rPr lang="en-US" altLang="zh-CN" sz="2200" b="0" i="1" dirty="0"/>
              <a:t>and place the result at the prescribed place. </a:t>
            </a:r>
          </a:p>
          <a:p>
            <a:pPr indent="6096000"/>
            <a:r>
              <a:rPr lang="en-US" altLang="zh-CN" sz="2200" b="0" i="1" dirty="0"/>
              <a:t>Sincerely, </a:t>
            </a:r>
          </a:p>
          <a:p>
            <a:pPr indent="6096000"/>
            <a:r>
              <a:rPr lang="en-US" altLang="zh-CN" sz="2200" b="0" i="1" dirty="0"/>
              <a:t>Assembler</a:t>
            </a:r>
          </a:p>
        </p:txBody>
      </p:sp>
      <p:pic>
        <p:nvPicPr>
          <p:cNvPr id="18" name="Picture 2" descr="http://img.crcz.com/allimg/202002/21/1582258509361466.jpg">
            <a:extLst>
              <a:ext uri="{FF2B5EF4-FFF2-40B4-BE49-F238E27FC236}">
                <a16:creationId xmlns:a16="http://schemas.microsoft.com/office/drawing/2014/main" id="{AADEF084-25FB-481B-8139-F78696FD27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0738" y="6202606"/>
            <a:ext cx="597797" cy="5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607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25041C1-E748-42B9-98A7-7C2F88D8E628}"/>
              </a:ext>
            </a:extLst>
          </p:cNvPr>
          <p:cNvSpPr>
            <a:spLocks noChangeArrowheads="1"/>
          </p:cNvSpPr>
          <p:nvPr/>
        </p:nvSpPr>
        <p:spPr bwMode="auto">
          <a:xfrm>
            <a:off x="2445349" y="1600200"/>
            <a:ext cx="4179647" cy="2310505"/>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Relocation Entries </a:t>
            </a:r>
            <a:r>
              <a:rPr lang="en-US" dirty="0"/>
              <a:t>(in</a:t>
            </a:r>
            <a:r>
              <a:rPr lang="zh-CN" altLang="en-US" dirty="0"/>
              <a:t> </a:t>
            </a:r>
            <a:r>
              <a:rPr lang="en-US" altLang="zh-CN" dirty="0" err="1"/>
              <a:t>sum.o</a:t>
            </a:r>
            <a:r>
              <a:rPr lang="en-US" altLang="zh-CN" dirty="0"/>
              <a:t>)</a:t>
            </a:r>
            <a:endParaRPr lang="en-GB" dirty="0"/>
          </a:p>
        </p:txBody>
      </p:sp>
      <p:sp>
        <p:nvSpPr>
          <p:cNvPr id="9" name="Text Box 2"/>
          <p:cNvSpPr txBox="1">
            <a:spLocks noChangeArrowheads="1"/>
          </p:cNvSpPr>
          <p:nvPr/>
        </p:nvSpPr>
        <p:spPr bwMode="auto">
          <a:xfrm>
            <a:off x="0" y="4178401"/>
            <a:ext cx="9144000" cy="1079399"/>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altLang="zh-CN" sz="1600" dirty="0">
                <a:solidFill>
                  <a:srgbClr val="000000"/>
                </a:solidFill>
                <a:latin typeface="Courier New"/>
                <a:cs typeface="Courier New"/>
              </a:rPr>
              <a:t># readelf -r </a:t>
            </a:r>
            <a:r>
              <a:rPr lang="en-US" altLang="zh-CN" sz="1600" dirty="0">
                <a:solidFill>
                  <a:srgbClr val="000000"/>
                </a:solidFill>
                <a:latin typeface="Courier New"/>
                <a:cs typeface="Courier New"/>
              </a:rPr>
              <a:t>sum</a:t>
            </a:r>
            <a:r>
              <a:rPr lang="fr-FR" altLang="zh-CN" sz="1600" dirty="0">
                <a:solidFill>
                  <a:srgbClr val="000000"/>
                </a:solidFill>
                <a:latin typeface="Courier New"/>
                <a:cs typeface="Courier New"/>
              </a:rPr>
              <a:t>.o</a:t>
            </a:r>
          </a:p>
          <a:p>
            <a:r>
              <a:rPr lang="fr-FR" altLang="zh-CN" sz="1600" dirty="0">
                <a:solidFill>
                  <a:srgbClr val="000000"/>
                </a:solidFill>
                <a:latin typeface="Courier New"/>
                <a:cs typeface="Courier New"/>
              </a:rPr>
              <a:t>Relocation section '.</a:t>
            </a:r>
            <a:r>
              <a:rPr lang="fr-FR" altLang="zh-CN" sz="1600" dirty="0" err="1">
                <a:solidFill>
                  <a:srgbClr val="000000"/>
                </a:solidFill>
                <a:latin typeface="Courier New"/>
                <a:cs typeface="Courier New"/>
              </a:rPr>
              <a:t>rela.eh_frame</a:t>
            </a:r>
            <a:r>
              <a:rPr lang="fr-FR" altLang="zh-CN" sz="1600" dirty="0">
                <a:solidFill>
                  <a:srgbClr val="000000"/>
                </a:solidFill>
                <a:latin typeface="Courier New"/>
                <a:cs typeface="Courier New"/>
              </a:rPr>
              <a:t>' at offset 0x4f8 </a:t>
            </a:r>
            <a:r>
              <a:rPr lang="fr-FR" altLang="zh-CN" sz="1600" dirty="0" err="1">
                <a:solidFill>
                  <a:srgbClr val="000000"/>
                </a:solidFill>
                <a:latin typeface="Courier New"/>
                <a:cs typeface="Courier New"/>
              </a:rPr>
              <a:t>contains</a:t>
            </a:r>
            <a:r>
              <a:rPr lang="fr-FR" altLang="zh-CN" sz="1600" dirty="0">
                <a:solidFill>
                  <a:srgbClr val="000000"/>
                </a:solidFill>
                <a:latin typeface="Courier New"/>
                <a:cs typeface="Courier New"/>
              </a:rPr>
              <a:t> 1 entries:</a:t>
            </a:r>
          </a:p>
          <a:p>
            <a:r>
              <a:rPr lang="fr-FR" altLang="zh-CN" sz="1600" dirty="0">
                <a:solidFill>
                  <a:srgbClr val="000000"/>
                </a:solidFill>
                <a:latin typeface="Courier New"/>
                <a:cs typeface="Courier New"/>
              </a:rPr>
              <a:t>Offset       Info         Type           Sym.Value        Sym.Name+Addend</a:t>
            </a:r>
          </a:p>
          <a:p>
            <a:r>
              <a:rPr lang="fr-FR" sz="1600" dirty="0">
                <a:solidFill>
                  <a:srgbClr val="000000"/>
                </a:solidFill>
                <a:latin typeface="Courier New"/>
                <a:cs typeface="Courier New"/>
              </a:rPr>
              <a:t>000000000020 000200000002 R_X86_64_PC32  0000000000000000 .</a:t>
            </a:r>
            <a:r>
              <a:rPr lang="fr-FR" sz="1600" dirty="0" err="1">
                <a:solidFill>
                  <a:srgbClr val="000000"/>
                </a:solidFill>
                <a:latin typeface="Courier New"/>
                <a:cs typeface="Courier New"/>
              </a:rPr>
              <a:t>text</a:t>
            </a:r>
            <a:r>
              <a:rPr lang="fr-FR" sz="1600" dirty="0">
                <a:solidFill>
                  <a:srgbClr val="000000"/>
                </a:solidFill>
                <a:latin typeface="Courier New"/>
                <a:cs typeface="Courier New"/>
              </a:rPr>
              <a:t> + 0</a:t>
            </a:r>
          </a:p>
        </p:txBody>
      </p:sp>
      <p:sp>
        <p:nvSpPr>
          <p:cNvPr id="15" name="Rectangle 3"/>
          <p:cNvSpPr>
            <a:spLocks noChangeArrowheads="1"/>
          </p:cNvSpPr>
          <p:nvPr/>
        </p:nvSpPr>
        <p:spPr bwMode="auto">
          <a:xfrm>
            <a:off x="5526070" y="3649764"/>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dirty="0" err="1">
                <a:solidFill>
                  <a:schemeClr val="tx1">
                    <a:lumMod val="50000"/>
                    <a:lumOff val="50000"/>
                  </a:schemeClr>
                </a:solidFill>
                <a:latin typeface="Courier New" pitchFamily="49" charset="0"/>
                <a:ea typeface="msgothic" charset="0"/>
                <a:cs typeface="msgothic" charset="0"/>
              </a:rPr>
              <a:t>su</a:t>
            </a:r>
            <a:r>
              <a:rPr lang="en-GB" sz="1800" b="1" i="1" dirty="0" err="1">
                <a:solidFill>
                  <a:schemeClr val="tx1">
                    <a:lumMod val="50000"/>
                    <a:lumOff val="50000"/>
                  </a:schemeClr>
                </a:solidFill>
                <a:latin typeface="Courier New" pitchFamily="49" charset="0"/>
                <a:ea typeface="msgothic" charset="0"/>
                <a:cs typeface="msgothic" charset="0"/>
              </a:rPr>
              <a:t>m.c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0" name="矩形 9">
            <a:extLst>
              <a:ext uri="{FF2B5EF4-FFF2-40B4-BE49-F238E27FC236}">
                <a16:creationId xmlns:a16="http://schemas.microsoft.com/office/drawing/2014/main" id="{DB6CECB6-875E-4840-9ADB-775B3F5BE595}"/>
              </a:ext>
            </a:extLst>
          </p:cNvPr>
          <p:cNvSpPr/>
          <p:nvPr/>
        </p:nvSpPr>
        <p:spPr bwMode="auto">
          <a:xfrm>
            <a:off x="3200400" y="4082196"/>
            <a:ext cx="1676400" cy="2013804"/>
          </a:xfrm>
          <a:prstGeom prst="rect">
            <a:avLst/>
          </a:prstGeom>
          <a:solidFill>
            <a:srgbClr val="66CCFF">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type</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11" name="矩形 10">
            <a:extLst>
              <a:ext uri="{FF2B5EF4-FFF2-40B4-BE49-F238E27FC236}">
                <a16:creationId xmlns:a16="http://schemas.microsoft.com/office/drawing/2014/main" id="{5B909BD7-47AB-4598-AA42-641B7B07E2C0}"/>
              </a:ext>
            </a:extLst>
          </p:cNvPr>
          <p:cNvSpPr/>
          <p:nvPr/>
        </p:nvSpPr>
        <p:spPr bwMode="auto">
          <a:xfrm>
            <a:off x="0" y="4082196"/>
            <a:ext cx="1676400" cy="2013804"/>
          </a:xfrm>
          <a:prstGeom prst="rect">
            <a:avLst/>
          </a:prstGeom>
          <a:solidFill>
            <a:srgbClr val="FF9999">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offset</a:t>
            </a:r>
            <a:endParaRPr kumimoji="0" lang="zh-CN" altLang="en-US" sz="2400" b="1" i="0" u="none" strike="noStrike" cap="none" normalizeH="0" baseline="0" dirty="0">
              <a:ln>
                <a:noFill/>
              </a:ln>
              <a:solidFill>
                <a:schemeClr val="tx1"/>
              </a:solidFill>
              <a:effectLst/>
              <a:latin typeface="Arial Narrow" pitchFamily="34" charset="0"/>
            </a:endParaRPr>
          </a:p>
        </p:txBody>
      </p:sp>
      <p:sp>
        <p:nvSpPr>
          <p:cNvPr id="12" name="矩形 11">
            <a:extLst>
              <a:ext uri="{FF2B5EF4-FFF2-40B4-BE49-F238E27FC236}">
                <a16:creationId xmlns:a16="http://schemas.microsoft.com/office/drawing/2014/main" id="{46C0066F-C4C7-41CE-88E0-F4E82E5A21D4}"/>
              </a:ext>
            </a:extLst>
          </p:cNvPr>
          <p:cNvSpPr/>
          <p:nvPr/>
        </p:nvSpPr>
        <p:spPr bwMode="auto">
          <a:xfrm>
            <a:off x="7162800" y="4076334"/>
            <a:ext cx="1888066" cy="2013804"/>
          </a:xfrm>
          <a:prstGeom prst="rect">
            <a:avLst/>
          </a:prstGeom>
          <a:solidFill>
            <a:srgbClr val="92D050">
              <a:alpha val="50196"/>
            </a:srgbClr>
          </a:solid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en-US" altLang="zh-CN"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chemeClr val="tx1"/>
              </a:solidFill>
              <a:effectLst/>
              <a:latin typeface="Arial Narrow"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symbol name</a:t>
            </a:r>
          </a:p>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 &amp; addend</a:t>
            </a:r>
          </a:p>
        </p:txBody>
      </p:sp>
      <p:cxnSp>
        <p:nvCxnSpPr>
          <p:cNvPr id="13" name="直接箭头连接符 12">
            <a:extLst>
              <a:ext uri="{FF2B5EF4-FFF2-40B4-BE49-F238E27FC236}">
                <a16:creationId xmlns:a16="http://schemas.microsoft.com/office/drawing/2014/main" id="{4706983F-8CE4-4F04-8972-DCC27C5DEF96}"/>
              </a:ext>
            </a:extLst>
          </p:cNvPr>
          <p:cNvCxnSpPr>
            <a:cxnSpLocks/>
          </p:cNvCxnSpPr>
          <p:nvPr/>
        </p:nvCxnSpPr>
        <p:spPr bwMode="auto">
          <a:xfrm flipV="1">
            <a:off x="5334000" y="5013232"/>
            <a:ext cx="1828800" cy="1009346"/>
          </a:xfrm>
          <a:prstGeom prst="straightConnector1">
            <a:avLst/>
          </a:prstGeom>
          <a:noFill/>
          <a:ln w="57150" cap="flat" cmpd="sng" algn="ctr">
            <a:solidFill>
              <a:srgbClr val="CC0000"/>
            </a:solidFill>
            <a:prstDash val="solid"/>
            <a:round/>
            <a:headEnd type="none" w="med" len="med"/>
            <a:tailEnd type="triangle"/>
          </a:ln>
          <a:effectLst/>
        </p:spPr>
      </p:cxnSp>
      <p:sp>
        <p:nvSpPr>
          <p:cNvPr id="16" name="文本框 15">
            <a:extLst>
              <a:ext uri="{FF2B5EF4-FFF2-40B4-BE49-F238E27FC236}">
                <a16:creationId xmlns:a16="http://schemas.microsoft.com/office/drawing/2014/main" id="{EBA177A0-1BF9-43FD-BA3B-0A19085BAC07}"/>
              </a:ext>
            </a:extLst>
          </p:cNvPr>
          <p:cNvSpPr txBox="1"/>
          <p:nvPr/>
        </p:nvSpPr>
        <p:spPr>
          <a:xfrm>
            <a:off x="1905000" y="6198067"/>
            <a:ext cx="5257800" cy="461665"/>
          </a:xfrm>
          <a:prstGeom prst="rect">
            <a:avLst/>
          </a:prstGeom>
          <a:noFill/>
        </p:spPr>
        <p:txBody>
          <a:bodyPr wrap="square" rtlCol="0">
            <a:spAutoFit/>
          </a:bodyPr>
          <a:lstStyle/>
          <a:p>
            <a:r>
              <a:rPr lang="en-US" altLang="zh-CN" dirty="0">
                <a:latin typeface="Calibri" pitchFamily="34" charset="0"/>
              </a:rPr>
              <a:t>1 symbol to be relocated (.text)</a:t>
            </a:r>
            <a:endParaRPr lang="zh-CN" altLang="en-US" dirty="0">
              <a:latin typeface="Calibri" pitchFamily="34" charset="0"/>
            </a:endParaRPr>
          </a:p>
        </p:txBody>
      </p:sp>
    </p:spTree>
    <p:extLst>
      <p:ext uri="{BB962C8B-B14F-4D97-AF65-F5344CB8AC3E}">
        <p14:creationId xmlns:p14="http://schemas.microsoft.com/office/powerpoint/2010/main" val="59816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Original Object File of </a:t>
            </a:r>
            <a:r>
              <a:rPr lang="en-GB" dirty="0" err="1"/>
              <a:t>main.o</a:t>
            </a:r>
            <a:endParaRPr lang="en-GB" dirty="0"/>
          </a:p>
        </p:txBody>
      </p:sp>
      <p:sp>
        <p:nvSpPr>
          <p:cNvPr id="14" name="Rectangle 2"/>
          <p:cNvSpPr>
            <a:spLocks noChangeArrowheads="1"/>
          </p:cNvSpPr>
          <p:nvPr/>
        </p:nvSpPr>
        <p:spPr bwMode="auto">
          <a:xfrm>
            <a:off x="1828800" y="1239390"/>
            <a:ext cx="5638799" cy="1479509"/>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a:solidFill>
                  <a:srgbClr val="C1651C"/>
                </a:solidFill>
                <a:latin typeface="Courier New"/>
                <a:cs typeface="Courier New"/>
              </a:rPr>
              <a:t>array</a:t>
            </a:r>
            <a:r>
              <a:rPr lang="hu-HU" sz="1800" dirty="0">
                <a:solidFill>
                  <a:srgbClr val="000000"/>
                </a:solidFill>
                <a:latin typeface="Courier New"/>
                <a:cs typeface="Courier New"/>
              </a:rPr>
              <a:t>[2] = {1, 2};</a:t>
            </a:r>
          </a:p>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(int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000000"/>
                </a:solidFill>
                <a:latin typeface="Courier New"/>
                <a:cs typeface="Courier New"/>
              </a:rPr>
              <a:t>    </a:t>
            </a:r>
            <a:r>
              <a:rPr lang="fr-FR" sz="1800" dirty="0">
                <a:solidFill>
                  <a:srgbClr val="C200FF"/>
                </a:solidFill>
                <a:latin typeface="Courier New"/>
                <a:cs typeface="Courier New"/>
              </a:rPr>
              <a:t>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endParaRPr lang="en-US" sz="1800" dirty="0">
              <a:latin typeface="Courier New"/>
              <a:cs typeface="Courier New"/>
            </a:endParaRPr>
          </a:p>
        </p:txBody>
      </p:sp>
      <p:sp>
        <p:nvSpPr>
          <p:cNvPr id="15" name="Rectangle 3"/>
          <p:cNvSpPr>
            <a:spLocks noChangeArrowheads="1"/>
          </p:cNvSpPr>
          <p:nvPr/>
        </p:nvSpPr>
        <p:spPr bwMode="auto">
          <a:xfrm>
            <a:off x="6388582" y="2359869"/>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 name="Text Box 2">
            <a:extLst>
              <a:ext uri="{FF2B5EF4-FFF2-40B4-BE49-F238E27FC236}">
                <a16:creationId xmlns:a16="http://schemas.microsoft.com/office/drawing/2014/main" id="{704B421D-6B1B-416F-9ED6-EAB21322DB64}"/>
              </a:ext>
            </a:extLst>
          </p:cNvPr>
          <p:cNvSpPr txBox="1">
            <a:spLocks noChangeArrowheads="1"/>
          </p:cNvSpPr>
          <p:nvPr/>
        </p:nvSpPr>
        <p:spPr bwMode="auto">
          <a:xfrm>
            <a:off x="0" y="2845559"/>
            <a:ext cx="9144000" cy="3801747"/>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0000000000000000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0:   55                      push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   48 89 e5                mov    %rsp,%rbp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   48 83 ec 20             sub    $0x20,%rsp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8:   89 7d ec                mov    %edi,-0x14(%rbp)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b:   48 89 75 e0             mov    %rsi,-0x20(%rbp)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f:   be 02 00 00 00          mov    $0x2,%esi</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14:   bf 00 00 00 00          mov    $0x0,%edi</a:t>
            </a:r>
            <a:r>
              <a:rPr lang="en-US" sz="1600" dirty="0">
                <a:latin typeface="Courier New"/>
                <a:ea typeface="msgothic" charset="0"/>
                <a:cs typeface="Courier New"/>
              </a:rPr>
              <a:t>       </a:t>
            </a:r>
            <a:r>
              <a:rPr lang="sk-SK" altLang="zh-CN" sz="1600" dirty="0">
                <a:solidFill>
                  <a:srgbClr val="3366FF"/>
                </a:solidFill>
                <a:latin typeface="Courier New"/>
                <a:cs typeface="Courier New"/>
              </a:rPr>
              <a:t># %edi = &amp;array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15: </a:t>
            </a:r>
            <a:r>
              <a:rPr lang="en-US" altLang="zh-CN" sz="1600" dirty="0">
                <a:solidFill>
                  <a:srgbClr val="FF0000"/>
                </a:solidFill>
                <a:latin typeface="Courier New"/>
                <a:cs typeface="Courier New"/>
              </a:rPr>
              <a:t>R_X86_64_32 array          </a:t>
            </a:r>
            <a:r>
              <a:rPr lang="en-US" altLang="zh-CN" sz="1600" dirty="0">
                <a:solidFill>
                  <a:srgbClr val="3366FF"/>
                </a:solidFill>
                <a:latin typeface="Courier New"/>
                <a:cs typeface="Courier New"/>
              </a:rPr>
              <a:t># Relocation entry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19:   e8 00 00 00 00          callq  1e &lt;main+0x1e&gt;</a:t>
            </a:r>
            <a:r>
              <a:rPr lang="en-US" altLang="zh-CN" sz="1600" dirty="0">
                <a:solidFill>
                  <a:srgbClr val="3366FF"/>
                </a:solidFill>
                <a:latin typeface="Courier New"/>
                <a:cs typeface="Courier New"/>
              </a:rPr>
              <a:t>  # sum()</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1a: </a:t>
            </a:r>
            <a:r>
              <a:rPr lang="en-US" altLang="zh-CN" sz="1600" dirty="0">
                <a:solidFill>
                  <a:srgbClr val="FF0000"/>
                </a:solidFill>
                <a:latin typeface="Courier New"/>
                <a:cs typeface="Courier New"/>
              </a:rPr>
              <a:t>R_X86_64_PC32 sum-0x4      </a:t>
            </a:r>
            <a:r>
              <a:rPr lang="en-US" altLang="zh-CN" sz="1600" dirty="0">
                <a:solidFill>
                  <a:srgbClr val="3366FF"/>
                </a:solidFill>
                <a:latin typeface="Courier New"/>
                <a:cs typeface="Courier New"/>
              </a:rPr>
              <a:t># Relocation entry</a:t>
            </a:r>
            <a:endParaRPr lang="ro-RO" sz="16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1e:   89 45 fc                mov    %eax,-0x4(%rbp)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21:   8b 45 fc                mov    -0x4(%rbp),%eax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24:   c9                      leaveq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25:   c3                      retq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dirty="0">
              <a:latin typeface="Courier New"/>
              <a:ea typeface="msgothic" charset="0"/>
              <a:cs typeface="Courier New"/>
            </a:endParaRPr>
          </a:p>
        </p:txBody>
      </p:sp>
      <p:sp>
        <p:nvSpPr>
          <p:cNvPr id="7" name="Text Box 4">
            <a:extLst>
              <a:ext uri="{FF2B5EF4-FFF2-40B4-BE49-F238E27FC236}">
                <a16:creationId xmlns:a16="http://schemas.microsoft.com/office/drawing/2014/main" id="{FFFB590F-0D36-459B-9814-2ADFD81EB34D}"/>
              </a:ext>
            </a:extLst>
          </p:cNvPr>
          <p:cNvSpPr txBox="1">
            <a:spLocks noChangeArrowheads="1"/>
          </p:cNvSpPr>
          <p:nvPr/>
        </p:nvSpPr>
        <p:spPr bwMode="auto">
          <a:xfrm>
            <a:off x="6210287" y="2890884"/>
            <a:ext cx="2933713" cy="30636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ea typeface="msgothic" charset="0"/>
                <a:cs typeface="msgothic" charset="0"/>
              </a:rPr>
              <a:t>Source: </a:t>
            </a:r>
            <a:r>
              <a:rPr lang="en-GB" sz="1400" b="1" dirty="0" err="1">
                <a:latin typeface="Courier New" pitchFamily="49" charset="0"/>
                <a:ea typeface="msgothic" charset="0"/>
                <a:cs typeface="msgothic" charset="0"/>
              </a:rPr>
              <a:t>objdump</a:t>
            </a:r>
            <a:r>
              <a:rPr lang="en-GB" sz="1400" b="1" dirty="0">
                <a:latin typeface="Courier New" pitchFamily="49" charset="0"/>
                <a:ea typeface="msgothic" charset="0"/>
                <a:cs typeface="msgothic" charset="0"/>
              </a:rPr>
              <a:t> –r –d </a:t>
            </a:r>
            <a:r>
              <a:rPr lang="en-GB" sz="1400" b="1" dirty="0" err="1">
                <a:latin typeface="Courier New" pitchFamily="49" charset="0"/>
                <a:ea typeface="msgothic" charset="0"/>
                <a:cs typeface="msgothic" charset="0"/>
              </a:rPr>
              <a:t>main.o</a:t>
            </a:r>
            <a:endParaRPr lang="en-GB" sz="1400" b="1" dirty="0">
              <a:latin typeface="Courier New" pitchFamily="49" charset="0"/>
              <a:ea typeface="msgothic" charset="0"/>
              <a:cs typeface="msgothic" charset="0"/>
            </a:endParaRPr>
          </a:p>
        </p:txBody>
      </p:sp>
    </p:spTree>
    <p:extLst>
      <p:ext uri="{BB962C8B-B14F-4D97-AF65-F5344CB8AC3E}">
        <p14:creationId xmlns:p14="http://schemas.microsoft.com/office/powerpoint/2010/main" val="23220148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25041C1-E748-42B9-98A7-7C2F88D8E628}"/>
              </a:ext>
            </a:extLst>
          </p:cNvPr>
          <p:cNvSpPr>
            <a:spLocks noChangeArrowheads="1"/>
          </p:cNvSpPr>
          <p:nvPr/>
        </p:nvSpPr>
        <p:spPr bwMode="auto">
          <a:xfrm>
            <a:off x="2286000" y="914400"/>
            <a:ext cx="4179647" cy="2033506"/>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p:txBody>
      </p:sp>
      <p:sp>
        <p:nvSpPr>
          <p:cNvPr id="19457" name="Rectangle 1"/>
          <p:cNvSpPr>
            <a:spLocks noGrp="1" noChangeArrowheads="1"/>
          </p:cNvSpPr>
          <p:nvPr>
            <p:ph type="title" idx="4294967295"/>
          </p:nvPr>
        </p:nvSpPr>
        <p:spPr>
          <a:xfrm>
            <a:off x="141425" y="240934"/>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dirty="0"/>
              <a:t>Original Object File of </a:t>
            </a:r>
            <a:r>
              <a:rPr lang="en-GB" altLang="zh-CN" dirty="0" err="1"/>
              <a:t>sum.o</a:t>
            </a:r>
            <a:endParaRPr lang="en-GB" dirty="0"/>
          </a:p>
        </p:txBody>
      </p:sp>
      <p:sp>
        <p:nvSpPr>
          <p:cNvPr id="14" name="Text Box 2">
            <a:extLst>
              <a:ext uri="{FF2B5EF4-FFF2-40B4-BE49-F238E27FC236}">
                <a16:creationId xmlns:a16="http://schemas.microsoft.com/office/drawing/2014/main" id="{1F1D171D-0F90-4873-9A70-D9490B61790F}"/>
              </a:ext>
            </a:extLst>
          </p:cNvPr>
          <p:cNvSpPr txBox="1">
            <a:spLocks noChangeArrowheads="1"/>
          </p:cNvSpPr>
          <p:nvPr/>
        </p:nvSpPr>
        <p:spPr bwMode="auto">
          <a:xfrm>
            <a:off x="13252" y="1295400"/>
            <a:ext cx="9144000" cy="5422063"/>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0000000000000000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0</a:t>
            </a:r>
            <a:r>
              <a:rPr lang="ro-RO" sz="1600">
                <a:latin typeface="Courier New"/>
                <a:ea typeface="msgothic" charset="0"/>
                <a:cs typeface="Courier New"/>
              </a:rPr>
              <a:t>:   55                      </a:t>
            </a:r>
            <a:r>
              <a:rPr lang="ro-RO" sz="1600" dirty="0">
                <a:latin typeface="Courier New"/>
                <a:ea typeface="msgothic" charset="0"/>
                <a:cs typeface="Courier New"/>
              </a:rPr>
              <a:t>push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   48 </a:t>
            </a:r>
            <a:r>
              <a:rPr lang="ro-RO" sz="1600">
                <a:latin typeface="Courier New"/>
                <a:ea typeface="msgothic" charset="0"/>
                <a:cs typeface="Courier New"/>
              </a:rPr>
              <a:t>89 e5                </a:t>
            </a:r>
            <a:r>
              <a:rPr lang="ro-RO" sz="1600" dirty="0">
                <a:latin typeface="Courier New"/>
                <a:ea typeface="msgothic" charset="0"/>
                <a:cs typeface="Courier New"/>
              </a:rPr>
              <a:t>mov    %rsp,%rbp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   48 89 </a:t>
            </a:r>
            <a:r>
              <a:rPr lang="ro-RO" sz="1600">
                <a:latin typeface="Courier New"/>
                <a:ea typeface="msgothic" charset="0"/>
                <a:cs typeface="Courier New"/>
              </a:rPr>
              <a:t>7d e8             </a:t>
            </a:r>
            <a:r>
              <a:rPr lang="ro-RO" sz="1600" dirty="0">
                <a:latin typeface="Courier New"/>
                <a:ea typeface="msgothic" charset="0"/>
                <a:cs typeface="Courier New"/>
              </a:rPr>
              <a:t>mov    %rdi,-0x18(%rbp)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8:   89 </a:t>
            </a:r>
            <a:r>
              <a:rPr lang="ro-RO" sz="1600">
                <a:latin typeface="Courier New"/>
                <a:ea typeface="msgothic" charset="0"/>
                <a:cs typeface="Courier New"/>
              </a:rPr>
              <a:t>75 e4                </a:t>
            </a:r>
            <a:r>
              <a:rPr lang="ro-RO" sz="1600" dirty="0">
                <a:latin typeface="Courier New"/>
                <a:ea typeface="msgothic" charset="0"/>
                <a:cs typeface="Courier New"/>
              </a:rPr>
              <a:t>mov    %esi,-0x1c(%rbp)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b:   c7 45 fc 00 00 00 00    movl   $0x0,-0x4(%rbp)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12:   c7 45 f8 00 00 00 00    movl   $0x0,-0x8(%rbp)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19:   </a:t>
            </a:r>
            <a:r>
              <a:rPr lang="ro-RO" sz="1600">
                <a:latin typeface="Courier New"/>
                <a:ea typeface="msgothic" charset="0"/>
                <a:cs typeface="Courier New"/>
              </a:rPr>
              <a:t>eb 1d                   </a:t>
            </a:r>
            <a:r>
              <a:rPr lang="ro-RO" sz="1600" dirty="0">
                <a:latin typeface="Courier New"/>
                <a:ea typeface="msgothic" charset="0"/>
                <a:cs typeface="Courier New"/>
              </a:rPr>
              <a:t>jmp    38 &lt;sum+0x38&gt;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1b:   8b </a:t>
            </a:r>
            <a:r>
              <a:rPr lang="ro-RO" sz="1600">
                <a:latin typeface="Courier New"/>
                <a:ea typeface="msgothic" charset="0"/>
                <a:cs typeface="Courier New"/>
              </a:rPr>
              <a:t>45 f8                </a:t>
            </a:r>
            <a:r>
              <a:rPr lang="ro-RO" sz="1600" dirty="0">
                <a:latin typeface="Courier New"/>
                <a:ea typeface="msgothic" charset="0"/>
                <a:cs typeface="Courier New"/>
              </a:rPr>
              <a:t>mov    -0x8(%rbp),%eax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1e:   </a:t>
            </a:r>
            <a:r>
              <a:rPr lang="ro-RO" sz="1600">
                <a:latin typeface="Courier New"/>
                <a:ea typeface="msgothic" charset="0"/>
                <a:cs typeface="Courier New"/>
              </a:rPr>
              <a:t>48 98                   </a:t>
            </a:r>
            <a:r>
              <a:rPr lang="ro-RO" sz="1600" dirty="0">
                <a:latin typeface="Courier New"/>
                <a:ea typeface="msgothic" charset="0"/>
                <a:cs typeface="Courier New"/>
              </a:rPr>
              <a:t>cltq</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20:   48 8d 14 85 00 00 00    lea    0x0(,%rax,4),%rdx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28:   48 8b </a:t>
            </a:r>
            <a:r>
              <a:rPr lang="ro-RO" sz="1600">
                <a:latin typeface="Courier New"/>
                <a:ea typeface="msgothic" charset="0"/>
                <a:cs typeface="Courier New"/>
              </a:rPr>
              <a:t>45 e8             </a:t>
            </a:r>
            <a:r>
              <a:rPr lang="ro-RO" sz="1600" dirty="0">
                <a:latin typeface="Courier New"/>
                <a:ea typeface="msgothic" charset="0"/>
                <a:cs typeface="Courier New"/>
              </a:rPr>
              <a:t>mov    -0x18(%rbp),%rax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2c:   48 </a:t>
            </a:r>
            <a:r>
              <a:rPr lang="ro-RO" sz="1600">
                <a:latin typeface="Courier New"/>
                <a:ea typeface="msgothic" charset="0"/>
                <a:cs typeface="Courier New"/>
              </a:rPr>
              <a:t>01 d0                </a:t>
            </a:r>
            <a:r>
              <a:rPr lang="ro-RO" sz="1600" dirty="0">
                <a:latin typeface="Courier New"/>
                <a:ea typeface="msgothic" charset="0"/>
                <a:cs typeface="Courier New"/>
              </a:rPr>
              <a:t>add    %rdx,%rax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2f:   </a:t>
            </a:r>
            <a:r>
              <a:rPr lang="ro-RO" sz="1600">
                <a:latin typeface="Courier New"/>
                <a:ea typeface="msgothic" charset="0"/>
                <a:cs typeface="Courier New"/>
              </a:rPr>
              <a:t>8b 00                   </a:t>
            </a:r>
            <a:r>
              <a:rPr lang="ro-RO" sz="1600" dirty="0">
                <a:latin typeface="Courier New"/>
                <a:ea typeface="msgothic" charset="0"/>
                <a:cs typeface="Courier New"/>
              </a:rPr>
              <a:t>mov    (%rax),%eax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31:   01 </a:t>
            </a:r>
            <a:r>
              <a:rPr lang="ro-RO" sz="1600">
                <a:latin typeface="Courier New"/>
                <a:ea typeface="msgothic" charset="0"/>
                <a:cs typeface="Courier New"/>
              </a:rPr>
              <a:t>45 fc                </a:t>
            </a:r>
            <a:r>
              <a:rPr lang="ro-RO" sz="1600" dirty="0">
                <a:latin typeface="Courier New"/>
                <a:ea typeface="msgothic" charset="0"/>
                <a:cs typeface="Courier New"/>
              </a:rPr>
              <a:t>add    %eax,-0x4(%rbp)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34:   83 45 </a:t>
            </a:r>
            <a:r>
              <a:rPr lang="ro-RO" sz="1600">
                <a:latin typeface="Courier New"/>
                <a:ea typeface="msgothic" charset="0"/>
                <a:cs typeface="Courier New"/>
              </a:rPr>
              <a:t>f8 01             </a:t>
            </a:r>
            <a:r>
              <a:rPr lang="ro-RO" sz="1600" dirty="0">
                <a:latin typeface="Courier New"/>
                <a:ea typeface="msgothic" charset="0"/>
                <a:cs typeface="Courier New"/>
              </a:rPr>
              <a:t>addl   $0x1,-0x8(%rbp)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38:   8b </a:t>
            </a:r>
            <a:r>
              <a:rPr lang="ro-RO" sz="1600">
                <a:latin typeface="Courier New"/>
                <a:ea typeface="msgothic" charset="0"/>
                <a:cs typeface="Courier New"/>
              </a:rPr>
              <a:t>45 f8                </a:t>
            </a:r>
            <a:r>
              <a:rPr lang="ro-RO" sz="1600" dirty="0">
                <a:latin typeface="Courier New"/>
                <a:ea typeface="msgothic" charset="0"/>
                <a:cs typeface="Courier New"/>
              </a:rPr>
              <a:t>mov    -0x8(%rbp),%eax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3b:   3b </a:t>
            </a:r>
            <a:r>
              <a:rPr lang="ro-RO" sz="1600">
                <a:latin typeface="Courier New"/>
                <a:ea typeface="msgothic" charset="0"/>
                <a:cs typeface="Courier New"/>
              </a:rPr>
              <a:t>45 e4                </a:t>
            </a:r>
            <a:r>
              <a:rPr lang="ro-RO" sz="1600" dirty="0">
                <a:latin typeface="Courier New"/>
                <a:ea typeface="msgothic" charset="0"/>
                <a:cs typeface="Courier New"/>
              </a:rPr>
              <a:t>cmp    -0x1c(%rbp),%eax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3e:   </a:t>
            </a:r>
            <a:r>
              <a:rPr lang="ro-RO" sz="1600">
                <a:latin typeface="Courier New"/>
                <a:ea typeface="msgothic" charset="0"/>
                <a:cs typeface="Courier New"/>
              </a:rPr>
              <a:t>7c db                   </a:t>
            </a:r>
            <a:r>
              <a:rPr lang="ro-RO" sz="1600" dirty="0">
                <a:latin typeface="Courier New"/>
                <a:ea typeface="msgothic" charset="0"/>
                <a:cs typeface="Courier New"/>
              </a:rPr>
              <a:t>jl     1b &lt;sum+0x1b&gt;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40:   8b </a:t>
            </a:r>
            <a:r>
              <a:rPr lang="ro-RO" sz="1600">
                <a:latin typeface="Courier New"/>
                <a:ea typeface="msgothic" charset="0"/>
                <a:cs typeface="Courier New"/>
              </a:rPr>
              <a:t>45 fc                </a:t>
            </a:r>
            <a:r>
              <a:rPr lang="ro-RO" sz="1600" dirty="0">
                <a:latin typeface="Courier New"/>
                <a:ea typeface="msgothic" charset="0"/>
                <a:cs typeface="Courier New"/>
              </a:rPr>
              <a:t>mov    -0x4(%rbp),%eax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43</a:t>
            </a:r>
            <a:r>
              <a:rPr lang="ro-RO" sz="1600">
                <a:latin typeface="Courier New"/>
                <a:ea typeface="msgothic" charset="0"/>
                <a:cs typeface="Courier New"/>
              </a:rPr>
              <a:t>:   5d                      </a:t>
            </a:r>
            <a:r>
              <a:rPr lang="ro-RO" sz="1600" dirty="0">
                <a:latin typeface="Courier New"/>
                <a:ea typeface="msgothic" charset="0"/>
                <a:cs typeface="Courier New"/>
              </a:rPr>
              <a:t>pop    %rbp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600" dirty="0">
                <a:latin typeface="Courier New"/>
                <a:ea typeface="msgothic" charset="0"/>
                <a:cs typeface="Courier New"/>
              </a:rPr>
              <a:t>  44</a:t>
            </a:r>
            <a:r>
              <a:rPr lang="ro-RO" sz="1600">
                <a:latin typeface="Courier New"/>
                <a:ea typeface="msgothic" charset="0"/>
                <a:cs typeface="Courier New"/>
              </a:rPr>
              <a:t>:   c3                      </a:t>
            </a:r>
            <a:r>
              <a:rPr lang="ro-RO" sz="1600" dirty="0">
                <a:latin typeface="Courier New"/>
                <a:ea typeface="msgothic" charset="0"/>
                <a:cs typeface="Courier New"/>
              </a:rPr>
              <a:t>retq</a:t>
            </a:r>
          </a:p>
        </p:txBody>
      </p:sp>
    </p:spTree>
    <p:extLst>
      <p:ext uri="{BB962C8B-B14F-4D97-AF65-F5344CB8AC3E}">
        <p14:creationId xmlns:p14="http://schemas.microsoft.com/office/powerpoint/2010/main" val="40642688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a:t>Example C Program</a:t>
            </a:r>
          </a:p>
        </p:txBody>
      </p:sp>
      <p:sp>
        <p:nvSpPr>
          <p:cNvPr id="201731" name="Rectangle 3"/>
          <p:cNvSpPr>
            <a:spLocks noChangeArrowheads="1"/>
          </p:cNvSpPr>
          <p:nvPr/>
        </p:nvSpPr>
        <p:spPr bwMode="auto">
          <a:xfrm>
            <a:off x="139700" y="1928813"/>
            <a:ext cx="4508500" cy="2862322"/>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a:p>
            <a:r>
              <a:rPr lang="hu-HU" sz="1800" dirty="0">
                <a:solidFill>
                  <a:srgbClr val="2D961E"/>
                </a:solidFill>
                <a:latin typeface="Courier New"/>
                <a:cs typeface="Courier New"/>
              </a:rPr>
              <a:t>int</a:t>
            </a:r>
            <a:r>
              <a:rPr lang="hu-HU" sz="1800" dirty="0">
                <a:solidFill>
                  <a:srgbClr val="000000"/>
                </a:solidFill>
                <a:latin typeface="Courier New"/>
                <a:cs typeface="Courier New"/>
              </a:rPr>
              <a:t> </a:t>
            </a:r>
            <a:r>
              <a:rPr lang="hu-HU" sz="1800" dirty="0" err="1">
                <a:solidFill>
                  <a:srgbClr val="C1651C"/>
                </a:solidFill>
                <a:latin typeface="Courier New"/>
                <a:cs typeface="Courier New"/>
              </a:rPr>
              <a:t>array</a:t>
            </a:r>
            <a:r>
              <a:rPr lang="hu-HU" sz="1800" dirty="0">
                <a:solidFill>
                  <a:srgbClr val="000000"/>
                </a:solidFill>
                <a:latin typeface="Courier New"/>
                <a:cs typeface="Courier New"/>
              </a:rPr>
              <a:t>[2] = {1, 2};</a:t>
            </a:r>
          </a:p>
          <a:p>
            <a:endParaRPr lang="hu-HU" sz="1800" dirty="0">
              <a:solidFill>
                <a:srgbClr val="000000"/>
              </a:solidFill>
              <a:latin typeface="Courier New"/>
              <a:cs typeface="Courier New"/>
            </a:endParaRPr>
          </a:p>
          <a:p>
            <a:r>
              <a:rPr lang="en-US" sz="1800" dirty="0" err="1">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main</a:t>
            </a:r>
            <a:r>
              <a:rPr lang="en-US" sz="1800" dirty="0">
                <a:solidFill>
                  <a:srgbClr val="000000"/>
                </a:solidFill>
                <a:latin typeface="Courier New"/>
                <a:cs typeface="Courier New"/>
              </a:rPr>
              <a:t>(</a:t>
            </a:r>
            <a:r>
              <a:rPr lang="en-US" sz="1800" dirty="0" err="1">
                <a:solidFill>
                  <a:srgbClr val="000000"/>
                </a:solidFill>
                <a:latin typeface="Courier New"/>
                <a:cs typeface="Courier New"/>
              </a:rPr>
              <a:t>int</a:t>
            </a:r>
            <a:r>
              <a:rPr lang="en-US" sz="1800" dirty="0">
                <a:solidFill>
                  <a:srgbClr val="000000"/>
                </a:solidFill>
                <a:latin typeface="Courier New"/>
                <a:cs typeface="Courier New"/>
              </a:rPr>
              <a:t> </a:t>
            </a:r>
            <a:r>
              <a:rPr lang="en-US" sz="1800" dirty="0" err="1">
                <a:solidFill>
                  <a:srgbClr val="000000"/>
                </a:solidFill>
                <a:latin typeface="Courier New"/>
                <a:cs typeface="Courier New"/>
              </a:rPr>
              <a:t>argc</a:t>
            </a:r>
            <a:r>
              <a:rPr lang="en-US" sz="1800" dirty="0">
                <a:solidFill>
                  <a:srgbClr val="000000"/>
                </a:solidFill>
                <a:latin typeface="Courier New"/>
                <a:cs typeface="Courier New"/>
              </a:rPr>
              <a:t>, char** </a:t>
            </a:r>
            <a:r>
              <a:rPr lang="en-US" sz="1800" dirty="0" err="1">
                <a:solidFill>
                  <a:srgbClr val="000000"/>
                </a:solidFill>
                <a:latin typeface="Courier New"/>
                <a:cs typeface="Courier New"/>
              </a:rPr>
              <a:t>argv</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val</a:t>
            </a:r>
            <a:r>
              <a:rPr lang="fr-FR" sz="1800" dirty="0">
                <a:solidFill>
                  <a:srgbClr val="000000"/>
                </a:solidFill>
                <a:latin typeface="Courier New"/>
                <a:cs typeface="Courier New"/>
              </a:rPr>
              <a:t> = </a:t>
            </a:r>
            <a:r>
              <a:rPr lang="fr-FR" sz="1800" dirty="0" err="1">
                <a:solidFill>
                  <a:srgbClr val="000000"/>
                </a:solidFill>
                <a:latin typeface="Courier New"/>
                <a:cs typeface="Courier New"/>
              </a:rPr>
              <a:t>sum</a:t>
            </a:r>
            <a:r>
              <a:rPr lang="fr-FR" sz="1800" dirty="0">
                <a:solidFill>
                  <a:srgbClr val="000000"/>
                </a:solidFill>
                <a:latin typeface="Courier New"/>
                <a:cs typeface="Courier New"/>
              </a:rPr>
              <a:t>(</a:t>
            </a:r>
            <a:r>
              <a:rPr lang="fr-FR" sz="1800" dirty="0" err="1">
                <a:solidFill>
                  <a:srgbClr val="000000"/>
                </a:solidFill>
                <a:latin typeface="Courier New"/>
                <a:cs typeface="Courier New"/>
              </a:rPr>
              <a:t>array</a:t>
            </a:r>
            <a:r>
              <a:rPr lang="fr-FR" sz="1800" dirty="0">
                <a:solidFill>
                  <a:srgbClr val="000000"/>
                </a:solidFill>
                <a:latin typeface="Courier New"/>
                <a:cs typeface="Courier New"/>
              </a:rPr>
              <a:t>, 2);</a:t>
            </a:r>
          </a:p>
          <a:p>
            <a:r>
              <a:rPr lang="fr-FR" sz="1800" dirty="0">
                <a:solidFill>
                  <a:srgbClr val="C200FF"/>
                </a:solidFill>
                <a:latin typeface="Courier New"/>
                <a:cs typeface="Courier New"/>
              </a:rPr>
              <a:t>    return</a:t>
            </a:r>
            <a:r>
              <a:rPr lang="fr-FR" sz="1800" dirty="0">
                <a:solidFill>
                  <a:srgbClr val="000000"/>
                </a:solidFill>
                <a:latin typeface="Courier New"/>
                <a:cs typeface="Courier New"/>
              </a:rPr>
              <a:t> val;</a:t>
            </a:r>
          </a:p>
          <a:p>
            <a:r>
              <a:rPr lang="fr-FR" sz="1800" dirty="0">
                <a:solidFill>
                  <a:srgbClr val="000000"/>
                </a:solidFill>
                <a:latin typeface="Courier New"/>
                <a:cs typeface="Courier New"/>
              </a:rPr>
              <a:t>}</a:t>
            </a:r>
          </a:p>
          <a:p>
            <a:endParaRPr lang="en-US" sz="1800" dirty="0">
              <a:latin typeface="Courier New"/>
              <a:cs typeface="Courier New"/>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4A00FF"/>
                </a:solidFill>
                <a:latin typeface="Courier New"/>
                <a:cs typeface="Courier New"/>
              </a:rPr>
              <a:t>sum</a:t>
            </a:r>
            <a:r>
              <a:rPr lang="en-US" sz="1800" dirty="0">
                <a:solidFill>
                  <a:srgbClr val="000000"/>
                </a:solidFill>
                <a:latin typeface="Courier New"/>
                <a:cs typeface="Courier New"/>
              </a:rPr>
              <a:t>(</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a</a:t>
            </a:r>
            <a:r>
              <a:rPr lang="en-US" sz="1800" dirty="0">
                <a:solidFill>
                  <a:srgbClr val="000000"/>
                </a:solidFill>
                <a:latin typeface="Courier New"/>
                <a:cs typeface="Courier New"/>
              </a:rPr>
              <a:t>, </a:t>
            </a:r>
            <a:r>
              <a:rPr lang="en-US" sz="1800" dirty="0">
                <a:solidFill>
                  <a:srgbClr val="2D961E"/>
                </a:solidFill>
                <a:latin typeface="Courier New"/>
                <a:cs typeface="Courier New"/>
              </a:rPr>
              <a:t>int</a:t>
            </a:r>
            <a:r>
              <a:rPr lang="en-US" sz="1800" dirty="0">
                <a:solidFill>
                  <a:srgbClr val="000000"/>
                </a:solidFill>
                <a:latin typeface="Courier New"/>
                <a:cs typeface="Courier New"/>
              </a:rPr>
              <a:t> </a:t>
            </a:r>
            <a:r>
              <a:rPr lang="en-US" sz="1800" dirty="0">
                <a:solidFill>
                  <a:srgbClr val="C1651C"/>
                </a:solidFill>
                <a:latin typeface="Courier New"/>
                <a:cs typeface="Courier New"/>
              </a:rPr>
              <a:t>n</a:t>
            </a:r>
            <a:r>
              <a:rPr lang="en-US" sz="1800" dirty="0">
                <a:solidFill>
                  <a:srgbClr val="000000"/>
                </a:solidFill>
                <a:latin typeface="Courier New"/>
                <a:cs typeface="Courier New"/>
              </a:rPr>
              <a:t>)</a:t>
            </a:r>
          </a:p>
          <a:p>
            <a:r>
              <a:rPr lang="en-US" sz="1800" dirty="0">
                <a:solidFill>
                  <a:srgbClr val="000000"/>
                </a:solidFill>
                <a:latin typeface="Courier New"/>
                <a:cs typeface="Courier New"/>
              </a:rPr>
              <a:t>{</a:t>
            </a:r>
          </a:p>
          <a:p>
            <a:r>
              <a:rPr lang="fr-FR" sz="1800" dirty="0">
                <a:solidFill>
                  <a:srgbClr val="000000"/>
                </a:solidFill>
                <a:latin typeface="Courier New"/>
                <a:cs typeface="Courier New"/>
              </a:rPr>
              <a:t>    </a:t>
            </a:r>
            <a:r>
              <a:rPr lang="fr-FR" sz="1800" dirty="0" err="1">
                <a:solidFill>
                  <a:srgbClr val="2D961E"/>
                </a:solidFill>
                <a:latin typeface="Courier New"/>
                <a:cs typeface="Courier New"/>
              </a:rPr>
              <a:t>int</a:t>
            </a:r>
            <a:r>
              <a:rPr lang="fr-FR" sz="1800" dirty="0">
                <a:solidFill>
                  <a:srgbClr val="000000"/>
                </a:solidFill>
                <a:latin typeface="Courier New"/>
                <a:cs typeface="Courier New"/>
              </a:rPr>
              <a:t> </a:t>
            </a:r>
            <a:r>
              <a:rPr lang="fr-FR" sz="1800" dirty="0">
                <a:solidFill>
                  <a:srgbClr val="C1651C"/>
                </a:solidFill>
                <a:latin typeface="Courier New"/>
                <a:cs typeface="Courier New"/>
              </a:rPr>
              <a:t>i</a:t>
            </a:r>
            <a:r>
              <a:rPr lang="fr-FR" sz="1800" dirty="0">
                <a:solidFill>
                  <a:srgbClr val="000000"/>
                </a:solidFill>
                <a:latin typeface="Courier New"/>
                <a:cs typeface="Courier New"/>
              </a:rPr>
              <a:t>, </a:t>
            </a:r>
            <a:r>
              <a:rPr lang="fr-FR" sz="1800" dirty="0">
                <a:solidFill>
                  <a:srgbClr val="C1651C"/>
                </a:solidFill>
                <a:latin typeface="Courier New"/>
                <a:cs typeface="Courier New"/>
              </a:rPr>
              <a:t>s</a:t>
            </a:r>
            <a:r>
              <a:rPr lang="fr-FR" sz="1800" dirty="0">
                <a:solidFill>
                  <a:srgbClr val="000000"/>
                </a:solidFill>
                <a:latin typeface="Courier New"/>
                <a:cs typeface="Courier New"/>
              </a:rPr>
              <a:t> = 0;</a:t>
            </a:r>
          </a:p>
          <a:p>
            <a:endParaRPr lang="fr-FR" sz="1800" dirty="0">
              <a:solidFill>
                <a:srgbClr val="000000"/>
              </a:solidFill>
              <a:latin typeface="Courier New"/>
              <a:cs typeface="Courier New"/>
            </a:endParaRPr>
          </a:p>
          <a:p>
            <a:r>
              <a:rPr lang="da-DK" sz="1800" dirty="0">
                <a:solidFill>
                  <a:srgbClr val="000000"/>
                </a:solidFill>
                <a:latin typeface="Courier New"/>
                <a:cs typeface="Courier New"/>
              </a:rPr>
              <a:t>    </a:t>
            </a:r>
            <a:r>
              <a:rPr lang="da-DK" sz="1800" dirty="0">
                <a:solidFill>
                  <a:srgbClr val="C200FF"/>
                </a:solidFill>
                <a:latin typeface="Courier New"/>
                <a:cs typeface="Courier New"/>
              </a:rPr>
              <a:t>for</a:t>
            </a:r>
            <a:r>
              <a:rPr lang="da-DK" sz="1800" dirty="0">
                <a:solidFill>
                  <a:srgbClr val="000000"/>
                </a:solidFill>
                <a:latin typeface="Courier New"/>
                <a:cs typeface="Courier New"/>
              </a:rPr>
              <a:t> (i = 0; i &lt; n; i++) {</a:t>
            </a:r>
          </a:p>
          <a:p>
            <a:r>
              <a:rPr lang="da-DK" sz="1800">
                <a:solidFill>
                  <a:srgbClr val="000000"/>
                </a:solidFill>
                <a:latin typeface="Courier New"/>
                <a:cs typeface="Courier New"/>
              </a:rPr>
              <a:t>        </a:t>
            </a:r>
            <a:r>
              <a:rPr lang="da-DK" sz="1800" dirty="0">
                <a:solidFill>
                  <a:srgbClr val="000000"/>
                </a:solidFill>
                <a:latin typeface="Courier New"/>
                <a:cs typeface="Courier New"/>
              </a:rPr>
              <a:t>s += a[i];</a:t>
            </a:r>
          </a:p>
          <a:p>
            <a:r>
              <a:rPr lang="da-DK" sz="1800" dirty="0">
                <a:solidFill>
                  <a:srgbClr val="000000"/>
                </a:solidFill>
                <a:latin typeface="Courier New"/>
                <a:cs typeface="Courier New"/>
              </a:rPr>
              <a:t>    }</a:t>
            </a:r>
          </a:p>
          <a:p>
            <a:r>
              <a:rPr lang="is-IS" sz="1800" dirty="0">
                <a:solidFill>
                  <a:srgbClr val="000000"/>
                </a:solidFill>
                <a:latin typeface="Courier New"/>
                <a:cs typeface="Courier New"/>
              </a:rPr>
              <a:t>    </a:t>
            </a:r>
            <a:r>
              <a:rPr lang="is-IS" sz="1800" dirty="0">
                <a:solidFill>
                  <a:srgbClr val="C200FF"/>
                </a:solidFill>
                <a:latin typeface="Courier New"/>
                <a:cs typeface="Courier New"/>
              </a:rPr>
              <a:t>return</a:t>
            </a:r>
            <a:r>
              <a:rPr lang="is-IS" sz="1800" dirty="0">
                <a:solidFill>
                  <a:srgbClr val="000000"/>
                </a:solidFill>
                <a:latin typeface="Courier New"/>
                <a:cs typeface="Courier New"/>
              </a:rPr>
              <a:t> s;</a:t>
            </a:r>
          </a:p>
          <a:p>
            <a:r>
              <a:rPr lang="is-IS" sz="1800" dirty="0">
                <a:solidFill>
                  <a:srgbClr val="000000"/>
                </a:solidFill>
                <a:latin typeface="Courier New"/>
                <a:cs typeface="Courier New"/>
              </a:rPr>
              <a:t>}</a:t>
            </a:r>
          </a:p>
          <a:p>
            <a:endParaRPr lang="is-IS" sz="1800" dirty="0">
              <a:solidFill>
                <a:srgbClr val="000000"/>
              </a:solidFill>
              <a:latin typeface="Courier New"/>
              <a:cs typeface="Courier New"/>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B9846-7FB6-4A12-8ADF-81E80F4C98C4}"/>
              </a:ext>
            </a:extLst>
          </p:cNvPr>
          <p:cNvSpPr>
            <a:spLocks noGrp="1"/>
          </p:cNvSpPr>
          <p:nvPr>
            <p:ph type="title"/>
          </p:nvPr>
        </p:nvSpPr>
        <p:spPr/>
        <p:txBody>
          <a:bodyPr/>
          <a:lstStyle/>
          <a:p>
            <a:r>
              <a:rPr lang="en-US" altLang="zh-CN" dirty="0"/>
              <a:t>A Little Bit of Preparation for Linking</a:t>
            </a:r>
            <a:endParaRPr lang="zh-CN" altLang="en-US" dirty="0"/>
          </a:p>
        </p:txBody>
      </p:sp>
      <p:sp>
        <p:nvSpPr>
          <p:cNvPr id="3" name="内容占位符 2">
            <a:extLst>
              <a:ext uri="{FF2B5EF4-FFF2-40B4-BE49-F238E27FC236}">
                <a16:creationId xmlns:a16="http://schemas.microsoft.com/office/drawing/2014/main" id="{CDE63A2F-ACAC-4FFD-9B3A-AF52979E3AE9}"/>
              </a:ext>
            </a:extLst>
          </p:cNvPr>
          <p:cNvSpPr>
            <a:spLocks noGrp="1"/>
          </p:cNvSpPr>
          <p:nvPr>
            <p:ph sz="half" idx="1"/>
          </p:nvPr>
        </p:nvSpPr>
        <p:spPr>
          <a:xfrm>
            <a:off x="374090" y="1362075"/>
            <a:ext cx="4578909" cy="4972050"/>
          </a:xfrm>
        </p:spPr>
        <p:txBody>
          <a:bodyPr/>
          <a:lstStyle/>
          <a:p>
            <a:r>
              <a:rPr lang="en-US" altLang="zh-CN" sz="2400" dirty="0"/>
              <a:t>Linking script can be used to configure your linking process.</a:t>
            </a:r>
          </a:p>
          <a:p>
            <a:r>
              <a:rPr lang="en-US" altLang="zh-CN" sz="2400" dirty="0"/>
              <a:t>start address of sections could be specified</a:t>
            </a:r>
          </a:p>
          <a:p>
            <a:pPr lvl="1"/>
            <a:r>
              <a:rPr lang="en-US" altLang="zh-CN" sz="2000" dirty="0"/>
              <a:t>.text</a:t>
            </a:r>
            <a:r>
              <a:rPr lang="zh-CN" altLang="en-US" sz="2000" dirty="0"/>
              <a:t> </a:t>
            </a:r>
            <a:r>
              <a:rPr lang="en-US" altLang="zh-CN" sz="2000" dirty="0"/>
              <a:t>starts at 0xbabe00</a:t>
            </a:r>
          </a:p>
          <a:p>
            <a:pPr lvl="1"/>
            <a:r>
              <a:rPr lang="en-US" altLang="zh-CN" sz="2000" dirty="0"/>
              <a:t>.data starts at 0xcafe00</a:t>
            </a:r>
            <a:endParaRPr lang="en-US" altLang="zh-CN" sz="2400" dirty="0"/>
          </a:p>
          <a:p>
            <a:endParaRPr lang="en-US" altLang="zh-CN" sz="2400" dirty="0"/>
          </a:p>
          <a:p>
            <a:r>
              <a:rPr lang="en-US" altLang="zh-CN" sz="2400" dirty="0"/>
              <a:t>Using:</a:t>
            </a:r>
          </a:p>
          <a:p>
            <a:pPr marL="0" indent="0">
              <a:buNone/>
            </a:pPr>
            <a:r>
              <a:rPr lang="en-US" altLang="zh-CN" sz="2400" dirty="0" err="1"/>
              <a:t>gcc</a:t>
            </a:r>
            <a:r>
              <a:rPr lang="en-US" altLang="zh-CN" sz="2400" dirty="0"/>
              <a:t> </a:t>
            </a:r>
            <a:r>
              <a:rPr lang="en-US" altLang="zh-CN" sz="2400" dirty="0" err="1"/>
              <a:t>a.lds</a:t>
            </a:r>
            <a:r>
              <a:rPr lang="en-US" altLang="zh-CN" sz="2400" dirty="0"/>
              <a:t> –o m </a:t>
            </a:r>
            <a:r>
              <a:rPr lang="en-US" altLang="zh-CN" sz="2400" dirty="0" err="1"/>
              <a:t>main.o</a:t>
            </a:r>
            <a:r>
              <a:rPr lang="en-US" altLang="zh-CN" sz="2400" dirty="0"/>
              <a:t> </a:t>
            </a:r>
            <a:r>
              <a:rPr lang="en-US" altLang="zh-CN" sz="2400" dirty="0" err="1"/>
              <a:t>sum.o</a:t>
            </a:r>
            <a:endParaRPr lang="zh-CN" altLang="en-US" sz="2400" dirty="0"/>
          </a:p>
          <a:p>
            <a:endParaRPr lang="zh-CN" altLang="en-US" sz="2400" dirty="0"/>
          </a:p>
        </p:txBody>
      </p:sp>
      <p:sp>
        <p:nvSpPr>
          <p:cNvPr id="4" name="内容占位符 3">
            <a:extLst>
              <a:ext uri="{FF2B5EF4-FFF2-40B4-BE49-F238E27FC236}">
                <a16:creationId xmlns:a16="http://schemas.microsoft.com/office/drawing/2014/main" id="{24B3A1B3-2091-48D4-9116-D63AB0E661AC}"/>
              </a:ext>
            </a:extLst>
          </p:cNvPr>
          <p:cNvSpPr>
            <a:spLocks noGrp="1"/>
          </p:cNvSpPr>
          <p:nvPr>
            <p:ph sz="half" idx="2"/>
          </p:nvPr>
        </p:nvSpPr>
        <p:spPr>
          <a:xfrm>
            <a:off x="5181600" y="1362075"/>
            <a:ext cx="3352800" cy="4972050"/>
          </a:xfrm>
          <a:solidFill>
            <a:srgbClr val="FFFFCC"/>
          </a:solidFill>
          <a:ln>
            <a:solidFill>
              <a:schemeClr val="tx1"/>
            </a:solidFill>
          </a:ln>
        </p:spPr>
        <p:txBody>
          <a:bodyPr/>
          <a:lstStyle/>
          <a:p>
            <a:pPr marL="0" indent="0">
              <a:buNone/>
            </a:pPr>
            <a:r>
              <a:rPr lang="en-US" altLang="zh-CN" sz="2000" dirty="0">
                <a:latin typeface="Courier New" panose="02070309020205020404" pitchFamily="49" charset="0"/>
                <a:cs typeface="Courier New" panose="02070309020205020404" pitchFamily="49" charset="0"/>
              </a:rPr>
              <a:t>SECTIONS</a:t>
            </a: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r>
              <a:rPr lang="en-US" altLang="zh-CN" sz="2000" dirty="0">
                <a:latin typeface="Courier New" panose="02070309020205020404" pitchFamily="49" charset="0"/>
                <a:cs typeface="Courier New" panose="02070309020205020404" pitchFamily="49" charset="0"/>
              </a:rPr>
              <a:t>  .text 0x00BABE00:</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     *(.text)</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  . = ALIGN(0);</a:t>
            </a:r>
          </a:p>
          <a:p>
            <a:pPr marL="0" indent="0">
              <a:buNone/>
            </a:pPr>
            <a:r>
              <a:rPr lang="en-US" altLang="zh-CN" sz="2000" dirty="0">
                <a:latin typeface="Courier New" panose="02070309020205020404" pitchFamily="49" charset="0"/>
                <a:cs typeface="Courier New" panose="02070309020205020404" pitchFamily="49" charset="0"/>
              </a:rPr>
              <a:t>  .data 0x00CAFE00:</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     *(.data)</a:t>
            </a:r>
          </a:p>
          <a:p>
            <a:pPr marL="0" indent="0">
              <a:buNone/>
            </a:pPr>
            <a:r>
              <a:rPr lang="en-US" altLang="zh-CN" sz="2000" dirty="0">
                <a:latin typeface="Courier New" panose="02070309020205020404" pitchFamily="49" charset="0"/>
                <a:cs typeface="Courier New" panose="02070309020205020404" pitchFamily="49" charset="0"/>
              </a:rPr>
              <a:t>  }</a:t>
            </a:r>
          </a:p>
          <a:p>
            <a:pPr marL="0" indent="0">
              <a:buNone/>
            </a:pPr>
            <a:r>
              <a:rPr lang="en-US" altLang="zh-CN" sz="2000" dirty="0">
                <a:latin typeface="Courier New" panose="02070309020205020404" pitchFamily="49" charset="0"/>
                <a:cs typeface="Courier New" panose="02070309020205020404" pitchFamily="49" charset="0"/>
              </a:rPr>
              <a:t>}</a:t>
            </a:r>
          </a:p>
          <a:p>
            <a:pPr marL="0" indent="0">
              <a:buNone/>
            </a:pPr>
            <a:endParaRPr lang="zh-CN" altLang="en-US" sz="2000" dirty="0">
              <a:latin typeface="Courier New" panose="02070309020205020404" pitchFamily="49" charset="0"/>
              <a:cs typeface="Courier New" panose="02070309020205020404" pitchFamily="49" charset="0"/>
            </a:endParaRPr>
          </a:p>
          <a:p>
            <a:pPr marL="0" indent="0">
              <a:buNone/>
            </a:pPr>
            <a:endParaRPr lang="zh-CN" altLang="en-US" sz="2000" dirty="0"/>
          </a:p>
        </p:txBody>
      </p:sp>
      <p:sp>
        <p:nvSpPr>
          <p:cNvPr id="5" name="Rectangle 3">
            <a:extLst>
              <a:ext uri="{FF2B5EF4-FFF2-40B4-BE49-F238E27FC236}">
                <a16:creationId xmlns:a16="http://schemas.microsoft.com/office/drawing/2014/main" id="{274851B5-6375-4BBE-ADD6-9C394290F563}"/>
              </a:ext>
            </a:extLst>
          </p:cNvPr>
          <p:cNvSpPr>
            <a:spLocks noChangeArrowheads="1"/>
          </p:cNvSpPr>
          <p:nvPr/>
        </p:nvSpPr>
        <p:spPr bwMode="auto">
          <a:xfrm>
            <a:off x="7529990" y="5867400"/>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i="1" dirty="0" err="1">
                <a:solidFill>
                  <a:schemeClr val="tx1">
                    <a:lumMod val="50000"/>
                    <a:lumOff val="50000"/>
                  </a:schemeClr>
                </a:solidFill>
                <a:latin typeface="Courier New" pitchFamily="49" charset="0"/>
                <a:ea typeface="msgothic" charset="0"/>
                <a:cs typeface="msgothic" charset="0"/>
              </a:rPr>
              <a:t>a.lds</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3109965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237F6BF0-82F7-4B1C-8ECB-0CBD7B1191F2}"/>
              </a:ext>
            </a:extLst>
          </p:cNvPr>
          <p:cNvSpPr txBox="1">
            <a:spLocks noChangeArrowheads="1"/>
          </p:cNvSpPr>
          <p:nvPr/>
        </p:nvSpPr>
        <p:spPr bwMode="auto">
          <a:xfrm>
            <a:off x="76200" y="541878"/>
            <a:ext cx="2819401" cy="2353722"/>
          </a:xfrm>
          <a:prstGeom prst="rect">
            <a:avLst/>
          </a:prstGeom>
          <a:solidFill>
            <a:srgbClr val="FFFFCC"/>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0000000000000000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8: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f: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14:   bf </a:t>
            </a:r>
            <a:r>
              <a:rPr lang="ro-RO" sz="1200" dirty="0">
                <a:highlight>
                  <a:srgbClr val="FF0000"/>
                </a:highlight>
                <a:latin typeface="Courier New"/>
                <a:ea typeface="msgothic" charset="0"/>
                <a:cs typeface="Courier New"/>
              </a:rPr>
              <a:t>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19:   e8 </a:t>
            </a:r>
            <a:r>
              <a:rPr lang="ro-RO" sz="1200" dirty="0">
                <a:highlight>
                  <a:srgbClr val="66CCFF"/>
                </a:highlight>
                <a:latin typeface="Courier New"/>
                <a:ea typeface="msgothic" charset="0"/>
                <a:cs typeface="Courier New"/>
              </a:rPr>
              <a:t>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1e: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21: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24: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25:   c3</a:t>
            </a:r>
          </a:p>
        </p:txBody>
      </p:sp>
      <p:sp>
        <p:nvSpPr>
          <p:cNvPr id="14" name="Text Box 2">
            <a:extLst>
              <a:ext uri="{FF2B5EF4-FFF2-40B4-BE49-F238E27FC236}">
                <a16:creationId xmlns:a16="http://schemas.microsoft.com/office/drawing/2014/main" id="{1F1D171D-0F90-4873-9A70-D9490B61790F}"/>
              </a:ext>
            </a:extLst>
          </p:cNvPr>
          <p:cNvSpPr txBox="1">
            <a:spLocks noChangeArrowheads="1"/>
          </p:cNvSpPr>
          <p:nvPr/>
        </p:nvSpPr>
        <p:spPr bwMode="auto">
          <a:xfrm>
            <a:off x="76201" y="2834807"/>
            <a:ext cx="2819400" cy="4089454"/>
          </a:xfrm>
          <a:prstGeom prst="rect">
            <a:avLst/>
          </a:prstGeom>
          <a:solidFill>
            <a:srgbClr val="D5F1CF"/>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0000000000000000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1e: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2f: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3e: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44:   c3</a:t>
            </a:r>
          </a:p>
        </p:txBody>
      </p:sp>
      <p:sp>
        <p:nvSpPr>
          <p:cNvPr id="6" name="Text Box 2">
            <a:extLst>
              <a:ext uri="{FF2B5EF4-FFF2-40B4-BE49-F238E27FC236}">
                <a16:creationId xmlns:a16="http://schemas.microsoft.com/office/drawing/2014/main" id="{8E657EA7-7EF7-4619-BECC-3A981BFCD4B1}"/>
              </a:ext>
            </a:extLst>
          </p:cNvPr>
          <p:cNvSpPr txBox="1">
            <a:spLocks noChangeArrowheads="1"/>
          </p:cNvSpPr>
          <p:nvPr/>
        </p:nvSpPr>
        <p:spPr bwMode="auto">
          <a:xfrm>
            <a:off x="2951923" y="228600"/>
            <a:ext cx="2971800" cy="6693052"/>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0000000000babf18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babf27: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babf2c:  bf </a:t>
            </a:r>
            <a:r>
              <a:rPr lang="ro-RO" sz="1200" dirty="0">
                <a:highlight>
                  <a:srgbClr val="FF0000"/>
                </a:highlight>
                <a:latin typeface="Courier New"/>
                <a:ea typeface="msgothic" charset="0"/>
                <a:cs typeface="Courier New"/>
              </a:rPr>
              <a:t>10 fe ca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e8 </a:t>
            </a:r>
            <a:r>
              <a:rPr lang="ro-RO" sz="1200" dirty="0">
                <a:highlight>
                  <a:srgbClr val="66CCFF"/>
                </a:highlight>
                <a:latin typeface="Courier New"/>
                <a:ea typeface="msgothic" charset="0"/>
                <a:cs typeface="Courier New"/>
              </a:rPr>
              <a:t>0a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babf39: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babf3c: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babf3d: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0000000000babf40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c3</a:t>
            </a:r>
          </a:p>
        </p:txBody>
      </p:sp>
      <p:sp>
        <p:nvSpPr>
          <p:cNvPr id="7" name="Text Box 2">
            <a:extLst>
              <a:ext uri="{FF2B5EF4-FFF2-40B4-BE49-F238E27FC236}">
                <a16:creationId xmlns:a16="http://schemas.microsoft.com/office/drawing/2014/main" id="{567A8A6C-B73D-4953-A31F-A4512B159598}"/>
              </a:ext>
            </a:extLst>
          </p:cNvPr>
          <p:cNvSpPr txBox="1">
            <a:spLocks noChangeArrowheads="1"/>
          </p:cNvSpPr>
          <p:nvPr/>
        </p:nvSpPr>
        <p:spPr bwMode="auto">
          <a:xfrm>
            <a:off x="5980044" y="541878"/>
            <a:ext cx="3163955" cy="1312283"/>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Disassembly of section .data:</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0000000000cafe00 &lt;__data_start&gt;: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0000000000cafe10 &lt;array&gt;: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cafe10:  01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cafe12: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cafe14:  02 00</a:t>
            </a:r>
          </a:p>
        </p:txBody>
      </p:sp>
      <p:sp>
        <p:nvSpPr>
          <p:cNvPr id="2" name="文本框 1">
            <a:extLst>
              <a:ext uri="{FF2B5EF4-FFF2-40B4-BE49-F238E27FC236}">
                <a16:creationId xmlns:a16="http://schemas.microsoft.com/office/drawing/2014/main" id="{68A208A9-BA54-45A1-BD27-9B16B12C056F}"/>
              </a:ext>
            </a:extLst>
          </p:cNvPr>
          <p:cNvSpPr txBox="1"/>
          <p:nvPr/>
        </p:nvSpPr>
        <p:spPr>
          <a:xfrm>
            <a:off x="462734" y="141768"/>
            <a:ext cx="2339102" cy="400110"/>
          </a:xfrm>
          <a:prstGeom prst="rect">
            <a:avLst/>
          </a:prstGeom>
          <a:noFill/>
        </p:spPr>
        <p:txBody>
          <a:bodyPr wrap="none" rtlCol="0">
            <a:spAutoFit/>
          </a:bodyPr>
          <a:lstStyle/>
          <a:p>
            <a:r>
              <a:rPr lang="en-US" altLang="zh-CN" sz="2000" dirty="0">
                <a:solidFill>
                  <a:schemeClr val="accent2"/>
                </a:solidFill>
                <a:latin typeface="Courier New" panose="02070309020205020404" pitchFamily="49" charset="0"/>
                <a:cs typeface="Courier New" panose="02070309020205020404" pitchFamily="49" charset="0"/>
              </a:rPr>
              <a:t>.text=0xbabe00</a:t>
            </a:r>
            <a:endParaRPr lang="zh-CN" altLang="en-US" sz="2000" dirty="0">
              <a:solidFill>
                <a:schemeClr val="accent2"/>
              </a:solidFill>
              <a:latin typeface="Courier New" panose="02070309020205020404" pitchFamily="49" charset="0"/>
              <a:cs typeface="Courier New" panose="02070309020205020404" pitchFamily="49" charset="0"/>
            </a:endParaRPr>
          </a:p>
        </p:txBody>
      </p:sp>
      <p:cxnSp>
        <p:nvCxnSpPr>
          <p:cNvPr id="4" name="直接箭头连接符 3">
            <a:extLst>
              <a:ext uri="{FF2B5EF4-FFF2-40B4-BE49-F238E27FC236}">
                <a16:creationId xmlns:a16="http://schemas.microsoft.com/office/drawing/2014/main" id="{E5EA9386-A82D-412E-A3AE-01CCC0E01BCC}"/>
              </a:ext>
            </a:extLst>
          </p:cNvPr>
          <p:cNvCxnSpPr>
            <a:cxnSpLocks/>
          </p:cNvCxnSpPr>
          <p:nvPr/>
        </p:nvCxnSpPr>
        <p:spPr bwMode="auto">
          <a:xfrm flipV="1">
            <a:off x="2848219" y="326910"/>
            <a:ext cx="704338" cy="14593"/>
          </a:xfrm>
          <a:prstGeom prst="straightConnector1">
            <a:avLst/>
          </a:prstGeom>
          <a:noFill/>
          <a:ln w="57150" cap="flat" cmpd="sng" algn="ctr">
            <a:solidFill>
              <a:schemeClr val="accent6"/>
            </a:solidFill>
            <a:prstDash val="solid"/>
            <a:round/>
            <a:headEnd type="none" w="med" len="med"/>
            <a:tailEnd type="triangle"/>
          </a:ln>
          <a:effectLst/>
        </p:spPr>
      </p:cxnSp>
      <p:sp>
        <p:nvSpPr>
          <p:cNvPr id="12" name="文本框 11">
            <a:extLst>
              <a:ext uri="{FF2B5EF4-FFF2-40B4-BE49-F238E27FC236}">
                <a16:creationId xmlns:a16="http://schemas.microsoft.com/office/drawing/2014/main" id="{1EB79262-5684-4124-8A2D-C68B61AE302E}"/>
              </a:ext>
            </a:extLst>
          </p:cNvPr>
          <p:cNvSpPr txBox="1"/>
          <p:nvPr/>
        </p:nvSpPr>
        <p:spPr>
          <a:xfrm>
            <a:off x="5923723" y="1854161"/>
            <a:ext cx="2339102" cy="400110"/>
          </a:xfrm>
          <a:prstGeom prst="rect">
            <a:avLst/>
          </a:prstGeom>
          <a:noFill/>
        </p:spPr>
        <p:txBody>
          <a:bodyPr wrap="none" rtlCol="0">
            <a:spAutoFit/>
          </a:bodyPr>
          <a:lstStyle/>
          <a:p>
            <a:r>
              <a:rPr lang="en-US" altLang="zh-CN" sz="2000" dirty="0">
                <a:solidFill>
                  <a:srgbClr val="FF0000"/>
                </a:solidFill>
                <a:latin typeface="Courier New" panose="02070309020205020404" pitchFamily="49" charset="0"/>
                <a:cs typeface="Courier New" panose="02070309020205020404" pitchFamily="49" charset="0"/>
              </a:rPr>
              <a:t>.data=0xcafe00</a:t>
            </a:r>
            <a:endParaRPr lang="zh-CN" altLang="en-US" sz="2000" dirty="0">
              <a:solidFill>
                <a:srgbClr val="FF0000"/>
              </a:solidFill>
              <a:latin typeface="Courier New" panose="02070309020205020404" pitchFamily="49" charset="0"/>
              <a:cs typeface="Courier New" panose="02070309020205020404" pitchFamily="49" charset="0"/>
            </a:endParaRPr>
          </a:p>
        </p:txBody>
      </p:sp>
      <p:cxnSp>
        <p:nvCxnSpPr>
          <p:cNvPr id="13" name="直接箭头连接符 12">
            <a:extLst>
              <a:ext uri="{FF2B5EF4-FFF2-40B4-BE49-F238E27FC236}">
                <a16:creationId xmlns:a16="http://schemas.microsoft.com/office/drawing/2014/main" id="{81DD2189-0B74-4888-A8F1-D07AFD01E0AA}"/>
              </a:ext>
            </a:extLst>
          </p:cNvPr>
          <p:cNvCxnSpPr>
            <a:cxnSpLocks/>
          </p:cNvCxnSpPr>
          <p:nvPr/>
        </p:nvCxnSpPr>
        <p:spPr bwMode="auto">
          <a:xfrm flipV="1">
            <a:off x="6400800" y="914400"/>
            <a:ext cx="581386" cy="1066802"/>
          </a:xfrm>
          <a:prstGeom prst="straightConnector1">
            <a:avLst/>
          </a:prstGeom>
          <a:noFill/>
          <a:ln w="57150" cap="flat" cmpd="sng" algn="ctr">
            <a:solidFill>
              <a:srgbClr val="CC0000"/>
            </a:solidFill>
            <a:prstDash val="solid"/>
            <a:round/>
            <a:headEnd type="none" w="med" len="med"/>
            <a:tailEnd type="triangle"/>
          </a:ln>
          <a:effectLst/>
        </p:spPr>
      </p:cxnSp>
      <p:sp>
        <p:nvSpPr>
          <p:cNvPr id="17" name="文本框 16">
            <a:extLst>
              <a:ext uri="{FF2B5EF4-FFF2-40B4-BE49-F238E27FC236}">
                <a16:creationId xmlns:a16="http://schemas.microsoft.com/office/drawing/2014/main" id="{0665DA7C-3356-4E9C-94BE-A8177E4324AC}"/>
              </a:ext>
            </a:extLst>
          </p:cNvPr>
          <p:cNvSpPr txBox="1"/>
          <p:nvPr/>
        </p:nvSpPr>
        <p:spPr>
          <a:xfrm>
            <a:off x="5867400" y="2337137"/>
            <a:ext cx="3276600" cy="1200329"/>
          </a:xfrm>
          <a:prstGeom prst="rect">
            <a:avLst/>
          </a:prstGeom>
          <a:noFill/>
        </p:spPr>
        <p:txBody>
          <a:bodyPr wrap="square" rtlCol="0">
            <a:spAutoFit/>
          </a:bodyPr>
          <a:lstStyle/>
          <a:p>
            <a:r>
              <a:rPr lang="en-US" altLang="zh-CN" sz="1800" dirty="0" err="1">
                <a:solidFill>
                  <a:srgbClr val="FF0000"/>
                </a:solidFill>
                <a:latin typeface="Courier New" panose="02070309020205020404" pitchFamily="49" charset="0"/>
                <a:cs typeface="Courier New" panose="02070309020205020404" pitchFamily="49" charset="0"/>
              </a:rPr>
              <a:t>addr_of_array</a:t>
            </a:r>
            <a:r>
              <a:rPr lang="en-US" altLang="zh-CN" sz="1800" dirty="0">
                <a:solidFill>
                  <a:srgbClr val="FF0000"/>
                </a:solidFill>
                <a:latin typeface="Courier New" panose="02070309020205020404" pitchFamily="49" charset="0"/>
                <a:cs typeface="Courier New" panose="02070309020205020404" pitchFamily="49" charset="0"/>
              </a:rPr>
              <a:t>=0xcafe10</a:t>
            </a:r>
          </a:p>
          <a:p>
            <a:r>
              <a:rPr lang="en-US" altLang="zh-CN" sz="1800" dirty="0">
                <a:solidFill>
                  <a:srgbClr val="FF0000"/>
                </a:solidFill>
                <a:latin typeface="Courier New" panose="02070309020205020404" pitchFamily="49" charset="0"/>
                <a:cs typeface="Courier New" panose="02070309020205020404" pitchFamily="49" charset="0"/>
              </a:rPr>
              <a:t>Using the value 0xcafe10 to modify the content here</a:t>
            </a:r>
          </a:p>
        </p:txBody>
      </p:sp>
      <p:cxnSp>
        <p:nvCxnSpPr>
          <p:cNvPr id="19" name="直接箭头连接符 18">
            <a:extLst>
              <a:ext uri="{FF2B5EF4-FFF2-40B4-BE49-F238E27FC236}">
                <a16:creationId xmlns:a16="http://schemas.microsoft.com/office/drawing/2014/main" id="{289F850D-D0A3-45E8-857D-F89DB0C0B800}"/>
              </a:ext>
            </a:extLst>
          </p:cNvPr>
          <p:cNvCxnSpPr>
            <a:cxnSpLocks/>
          </p:cNvCxnSpPr>
          <p:nvPr/>
        </p:nvCxnSpPr>
        <p:spPr bwMode="auto">
          <a:xfrm flipH="1" flipV="1">
            <a:off x="5163714" y="1964620"/>
            <a:ext cx="796875" cy="1295796"/>
          </a:xfrm>
          <a:prstGeom prst="straightConnector1">
            <a:avLst/>
          </a:prstGeom>
          <a:noFill/>
          <a:ln w="57150" cap="flat" cmpd="sng" algn="ctr">
            <a:solidFill>
              <a:srgbClr val="CC0000"/>
            </a:solidFill>
            <a:prstDash val="solid"/>
            <a:round/>
            <a:headEnd type="none" w="med" len="med"/>
            <a:tailEnd type="triangle"/>
          </a:ln>
          <a:effectLst/>
        </p:spPr>
      </p:cxnSp>
      <p:sp>
        <p:nvSpPr>
          <p:cNvPr id="22" name="文本框 21">
            <a:extLst>
              <a:ext uri="{FF2B5EF4-FFF2-40B4-BE49-F238E27FC236}">
                <a16:creationId xmlns:a16="http://schemas.microsoft.com/office/drawing/2014/main" id="{28596FA2-2E00-4446-BE02-DF2CDAC2DAE8}"/>
              </a:ext>
            </a:extLst>
          </p:cNvPr>
          <p:cNvSpPr txBox="1"/>
          <p:nvPr/>
        </p:nvSpPr>
        <p:spPr>
          <a:xfrm>
            <a:off x="5923721" y="3511392"/>
            <a:ext cx="3276600" cy="1200329"/>
          </a:xfrm>
          <a:prstGeom prst="rect">
            <a:avLst/>
          </a:prstGeom>
          <a:noFill/>
        </p:spPr>
        <p:txBody>
          <a:bodyPr wrap="square" rtlCol="0">
            <a:spAutoFit/>
          </a:bodyPr>
          <a:lstStyle/>
          <a:p>
            <a:r>
              <a:rPr lang="en-US" altLang="zh-CN" sz="1800" dirty="0" err="1">
                <a:solidFill>
                  <a:schemeClr val="accent2"/>
                </a:solidFill>
                <a:latin typeface="Courier New" panose="02070309020205020404" pitchFamily="49" charset="0"/>
                <a:cs typeface="Courier New" panose="02070309020205020404" pitchFamily="49" charset="0"/>
              </a:rPr>
              <a:t>addr_of_main</a:t>
            </a:r>
            <a:r>
              <a:rPr lang="en-US" altLang="zh-CN" sz="1800" dirty="0">
                <a:solidFill>
                  <a:schemeClr val="accent2"/>
                </a:solidFill>
                <a:latin typeface="Courier New" panose="02070309020205020404" pitchFamily="49" charset="0"/>
                <a:cs typeface="Courier New" panose="02070309020205020404" pitchFamily="49" charset="0"/>
              </a:rPr>
              <a:t>=0xbabf18</a:t>
            </a:r>
          </a:p>
          <a:p>
            <a:r>
              <a:rPr lang="en-US" altLang="zh-CN" sz="1800" dirty="0" err="1">
                <a:solidFill>
                  <a:schemeClr val="accent2"/>
                </a:solidFill>
                <a:latin typeface="Courier New" panose="02070309020205020404" pitchFamily="49" charset="0"/>
                <a:cs typeface="Courier New" panose="02070309020205020404" pitchFamily="49" charset="0"/>
              </a:rPr>
              <a:t>addr_of_sum</a:t>
            </a:r>
            <a:r>
              <a:rPr lang="en-US" altLang="zh-CN" sz="1800" dirty="0">
                <a:solidFill>
                  <a:schemeClr val="accent2"/>
                </a:solidFill>
                <a:latin typeface="Courier New" panose="02070309020205020404" pitchFamily="49" charset="0"/>
                <a:cs typeface="Courier New" panose="02070309020205020404" pitchFamily="49" charset="0"/>
              </a:rPr>
              <a:t>=0xbabf40</a:t>
            </a:r>
          </a:p>
          <a:p>
            <a:r>
              <a:rPr lang="en-US" altLang="zh-CN" sz="1800" dirty="0">
                <a:solidFill>
                  <a:schemeClr val="accent2"/>
                </a:solidFill>
                <a:latin typeface="Courier New" panose="02070309020205020404" pitchFamily="49" charset="0"/>
                <a:cs typeface="Courier New" panose="02070309020205020404" pitchFamily="49" charset="0"/>
              </a:rPr>
              <a:t>offset = 0x1a</a:t>
            </a:r>
          </a:p>
          <a:p>
            <a:r>
              <a:rPr lang="en-US" altLang="zh-CN" sz="1800" dirty="0">
                <a:solidFill>
                  <a:schemeClr val="accent2"/>
                </a:solidFill>
                <a:latin typeface="Courier New" panose="02070309020205020404" pitchFamily="49" charset="0"/>
                <a:cs typeface="Courier New" panose="02070309020205020404" pitchFamily="49" charset="0"/>
              </a:rPr>
              <a:t>addend = -4</a:t>
            </a:r>
          </a:p>
        </p:txBody>
      </p:sp>
      <p:cxnSp>
        <p:nvCxnSpPr>
          <p:cNvPr id="25" name="直接箭头连接符 24">
            <a:extLst>
              <a:ext uri="{FF2B5EF4-FFF2-40B4-BE49-F238E27FC236}">
                <a16:creationId xmlns:a16="http://schemas.microsoft.com/office/drawing/2014/main" id="{491C1BE2-666D-4858-9F23-127AE4FDB9D2}"/>
              </a:ext>
            </a:extLst>
          </p:cNvPr>
          <p:cNvCxnSpPr>
            <a:cxnSpLocks/>
          </p:cNvCxnSpPr>
          <p:nvPr/>
        </p:nvCxnSpPr>
        <p:spPr bwMode="auto">
          <a:xfrm flipH="1" flipV="1">
            <a:off x="4123964" y="3024816"/>
            <a:ext cx="1892946" cy="955242"/>
          </a:xfrm>
          <a:prstGeom prst="straightConnector1">
            <a:avLst/>
          </a:prstGeom>
          <a:noFill/>
          <a:ln w="57150" cap="flat" cmpd="sng" algn="ctr">
            <a:solidFill>
              <a:schemeClr val="accent6"/>
            </a:solidFill>
            <a:prstDash val="solid"/>
            <a:round/>
            <a:headEnd type="none" w="med" len="med"/>
            <a:tailEnd type="triangle"/>
          </a:ln>
          <a:effectLst/>
        </p:spPr>
      </p:cxnSp>
      <p:sp>
        <p:nvSpPr>
          <p:cNvPr id="30" name="Rectangle 3">
            <a:extLst>
              <a:ext uri="{FF2B5EF4-FFF2-40B4-BE49-F238E27FC236}">
                <a16:creationId xmlns:a16="http://schemas.microsoft.com/office/drawing/2014/main" id="{DE21371E-C8A3-4CB2-9300-439C823960FE}"/>
              </a:ext>
            </a:extLst>
          </p:cNvPr>
          <p:cNvSpPr>
            <a:spLocks noChangeArrowheads="1"/>
          </p:cNvSpPr>
          <p:nvPr/>
        </p:nvSpPr>
        <p:spPr bwMode="auto">
          <a:xfrm>
            <a:off x="1884629" y="2477144"/>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latin typeface="Courier New" pitchFamily="49" charset="0"/>
                <a:ea typeface="msgothic" charset="0"/>
                <a:cs typeface="msgothic" charset="0"/>
              </a:rPr>
              <a:t>main.o</a:t>
            </a:r>
            <a:endParaRPr lang="en-GB" sz="1800" b="1" i="1" dirty="0">
              <a:latin typeface="Courier New" pitchFamily="49" charset="0"/>
              <a:ea typeface="msgothic" charset="0"/>
              <a:cs typeface="msgothic" charset="0"/>
            </a:endParaRPr>
          </a:p>
        </p:txBody>
      </p:sp>
      <p:sp>
        <p:nvSpPr>
          <p:cNvPr id="31" name="Rectangle 3">
            <a:extLst>
              <a:ext uri="{FF2B5EF4-FFF2-40B4-BE49-F238E27FC236}">
                <a16:creationId xmlns:a16="http://schemas.microsoft.com/office/drawing/2014/main" id="{957DFBCC-793A-4AE3-9D94-7392E18A950A}"/>
              </a:ext>
            </a:extLst>
          </p:cNvPr>
          <p:cNvSpPr>
            <a:spLocks noChangeArrowheads="1"/>
          </p:cNvSpPr>
          <p:nvPr/>
        </p:nvSpPr>
        <p:spPr bwMode="auto">
          <a:xfrm>
            <a:off x="1828502" y="6536727"/>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latin typeface="Courier New" pitchFamily="49" charset="0"/>
                <a:ea typeface="msgothic" charset="0"/>
                <a:cs typeface="msgothic" charset="0"/>
              </a:rPr>
              <a:t>sum.o</a:t>
            </a:r>
            <a:endParaRPr lang="en-GB" sz="1800" b="1" i="1" dirty="0">
              <a:latin typeface="Courier New" pitchFamily="49" charset="0"/>
              <a:ea typeface="msgothic" charset="0"/>
              <a:cs typeface="msgothic" charset="0"/>
            </a:endParaRPr>
          </a:p>
        </p:txBody>
      </p:sp>
      <p:sp>
        <p:nvSpPr>
          <p:cNvPr id="32" name="Rectangle 3">
            <a:extLst>
              <a:ext uri="{FF2B5EF4-FFF2-40B4-BE49-F238E27FC236}">
                <a16:creationId xmlns:a16="http://schemas.microsoft.com/office/drawing/2014/main" id="{9DA3C10D-7B5C-4CEB-895A-AC9EAAAEB014}"/>
              </a:ext>
            </a:extLst>
          </p:cNvPr>
          <p:cNvSpPr>
            <a:spLocks noChangeArrowheads="1"/>
          </p:cNvSpPr>
          <p:nvPr/>
        </p:nvSpPr>
        <p:spPr bwMode="auto">
          <a:xfrm>
            <a:off x="4368773" y="6536727"/>
            <a:ext cx="1560340"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latin typeface="Courier New" pitchFamily="49" charset="0"/>
                <a:ea typeface="msgothic" charset="0"/>
                <a:cs typeface="msgothic" charset="0"/>
              </a:rPr>
              <a:t>executable</a:t>
            </a:r>
          </a:p>
        </p:txBody>
      </p:sp>
      <p:cxnSp>
        <p:nvCxnSpPr>
          <p:cNvPr id="18" name="直接箭头连接符 17">
            <a:extLst>
              <a:ext uri="{FF2B5EF4-FFF2-40B4-BE49-F238E27FC236}">
                <a16:creationId xmlns:a16="http://schemas.microsoft.com/office/drawing/2014/main" id="{CDED579C-FEBA-4C69-B372-7A065F5F8E88}"/>
              </a:ext>
            </a:extLst>
          </p:cNvPr>
          <p:cNvCxnSpPr>
            <a:cxnSpLocks/>
          </p:cNvCxnSpPr>
          <p:nvPr/>
        </p:nvCxnSpPr>
        <p:spPr bwMode="auto">
          <a:xfrm flipH="1" flipV="1">
            <a:off x="4098572" y="762000"/>
            <a:ext cx="1955993" cy="2971800"/>
          </a:xfrm>
          <a:prstGeom prst="straightConnector1">
            <a:avLst/>
          </a:prstGeom>
          <a:noFill/>
          <a:ln w="57150" cap="flat" cmpd="sng" algn="ctr">
            <a:solidFill>
              <a:schemeClr val="accent6"/>
            </a:solidFill>
            <a:prstDash val="solid"/>
            <a:round/>
            <a:headEnd type="none" w="med" len="med"/>
            <a:tailEnd type="triangle"/>
          </a:ln>
          <a:effectLst/>
        </p:spPr>
      </p:cxnSp>
      <p:sp>
        <p:nvSpPr>
          <p:cNvPr id="20" name="文本框 19">
            <a:extLst>
              <a:ext uri="{FF2B5EF4-FFF2-40B4-BE49-F238E27FC236}">
                <a16:creationId xmlns:a16="http://schemas.microsoft.com/office/drawing/2014/main" id="{90C80512-1897-45B3-A22F-C22729879805}"/>
              </a:ext>
            </a:extLst>
          </p:cNvPr>
          <p:cNvSpPr txBox="1"/>
          <p:nvPr/>
        </p:nvSpPr>
        <p:spPr>
          <a:xfrm>
            <a:off x="5960589" y="4801024"/>
            <a:ext cx="3276600" cy="2031325"/>
          </a:xfrm>
          <a:prstGeom prst="rect">
            <a:avLst/>
          </a:prstGeom>
          <a:noFill/>
        </p:spPr>
        <p:txBody>
          <a:bodyPr wrap="square" rtlCol="0">
            <a:spAutoFit/>
          </a:bodyPr>
          <a:lstStyle/>
          <a:p>
            <a:r>
              <a:rPr lang="en-US" altLang="zh-CN" sz="1800" dirty="0" err="1">
                <a:solidFill>
                  <a:srgbClr val="66CCFF"/>
                </a:solidFill>
                <a:latin typeface="Courier New" panose="02070309020205020404" pitchFamily="49" charset="0"/>
                <a:cs typeface="Courier New" panose="02070309020205020404" pitchFamily="49" charset="0"/>
              </a:rPr>
              <a:t>refptr</a:t>
            </a:r>
            <a:endParaRPr lang="en-US" altLang="zh-CN"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 0xbabf18 + 0x1a</a:t>
            </a:r>
          </a:p>
          <a:p>
            <a:r>
              <a:rPr lang="en-US" altLang="zh-CN" sz="1800" dirty="0">
                <a:solidFill>
                  <a:srgbClr val="66CCFF"/>
                </a:solidFill>
                <a:latin typeface="Courier New" panose="02070309020205020404" pitchFamily="49" charset="0"/>
                <a:cs typeface="Courier New" panose="02070309020205020404" pitchFamily="49" charset="0"/>
              </a:rPr>
              <a:t>= 0xbabf32</a:t>
            </a:r>
          </a:p>
          <a:p>
            <a:endParaRPr lang="en-US" altLang="zh-CN"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a:t>
            </a:r>
            <a:r>
              <a:rPr lang="en-US" altLang="zh-CN" sz="1800" dirty="0" err="1">
                <a:solidFill>
                  <a:srgbClr val="66CCFF"/>
                </a:solidFill>
                <a:latin typeface="Courier New" panose="02070309020205020404" pitchFamily="49" charset="0"/>
                <a:cs typeface="Courier New" panose="02070309020205020404" pitchFamily="49" charset="0"/>
              </a:rPr>
              <a:t>refptr</a:t>
            </a:r>
            <a:r>
              <a:rPr lang="en-US" altLang="zh-CN" sz="1800" dirty="0">
                <a:solidFill>
                  <a:srgbClr val="66CCFF"/>
                </a:solidFill>
                <a:latin typeface="Courier New" panose="02070309020205020404" pitchFamily="49" charset="0"/>
                <a:cs typeface="Courier New" panose="02070309020205020404" pitchFamily="49" charset="0"/>
              </a:rPr>
              <a:t>(content)</a:t>
            </a:r>
          </a:p>
          <a:p>
            <a:r>
              <a:rPr lang="en-US" altLang="zh-CN" sz="1800" dirty="0">
                <a:solidFill>
                  <a:srgbClr val="66CCFF"/>
                </a:solidFill>
                <a:latin typeface="Courier New" panose="02070309020205020404" pitchFamily="49" charset="0"/>
                <a:cs typeface="Courier New" panose="02070309020205020404" pitchFamily="49" charset="0"/>
              </a:rPr>
              <a:t>=0xbabf40-4–0xbabf32</a:t>
            </a:r>
            <a:endParaRPr lang="zh-CN" altLang="en-US" sz="1800" dirty="0">
              <a:solidFill>
                <a:srgbClr val="66CCFF"/>
              </a:solidFill>
              <a:latin typeface="Courier New" panose="02070309020205020404" pitchFamily="49" charset="0"/>
              <a:cs typeface="Courier New" panose="02070309020205020404" pitchFamily="49" charset="0"/>
            </a:endParaRPr>
          </a:p>
          <a:p>
            <a:r>
              <a:rPr lang="en-US" altLang="zh-CN" sz="1800" dirty="0">
                <a:solidFill>
                  <a:srgbClr val="66CCFF"/>
                </a:solidFill>
                <a:latin typeface="Courier New" panose="02070309020205020404" pitchFamily="49" charset="0"/>
                <a:cs typeface="Courier New" panose="02070309020205020404" pitchFamily="49" charset="0"/>
              </a:rPr>
              <a:t>=0x0a</a:t>
            </a:r>
          </a:p>
        </p:txBody>
      </p:sp>
      <p:cxnSp>
        <p:nvCxnSpPr>
          <p:cNvPr id="23" name="直接箭头连接符 22">
            <a:extLst>
              <a:ext uri="{FF2B5EF4-FFF2-40B4-BE49-F238E27FC236}">
                <a16:creationId xmlns:a16="http://schemas.microsoft.com/office/drawing/2014/main" id="{654DA9FF-27A8-4E30-8BA7-393E605068CF}"/>
              </a:ext>
            </a:extLst>
          </p:cNvPr>
          <p:cNvCxnSpPr>
            <a:cxnSpLocks/>
          </p:cNvCxnSpPr>
          <p:nvPr/>
        </p:nvCxnSpPr>
        <p:spPr bwMode="auto">
          <a:xfrm flipV="1">
            <a:off x="6552338" y="1198019"/>
            <a:ext cx="676868" cy="1266159"/>
          </a:xfrm>
          <a:prstGeom prst="straightConnector1">
            <a:avLst/>
          </a:prstGeom>
          <a:noFill/>
          <a:ln w="57150" cap="flat" cmpd="sng" algn="ctr">
            <a:solidFill>
              <a:srgbClr val="CC0000"/>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31AE2FC2-358A-4113-B155-B61E188C7F16}"/>
              </a:ext>
            </a:extLst>
          </p:cNvPr>
          <p:cNvCxnSpPr>
            <a:cxnSpLocks/>
          </p:cNvCxnSpPr>
          <p:nvPr/>
        </p:nvCxnSpPr>
        <p:spPr bwMode="auto">
          <a:xfrm flipH="1" flipV="1">
            <a:off x="4437823" y="2105137"/>
            <a:ext cx="1579087" cy="4137738"/>
          </a:xfrm>
          <a:prstGeom prst="straightConnector1">
            <a:avLst/>
          </a:prstGeom>
          <a:noFill/>
          <a:ln w="57150" cap="flat" cmpd="sng" algn="ctr">
            <a:solidFill>
              <a:srgbClr val="66CCFF"/>
            </a:solidFill>
            <a:prstDash val="solid"/>
            <a:round/>
            <a:headEnd type="none" w="med" len="med"/>
            <a:tailEnd type="triangle"/>
          </a:ln>
          <a:effectLst/>
        </p:spPr>
      </p:cxnSp>
    </p:spTree>
    <p:extLst>
      <p:ext uri="{BB962C8B-B14F-4D97-AF65-F5344CB8AC3E}">
        <p14:creationId xmlns:p14="http://schemas.microsoft.com/office/powerpoint/2010/main" val="4463198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7" grpId="0"/>
      <p:bldP spid="22" grpId="0"/>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B60CC-A2DA-4BA5-B44B-2A34A6DC9034}"/>
              </a:ext>
            </a:extLst>
          </p:cNvPr>
          <p:cNvSpPr>
            <a:spLocks noGrp="1"/>
          </p:cNvSpPr>
          <p:nvPr>
            <p:ph type="title"/>
          </p:nvPr>
        </p:nvSpPr>
        <p:spPr/>
        <p:txBody>
          <a:bodyPr/>
          <a:lstStyle/>
          <a:p>
            <a:r>
              <a:rPr lang="en-US" altLang="zh-CN" dirty="0"/>
              <a:t>Linking Order Matters</a:t>
            </a:r>
            <a:endParaRPr lang="zh-CN" altLang="en-US" dirty="0"/>
          </a:p>
        </p:txBody>
      </p:sp>
      <p:sp>
        <p:nvSpPr>
          <p:cNvPr id="3" name="内容占位符 2">
            <a:extLst>
              <a:ext uri="{FF2B5EF4-FFF2-40B4-BE49-F238E27FC236}">
                <a16:creationId xmlns:a16="http://schemas.microsoft.com/office/drawing/2014/main" id="{C8D33227-CF65-4CC1-A2FA-55E1A8617271}"/>
              </a:ext>
            </a:extLst>
          </p:cNvPr>
          <p:cNvSpPr>
            <a:spLocks noGrp="1"/>
          </p:cNvSpPr>
          <p:nvPr>
            <p:ph idx="1"/>
          </p:nvPr>
        </p:nvSpPr>
        <p:spPr/>
        <p:txBody>
          <a:bodyPr/>
          <a:lstStyle/>
          <a:p>
            <a:r>
              <a:rPr lang="en-US" altLang="zh-CN" dirty="0" err="1"/>
              <a:t>gcc</a:t>
            </a:r>
            <a:r>
              <a:rPr lang="en-US" altLang="zh-CN" dirty="0"/>
              <a:t> </a:t>
            </a:r>
            <a:r>
              <a:rPr lang="en-US" altLang="zh-CN" dirty="0" err="1"/>
              <a:t>a.lds</a:t>
            </a:r>
            <a:r>
              <a:rPr lang="en-US" altLang="zh-CN" dirty="0"/>
              <a:t> –o m </a:t>
            </a:r>
            <a:r>
              <a:rPr lang="en-US" altLang="zh-CN" dirty="0" err="1"/>
              <a:t>main.o</a:t>
            </a:r>
            <a:r>
              <a:rPr lang="en-US" altLang="zh-CN" dirty="0"/>
              <a:t> </a:t>
            </a:r>
            <a:r>
              <a:rPr lang="en-US" altLang="zh-CN" dirty="0" err="1"/>
              <a:t>sum.o</a:t>
            </a:r>
            <a:endParaRPr lang="zh-CN" altLang="en-US" dirty="0"/>
          </a:p>
          <a:p>
            <a:endParaRPr lang="en-US" altLang="zh-CN" dirty="0"/>
          </a:p>
          <a:p>
            <a:r>
              <a:rPr lang="en-US" altLang="zh-CN" dirty="0"/>
              <a:t>vs.</a:t>
            </a:r>
          </a:p>
          <a:p>
            <a:endParaRPr lang="en-US" altLang="zh-CN" dirty="0"/>
          </a:p>
          <a:p>
            <a:r>
              <a:rPr lang="en-US" altLang="zh-CN" dirty="0" err="1"/>
              <a:t>gcc</a:t>
            </a:r>
            <a:r>
              <a:rPr lang="en-US" altLang="zh-CN" dirty="0"/>
              <a:t> </a:t>
            </a:r>
            <a:r>
              <a:rPr lang="en-US" altLang="zh-CN" dirty="0" err="1"/>
              <a:t>a.lds</a:t>
            </a:r>
            <a:r>
              <a:rPr lang="en-US" altLang="zh-CN" dirty="0"/>
              <a:t> –o m </a:t>
            </a:r>
            <a:r>
              <a:rPr lang="en-US" altLang="zh-CN" dirty="0" err="1"/>
              <a:t>sum.o</a:t>
            </a:r>
            <a:r>
              <a:rPr lang="en-US" altLang="zh-CN" dirty="0"/>
              <a:t> </a:t>
            </a:r>
            <a:r>
              <a:rPr lang="en-US" altLang="zh-CN" dirty="0" err="1"/>
              <a:t>main.o</a:t>
            </a:r>
            <a:r>
              <a:rPr lang="en-US" altLang="zh-CN" dirty="0"/>
              <a:t> </a:t>
            </a:r>
            <a:endParaRPr lang="zh-CN" altLang="en-US" dirty="0"/>
          </a:p>
          <a:p>
            <a:endParaRPr lang="zh-CN" altLang="en-US" dirty="0"/>
          </a:p>
        </p:txBody>
      </p:sp>
      <p:sp>
        <p:nvSpPr>
          <p:cNvPr id="4" name="Text Box 2">
            <a:extLst>
              <a:ext uri="{FF2B5EF4-FFF2-40B4-BE49-F238E27FC236}">
                <a16:creationId xmlns:a16="http://schemas.microsoft.com/office/drawing/2014/main" id="{9F8D6E2F-1542-4039-89BE-3597F2739B1D}"/>
              </a:ext>
            </a:extLst>
          </p:cNvPr>
          <p:cNvSpPr txBox="1">
            <a:spLocks noChangeArrowheads="1"/>
          </p:cNvSpPr>
          <p:nvPr/>
        </p:nvSpPr>
        <p:spPr bwMode="auto">
          <a:xfrm>
            <a:off x="357018" y="251791"/>
            <a:ext cx="4062582" cy="6693052"/>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0000000000babf18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babf27: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babf2c:  bf </a:t>
            </a:r>
            <a:r>
              <a:rPr lang="ro-RO" sz="1200" dirty="0">
                <a:highlight>
                  <a:srgbClr val="FF0000"/>
                </a:highlight>
                <a:latin typeface="Courier New"/>
                <a:ea typeface="msgothic" charset="0"/>
                <a:cs typeface="Courier New"/>
              </a:rPr>
              <a:t>10 fe ca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e8 </a:t>
            </a:r>
            <a:r>
              <a:rPr lang="ro-RO" sz="1200" dirty="0">
                <a:highlight>
                  <a:srgbClr val="66CCFF"/>
                </a:highlight>
                <a:latin typeface="Courier New"/>
                <a:ea typeface="msgothic" charset="0"/>
                <a:cs typeface="Courier New"/>
              </a:rPr>
              <a:t>0a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babf39: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babf3c: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babf3d: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0000000000babf40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babf48: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babf4b: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babf52: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babf59: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babf5e: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babf67: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babf6c: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babf71: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babf78: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babf7b: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babf80: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babf83: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c3</a:t>
            </a:r>
          </a:p>
        </p:txBody>
      </p:sp>
      <p:sp>
        <p:nvSpPr>
          <p:cNvPr id="5" name="Text Box 2">
            <a:extLst>
              <a:ext uri="{FF2B5EF4-FFF2-40B4-BE49-F238E27FC236}">
                <a16:creationId xmlns:a16="http://schemas.microsoft.com/office/drawing/2014/main" id="{DC06C25F-CB6A-4229-8B4C-1ACD541A07CA}"/>
              </a:ext>
            </a:extLst>
          </p:cNvPr>
          <p:cNvSpPr txBox="1">
            <a:spLocks noChangeArrowheads="1"/>
          </p:cNvSpPr>
          <p:nvPr/>
        </p:nvSpPr>
        <p:spPr bwMode="auto">
          <a:xfrm>
            <a:off x="4459457" y="251791"/>
            <a:ext cx="4062582" cy="7040198"/>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0000000000babe00 &lt;_start&gt;: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0000000000babf18 &lt;sum&gt;: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babf18: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babf19: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babf1c:       48 89 7d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babf20:       89 75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babf23:       c7 45 fc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babf2a:       c7 45 f8 00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babf31:       eb 1d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babf33: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babf36:       48 98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babf38:       48 8d 14 85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babf3f: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babf40:       48 8b 45 e8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babf44:       48 01 d0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babf47:       8b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babf49:       01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babf4c:       83 45 f8 01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babf50:       8b 45 f8</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babf53:       3b 45 e4</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babf56:       7c db</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babf58: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babf5b:       5d</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babf5c:       c3</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babf5d:       00 00</a:t>
            </a:r>
            <a:endParaRPr lang="en-US" sz="1200" dirty="0">
              <a:latin typeface="Courier New"/>
              <a:ea typeface="msgothic" charset="0"/>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highlight>
                  <a:srgbClr val="00FFFF"/>
                </a:highlight>
                <a:latin typeface="Courier New"/>
                <a:ea typeface="msgothic" charset="0"/>
                <a:cs typeface="Courier New"/>
              </a:rPr>
              <a:t>0000000000babf60 &lt;main&gt;: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babf60:       55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babf61:       48 89 e5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babf64:       48 83 ec 20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babf68:       89 7d ec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babf6b:       48 89 75 e0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babf6f:       be 02 00 00 00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babf74:       bf </a:t>
            </a:r>
            <a:r>
              <a:rPr lang="ro-RO" sz="1200" dirty="0">
                <a:highlight>
                  <a:srgbClr val="FF0000"/>
                </a:highlight>
                <a:latin typeface="Courier New"/>
                <a:ea typeface="msgothic" charset="0"/>
                <a:cs typeface="Courier New"/>
              </a:rPr>
              <a:t>10 fe ca 00</a:t>
            </a:r>
            <a:r>
              <a:rPr lang="ro-RO" sz="1200" dirty="0">
                <a:latin typeface="Courier New"/>
                <a:ea typeface="msgothic" charset="0"/>
                <a:cs typeface="Courier New"/>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babf79:       e8 </a:t>
            </a:r>
            <a:r>
              <a:rPr lang="ro-RO" sz="1200" dirty="0">
                <a:highlight>
                  <a:srgbClr val="66CCFF"/>
                </a:highlight>
                <a:latin typeface="Courier New"/>
                <a:ea typeface="msgothic" charset="0"/>
                <a:cs typeface="Courier New"/>
              </a:rPr>
              <a:t>9a ff ff ff</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babf7e:       89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babf81:       8b 45 fc</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babf84:       c9</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o-RO" sz="1200" dirty="0">
                <a:latin typeface="Courier New"/>
                <a:ea typeface="msgothic" charset="0"/>
                <a:cs typeface="Courier New"/>
              </a:rPr>
              <a:t>  babf85:       c3</a:t>
            </a:r>
          </a:p>
        </p:txBody>
      </p:sp>
      <p:cxnSp>
        <p:nvCxnSpPr>
          <p:cNvPr id="7" name="连接符: 肘形 6">
            <a:extLst>
              <a:ext uri="{FF2B5EF4-FFF2-40B4-BE49-F238E27FC236}">
                <a16:creationId xmlns:a16="http://schemas.microsoft.com/office/drawing/2014/main" id="{59947027-FC9D-4E49-AA1D-44CFFF435B6A}"/>
              </a:ext>
            </a:extLst>
          </p:cNvPr>
          <p:cNvCxnSpPr/>
          <p:nvPr/>
        </p:nvCxnSpPr>
        <p:spPr bwMode="auto">
          <a:xfrm rot="16200000" flipH="1">
            <a:off x="2395539" y="2405061"/>
            <a:ext cx="4124325" cy="3733800"/>
          </a:xfrm>
          <a:prstGeom prst="curvedConnector3">
            <a:avLst>
              <a:gd name="adj1" fmla="val 95065"/>
            </a:avLst>
          </a:prstGeom>
          <a:noFill/>
          <a:ln w="38100" cap="flat" cmpd="sng" algn="ctr">
            <a:solidFill>
              <a:schemeClr val="accent2"/>
            </a:solidFill>
            <a:prstDash val="solid"/>
            <a:round/>
            <a:headEnd type="triangle"/>
            <a:tailEnd type="triangle"/>
          </a:ln>
          <a:effectLst/>
        </p:spPr>
      </p:cxnSp>
      <p:sp>
        <p:nvSpPr>
          <p:cNvPr id="9" name="文本框 8">
            <a:extLst>
              <a:ext uri="{FF2B5EF4-FFF2-40B4-BE49-F238E27FC236}">
                <a16:creationId xmlns:a16="http://schemas.microsoft.com/office/drawing/2014/main" id="{784E06CC-5A24-42CC-BA6E-75D9E5AA843F}"/>
              </a:ext>
            </a:extLst>
          </p:cNvPr>
          <p:cNvSpPr txBox="1"/>
          <p:nvPr/>
        </p:nvSpPr>
        <p:spPr>
          <a:xfrm>
            <a:off x="2286000" y="5918625"/>
            <a:ext cx="1903534" cy="830997"/>
          </a:xfrm>
          <a:prstGeom prst="rect">
            <a:avLst/>
          </a:prstGeom>
          <a:noFill/>
        </p:spPr>
        <p:txBody>
          <a:bodyPr wrap="none" rtlCol="0">
            <a:spAutoFit/>
          </a:bodyPr>
          <a:lstStyle/>
          <a:p>
            <a:r>
              <a:rPr lang="en-US" altLang="zh-CN" dirty="0">
                <a:solidFill>
                  <a:schemeClr val="accent2"/>
                </a:solidFill>
                <a:latin typeface="Calibri" pitchFamily="34" charset="0"/>
              </a:rPr>
              <a:t>It differs with</a:t>
            </a:r>
          </a:p>
          <a:p>
            <a:r>
              <a:rPr lang="en-US" altLang="zh-CN" dirty="0">
                <a:solidFill>
                  <a:schemeClr val="accent2"/>
                </a:solidFill>
                <a:latin typeface="Calibri" pitchFamily="34" charset="0"/>
              </a:rPr>
              <a:t>linking order</a:t>
            </a:r>
            <a:endParaRPr lang="zh-CN" altLang="en-US" dirty="0">
              <a:solidFill>
                <a:schemeClr val="accent2"/>
              </a:solidFill>
              <a:latin typeface="Calibri" pitchFamily="34" charset="0"/>
            </a:endParaRPr>
          </a:p>
        </p:txBody>
      </p:sp>
    </p:spTree>
    <p:extLst>
      <p:ext uri="{BB962C8B-B14F-4D97-AF65-F5344CB8AC3E}">
        <p14:creationId xmlns:p14="http://schemas.microsoft.com/office/powerpoint/2010/main" val="367940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65882-4303-4912-A7FB-F9156E2CE263}"/>
              </a:ext>
            </a:extLst>
          </p:cNvPr>
          <p:cNvSpPr>
            <a:spLocks noGrp="1"/>
          </p:cNvSpPr>
          <p:nvPr>
            <p:ph type="title"/>
          </p:nvPr>
        </p:nvSpPr>
        <p:spPr/>
        <p:txBody>
          <a:bodyPr/>
          <a:lstStyle/>
          <a:p>
            <a:r>
              <a:rPr lang="en-US" altLang="zh-CN" dirty="0"/>
              <a:t>Recall: Parallel Views of a ELF File</a:t>
            </a:r>
            <a:endParaRPr lang="zh-CN" altLang="en-US" dirty="0"/>
          </a:p>
        </p:txBody>
      </p:sp>
      <p:graphicFrame>
        <p:nvGraphicFramePr>
          <p:cNvPr id="4" name="表格 3">
            <a:extLst>
              <a:ext uri="{FF2B5EF4-FFF2-40B4-BE49-F238E27FC236}">
                <a16:creationId xmlns:a16="http://schemas.microsoft.com/office/drawing/2014/main" id="{683630FA-56B7-4A04-98B6-563E65F8C1BF}"/>
              </a:ext>
            </a:extLst>
          </p:cNvPr>
          <p:cNvGraphicFramePr>
            <a:graphicFrameLocks noGrp="1"/>
          </p:cNvGraphicFramePr>
          <p:nvPr>
            <p:extLst/>
          </p:nvPr>
        </p:nvGraphicFramePr>
        <p:xfrm>
          <a:off x="396875" y="3200400"/>
          <a:ext cx="3946525" cy="3108960"/>
        </p:xfrm>
        <a:graphic>
          <a:graphicData uri="http://schemas.openxmlformats.org/drawingml/2006/table">
            <a:tbl>
              <a:tblPr>
                <a:tableStyleId>{BC89EF96-8CEA-46FF-86C4-4CE0E7609802}</a:tableStyleId>
              </a:tblPr>
              <a:tblGrid>
                <a:gridCol w="3946525">
                  <a:extLst>
                    <a:ext uri="{9D8B030D-6E8A-4147-A177-3AD203B41FA5}">
                      <a16:colId xmlns:a16="http://schemas.microsoft.com/office/drawing/2014/main" val="1126144787"/>
                    </a:ext>
                  </a:extLst>
                </a:gridCol>
              </a:tblGrid>
              <a:tr h="0">
                <a:tc>
                  <a:txBody>
                    <a:bodyPr/>
                    <a:lstStyle/>
                    <a:p>
                      <a:pPr algn="ctr"/>
                      <a:r>
                        <a:rPr lang="en-US" b="1" dirty="0"/>
                        <a:t>ELF 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430422176"/>
                  </a:ext>
                </a:extLst>
              </a:tr>
              <a:tr h="0">
                <a:tc>
                  <a:txBody>
                    <a:bodyPr/>
                    <a:lstStyle/>
                    <a:p>
                      <a:pPr algn="ctr"/>
                      <a:r>
                        <a:rPr lang="en-US" b="1" i="1" dirty="0">
                          <a:solidFill>
                            <a:schemeClr val="bg1">
                              <a:lumMod val="50000"/>
                            </a:schemeClr>
                          </a:solidFill>
                        </a:rPr>
                        <a:t>Program header table</a:t>
                      </a:r>
                      <a:br>
                        <a:rPr lang="en-US" b="1" i="1" dirty="0">
                          <a:solidFill>
                            <a:schemeClr val="bg1">
                              <a:lumMod val="50000"/>
                            </a:schemeClr>
                          </a:solidFill>
                        </a:rPr>
                      </a:br>
                      <a:r>
                        <a:rPr lang="en-US" b="1" i="1" dirty="0">
                          <a:solidFill>
                            <a:schemeClr val="bg1">
                              <a:lumMod val="50000"/>
                            </a:schemeClr>
                          </a:solidFill>
                        </a:rPr>
                        <a:t>optional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284395937"/>
                  </a:ext>
                </a:extLst>
              </a:tr>
              <a:tr h="0">
                <a:tc>
                  <a:txBody>
                    <a:bodyPr/>
                    <a:lstStyle/>
                    <a:p>
                      <a:pPr algn="ctr"/>
                      <a:r>
                        <a:rPr lang="en-US" b="1" dirty="0"/>
                        <a:t>Section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47054937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2692389274"/>
                  </a:ext>
                </a:extLst>
              </a:tr>
              <a:tr h="0">
                <a:tc>
                  <a:txBody>
                    <a:bodyPr/>
                    <a:lstStyle/>
                    <a:p>
                      <a:pPr algn="ctr"/>
                      <a:r>
                        <a:rPr lang="en-US" b="1" dirty="0"/>
                        <a:t>Section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17674307"/>
                  </a:ext>
                </a:extLst>
              </a:tr>
              <a:tr h="0">
                <a:tc>
                  <a:txBody>
                    <a:bodyPr/>
                    <a:lstStyle/>
                    <a:p>
                      <a:pPr algn="ctr"/>
                      <a:r>
                        <a:rPr lang="en-US" altLang="zh-CN"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3656966992"/>
                  </a:ext>
                </a:extLst>
              </a:tr>
              <a:tr h="0">
                <a:tc>
                  <a:txBody>
                    <a:bodyPr/>
                    <a:lstStyle/>
                    <a:p>
                      <a:pPr algn="ctr"/>
                      <a:r>
                        <a:rPr lang="en-US" b="1" dirty="0"/>
                        <a:t>Section header table</a:t>
                      </a:r>
                      <a:br>
                        <a:rPr lang="en-US" b="1" dirty="0"/>
                      </a:br>
                      <a:r>
                        <a:rPr lang="en-US" b="1"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F5BD"/>
                    </a:solidFill>
                  </a:tcPr>
                </a:tc>
                <a:extLst>
                  <a:ext uri="{0D108BD9-81ED-4DB2-BD59-A6C34878D82A}">
                    <a16:rowId xmlns:a16="http://schemas.microsoft.com/office/drawing/2014/main" val="1655003138"/>
                  </a:ext>
                </a:extLst>
              </a:tr>
            </a:tbl>
          </a:graphicData>
        </a:graphic>
      </p:graphicFrame>
      <p:graphicFrame>
        <p:nvGraphicFramePr>
          <p:cNvPr id="5" name="表格 4">
            <a:extLst>
              <a:ext uri="{FF2B5EF4-FFF2-40B4-BE49-F238E27FC236}">
                <a16:creationId xmlns:a16="http://schemas.microsoft.com/office/drawing/2014/main" id="{F982C032-0DA3-4C5E-8E08-24703BF1DC2C}"/>
              </a:ext>
            </a:extLst>
          </p:cNvPr>
          <p:cNvGraphicFramePr>
            <a:graphicFrameLocks noGrp="1"/>
          </p:cNvGraphicFramePr>
          <p:nvPr>
            <p:extLst/>
          </p:nvPr>
        </p:nvGraphicFramePr>
        <p:xfrm>
          <a:off x="4724400" y="3200400"/>
          <a:ext cx="3949700" cy="3108960"/>
        </p:xfrm>
        <a:graphic>
          <a:graphicData uri="http://schemas.openxmlformats.org/drawingml/2006/table">
            <a:tbl>
              <a:tblPr>
                <a:tableStyleId>{3C2FFA5D-87B4-456A-9821-1D502468CF0F}</a:tableStyleId>
              </a:tblPr>
              <a:tblGrid>
                <a:gridCol w="3949700">
                  <a:extLst>
                    <a:ext uri="{9D8B030D-6E8A-4147-A177-3AD203B41FA5}">
                      <a16:colId xmlns:a16="http://schemas.microsoft.com/office/drawing/2014/main" val="3914066996"/>
                    </a:ext>
                  </a:extLst>
                </a:gridCol>
              </a:tblGrid>
              <a:tr h="0">
                <a:tc>
                  <a:txBody>
                    <a:bodyPr/>
                    <a:lstStyle/>
                    <a:p>
                      <a:pPr algn="ctr"/>
                      <a:r>
                        <a:rPr lang="en-US" b="1" dirty="0"/>
                        <a:t>ELF Header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27089284"/>
                  </a:ext>
                </a:extLst>
              </a:tr>
              <a:tr h="0">
                <a:tc>
                  <a:txBody>
                    <a:bodyPr/>
                    <a:lstStyle/>
                    <a:p>
                      <a:pPr algn="ctr"/>
                      <a:r>
                        <a:rPr lang="en-US" b="1"/>
                        <a:t>Program header table</a:t>
                      </a:r>
                      <a:br>
                        <a:rPr lang="en-US" b="1"/>
                      </a:br>
                      <a:r>
                        <a:rPr lang="en-US" b="1"/>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059102667"/>
                  </a:ext>
                </a:extLst>
              </a:tr>
              <a:tr h="0">
                <a:tc>
                  <a:txBody>
                    <a:bodyPr/>
                    <a:lstStyle/>
                    <a:p>
                      <a:pPr algn="ctr"/>
                      <a:r>
                        <a:rPr lang="en-US" b="1" dirty="0"/>
                        <a:t>Segment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1503117824"/>
                  </a:ext>
                </a:extLst>
              </a:tr>
              <a:tr h="0">
                <a:tc>
                  <a:txBody>
                    <a:bodyPr/>
                    <a:lstStyle/>
                    <a:p>
                      <a:pPr algn="ctr"/>
                      <a:r>
                        <a:rPr lang="en-US" b="1" dirty="0"/>
                        <a:t>Segment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212560749"/>
                  </a:ext>
                </a:extLst>
              </a:tr>
              <a:tr h="0">
                <a:tc>
                  <a:txBody>
                    <a:bodyPr/>
                    <a:lstStyle/>
                    <a:p>
                      <a:pPr algn="ctr"/>
                      <a:r>
                        <a:rPr lang="en-US" b="1" dirty="0"/>
                        <a:t>Segment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907386541"/>
                  </a:ext>
                </a:extLst>
              </a:tr>
              <a:tr h="0">
                <a:tc>
                  <a:txBody>
                    <a:bodyPr/>
                    <a:lstStyle/>
                    <a:p>
                      <a:pPr algn="ctr"/>
                      <a:r>
                        <a:rPr lang="en-US" altLang="zh-CN" b="1"/>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255451828"/>
                  </a:ext>
                </a:extLst>
              </a:tr>
              <a:tr h="0">
                <a:tc>
                  <a:txBody>
                    <a:bodyPr/>
                    <a:lstStyle/>
                    <a:p>
                      <a:pPr algn="ctr"/>
                      <a:r>
                        <a:rPr lang="en-US" b="1" i="1" dirty="0">
                          <a:solidFill>
                            <a:schemeClr val="bg1">
                              <a:lumMod val="50000"/>
                            </a:schemeClr>
                          </a:solidFill>
                        </a:rPr>
                        <a:t>Section header table</a:t>
                      </a:r>
                      <a:br>
                        <a:rPr lang="en-US" b="1" i="1" dirty="0">
                          <a:solidFill>
                            <a:schemeClr val="bg1">
                              <a:lumMod val="50000"/>
                            </a:schemeClr>
                          </a:solidFill>
                        </a:rPr>
                      </a:br>
                      <a:r>
                        <a:rPr lang="en-US" b="1" i="1" dirty="0">
                          <a:solidFill>
                            <a:schemeClr val="bg1">
                              <a:lumMod val="50000"/>
                            </a:schemeClr>
                          </a:solidFill>
                        </a:rPr>
                        <a:t>optional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F1CF"/>
                    </a:solidFill>
                  </a:tcPr>
                </a:tc>
                <a:extLst>
                  <a:ext uri="{0D108BD9-81ED-4DB2-BD59-A6C34878D82A}">
                    <a16:rowId xmlns:a16="http://schemas.microsoft.com/office/drawing/2014/main" val="3306594834"/>
                  </a:ext>
                </a:extLst>
              </a:tr>
            </a:tbl>
          </a:graphicData>
        </a:graphic>
      </p:graphicFrame>
      <p:sp>
        <p:nvSpPr>
          <p:cNvPr id="7" name="矩形 6">
            <a:extLst>
              <a:ext uri="{FF2B5EF4-FFF2-40B4-BE49-F238E27FC236}">
                <a16:creationId xmlns:a16="http://schemas.microsoft.com/office/drawing/2014/main" id="{06234063-39C1-45E9-9126-17D1F0F4988A}"/>
              </a:ext>
            </a:extLst>
          </p:cNvPr>
          <p:cNvSpPr/>
          <p:nvPr/>
        </p:nvSpPr>
        <p:spPr>
          <a:xfrm>
            <a:off x="1507336" y="6321984"/>
            <a:ext cx="1725601" cy="461665"/>
          </a:xfrm>
          <a:prstGeom prst="rect">
            <a:avLst/>
          </a:prstGeom>
        </p:spPr>
        <p:txBody>
          <a:bodyPr wrap="none">
            <a:spAutoFit/>
          </a:bodyPr>
          <a:lstStyle/>
          <a:p>
            <a:r>
              <a:rPr lang="en-US" altLang="zh-CN" dirty="0"/>
              <a:t>Linking View</a:t>
            </a:r>
            <a:endParaRPr lang="zh-CN" altLang="en-US" dirty="0"/>
          </a:p>
        </p:txBody>
      </p:sp>
      <p:sp>
        <p:nvSpPr>
          <p:cNvPr id="8" name="矩形 7">
            <a:extLst>
              <a:ext uri="{FF2B5EF4-FFF2-40B4-BE49-F238E27FC236}">
                <a16:creationId xmlns:a16="http://schemas.microsoft.com/office/drawing/2014/main" id="{9E9F192F-3BC3-412D-8793-17EA2F4A47DD}"/>
              </a:ext>
            </a:extLst>
          </p:cNvPr>
          <p:cNvSpPr/>
          <p:nvPr/>
        </p:nvSpPr>
        <p:spPr>
          <a:xfrm>
            <a:off x="5681759" y="6309360"/>
            <a:ext cx="2034981" cy="461665"/>
          </a:xfrm>
          <a:prstGeom prst="rect">
            <a:avLst/>
          </a:prstGeom>
        </p:spPr>
        <p:txBody>
          <a:bodyPr wrap="none">
            <a:spAutoFit/>
          </a:bodyPr>
          <a:lstStyle/>
          <a:p>
            <a:r>
              <a:rPr lang="en-US" altLang="zh-CN" dirty="0"/>
              <a:t>Execution View</a:t>
            </a:r>
            <a:endParaRPr lang="zh-CN" altLang="en-US" dirty="0"/>
          </a:p>
        </p:txBody>
      </p:sp>
      <p:sp>
        <p:nvSpPr>
          <p:cNvPr id="9" name="Rectangle 3">
            <a:extLst>
              <a:ext uri="{FF2B5EF4-FFF2-40B4-BE49-F238E27FC236}">
                <a16:creationId xmlns:a16="http://schemas.microsoft.com/office/drawing/2014/main" id="{B35616EB-11E2-40AD-9688-BC3BA9320B38}"/>
              </a:ext>
            </a:extLst>
          </p:cNvPr>
          <p:cNvSpPr txBox="1">
            <a:spLocks noChangeArrowheads="1"/>
          </p:cNvSpPr>
          <p:nvPr/>
        </p:nvSpPr>
        <p:spPr bwMode="auto">
          <a:xfrm>
            <a:off x="152401" y="1362075"/>
            <a:ext cx="8991600" cy="1838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altLang="zh-CN" i="1" dirty="0">
                <a:solidFill>
                  <a:srgbClr val="C00000"/>
                </a:solidFill>
              </a:rPr>
              <a:t>Program header table/Segments </a:t>
            </a:r>
            <a:r>
              <a:rPr lang="en-US" altLang="zh-CN" dirty="0"/>
              <a:t>is used to build a process image (execute a program); relocatable files don’t need it.</a:t>
            </a:r>
          </a:p>
          <a:p>
            <a:r>
              <a:rPr lang="en-US" altLang="zh-CN" dirty="0"/>
              <a:t>Files used during linking must have a </a:t>
            </a:r>
            <a:r>
              <a:rPr lang="en-US" altLang="zh-CN" i="1" dirty="0">
                <a:solidFill>
                  <a:srgbClr val="C00000"/>
                </a:solidFill>
              </a:rPr>
              <a:t>section header table/Sections</a:t>
            </a:r>
            <a:r>
              <a:rPr lang="en-US" altLang="zh-CN" dirty="0"/>
              <a:t>; other object files may or may not have one.</a:t>
            </a:r>
            <a:endParaRPr lang="en-US" kern="0" dirty="0"/>
          </a:p>
        </p:txBody>
      </p:sp>
    </p:spTree>
    <p:extLst>
      <p:ext uri="{BB962C8B-B14F-4D97-AF65-F5344CB8AC3E}">
        <p14:creationId xmlns:p14="http://schemas.microsoft.com/office/powerpoint/2010/main" val="1624485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A8F58-5928-4264-9E54-60C4A540A2B0}"/>
              </a:ext>
            </a:extLst>
          </p:cNvPr>
          <p:cNvSpPr>
            <a:spLocks noGrp="1"/>
          </p:cNvSpPr>
          <p:nvPr>
            <p:ph type="title"/>
          </p:nvPr>
        </p:nvSpPr>
        <p:spPr/>
        <p:txBody>
          <a:bodyPr/>
          <a:lstStyle/>
          <a:p>
            <a:r>
              <a:rPr lang="en-US" altLang="zh-CN" dirty="0"/>
              <a:t>Program Headers </a:t>
            </a:r>
            <a:endParaRPr lang="zh-CN" altLang="en-US" dirty="0"/>
          </a:p>
        </p:txBody>
      </p:sp>
      <p:sp>
        <p:nvSpPr>
          <p:cNvPr id="3" name="内容占位符 2">
            <a:extLst>
              <a:ext uri="{FF2B5EF4-FFF2-40B4-BE49-F238E27FC236}">
                <a16:creationId xmlns:a16="http://schemas.microsoft.com/office/drawing/2014/main" id="{8A7C6715-C39A-43E3-9D14-DADF87C8610E}"/>
              </a:ext>
            </a:extLst>
          </p:cNvPr>
          <p:cNvSpPr>
            <a:spLocks noGrp="1"/>
          </p:cNvSpPr>
          <p:nvPr>
            <p:ph idx="1"/>
          </p:nvPr>
        </p:nvSpPr>
        <p:spPr>
          <a:xfrm>
            <a:off x="228601" y="1362075"/>
            <a:ext cx="8763000" cy="4972050"/>
          </a:xfrm>
        </p:spPr>
        <p:txBody>
          <a:bodyPr/>
          <a:lstStyle/>
          <a:p>
            <a:r>
              <a:rPr lang="en-US" altLang="zh-CN" dirty="0"/>
              <a:t>ELF executables are easy to load into memory, with contiguous chunks mapped to contiguous memory segments. It is described by the program header table.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.text starts from 0x00babe00 and .data starts from 0x00cafe00 as we specified before in the link script.</a:t>
            </a:r>
          </a:p>
          <a:p>
            <a:r>
              <a:rPr lang="en-US" altLang="zh-CN" dirty="0"/>
              <a:t>According to the flags, .text is executable and .data is writable.</a:t>
            </a:r>
          </a:p>
        </p:txBody>
      </p:sp>
      <p:sp>
        <p:nvSpPr>
          <p:cNvPr id="4" name="Rectangle 18">
            <a:extLst>
              <a:ext uri="{FF2B5EF4-FFF2-40B4-BE49-F238E27FC236}">
                <a16:creationId xmlns:a16="http://schemas.microsoft.com/office/drawing/2014/main" id="{BA642366-C5ED-4FD0-80EF-891CDA970D1C}"/>
              </a:ext>
            </a:extLst>
          </p:cNvPr>
          <p:cNvSpPr/>
          <p:nvPr/>
        </p:nvSpPr>
        <p:spPr>
          <a:xfrm>
            <a:off x="0" y="2743200"/>
            <a:ext cx="9144000" cy="1645515"/>
          </a:xfrm>
          <a:prstGeom prst="rect">
            <a:avLst/>
          </a:prstGeom>
          <a:solidFill>
            <a:schemeClr val="bg1"/>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a:latin typeface="Courier New" pitchFamily="49" charset="0"/>
                <a:ea typeface="DejaVu LGC Sans" charset="0"/>
                <a:cs typeface="DejaVu LGC Sans" charset="0"/>
              </a:rPr>
              <a:t>#  </a:t>
            </a:r>
            <a:r>
              <a:rPr lang="en-US" sz="1300" dirty="0" err="1">
                <a:latin typeface="Courier New" pitchFamily="49" charset="0"/>
                <a:ea typeface="DejaVu LGC Sans" charset="0"/>
                <a:cs typeface="DejaVu LGC Sans" charset="0"/>
              </a:rPr>
              <a:t>objdump</a:t>
            </a:r>
            <a:r>
              <a:rPr lang="en-US" sz="1300" dirty="0">
                <a:latin typeface="Courier New" pitchFamily="49" charset="0"/>
                <a:ea typeface="DejaVu LGC Sans" charset="0"/>
                <a:cs typeface="DejaVu LGC Sans" charset="0"/>
              </a:rPr>
              <a:t> –x m </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a:latin typeface="Courier New" pitchFamily="49" charset="0"/>
                <a:ea typeface="DejaVu LGC Sans" charset="0"/>
                <a:cs typeface="DejaVu LGC Sans" charset="0"/>
              </a:rPr>
              <a:t>......</a:t>
            </a:r>
            <a:br>
              <a:rPr lang="en-US" sz="1300" dirty="0">
                <a:latin typeface="Courier New" pitchFamily="49" charset="0"/>
                <a:ea typeface="DejaVu LGC Sans" charset="0"/>
                <a:cs typeface="DejaVu LGC Sans" charset="0"/>
              </a:rPr>
            </a:br>
            <a:r>
              <a:rPr lang="pl-PL" sz="1300" dirty="0">
                <a:latin typeface="Courier New" pitchFamily="49" charset="0"/>
                <a:ea typeface="DejaVu LGC Sans" charset="0"/>
                <a:cs typeface="DejaVu LGC Sans" charset="0"/>
              </a:rPr>
              <a:t>LOAD off</a:t>
            </a:r>
            <a:r>
              <a:rPr lang="en-US" sz="1300" dirty="0">
                <a:latin typeface="Courier New" pitchFamily="49" charset="0"/>
                <a:ea typeface="DejaVu LGC Sans" charset="0"/>
                <a:cs typeface="DejaVu LGC Sans" charset="0"/>
              </a:rPr>
              <a:t> </a:t>
            </a:r>
            <a:r>
              <a:rPr lang="pl-PL" sz="1300" dirty="0">
                <a:latin typeface="Courier New" pitchFamily="49" charset="0"/>
                <a:ea typeface="DejaVu LGC Sans" charset="0"/>
                <a:cs typeface="DejaVu LGC Sans" charset="0"/>
              </a:rPr>
              <a:t>0x00000000001abe00 vaddr 0x00000000</a:t>
            </a:r>
            <a:r>
              <a:rPr lang="pl-PL" sz="1300" dirty="0">
                <a:highlight>
                  <a:srgbClr val="66CCFF"/>
                </a:highlight>
                <a:latin typeface="Courier New" pitchFamily="49" charset="0"/>
                <a:ea typeface="DejaVu LGC Sans" charset="0"/>
                <a:cs typeface="DejaVu LGC Sans" charset="0"/>
              </a:rPr>
              <a:t>00babe00</a:t>
            </a:r>
            <a:r>
              <a:rPr lang="pl-PL" sz="1300" dirty="0">
                <a:latin typeface="Courier New" pitchFamily="49" charset="0"/>
                <a:ea typeface="DejaVu LGC Sans" charset="0"/>
                <a:cs typeface="DejaVu LGC Sans" charset="0"/>
              </a:rPr>
              <a:t> paddr 0x0000000000babe00 align 2**21</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  filesz 0x000000000000032c memsz 0x000000000000032c flags </a:t>
            </a:r>
            <a:r>
              <a:rPr lang="pl-PL" sz="1300" dirty="0">
                <a:highlight>
                  <a:srgbClr val="66CCFF"/>
                </a:highlight>
                <a:latin typeface="Courier New" pitchFamily="49" charset="0"/>
                <a:ea typeface="DejaVu LGC Sans" charset="0"/>
                <a:cs typeface="DejaVu LGC Sans" charset="0"/>
              </a:rPr>
              <a:t>r-x</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LOAD off 0x00000000002afe00 vaddr 0x00000000</a:t>
            </a:r>
            <a:r>
              <a:rPr lang="pl-PL" sz="1300" dirty="0">
                <a:highlight>
                  <a:srgbClr val="FF9999"/>
                </a:highlight>
                <a:latin typeface="Courier New" pitchFamily="49" charset="0"/>
                <a:ea typeface="DejaVu LGC Sans" charset="0"/>
                <a:cs typeface="DejaVu LGC Sans" charset="0"/>
              </a:rPr>
              <a:t>00cafe00</a:t>
            </a:r>
            <a:r>
              <a:rPr lang="pl-PL" sz="1300" dirty="0">
                <a:latin typeface="Courier New" pitchFamily="49" charset="0"/>
                <a:ea typeface="DejaVu LGC Sans" charset="0"/>
                <a:cs typeface="DejaVu LGC Sans" charset="0"/>
              </a:rPr>
              <a:t> paddr 0x0000000000cafe00 align 2**21</a:t>
            </a:r>
          </a:p>
          <a:p>
            <a:pPr indent="17463"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pl-PL" sz="1300" dirty="0">
                <a:latin typeface="Courier New" pitchFamily="49" charset="0"/>
                <a:ea typeface="DejaVu LGC Sans" charset="0"/>
                <a:cs typeface="DejaVu LGC Sans" charset="0"/>
              </a:rPr>
              <a:t>  filesz 0x0000000000000018 memsz 0x0000000000000020 flags </a:t>
            </a:r>
            <a:r>
              <a:rPr lang="pl-PL" sz="1300" dirty="0">
                <a:highlight>
                  <a:srgbClr val="FF9999"/>
                </a:highlight>
                <a:latin typeface="Courier New" pitchFamily="49" charset="0"/>
                <a:ea typeface="DejaVu LGC Sans" charset="0"/>
                <a:cs typeface="DejaVu LGC Sans" charset="0"/>
              </a:rPr>
              <a:t>rw-</a:t>
            </a:r>
            <a:endParaRPr lang="en-US" sz="1300" dirty="0">
              <a:highlight>
                <a:srgbClr val="FF9999"/>
              </a:highlight>
              <a:latin typeface="Courier New" pitchFamily="49" charset="0"/>
              <a:ea typeface="DejaVu LGC Sans" charset="0"/>
              <a:cs typeface="DejaVu LGC Sans" charset="0"/>
            </a:endParaRPr>
          </a:p>
        </p:txBody>
      </p:sp>
      <p:sp>
        <p:nvSpPr>
          <p:cNvPr id="5" name="Rectangle 18">
            <a:extLst>
              <a:ext uri="{FF2B5EF4-FFF2-40B4-BE49-F238E27FC236}">
                <a16:creationId xmlns:a16="http://schemas.microsoft.com/office/drawing/2014/main" id="{1AF3A574-CB16-4EB6-90EA-4758A70856C5}"/>
              </a:ext>
            </a:extLst>
          </p:cNvPr>
          <p:cNvSpPr/>
          <p:nvPr/>
        </p:nvSpPr>
        <p:spPr>
          <a:xfrm>
            <a:off x="-3313" y="4388715"/>
            <a:ext cx="9144000" cy="577530"/>
          </a:xfrm>
          <a:prstGeom prst="rect">
            <a:avLst/>
          </a:prstGeom>
          <a:solidFill>
            <a:srgbClr val="FFFF00"/>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altLang="zh-CN" sz="1300" dirty="0">
                <a:latin typeface="Courier New" pitchFamily="49" charset="0"/>
                <a:ea typeface="DejaVu LGC Sans" charset="0"/>
                <a:cs typeface="DejaVu LGC Sans" charset="0"/>
              </a:rPr>
              <a:t>Off: offset in object file		</a:t>
            </a:r>
            <a:r>
              <a:rPr lang="en-US" altLang="zh-CN" sz="1300" dirty="0" err="1">
                <a:latin typeface="Courier New" pitchFamily="49" charset="0"/>
                <a:ea typeface="DejaVu LGC Sans" charset="0"/>
                <a:cs typeface="DejaVu LGC Sans" charset="0"/>
              </a:rPr>
              <a:t>v</a:t>
            </a:r>
            <a:r>
              <a:rPr lang="en-US" sz="1300" dirty="0" err="1">
                <a:latin typeface="Courier New" pitchFamily="49" charset="0"/>
                <a:ea typeface="DejaVu LGC Sans" charset="0"/>
                <a:cs typeface="DejaVu LGC Sans" charset="0"/>
              </a:rPr>
              <a:t>addr</a:t>
            </a:r>
            <a:r>
              <a:rPr lang="en-US" sz="1300" dirty="0">
                <a:latin typeface="Courier New" pitchFamily="49" charset="0"/>
                <a:ea typeface="DejaVu LGC Sans" charset="0"/>
                <a:cs typeface="DejaVu LGC Sans" charset="0"/>
              </a:rPr>
              <a:t>/</a:t>
            </a:r>
            <a:r>
              <a:rPr lang="en-US" sz="1300" dirty="0" err="1">
                <a:latin typeface="Courier New" pitchFamily="49" charset="0"/>
                <a:ea typeface="DejaVu LGC Sans" charset="0"/>
                <a:cs typeface="DejaVu LGC Sans" charset="0"/>
              </a:rPr>
              <a:t>paddr</a:t>
            </a:r>
            <a:r>
              <a:rPr lang="en-US" sz="1300" dirty="0">
                <a:latin typeface="Courier New" pitchFamily="49" charset="0"/>
                <a:ea typeface="DejaVu LGC Sans" charset="0"/>
                <a:cs typeface="DejaVu LGC Sans" charset="0"/>
              </a:rPr>
              <a:t>: memory address	   align: alignment requirement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300" dirty="0" err="1">
                <a:latin typeface="Courier New" pitchFamily="49" charset="0"/>
                <a:ea typeface="DejaVu LGC Sans" charset="0"/>
                <a:cs typeface="DejaVu LGC Sans" charset="0"/>
              </a:rPr>
              <a:t>Filesz:segment</a:t>
            </a:r>
            <a:r>
              <a:rPr lang="en-US" sz="1300" dirty="0">
                <a:latin typeface="Courier New" pitchFamily="49" charset="0"/>
                <a:ea typeface="DejaVu LGC Sans" charset="0"/>
                <a:cs typeface="DejaVu LGC Sans" charset="0"/>
              </a:rPr>
              <a:t> size in obj      </a:t>
            </a:r>
            <a:r>
              <a:rPr lang="en-US" sz="1300" dirty="0" err="1">
                <a:latin typeface="Courier New" pitchFamily="49" charset="0"/>
                <a:ea typeface="DejaVu LGC Sans" charset="0"/>
                <a:cs typeface="DejaVu LGC Sans" charset="0"/>
              </a:rPr>
              <a:t>memsz</a:t>
            </a:r>
            <a:r>
              <a:rPr lang="en-US" sz="1300" dirty="0">
                <a:latin typeface="Courier New" pitchFamily="49" charset="0"/>
                <a:ea typeface="DejaVu LGC Sans" charset="0"/>
                <a:cs typeface="DejaVu LGC Sans" charset="0"/>
              </a:rPr>
              <a:t>: segment size in mem    flags: runtime permissions</a:t>
            </a:r>
          </a:p>
        </p:txBody>
      </p:sp>
    </p:spTree>
    <p:extLst>
      <p:ext uri="{BB962C8B-B14F-4D97-AF65-F5344CB8AC3E}">
        <p14:creationId xmlns:p14="http://schemas.microsoft.com/office/powerpoint/2010/main" val="3723614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Loading Executable Object Files</a:t>
            </a:r>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.text section</a:t>
            </a: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.data section</a:t>
            </a: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bss</a:t>
            </a:r>
            <a:r>
              <a:rPr lang="en-GB" sz="1600" b="1">
                <a:latin typeface="Calibri" pitchFamily="34" charset="0"/>
                <a:ea typeface="msgothic" charset="0"/>
                <a:cs typeface="msgothic" charset="0"/>
              </a:rPr>
              <a:t> section</a:t>
            </a: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symtab</a:t>
            </a:r>
            <a:endParaRPr lang="en-GB" sz="1600" b="1">
              <a:latin typeface="Calibri"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a:t>
            </a:r>
            <a:r>
              <a:rPr lang="en-GB" sz="1600" b="1" err="1">
                <a:latin typeface="Calibri" pitchFamily="34" charset="0"/>
                <a:ea typeface="msgothic" charset="0"/>
                <a:cs typeface="msgothic" charset="0"/>
              </a:rPr>
              <a:t>relocatables</a:t>
            </a:r>
            <a:r>
              <a:rPr lang="en-GB" sz="1600" b="1">
                <a:latin typeface="Calibri" pitchFamily="34" charset="0"/>
                <a:ea typeface="msgothic" charset="0"/>
                <a:cs typeface="msgothic" charset="0"/>
              </a:rPr>
              <a:t>)</a:t>
            </a:r>
          </a:p>
        </p:txBody>
      </p:sp>
      <p:sp>
        <p:nvSpPr>
          <p:cNvPr id="33804" name="Text Box 12"/>
          <p:cNvSpPr txBox="1">
            <a:spLocks noChangeArrowheads="1"/>
          </p:cNvSpPr>
          <p:nvPr/>
        </p:nvSpPr>
        <p:spPr bwMode="auto">
          <a:xfrm>
            <a:off x="3269568" y="1413296"/>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33805" name="Text Box 13"/>
          <p:cNvSpPr txBox="1">
            <a:spLocks noChangeArrowheads="1"/>
          </p:cNvSpPr>
          <p:nvPr/>
        </p:nvSpPr>
        <p:spPr bwMode="auto">
          <a:xfrm>
            <a:off x="198806" y="1236452"/>
            <a:ext cx="2285154" cy="365999"/>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Executable Object File</a:t>
            </a: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Kernel virtual memory</a:t>
            </a: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by </a:t>
            </a:r>
            <a:r>
              <a:rPr lang="en-GB" sz="1600" b="1" err="1">
                <a:latin typeface="Courier New" pitchFamily="49" charset="0"/>
                <a:ea typeface="msgothic" charset="0"/>
                <a:cs typeface="msgothic" charset="0"/>
              </a:rPr>
              <a:t>malloc</a:t>
            </a:r>
            <a:r>
              <a:rPr lang="en-GB" sz="1600" b="1">
                <a:latin typeface="Calibri" pitchFamily="34" charset="0"/>
                <a:ea typeface="msgothic" charset="0"/>
                <a:cs typeface="msgothic" charset="0"/>
              </a:rPr>
              <a:t>)</a:t>
            </a: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at runtime)</a:t>
            </a: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33817" name="Text Box 25"/>
          <p:cNvSpPr txBox="1">
            <a:spLocks noChangeArrowheads="1"/>
          </p:cNvSpPr>
          <p:nvPr/>
        </p:nvSpPr>
        <p:spPr bwMode="auto">
          <a:xfrm>
            <a:off x="7834221" y="2108200"/>
            <a:ext cx="869831" cy="80855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err="1">
                <a:latin typeface="Courier New" pitchFamily="49" charset="0"/>
                <a:ea typeface="msgothic" charset="0"/>
                <a:cs typeface="msgothic" charset="0"/>
              </a:rPr>
              <a:t>r</a:t>
            </a:r>
            <a:r>
              <a:rPr lang="en-GB" sz="1600" b="1" err="1">
                <a:latin typeface="Courier New" pitchFamily="49" charset="0"/>
                <a:ea typeface="msgothic" charset="0"/>
                <a:cs typeface="msgothic" charset="0"/>
              </a:rPr>
              <a:t>sp</a:t>
            </a:r>
            <a:r>
              <a:rPr lang="en-GB" sz="1600" b="1">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pointer)</a:t>
            </a: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819225"/>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invisible to user code</a:t>
            </a: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33824" name="Text Box 32"/>
          <p:cNvSpPr txBox="1">
            <a:spLocks noChangeArrowheads="1"/>
          </p:cNvSpPr>
          <p:nvPr/>
        </p:nvSpPr>
        <p:spPr bwMode="auto">
          <a:xfrm>
            <a:off x="3583647" y="6162375"/>
            <a:ext cx="1111500"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0x00babe00</a:t>
            </a: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Read/write data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 code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init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text</a:t>
            </a:r>
            <a:r>
              <a:rPr lang="en-GB" sz="1600" b="1" dirty="0">
                <a:latin typeface="Calibri" pitchFamily="34" charset="0"/>
                <a:ea typeface="msgothic" charset="0"/>
                <a:cs typeface="msgothic" charset="0"/>
              </a:rPr>
              <a:t>, </a:t>
            </a:r>
            <a:r>
              <a:rPr lang="en-GB" sz="1600" b="1" dirty="0">
                <a:latin typeface="Courier New" pitchFamily="49" charset="0"/>
                <a:ea typeface="msgothic" charset="0"/>
                <a:cs typeface="msgothic" charset="0"/>
              </a:rPr>
              <a:t>.</a:t>
            </a:r>
            <a:r>
              <a:rPr lang="en-GB" sz="1600" b="1" dirty="0" err="1">
                <a:latin typeface="Courier New" pitchFamily="49" charset="0"/>
                <a:ea typeface="msgothic" charset="0"/>
                <a:cs typeface="msgothic" charset="0"/>
              </a:rPr>
              <a:t>rodata</a:t>
            </a:r>
            <a:r>
              <a:rPr lang="en-GB" sz="1600" b="1" dirty="0">
                <a:latin typeface="Calibri" pitchFamily="34" charset="0"/>
                <a:ea typeface="msgothic" charset="0"/>
                <a:cs typeface="msgothic" charset="0"/>
              </a:rPr>
              <a:t>)</a:t>
            </a:r>
          </a:p>
        </p:txBody>
      </p:sp>
      <p:sp>
        <p:nvSpPr>
          <p:cNvPr id="33828" name="AutoShape 36"/>
          <p:cNvSpPr>
            <a:spLocks/>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33829" name="Text Box 37"/>
          <p:cNvSpPr txBox="1">
            <a:spLocks noChangeArrowheads="1"/>
          </p:cNvSpPr>
          <p:nvPr/>
        </p:nvSpPr>
        <p:spPr bwMode="auto">
          <a:xfrm>
            <a:off x="7677150" y="5010150"/>
            <a:ext cx="1149459" cy="13009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file</a:t>
            </a: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rodata</a:t>
            </a:r>
            <a:r>
              <a:rPr lang="en-GB" sz="1600" b="1">
                <a:latin typeface="Calibri" pitchFamily="34" charset="0"/>
                <a:ea typeface="msgothic" charset="0"/>
                <a:cs typeface="msgothic" charset="0"/>
              </a:rPr>
              <a:t> section</a:t>
            </a: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.line</a:t>
            </a: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a:latin typeface="Calibri" pitchFamily="34" charset="0"/>
                <a:ea typeface="msgothic" charset="0"/>
                <a:cs typeface="msgothic" charset="0"/>
              </a:rPr>
              <a:t>ini</a:t>
            </a:r>
            <a:r>
              <a:rPr lang="en-GB" sz="1600" b="1">
                <a:latin typeface="Calibri" pitchFamily="34" charset="0"/>
                <a:ea typeface="msgothic" charset="0"/>
                <a:cs typeface="msgothic" charset="0"/>
              </a:rPr>
              <a:t>t section</a:t>
            </a: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strtab</a:t>
            </a:r>
            <a:endParaRPr lang="en-GB" sz="1600" b="1">
              <a:latin typeface="Calibri" pitchFamily="34" charset="0"/>
              <a:ea typeface="msgothic" charset="0"/>
              <a:cs typeface="msgothic" charset="0"/>
            </a:endParaRPr>
          </a:p>
        </p:txBody>
      </p:sp>
      <p:sp>
        <p:nvSpPr>
          <p:cNvPr id="33807" name="Rectangle 15"/>
          <p:cNvSpPr>
            <a:spLocks noChangeArrowheads="1"/>
          </p:cNvSpPr>
          <p:nvPr/>
        </p:nvSpPr>
        <p:spPr bwMode="auto">
          <a:xfrm>
            <a:off x="4686829" y="2811993"/>
            <a:ext cx="2789237" cy="91334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dirty="0">
                <a:solidFill>
                  <a:srgbClr val="C00000"/>
                </a:solidFill>
                <a:latin typeface="Calibri" pitchFamily="34" charset="0"/>
                <a:ea typeface="msgothic" charset="0"/>
                <a:cs typeface="msgothic" charset="0"/>
              </a:rPr>
              <a:t>Something uncertain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600" dirty="0">
              <a:solidFill>
                <a:srgbClr val="C00000"/>
              </a:solidFill>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C00000"/>
                </a:solidFill>
                <a:latin typeface="Calibri" pitchFamily="34" charset="0"/>
                <a:ea typeface="msgothic" charset="0"/>
                <a:cs typeface="msgothic" charset="0"/>
              </a:rPr>
              <a:t>Differs in static/</a:t>
            </a:r>
            <a:r>
              <a:rPr lang="en-US" sz="1600" dirty="0" err="1">
                <a:solidFill>
                  <a:srgbClr val="C00000"/>
                </a:solidFill>
                <a:latin typeface="Calibri" pitchFamily="34" charset="0"/>
                <a:ea typeface="msgothic" charset="0"/>
                <a:cs typeface="msgothic" charset="0"/>
              </a:rPr>
              <a:t>dyn</a:t>
            </a:r>
            <a:r>
              <a:rPr lang="en-US" sz="1600" dirty="0">
                <a:solidFill>
                  <a:srgbClr val="C00000"/>
                </a:solidFill>
                <a:latin typeface="Calibri" pitchFamily="34" charset="0"/>
                <a:ea typeface="msgothic" charset="0"/>
                <a:cs typeface="msgothic" charset="0"/>
              </a:rPr>
              <a:t> linking</a:t>
            </a:r>
            <a:endParaRPr lang="en-GB" sz="1600" dirty="0">
              <a:solidFill>
                <a:srgbClr val="C00000"/>
              </a:solidFill>
              <a:latin typeface="Calibri" pitchFamily="34" charset="0"/>
              <a:ea typeface="msgothic" charset="0"/>
              <a:cs typeface="msgothic" charset="0"/>
            </a:endParaRPr>
          </a:p>
        </p:txBody>
      </p:sp>
      <p:sp>
        <p:nvSpPr>
          <p:cNvPr id="38" name="Text Box 32">
            <a:extLst>
              <a:ext uri="{FF2B5EF4-FFF2-40B4-BE49-F238E27FC236}">
                <a16:creationId xmlns:a16="http://schemas.microsoft.com/office/drawing/2014/main" id="{EA9538F0-53B6-49E9-B198-8A038F2C2350}"/>
              </a:ext>
            </a:extLst>
          </p:cNvPr>
          <p:cNvSpPr txBox="1">
            <a:spLocks noChangeArrowheads="1"/>
          </p:cNvSpPr>
          <p:nvPr/>
        </p:nvSpPr>
        <p:spPr bwMode="auto">
          <a:xfrm>
            <a:off x="3591965" y="5508059"/>
            <a:ext cx="1424971" cy="270844"/>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dirty="0">
                <a:latin typeface="Courier New" pitchFamily="49" charset="0"/>
                <a:ea typeface="msgothic" charset="0"/>
                <a:cs typeface="msgothic" charset="0"/>
              </a:rPr>
              <a:t>0x00cafe00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2575D-4E19-45E7-9AE9-F4626B9DDD95}"/>
              </a:ext>
            </a:extLst>
          </p:cNvPr>
          <p:cNvSpPr>
            <a:spLocks noGrp="1"/>
          </p:cNvSpPr>
          <p:nvPr>
            <p:ph type="title"/>
          </p:nvPr>
        </p:nvSpPr>
        <p:spPr/>
        <p:txBody>
          <a:bodyPr/>
          <a:lstStyle/>
          <a:p>
            <a:r>
              <a:rPr lang="en-US" altLang="zh-CN" dirty="0"/>
              <a:t>Compiler Driver</a:t>
            </a:r>
            <a:r>
              <a:rPr lang="zh-CN" altLang="en-US" dirty="0"/>
              <a:t>，</a:t>
            </a:r>
            <a:r>
              <a:rPr lang="en-US" altLang="zh-CN" dirty="0"/>
              <a:t>GCC as an Example</a:t>
            </a:r>
            <a:endParaRPr lang="zh-CN" altLang="en-US" dirty="0"/>
          </a:p>
        </p:txBody>
      </p:sp>
      <p:sp>
        <p:nvSpPr>
          <p:cNvPr id="3" name="内容占位符 2">
            <a:extLst>
              <a:ext uri="{FF2B5EF4-FFF2-40B4-BE49-F238E27FC236}">
                <a16:creationId xmlns:a16="http://schemas.microsoft.com/office/drawing/2014/main" id="{FE0B34AF-DD40-4623-BBEE-F5D4339C5A9D}"/>
              </a:ext>
            </a:extLst>
          </p:cNvPr>
          <p:cNvSpPr>
            <a:spLocks noGrp="1"/>
          </p:cNvSpPr>
          <p:nvPr>
            <p:ph idx="1"/>
          </p:nvPr>
        </p:nvSpPr>
        <p:spPr/>
        <p:txBody>
          <a:bodyPr/>
          <a:lstStyle/>
          <a:p>
            <a:r>
              <a:rPr lang="en-US" altLang="zh-CN" dirty="0" err="1"/>
              <a:t>Gcc</a:t>
            </a:r>
            <a:r>
              <a:rPr lang="en-US" altLang="zh-CN" dirty="0"/>
              <a:t> is the compiler driver in compilation toolchain.</a:t>
            </a:r>
          </a:p>
          <a:p>
            <a:r>
              <a:rPr lang="en-US" altLang="zh-CN" dirty="0" err="1"/>
              <a:t>Gcc</a:t>
            </a:r>
            <a:r>
              <a:rPr lang="en-US" altLang="zh-CN" dirty="0"/>
              <a:t> invokes several other compilation phases</a:t>
            </a:r>
          </a:p>
          <a:p>
            <a:pPr lvl="1"/>
            <a:r>
              <a:rPr lang="en-US" altLang="zh-CN" dirty="0" err="1"/>
              <a:t>cpp</a:t>
            </a:r>
            <a:r>
              <a:rPr lang="en-US" altLang="zh-CN" dirty="0"/>
              <a:t>, the preprocessor</a:t>
            </a:r>
          </a:p>
          <a:p>
            <a:pPr lvl="1"/>
            <a:r>
              <a:rPr lang="en-US" altLang="zh-CN" dirty="0"/>
              <a:t>cc1, the Compiler</a:t>
            </a:r>
          </a:p>
          <a:p>
            <a:pPr lvl="1"/>
            <a:r>
              <a:rPr lang="en-US" altLang="zh-CN" dirty="0"/>
              <a:t>as/gas, the assembler</a:t>
            </a:r>
          </a:p>
          <a:p>
            <a:pPr lvl="1"/>
            <a:r>
              <a:rPr lang="en-US" altLang="zh-CN" dirty="0" err="1"/>
              <a:t>ld</a:t>
            </a:r>
            <a:r>
              <a:rPr lang="en-US" altLang="zh-CN" dirty="0"/>
              <a:t>, the linker</a:t>
            </a:r>
          </a:p>
          <a:p>
            <a:r>
              <a:rPr lang="en-US" altLang="zh-CN" dirty="0"/>
              <a:t>What does each one do?  What are their outputs?</a:t>
            </a:r>
          </a:p>
          <a:p>
            <a:endParaRPr lang="en-US" altLang="zh-CN" dirty="0"/>
          </a:p>
          <a:p>
            <a:endParaRPr lang="zh-CN" altLang="en-US" dirty="0"/>
          </a:p>
        </p:txBody>
      </p:sp>
      <p:sp>
        <p:nvSpPr>
          <p:cNvPr id="24" name="AutoShape 3">
            <a:extLst>
              <a:ext uri="{FF2B5EF4-FFF2-40B4-BE49-F238E27FC236}">
                <a16:creationId xmlns:a16="http://schemas.microsoft.com/office/drawing/2014/main" id="{F6F66855-D4F9-4594-B243-F49263844C4F}"/>
              </a:ext>
            </a:extLst>
          </p:cNvPr>
          <p:cNvSpPr>
            <a:spLocks noChangeArrowheads="1"/>
          </p:cNvSpPr>
          <p:nvPr/>
        </p:nvSpPr>
        <p:spPr bwMode="auto">
          <a:xfrm>
            <a:off x="1095375" y="45720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ysClr val="windowText" lastClr="000000"/>
                </a:solidFill>
                <a:latin typeface="Calibri" panose="020F0502020204030204" pitchFamily="34" charset="0"/>
                <a:ea typeface="DejaVu LGC Sans" charset="0"/>
                <a:cs typeface="Calibri" panose="020F0502020204030204" pitchFamily="34" charset="0"/>
              </a:rPr>
              <a:t>Pre-</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ysClr val="windowText" lastClr="000000"/>
                </a:solidFill>
                <a:latin typeface="Calibri" panose="020F0502020204030204" pitchFamily="34" charset="0"/>
                <a:ea typeface="DejaVu LGC Sans" charset="0"/>
                <a:cs typeface="Calibri" panose="020F0502020204030204" pitchFamily="34" charset="0"/>
              </a:rPr>
              <a:t>processor</a:t>
            </a:r>
          </a:p>
        </p:txBody>
      </p:sp>
      <p:sp>
        <p:nvSpPr>
          <p:cNvPr id="25" name="AutoShape 4">
            <a:extLst>
              <a:ext uri="{FF2B5EF4-FFF2-40B4-BE49-F238E27FC236}">
                <a16:creationId xmlns:a16="http://schemas.microsoft.com/office/drawing/2014/main" id="{719C5B0A-9D0E-42A2-8D65-5D35C6C9F3D1}"/>
              </a:ext>
            </a:extLst>
          </p:cNvPr>
          <p:cNvSpPr>
            <a:spLocks noChangeArrowheads="1"/>
          </p:cNvSpPr>
          <p:nvPr/>
        </p:nvSpPr>
        <p:spPr bwMode="auto">
          <a:xfrm>
            <a:off x="3076575" y="45720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Calibri" panose="020F0502020204030204" pitchFamily="34" charset="0"/>
                <a:ea typeface="DejaVu LGC Sans" charset="0"/>
                <a:cs typeface="Calibri" panose="020F0502020204030204" pitchFamily="34" charset="0"/>
              </a:rPr>
              <a:t>Compiler</a:t>
            </a:r>
          </a:p>
        </p:txBody>
      </p:sp>
      <p:sp>
        <p:nvSpPr>
          <p:cNvPr id="26" name="AutoShape 5">
            <a:extLst>
              <a:ext uri="{FF2B5EF4-FFF2-40B4-BE49-F238E27FC236}">
                <a16:creationId xmlns:a16="http://schemas.microsoft.com/office/drawing/2014/main" id="{25810F70-3EFF-4CA8-A32B-6495318E1256}"/>
              </a:ext>
            </a:extLst>
          </p:cNvPr>
          <p:cNvSpPr>
            <a:spLocks noChangeArrowheads="1"/>
          </p:cNvSpPr>
          <p:nvPr/>
        </p:nvSpPr>
        <p:spPr bwMode="auto">
          <a:xfrm>
            <a:off x="6657975" y="45720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Calibri" panose="020F0502020204030204" pitchFamily="34" charset="0"/>
                <a:ea typeface="DejaVu LGC Sans" charset="0"/>
                <a:cs typeface="Calibri" panose="020F0502020204030204" pitchFamily="34" charset="0"/>
              </a:rPr>
              <a:t>Linker</a:t>
            </a:r>
          </a:p>
        </p:txBody>
      </p:sp>
      <p:sp>
        <p:nvSpPr>
          <p:cNvPr id="27" name="AutoShape 6">
            <a:extLst>
              <a:ext uri="{FF2B5EF4-FFF2-40B4-BE49-F238E27FC236}">
                <a16:creationId xmlns:a16="http://schemas.microsoft.com/office/drawing/2014/main" id="{B1E47C02-CD83-4B57-BE12-AFF248E6F5B1}"/>
              </a:ext>
            </a:extLst>
          </p:cNvPr>
          <p:cNvSpPr>
            <a:spLocks noChangeArrowheads="1"/>
          </p:cNvSpPr>
          <p:nvPr/>
        </p:nvSpPr>
        <p:spPr bwMode="auto">
          <a:xfrm>
            <a:off x="4829175" y="4572000"/>
            <a:ext cx="1143000" cy="990600"/>
          </a:xfrm>
          <a:prstGeom prst="roundRect">
            <a:avLst>
              <a:gd name="adj" fmla="val 0"/>
            </a:avLst>
          </a:prstGeom>
          <a:solidFill>
            <a:srgbClr val="F6F5BD"/>
          </a:solidFill>
          <a:ln w="9360" cap="sq">
            <a:solidFill>
              <a:schemeClr val="tx1"/>
            </a:solidFill>
            <a:miter lim="800000"/>
            <a:headEnd/>
            <a:tailEnd/>
          </a:ln>
          <a:effectLst/>
        </p:spPr>
        <p:txBody>
          <a:bodyPr wrap="none" lIns="90000" tIns="46800" rIns="90000" bIns="46800" anchor="ctr">
            <a:flatTx/>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ysClr val="windowText" lastClr="000000"/>
                </a:solidFill>
                <a:latin typeface="Calibri" panose="020F0502020204030204" pitchFamily="34" charset="0"/>
                <a:ea typeface="DejaVu LGC Sans" charset="0"/>
                <a:cs typeface="Calibri" panose="020F0502020204030204" pitchFamily="34" charset="0"/>
              </a:rPr>
              <a:t>Assembler</a:t>
            </a:r>
          </a:p>
        </p:txBody>
      </p:sp>
      <p:cxnSp>
        <p:nvCxnSpPr>
          <p:cNvPr id="28" name="AutoShape 7">
            <a:extLst>
              <a:ext uri="{FF2B5EF4-FFF2-40B4-BE49-F238E27FC236}">
                <a16:creationId xmlns:a16="http://schemas.microsoft.com/office/drawing/2014/main" id="{58858EE9-FDA5-4325-A950-39B2DBDF6CC4}"/>
              </a:ext>
            </a:extLst>
          </p:cNvPr>
          <p:cNvCxnSpPr>
            <a:cxnSpLocks noChangeShapeType="1"/>
            <a:stCxn id="24" idx="3"/>
            <a:endCxn id="25" idx="1"/>
          </p:cNvCxnSpPr>
          <p:nvPr/>
        </p:nvCxnSpPr>
        <p:spPr bwMode="auto">
          <a:xfrm>
            <a:off x="2238375" y="5067300"/>
            <a:ext cx="838200" cy="0"/>
          </a:xfrm>
          <a:prstGeom prst="straightConnector1">
            <a:avLst/>
          </a:prstGeom>
          <a:noFill/>
          <a:ln w="28440" cap="sq">
            <a:solidFill>
              <a:srgbClr val="000066"/>
            </a:solidFill>
            <a:miter lim="800000"/>
            <a:headEnd/>
            <a:tailEnd type="triangle" w="med" len="med"/>
          </a:ln>
          <a:effectLst/>
        </p:spPr>
      </p:cxnSp>
      <p:cxnSp>
        <p:nvCxnSpPr>
          <p:cNvPr id="29" name="AutoShape 8">
            <a:extLst>
              <a:ext uri="{FF2B5EF4-FFF2-40B4-BE49-F238E27FC236}">
                <a16:creationId xmlns:a16="http://schemas.microsoft.com/office/drawing/2014/main" id="{9DCCF31A-8637-4A19-B261-B148831767CE}"/>
              </a:ext>
            </a:extLst>
          </p:cNvPr>
          <p:cNvCxnSpPr>
            <a:cxnSpLocks noChangeShapeType="1"/>
            <a:stCxn id="25" idx="3"/>
            <a:endCxn id="27" idx="1"/>
          </p:cNvCxnSpPr>
          <p:nvPr/>
        </p:nvCxnSpPr>
        <p:spPr bwMode="auto">
          <a:xfrm>
            <a:off x="4219575" y="5067300"/>
            <a:ext cx="609600" cy="0"/>
          </a:xfrm>
          <a:prstGeom prst="straightConnector1">
            <a:avLst/>
          </a:prstGeom>
          <a:noFill/>
          <a:ln w="28440" cap="sq">
            <a:solidFill>
              <a:srgbClr val="000066"/>
            </a:solidFill>
            <a:miter lim="800000"/>
            <a:headEnd/>
            <a:tailEnd type="triangle" w="med" len="med"/>
          </a:ln>
          <a:effectLst/>
        </p:spPr>
      </p:cxnSp>
      <p:cxnSp>
        <p:nvCxnSpPr>
          <p:cNvPr id="30" name="AutoShape 9">
            <a:extLst>
              <a:ext uri="{FF2B5EF4-FFF2-40B4-BE49-F238E27FC236}">
                <a16:creationId xmlns:a16="http://schemas.microsoft.com/office/drawing/2014/main" id="{76BF559E-D86A-486B-88F9-B30F591CCF35}"/>
              </a:ext>
            </a:extLst>
          </p:cNvPr>
          <p:cNvCxnSpPr>
            <a:cxnSpLocks noChangeShapeType="1"/>
            <a:stCxn id="27" idx="3"/>
            <a:endCxn id="26" idx="1"/>
          </p:cNvCxnSpPr>
          <p:nvPr/>
        </p:nvCxnSpPr>
        <p:spPr bwMode="auto">
          <a:xfrm>
            <a:off x="5972175" y="5067300"/>
            <a:ext cx="685800" cy="0"/>
          </a:xfrm>
          <a:prstGeom prst="straightConnector1">
            <a:avLst/>
          </a:prstGeom>
          <a:noFill/>
          <a:ln w="28440" cap="sq">
            <a:solidFill>
              <a:srgbClr val="000066"/>
            </a:solidFill>
            <a:miter lim="800000"/>
            <a:headEnd/>
            <a:tailEnd type="triangle" w="med" len="med"/>
          </a:ln>
          <a:effectLst/>
        </p:spPr>
      </p:cxnSp>
      <p:sp>
        <p:nvSpPr>
          <p:cNvPr id="31" name="Line 10">
            <a:extLst>
              <a:ext uri="{FF2B5EF4-FFF2-40B4-BE49-F238E27FC236}">
                <a16:creationId xmlns:a16="http://schemas.microsoft.com/office/drawing/2014/main" id="{08A3DFB9-3C0C-4723-B213-798050AA508F}"/>
              </a:ext>
            </a:extLst>
          </p:cNvPr>
          <p:cNvSpPr>
            <a:spLocks noChangeShapeType="1"/>
          </p:cNvSpPr>
          <p:nvPr/>
        </p:nvSpPr>
        <p:spPr bwMode="auto">
          <a:xfrm>
            <a:off x="409575" y="5105400"/>
            <a:ext cx="685800" cy="1588"/>
          </a:xfrm>
          <a:prstGeom prst="line">
            <a:avLst/>
          </a:prstGeom>
          <a:noFill/>
          <a:ln w="28440" cap="sq">
            <a:solidFill>
              <a:srgbClr val="000066"/>
            </a:solidFill>
            <a:miter lim="800000"/>
            <a:headEnd/>
            <a:tailEnd type="triangle" w="med" len="med"/>
          </a:ln>
          <a:effectLst/>
        </p:spPr>
        <p:txBody>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endParaRPr lang="en-US">
              <a:latin typeface="Calibri" panose="020F0502020204030204" pitchFamily="34" charset="0"/>
              <a:cs typeface="Calibri" panose="020F0502020204030204" pitchFamily="34" charset="0"/>
            </a:endParaRPr>
          </a:p>
        </p:txBody>
      </p:sp>
      <p:sp>
        <p:nvSpPr>
          <p:cNvPr id="32" name="Line 11">
            <a:extLst>
              <a:ext uri="{FF2B5EF4-FFF2-40B4-BE49-F238E27FC236}">
                <a16:creationId xmlns:a16="http://schemas.microsoft.com/office/drawing/2014/main" id="{0835FBD3-1E78-4871-BE47-E124EB14ECBE}"/>
              </a:ext>
            </a:extLst>
          </p:cNvPr>
          <p:cNvSpPr>
            <a:spLocks noChangeShapeType="1"/>
          </p:cNvSpPr>
          <p:nvPr/>
        </p:nvSpPr>
        <p:spPr bwMode="auto">
          <a:xfrm>
            <a:off x="7800975" y="5105400"/>
            <a:ext cx="838200" cy="1588"/>
          </a:xfrm>
          <a:prstGeom prst="line">
            <a:avLst/>
          </a:prstGeom>
          <a:noFill/>
          <a:ln w="28440" cap="sq">
            <a:solidFill>
              <a:srgbClr val="000066"/>
            </a:solidFill>
            <a:miter lim="800000"/>
            <a:headEnd/>
            <a:tailEnd type="triangle" w="med" len="med"/>
          </a:ln>
          <a:effectLst/>
        </p:spPr>
        <p:txBody>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endParaRPr lang="en-US">
              <a:latin typeface="Calibri" panose="020F0502020204030204" pitchFamily="34" charset="0"/>
              <a:cs typeface="Calibri" panose="020F0502020204030204" pitchFamily="34" charset="0"/>
            </a:endParaRPr>
          </a:p>
        </p:txBody>
      </p:sp>
      <p:sp>
        <p:nvSpPr>
          <p:cNvPr id="33" name="Text Box 12">
            <a:extLst>
              <a:ext uri="{FF2B5EF4-FFF2-40B4-BE49-F238E27FC236}">
                <a16:creationId xmlns:a16="http://schemas.microsoft.com/office/drawing/2014/main" id="{3CF1E558-8CDA-4976-8F6B-AD72E588C0A8}"/>
              </a:ext>
            </a:extLst>
          </p:cNvPr>
          <p:cNvSpPr txBox="1">
            <a:spLocks noChangeArrowheads="1"/>
          </p:cNvSpPr>
          <p:nvPr/>
        </p:nvSpPr>
        <p:spPr bwMode="auto">
          <a:xfrm>
            <a:off x="331788" y="5562600"/>
            <a:ext cx="724727" cy="463846"/>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Program</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Source</a:t>
            </a:r>
          </a:p>
        </p:txBody>
      </p:sp>
      <p:sp>
        <p:nvSpPr>
          <p:cNvPr id="34" name="Text Box 13">
            <a:extLst>
              <a:ext uri="{FF2B5EF4-FFF2-40B4-BE49-F238E27FC236}">
                <a16:creationId xmlns:a16="http://schemas.microsoft.com/office/drawing/2014/main" id="{A1B68B29-CDFC-4A9B-BC11-B058440B7FE5}"/>
              </a:ext>
            </a:extLst>
          </p:cNvPr>
          <p:cNvSpPr txBox="1">
            <a:spLocks noChangeArrowheads="1"/>
          </p:cNvSpPr>
          <p:nvPr/>
        </p:nvSpPr>
        <p:spPr bwMode="auto">
          <a:xfrm>
            <a:off x="2238375" y="5562600"/>
            <a:ext cx="768457" cy="463846"/>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Modified</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Source</a:t>
            </a:r>
          </a:p>
        </p:txBody>
      </p:sp>
      <p:sp>
        <p:nvSpPr>
          <p:cNvPr id="35" name="Text Box 14">
            <a:extLst>
              <a:ext uri="{FF2B5EF4-FFF2-40B4-BE49-F238E27FC236}">
                <a16:creationId xmlns:a16="http://schemas.microsoft.com/office/drawing/2014/main" id="{47465E8D-0C23-4098-9626-7FCB6A8D303E}"/>
              </a:ext>
            </a:extLst>
          </p:cNvPr>
          <p:cNvSpPr txBox="1">
            <a:spLocks noChangeArrowheads="1"/>
          </p:cNvSpPr>
          <p:nvPr/>
        </p:nvSpPr>
        <p:spPr bwMode="auto">
          <a:xfrm>
            <a:off x="4137025" y="5562600"/>
            <a:ext cx="792502" cy="463846"/>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Assembly</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Code</a:t>
            </a:r>
          </a:p>
        </p:txBody>
      </p:sp>
      <p:sp>
        <p:nvSpPr>
          <p:cNvPr id="36" name="Text Box 15">
            <a:extLst>
              <a:ext uri="{FF2B5EF4-FFF2-40B4-BE49-F238E27FC236}">
                <a16:creationId xmlns:a16="http://schemas.microsoft.com/office/drawing/2014/main" id="{16EF0A0F-504B-453D-A20E-C2210DB9F09D}"/>
              </a:ext>
            </a:extLst>
          </p:cNvPr>
          <p:cNvSpPr txBox="1">
            <a:spLocks noChangeArrowheads="1"/>
          </p:cNvSpPr>
          <p:nvPr/>
        </p:nvSpPr>
        <p:spPr bwMode="auto">
          <a:xfrm>
            <a:off x="5957888" y="5562600"/>
            <a:ext cx="603348" cy="463846"/>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Object</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Code</a:t>
            </a:r>
          </a:p>
        </p:txBody>
      </p:sp>
      <p:sp>
        <p:nvSpPr>
          <p:cNvPr id="37" name="Text Box 16">
            <a:extLst>
              <a:ext uri="{FF2B5EF4-FFF2-40B4-BE49-F238E27FC236}">
                <a16:creationId xmlns:a16="http://schemas.microsoft.com/office/drawing/2014/main" id="{8749712B-13F4-4B54-8E06-B760CADED209}"/>
              </a:ext>
            </a:extLst>
          </p:cNvPr>
          <p:cNvSpPr txBox="1">
            <a:spLocks noChangeArrowheads="1"/>
          </p:cNvSpPr>
          <p:nvPr/>
        </p:nvSpPr>
        <p:spPr bwMode="auto">
          <a:xfrm>
            <a:off x="7724775" y="5562600"/>
            <a:ext cx="873935" cy="463846"/>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66"/>
                </a:solidFill>
                <a:latin typeface="Calibri" panose="020F0502020204030204" pitchFamily="34" charset="0"/>
                <a:ea typeface="DejaVu LGC Sans" charset="0"/>
                <a:cs typeface="Calibri" panose="020F0502020204030204" pitchFamily="34" charset="0"/>
              </a:rPr>
              <a:t>Executable</a:t>
            </a:r>
          </a:p>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dirty="0">
                <a:solidFill>
                  <a:srgbClr val="000066"/>
                </a:solidFill>
                <a:latin typeface="Calibri" panose="020F0502020204030204" pitchFamily="34" charset="0"/>
                <a:ea typeface="DejaVu LGC Sans" charset="0"/>
                <a:cs typeface="Calibri" panose="020F0502020204030204" pitchFamily="34" charset="0"/>
              </a:rPr>
              <a:t>Code</a:t>
            </a:r>
          </a:p>
        </p:txBody>
      </p:sp>
      <p:sp>
        <p:nvSpPr>
          <p:cNvPr id="38" name="Text Box 17">
            <a:extLst>
              <a:ext uri="{FF2B5EF4-FFF2-40B4-BE49-F238E27FC236}">
                <a16:creationId xmlns:a16="http://schemas.microsoft.com/office/drawing/2014/main" id="{053E05DD-8704-421D-9BF2-E5C488CB0976}"/>
              </a:ext>
            </a:extLst>
          </p:cNvPr>
          <p:cNvSpPr txBox="1">
            <a:spLocks noChangeArrowheads="1"/>
          </p:cNvSpPr>
          <p:nvPr/>
        </p:nvSpPr>
        <p:spPr bwMode="auto">
          <a:xfrm>
            <a:off x="371475" y="4830763"/>
            <a:ext cx="608157"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hello.c</a:t>
            </a:r>
          </a:p>
        </p:txBody>
      </p:sp>
      <p:sp>
        <p:nvSpPr>
          <p:cNvPr id="39" name="Text Box 18">
            <a:extLst>
              <a:ext uri="{FF2B5EF4-FFF2-40B4-BE49-F238E27FC236}">
                <a16:creationId xmlns:a16="http://schemas.microsoft.com/office/drawing/2014/main" id="{A1111CA4-E456-48C1-8084-CDEBE8E9F81B}"/>
              </a:ext>
            </a:extLst>
          </p:cNvPr>
          <p:cNvSpPr txBox="1">
            <a:spLocks noChangeArrowheads="1"/>
          </p:cNvSpPr>
          <p:nvPr/>
        </p:nvSpPr>
        <p:spPr bwMode="auto">
          <a:xfrm>
            <a:off x="2276475" y="4830763"/>
            <a:ext cx="580906"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hello.i</a:t>
            </a:r>
          </a:p>
        </p:txBody>
      </p:sp>
      <p:sp>
        <p:nvSpPr>
          <p:cNvPr id="40" name="Text Box 19">
            <a:extLst>
              <a:ext uri="{FF2B5EF4-FFF2-40B4-BE49-F238E27FC236}">
                <a16:creationId xmlns:a16="http://schemas.microsoft.com/office/drawing/2014/main" id="{820C7478-3017-42BB-A4CB-02A6C0874246}"/>
              </a:ext>
            </a:extLst>
          </p:cNvPr>
          <p:cNvSpPr txBox="1">
            <a:spLocks noChangeArrowheads="1"/>
          </p:cNvSpPr>
          <p:nvPr/>
        </p:nvSpPr>
        <p:spPr bwMode="auto">
          <a:xfrm>
            <a:off x="4181475" y="4830763"/>
            <a:ext cx="604951"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hello.s</a:t>
            </a:r>
          </a:p>
        </p:txBody>
      </p:sp>
      <p:sp>
        <p:nvSpPr>
          <p:cNvPr id="41" name="Text Box 20">
            <a:extLst>
              <a:ext uri="{FF2B5EF4-FFF2-40B4-BE49-F238E27FC236}">
                <a16:creationId xmlns:a16="http://schemas.microsoft.com/office/drawing/2014/main" id="{5DD1B378-F3A4-4E28-9878-462FDC078AC7}"/>
              </a:ext>
            </a:extLst>
          </p:cNvPr>
          <p:cNvSpPr txBox="1">
            <a:spLocks noChangeArrowheads="1"/>
          </p:cNvSpPr>
          <p:nvPr/>
        </p:nvSpPr>
        <p:spPr bwMode="auto">
          <a:xfrm>
            <a:off x="5951538" y="4830763"/>
            <a:ext cx="632202"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hello.o</a:t>
            </a:r>
          </a:p>
        </p:txBody>
      </p:sp>
      <p:sp>
        <p:nvSpPr>
          <p:cNvPr id="42" name="Text Box 21">
            <a:extLst>
              <a:ext uri="{FF2B5EF4-FFF2-40B4-BE49-F238E27FC236}">
                <a16:creationId xmlns:a16="http://schemas.microsoft.com/office/drawing/2014/main" id="{5D86B173-4F3F-4A49-97DD-949021240025}"/>
              </a:ext>
            </a:extLst>
          </p:cNvPr>
          <p:cNvSpPr txBox="1">
            <a:spLocks noChangeArrowheads="1"/>
          </p:cNvSpPr>
          <p:nvPr/>
        </p:nvSpPr>
        <p:spPr bwMode="auto">
          <a:xfrm>
            <a:off x="7831138" y="4830763"/>
            <a:ext cx="503962" cy="279180"/>
          </a:xfrm>
          <a:prstGeom prst="rect">
            <a:avLst/>
          </a:prstGeom>
          <a:noFill/>
          <a:ln w="9525" cap="flat">
            <a:noFill/>
            <a:round/>
            <a:headEnd/>
            <a:tailEnd/>
          </a:ln>
          <a:effectLst/>
        </p:spPr>
        <p:txBody>
          <a:bodyPr wrap="none" lIns="90000" tIns="46800" rIns="90000" bIns="46800">
            <a:spAutoFit/>
          </a:bodyPr>
          <a:lstStyle>
            <a:defPPr>
              <a:defRPr lang="en-GB"/>
            </a:defPPr>
            <a:lvl1pPr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1pPr>
            <a:lvl2pPr marL="742950" indent="-28575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2pPr>
            <a:lvl3pPr marL="11430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3pPr>
            <a:lvl4pPr marL="16002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4pPr>
            <a:lvl5pPr marL="2057400" indent="-228600" algn="l" defTabSz="457200" rtl="0" eaLnBrk="0" fontAlgn="base" hangingPunct="0">
              <a:lnSpc>
                <a:spcPct val="80000"/>
              </a:lnSpc>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mn-cs"/>
              </a:defRPr>
            </a:lvl5pPr>
            <a:lvl6pPr marL="2286000" algn="l" defTabSz="914400" rtl="0" eaLnBrk="1" latinLnBrk="0" hangingPunct="1">
              <a:defRPr sz="2400" kern="1200">
                <a:solidFill>
                  <a:schemeClr val="bg1"/>
                </a:solidFill>
                <a:latin typeface="Times New Roman" pitchFamily="16" charset="0"/>
                <a:ea typeface="+mn-ea"/>
                <a:cs typeface="+mn-cs"/>
              </a:defRPr>
            </a:lvl6pPr>
            <a:lvl7pPr marL="2743200" algn="l" defTabSz="914400" rtl="0" eaLnBrk="1" latinLnBrk="0" hangingPunct="1">
              <a:defRPr sz="2400" kern="1200">
                <a:solidFill>
                  <a:schemeClr val="bg1"/>
                </a:solidFill>
                <a:latin typeface="Times New Roman" pitchFamily="16" charset="0"/>
                <a:ea typeface="+mn-ea"/>
                <a:cs typeface="+mn-cs"/>
              </a:defRPr>
            </a:lvl7pPr>
            <a:lvl8pPr marL="3200400" algn="l" defTabSz="914400" rtl="0" eaLnBrk="1" latinLnBrk="0" hangingPunct="1">
              <a:defRPr sz="2400" kern="1200">
                <a:solidFill>
                  <a:schemeClr val="bg1"/>
                </a:solidFill>
                <a:latin typeface="Times New Roman" pitchFamily="16" charset="0"/>
                <a:ea typeface="+mn-ea"/>
                <a:cs typeface="+mn-cs"/>
              </a:defRPr>
            </a:lvl8pPr>
            <a:lvl9pPr marL="3657600" algn="l" defTabSz="914400" rtl="0" eaLnBrk="1" latinLnBrk="0" hangingPunct="1">
              <a:defRPr sz="2400" kern="1200">
                <a:solidFill>
                  <a:schemeClr val="bg1"/>
                </a:solidFill>
                <a:latin typeface="Times New Roman" pitchFamily="16" charset="0"/>
                <a:ea typeface="+mn-ea"/>
                <a:cs typeface="+mn-cs"/>
              </a:defRPr>
            </a:lvl9pPr>
          </a:lstStyle>
          <a:p>
            <a:pP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200">
                <a:solidFill>
                  <a:srgbClr val="000066"/>
                </a:solidFill>
                <a:latin typeface="Calibri" panose="020F0502020204030204" pitchFamily="34" charset="0"/>
                <a:ea typeface="DejaVu LGC Sans" charset="0"/>
                <a:cs typeface="Calibri" panose="020F0502020204030204" pitchFamily="34" charset="0"/>
              </a:rPr>
              <a:t>hello</a:t>
            </a:r>
          </a:p>
        </p:txBody>
      </p:sp>
    </p:spTree>
    <p:extLst>
      <p:ext uri="{BB962C8B-B14F-4D97-AF65-F5344CB8AC3E}">
        <p14:creationId xmlns:p14="http://schemas.microsoft.com/office/powerpoint/2010/main" val="409236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D6910-7C02-4220-88B5-F2C5CE2B2EA2}"/>
              </a:ext>
            </a:extLst>
          </p:cNvPr>
          <p:cNvSpPr>
            <a:spLocks noGrp="1"/>
          </p:cNvSpPr>
          <p:nvPr>
            <p:ph type="title"/>
          </p:nvPr>
        </p:nvSpPr>
        <p:spPr/>
        <p:txBody>
          <a:bodyPr/>
          <a:lstStyle/>
          <a:p>
            <a:r>
              <a:rPr lang="en-US" altLang="zh-CN" dirty="0"/>
              <a:t>Preprocessor</a:t>
            </a:r>
            <a:endParaRPr lang="zh-CN" altLang="en-US" dirty="0"/>
          </a:p>
        </p:txBody>
      </p:sp>
      <p:sp>
        <p:nvSpPr>
          <p:cNvPr id="3" name="内容占位符 2">
            <a:extLst>
              <a:ext uri="{FF2B5EF4-FFF2-40B4-BE49-F238E27FC236}">
                <a16:creationId xmlns:a16="http://schemas.microsoft.com/office/drawing/2014/main" id="{28C5040F-0236-49E9-9D76-0CFC25964436}"/>
              </a:ext>
            </a:extLst>
          </p:cNvPr>
          <p:cNvSpPr>
            <a:spLocks noGrp="1"/>
          </p:cNvSpPr>
          <p:nvPr>
            <p:ph idx="1"/>
          </p:nvPr>
        </p:nvSpPr>
        <p:spPr>
          <a:xfrm>
            <a:off x="1" y="1197678"/>
            <a:ext cx="9144000" cy="5006988"/>
          </a:xfrm>
        </p:spPr>
        <p:txBody>
          <a:bodyPr/>
          <a:lstStyle/>
          <a:p>
            <a:r>
              <a:rPr lang="en-US" altLang="zh-CN" dirty="0"/>
              <a:t>First, </a:t>
            </a:r>
            <a:r>
              <a:rPr lang="en-US" altLang="zh-CN" i="1" dirty="0" err="1">
                <a:solidFill>
                  <a:srgbClr val="C00000"/>
                </a:solidFill>
              </a:rPr>
              <a:t>gcc</a:t>
            </a:r>
            <a:r>
              <a:rPr lang="en-US" altLang="zh-CN" dirty="0"/>
              <a:t> compiler driver invokes </a:t>
            </a:r>
            <a:r>
              <a:rPr lang="en-US" altLang="zh-CN" i="1" dirty="0" err="1">
                <a:solidFill>
                  <a:srgbClr val="C00000"/>
                </a:solidFill>
              </a:rPr>
              <a:t>cpp</a:t>
            </a:r>
            <a:r>
              <a:rPr lang="en-US" altLang="zh-CN" dirty="0"/>
              <a:t> to generate expanded source</a:t>
            </a:r>
          </a:p>
          <a:p>
            <a:pPr lvl="1"/>
            <a:r>
              <a:rPr lang="en-US" altLang="zh-CN" dirty="0"/>
              <a:t>Preprocessor just does text substitution/ </a:t>
            </a:r>
            <a:r>
              <a:rPr lang="en-US" altLang="zh-CN" dirty="0" err="1"/>
              <a:t>gcc</a:t>
            </a:r>
            <a:r>
              <a:rPr lang="en-US" altLang="zh-CN" dirty="0"/>
              <a:t> with option “-E”</a:t>
            </a:r>
          </a:p>
          <a:p>
            <a:pPr lvl="1"/>
            <a:r>
              <a:rPr lang="en-US" altLang="zh-CN" dirty="0"/>
              <a:t>Converts the C source file to another C source file</a:t>
            </a:r>
          </a:p>
          <a:p>
            <a:pPr lvl="1"/>
            <a:r>
              <a:rPr lang="en-US" altLang="zh-CN" dirty="0"/>
              <a:t>Expands “#” directives</a:t>
            </a:r>
          </a:p>
          <a:p>
            <a:pPr lvl="1"/>
            <a:endParaRPr lang="en-US" altLang="zh-CN" dirty="0"/>
          </a:p>
          <a:p>
            <a:endParaRPr lang="en-US" altLang="zh-CN" dirty="0"/>
          </a:p>
          <a:p>
            <a:endParaRPr lang="zh-CN" altLang="en-US" dirty="0"/>
          </a:p>
        </p:txBody>
      </p:sp>
      <p:sp>
        <p:nvSpPr>
          <p:cNvPr id="4" name="Rectangle 7">
            <a:extLst>
              <a:ext uri="{FF2B5EF4-FFF2-40B4-BE49-F238E27FC236}">
                <a16:creationId xmlns:a16="http://schemas.microsoft.com/office/drawing/2014/main" id="{72AABE38-BF8A-4515-AC02-7C69ABEC0AFD}"/>
              </a:ext>
            </a:extLst>
          </p:cNvPr>
          <p:cNvSpPr/>
          <p:nvPr/>
        </p:nvSpPr>
        <p:spPr>
          <a:xfrm>
            <a:off x="1828800" y="2971800"/>
            <a:ext cx="5943600" cy="1528752"/>
          </a:xfrm>
          <a:prstGeom prst="rect">
            <a:avLst/>
          </a:prstGeom>
          <a:solidFill>
            <a:srgbClr val="F6F5BD"/>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solidFill>
                  <a:srgbClr val="000000"/>
                </a:solidFill>
                <a:latin typeface="Courier New" pitchFamily="49" charset="0"/>
                <a:ea typeface="DejaVu LGC Sans" charset="0"/>
                <a:cs typeface="DejaVu LGC Sans" charset="0"/>
              </a:rPr>
              <a:t>#include &lt;</a:t>
            </a:r>
            <a:r>
              <a:rPr lang="en-US" sz="1400" dirty="0" err="1">
                <a:solidFill>
                  <a:srgbClr val="000000"/>
                </a:solidFill>
                <a:latin typeface="Courier New" pitchFamily="49" charset="0"/>
                <a:ea typeface="DejaVu LGC Sans" charset="0"/>
                <a:cs typeface="DejaVu LGC Sans" charset="0"/>
              </a:rPr>
              <a:t>stdio.h</a:t>
            </a:r>
            <a:r>
              <a:rPr lang="en-US" sz="1400" dirty="0">
                <a:solidFill>
                  <a:srgbClr val="000000"/>
                </a:solidFill>
                <a:latin typeface="Courier New" pitchFamily="49" charset="0"/>
                <a:ea typeface="DejaVu LGC Sans" charset="0"/>
                <a:cs typeface="DejaVu LGC Sans" charset="0"/>
              </a:rPr>
              <a:t>&gt;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solidFill>
                  <a:srgbClr val="000000"/>
                </a:solidFill>
                <a:latin typeface="Courier New" pitchFamily="49" charset="0"/>
                <a:ea typeface="DejaVu LGC Sans" charset="0"/>
                <a:cs typeface="DejaVu LGC Sans" charset="0"/>
              </a:rPr>
              <a:t>#define FOO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err="1">
                <a:solidFill>
                  <a:srgbClr val="000000"/>
                </a:solidFill>
                <a:latin typeface="Courier New" pitchFamily="49" charset="0"/>
                <a:ea typeface="DejaVu LGC Sans" charset="0"/>
                <a:cs typeface="DejaVu LGC Sans" charset="0"/>
              </a:rPr>
              <a:t>int</a:t>
            </a:r>
            <a:r>
              <a:rPr lang="en-US" sz="1400" dirty="0">
                <a:solidFill>
                  <a:srgbClr val="000000"/>
                </a:solidFill>
                <a:latin typeface="Courier New" pitchFamily="49" charset="0"/>
                <a:ea typeface="DejaVu LGC Sans" charset="0"/>
                <a:cs typeface="DejaVu LGC Sans" charset="0"/>
              </a:rPr>
              <a:t> main()</a:t>
            </a:r>
            <a:r>
              <a:rPr lang="ar-SA" sz="1400" dirty="0">
                <a:solidFill>
                  <a:srgbClr val="000000"/>
                </a:solidFill>
                <a:latin typeface="Courier New" pitchFamily="49" charset="0"/>
                <a:cs typeface="Arial" charset="0"/>
              </a:rPr>
              <a:t>‏</a:t>
            </a:r>
            <a:r>
              <a:rPr lang="en-US" sz="1400" dirty="0">
                <a:solidFill>
                  <a:srgbClr val="000000"/>
                </a:solidFill>
                <a:latin typeface="Courier New" pitchFamily="49" charset="0"/>
                <a:ea typeface="DejaVu LGC Sans" charset="0"/>
                <a:cs typeface="DejaVu LGC Sans"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solidFill>
                  <a:srgbClr val="000000"/>
                </a:solidFill>
                <a:latin typeface="Courier New" pitchFamily="49" charset="0"/>
                <a:ea typeface="DejaVu LGC Sans" charset="0"/>
                <a:cs typeface="DejaVu LGC Sans" charset="0"/>
              </a:rPr>
              <a:t>     </a:t>
            </a:r>
            <a:r>
              <a:rPr lang="en-US" sz="1400" dirty="0" err="1">
                <a:solidFill>
                  <a:srgbClr val="000000"/>
                </a:solidFill>
                <a:latin typeface="Courier New" pitchFamily="49" charset="0"/>
                <a:ea typeface="DejaVu LGC Sans" charset="0"/>
                <a:cs typeface="DejaVu LGC Sans" charset="0"/>
              </a:rPr>
              <a:t>printf</a:t>
            </a:r>
            <a:r>
              <a:rPr lang="en-US" sz="1400" dirty="0">
                <a:solidFill>
                  <a:srgbClr val="000000"/>
                </a:solidFill>
                <a:latin typeface="Courier New" pitchFamily="49" charset="0"/>
                <a:ea typeface="DejaVu LGC Sans" charset="0"/>
                <a:cs typeface="DejaVu LGC Sans" charset="0"/>
              </a:rPr>
              <a:t>("hello, world %d\n", FOO);</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dirty="0">
                <a:solidFill>
                  <a:srgbClr val="000000"/>
                </a:solidFill>
                <a:latin typeface="Courier New" pitchFamily="49" charset="0"/>
                <a:ea typeface="DejaVu LGC Sans" charset="0"/>
                <a:cs typeface="DejaVu LGC Sans" charset="0"/>
              </a:rPr>
              <a:t>}</a:t>
            </a:r>
          </a:p>
        </p:txBody>
      </p:sp>
      <p:sp>
        <p:nvSpPr>
          <p:cNvPr id="5" name="Rectangle 10">
            <a:extLst>
              <a:ext uri="{FF2B5EF4-FFF2-40B4-BE49-F238E27FC236}">
                <a16:creationId xmlns:a16="http://schemas.microsoft.com/office/drawing/2014/main" id="{C07225F6-B685-4D04-9145-9611C8FB1111}"/>
              </a:ext>
            </a:extLst>
          </p:cNvPr>
          <p:cNvSpPr/>
          <p:nvPr/>
        </p:nvSpPr>
        <p:spPr>
          <a:xfrm>
            <a:off x="1828800" y="4572000"/>
            <a:ext cx="5943600" cy="2040687"/>
          </a:xfrm>
          <a:prstGeom prst="rect">
            <a:avLst/>
          </a:prstGeom>
          <a:solidFill>
            <a:srgbClr val="D5F1CF"/>
          </a:solidFill>
          <a:ln>
            <a:solidFill>
              <a:schemeClr val="tx1"/>
            </a:solidFill>
          </a:ln>
        </p:spPr>
        <p:txBody>
          <a:bodyPr wrap="square">
            <a:spAutoFit/>
          </a:bodyPr>
          <a:lstStyle/>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extern </a:t>
            </a:r>
            <a:r>
              <a:rPr lang="en-US" sz="1400" b="1" dirty="0" err="1">
                <a:solidFill>
                  <a:srgbClr val="000000"/>
                </a:solidFill>
                <a:latin typeface="Courier New" pitchFamily="49" charset="0"/>
                <a:ea typeface="DejaVu LGC Sans" charset="0"/>
                <a:cs typeface="DejaVu LGC Sans" charset="0"/>
              </a:rPr>
              <a:t>int</a:t>
            </a: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printf</a:t>
            </a:r>
            <a:r>
              <a:rPr lang="en-US" sz="1400" b="1" dirty="0">
                <a:solidFill>
                  <a:srgbClr val="000000"/>
                </a:solidFill>
                <a:latin typeface="Courier New" pitchFamily="49" charset="0"/>
                <a:ea typeface="DejaVu LGC Sans" charset="0"/>
                <a:cs typeface="DejaVu LGC Sans" charset="0"/>
              </a:rPr>
              <a:t> (const char *__restrict __format, ...);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err="1">
                <a:solidFill>
                  <a:srgbClr val="000000"/>
                </a:solidFill>
                <a:latin typeface="Courier New" pitchFamily="49" charset="0"/>
                <a:ea typeface="DejaVu LGC Sans" charset="0"/>
                <a:cs typeface="DejaVu LGC Sans" charset="0"/>
              </a:rPr>
              <a:t>int</a:t>
            </a:r>
            <a:r>
              <a:rPr lang="en-US" sz="1400" b="1" dirty="0">
                <a:solidFill>
                  <a:srgbClr val="000000"/>
                </a:solidFill>
                <a:latin typeface="Courier New" pitchFamily="49" charset="0"/>
                <a:ea typeface="DejaVu LGC Sans" charset="0"/>
                <a:cs typeface="DejaVu LGC Sans" charset="0"/>
              </a:rPr>
              <a:t> main() {</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 </a:t>
            </a:r>
            <a:r>
              <a:rPr lang="en-US" sz="1400" b="1" dirty="0" err="1">
                <a:solidFill>
                  <a:srgbClr val="000000"/>
                </a:solidFill>
                <a:latin typeface="Courier New" pitchFamily="49" charset="0"/>
                <a:ea typeface="DejaVu LGC Sans" charset="0"/>
                <a:cs typeface="DejaVu LGC Sans" charset="0"/>
              </a:rPr>
              <a:t>printf</a:t>
            </a:r>
            <a:r>
              <a:rPr lang="en-US" sz="1400" b="1" dirty="0">
                <a:solidFill>
                  <a:srgbClr val="000000"/>
                </a:solidFill>
                <a:latin typeface="Courier New" pitchFamily="49" charset="0"/>
                <a:ea typeface="DejaVu LGC Sans" charset="0"/>
                <a:cs typeface="DejaVu LGC Sans" charset="0"/>
              </a:rPr>
              <a:t>("hello, world %d\n", 4);</a:t>
            </a:r>
          </a:p>
          <a:p>
            <a:pPr marL="381000" indent="-363538" eaLnBrk="1" hangingPunct="1">
              <a:lnSpc>
                <a:spcPct val="95000"/>
              </a:lnSpc>
              <a:spcBef>
                <a:spcPts val="75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400" b="1" dirty="0">
                <a:solidFill>
                  <a:srgbClr val="000000"/>
                </a:solidFill>
                <a:latin typeface="Courier New" pitchFamily="49" charset="0"/>
                <a:ea typeface="DejaVu LGC Sans" charset="0"/>
                <a:cs typeface="DejaVu LGC Sans" charset="0"/>
              </a:rPr>
              <a:t>}</a:t>
            </a:r>
          </a:p>
        </p:txBody>
      </p:sp>
      <p:cxnSp>
        <p:nvCxnSpPr>
          <p:cNvPr id="7" name="直接箭头连接符 6">
            <a:extLst>
              <a:ext uri="{FF2B5EF4-FFF2-40B4-BE49-F238E27FC236}">
                <a16:creationId xmlns:a16="http://schemas.microsoft.com/office/drawing/2014/main" id="{0FA0B17D-5CCA-466C-A12E-A7B1BB65AD83}"/>
              </a:ext>
            </a:extLst>
          </p:cNvPr>
          <p:cNvCxnSpPr/>
          <p:nvPr/>
        </p:nvCxnSpPr>
        <p:spPr bwMode="auto">
          <a:xfrm>
            <a:off x="2902527" y="4216534"/>
            <a:ext cx="0" cy="685800"/>
          </a:xfrm>
          <a:prstGeom prst="straightConnector1">
            <a:avLst/>
          </a:prstGeom>
          <a:noFill/>
          <a:ln w="38100" cap="flat" cmpd="sng" algn="ctr">
            <a:solidFill>
              <a:srgbClr val="CC0000"/>
            </a:solidFill>
            <a:prstDash val="solid"/>
            <a:round/>
            <a:headEnd type="none" w="med" len="med"/>
            <a:tailEnd type="triangle"/>
          </a:ln>
          <a:effectLst/>
        </p:spPr>
      </p:cxnSp>
    </p:spTree>
    <p:extLst>
      <p:ext uri="{BB962C8B-B14F-4D97-AF65-F5344CB8AC3E}">
        <p14:creationId xmlns:p14="http://schemas.microsoft.com/office/powerpoint/2010/main" val="12171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D6910-7C02-4220-88B5-F2C5CE2B2EA2}"/>
              </a:ext>
            </a:extLst>
          </p:cNvPr>
          <p:cNvSpPr>
            <a:spLocks noGrp="1"/>
          </p:cNvSpPr>
          <p:nvPr>
            <p:ph type="title"/>
          </p:nvPr>
        </p:nvSpPr>
        <p:spPr/>
        <p:txBody>
          <a:bodyPr/>
          <a:lstStyle/>
          <a:p>
            <a:r>
              <a:rPr lang="en-US" altLang="zh-CN" dirty="0"/>
              <a:t>Directives of Preprocessor</a:t>
            </a:r>
            <a:endParaRPr lang="zh-CN" altLang="en-US" dirty="0"/>
          </a:p>
        </p:txBody>
      </p:sp>
      <p:sp>
        <p:nvSpPr>
          <p:cNvPr id="3" name="内容占位符 2">
            <a:extLst>
              <a:ext uri="{FF2B5EF4-FFF2-40B4-BE49-F238E27FC236}">
                <a16:creationId xmlns:a16="http://schemas.microsoft.com/office/drawing/2014/main" id="{28C5040F-0236-49E9-9D76-0CFC25964436}"/>
              </a:ext>
            </a:extLst>
          </p:cNvPr>
          <p:cNvSpPr>
            <a:spLocks noGrp="1"/>
          </p:cNvSpPr>
          <p:nvPr>
            <p:ph idx="1"/>
          </p:nvPr>
        </p:nvSpPr>
        <p:spPr>
          <a:xfrm>
            <a:off x="396875" y="1066800"/>
            <a:ext cx="7896225" cy="5638800"/>
          </a:xfrm>
        </p:spPr>
        <p:txBody>
          <a:bodyPr/>
          <a:lstStyle/>
          <a:p>
            <a:r>
              <a:rPr lang="en-US" altLang="zh-CN" dirty="0"/>
              <a:t>Included files:</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#include &lt;</a:t>
            </a:r>
            <a:r>
              <a:rPr lang="en-US" altLang="zh-CN" b="1" i="1" dirty="0" err="1">
                <a:solidFill>
                  <a:srgbClr val="C00000"/>
                </a:solidFill>
                <a:latin typeface="Courier New" panose="02070309020205020404" pitchFamily="49" charset="0"/>
                <a:cs typeface="Courier New" panose="02070309020205020404" pitchFamily="49" charset="0"/>
              </a:rPr>
              <a:t>foo.h</a:t>
            </a:r>
            <a:r>
              <a:rPr lang="en-US" altLang="zh-CN" b="1" i="1" dirty="0">
                <a:solidFill>
                  <a:srgbClr val="C00000"/>
                </a:solidFill>
                <a:latin typeface="Courier New" panose="02070309020205020404" pitchFamily="49" charset="0"/>
                <a:cs typeface="Courier New" panose="02070309020205020404" pitchFamily="49" charset="0"/>
              </a:rPr>
              <a:t>&gt;	   /* /</a:t>
            </a:r>
            <a:r>
              <a:rPr lang="en-US" altLang="zh-CN" b="1" i="1" dirty="0" err="1">
                <a:solidFill>
                  <a:srgbClr val="C00000"/>
                </a:solidFill>
                <a:latin typeface="Courier New" panose="02070309020205020404" pitchFamily="49" charset="0"/>
                <a:cs typeface="Courier New" panose="02070309020205020404" pitchFamily="49" charset="0"/>
              </a:rPr>
              <a:t>usr</a:t>
            </a:r>
            <a:r>
              <a:rPr lang="en-US" altLang="zh-CN" b="1" i="1" dirty="0">
                <a:solidFill>
                  <a:srgbClr val="C00000"/>
                </a:solidFill>
                <a:latin typeface="Courier New" panose="02070309020205020404" pitchFamily="49" charset="0"/>
                <a:cs typeface="Courier New" panose="02070309020205020404" pitchFamily="49" charset="0"/>
              </a:rPr>
              <a:t>/include/…  */</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#include "</a:t>
            </a:r>
            <a:r>
              <a:rPr lang="en-US" altLang="zh-CN" b="1" i="1" dirty="0" err="1">
                <a:solidFill>
                  <a:srgbClr val="C00000"/>
                </a:solidFill>
                <a:latin typeface="Courier New" panose="02070309020205020404" pitchFamily="49" charset="0"/>
                <a:cs typeface="Courier New" panose="02070309020205020404" pitchFamily="49" charset="0"/>
              </a:rPr>
              <a:t>bar.</a:t>
            </a:r>
            <a:r>
              <a:rPr lang="en-US" altLang="zh-CN" b="1" i="1" err="1">
                <a:solidFill>
                  <a:srgbClr val="C00000"/>
                </a:solidFill>
                <a:latin typeface="Courier New" panose="02070309020205020404" pitchFamily="49" charset="0"/>
                <a:cs typeface="Courier New" panose="02070309020205020404" pitchFamily="49" charset="0"/>
              </a:rPr>
              <a:t>h</a:t>
            </a:r>
            <a:r>
              <a:rPr lang="en-US" altLang="zh-CN" b="1" i="1">
                <a:solidFill>
                  <a:srgbClr val="C00000"/>
                </a:solidFill>
                <a:latin typeface="Courier New" panose="02070309020205020404" pitchFamily="49" charset="0"/>
                <a:cs typeface="Courier New" panose="02070309020205020404" pitchFamily="49" charset="0"/>
              </a:rPr>
              <a:t>"        </a:t>
            </a:r>
            <a:r>
              <a:rPr lang="en-US" altLang="zh-CN" b="1" i="1" dirty="0">
                <a:solidFill>
                  <a:srgbClr val="C00000"/>
                </a:solidFill>
                <a:latin typeface="Courier New" panose="02070309020205020404" pitchFamily="49" charset="0"/>
                <a:cs typeface="Courier New" panose="02070309020205020404" pitchFamily="49" charset="0"/>
              </a:rPr>
              <a:t>/* within </a:t>
            </a:r>
            <a:r>
              <a:rPr lang="en-US" altLang="zh-CN" b="1" i="1" dirty="0" err="1">
                <a:solidFill>
                  <a:srgbClr val="C00000"/>
                </a:solidFill>
                <a:latin typeface="Courier New" panose="02070309020205020404" pitchFamily="49" charset="0"/>
                <a:cs typeface="Courier New" panose="02070309020205020404" pitchFamily="49" charset="0"/>
              </a:rPr>
              <a:t>cwd</a:t>
            </a:r>
            <a:r>
              <a:rPr lang="en-US" altLang="zh-CN" b="1" i="1" dirty="0">
                <a:solidFill>
                  <a:srgbClr val="C00000"/>
                </a:solidFill>
                <a:latin typeface="Courier New" panose="02070309020205020404" pitchFamily="49" charset="0"/>
                <a:cs typeface="Courier New" panose="02070309020205020404" pitchFamily="49" charset="0"/>
              </a:rPr>
              <a:t> */</a:t>
            </a:r>
          </a:p>
          <a:p>
            <a:r>
              <a:rPr lang="en-US" altLang="zh-CN" dirty="0"/>
              <a:t>Defined constants:</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#define MAXVAL   40000000</a:t>
            </a:r>
          </a:p>
          <a:p>
            <a:pPr lvl="1"/>
            <a:r>
              <a:rPr lang="en-US" altLang="zh-CN" dirty="0"/>
              <a:t>By convention, all capitals tells us it’s a constant, not a variable.</a:t>
            </a:r>
          </a:p>
          <a:p>
            <a:r>
              <a:rPr lang="en-US" altLang="zh-CN" dirty="0"/>
              <a:t>Defined macros:</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#define MIN(</a:t>
            </a:r>
            <a:r>
              <a:rPr lang="en-US" altLang="zh-CN" b="1" i="1" dirty="0" err="1">
                <a:solidFill>
                  <a:srgbClr val="C00000"/>
                </a:solidFill>
                <a:latin typeface="Courier New" panose="02070309020205020404" pitchFamily="49" charset="0"/>
                <a:cs typeface="Courier New" panose="02070309020205020404" pitchFamily="49" charset="0"/>
              </a:rPr>
              <a:t>x,y</a:t>
            </a:r>
            <a:r>
              <a:rPr lang="en-US" altLang="zh-CN" b="1" i="1" dirty="0">
                <a:solidFill>
                  <a:srgbClr val="C00000"/>
                </a:solidFill>
                <a:latin typeface="Courier New" panose="02070309020205020404" pitchFamily="49" charset="0"/>
                <a:cs typeface="Courier New" panose="02070309020205020404" pitchFamily="49" charset="0"/>
              </a:rPr>
              <a:t>)   ((x)&lt;(y) ? (x):(y))‏</a:t>
            </a:r>
          </a:p>
          <a:p>
            <a:r>
              <a:rPr lang="en-US" altLang="zh-CN" dirty="0"/>
              <a:t>Conditional compilation:</a:t>
            </a:r>
          </a:p>
          <a:p>
            <a:pPr lvl="1"/>
            <a:r>
              <a:rPr lang="en-US" altLang="zh-CN" dirty="0"/>
              <a:t>Code you think you may need again.</a:t>
            </a:r>
          </a:p>
          <a:p>
            <a:r>
              <a:rPr lang="en-US" altLang="zh-CN" dirty="0"/>
              <a:t>Control your optimization flags</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#pragma optimize(“-</a:t>
            </a:r>
            <a:r>
              <a:rPr lang="en-US" altLang="zh-CN" b="1" i="1" dirty="0" err="1">
                <a:solidFill>
                  <a:srgbClr val="C00000"/>
                </a:solidFill>
                <a:latin typeface="Courier New" panose="02070309020205020404" pitchFamily="49" charset="0"/>
                <a:cs typeface="Courier New" panose="02070309020205020404" pitchFamily="49" charset="0"/>
              </a:rPr>
              <a:t>fno</a:t>
            </a:r>
            <a:r>
              <a:rPr lang="en-US" altLang="zh-CN" b="1" i="1" dirty="0">
                <a:solidFill>
                  <a:srgbClr val="C00000"/>
                </a:solidFill>
                <a:latin typeface="Courier New" panose="02070309020205020404" pitchFamily="49" charset="0"/>
                <a:cs typeface="Courier New" panose="02070309020205020404" pitchFamily="49" charset="0"/>
              </a:rPr>
              <a:t>-common", on) </a:t>
            </a:r>
          </a:p>
          <a:p>
            <a:r>
              <a:rPr lang="en-US" altLang="zh-CN" dirty="0"/>
              <a:t>Extensions for your language or libraries</a:t>
            </a:r>
          </a:p>
          <a:p>
            <a:pPr marL="457200" lvl="1" indent="0">
              <a:buNone/>
            </a:pPr>
            <a:r>
              <a:rPr lang="en-US" altLang="zh-CN" b="1" i="1" dirty="0">
                <a:solidFill>
                  <a:srgbClr val="C00000"/>
                </a:solidFill>
                <a:latin typeface="Courier New" panose="02070309020205020404" pitchFamily="49" charset="0"/>
                <a:cs typeface="Courier New" panose="02070309020205020404" pitchFamily="49" charset="0"/>
              </a:rPr>
              <a:t>#pragma </a:t>
            </a:r>
            <a:r>
              <a:rPr lang="en-US" altLang="zh-CN" b="1" i="1" dirty="0" err="1">
                <a:solidFill>
                  <a:srgbClr val="C00000"/>
                </a:solidFill>
                <a:latin typeface="Courier New" panose="02070309020205020404" pitchFamily="49" charset="0"/>
                <a:cs typeface="Courier New" panose="02070309020205020404" pitchFamily="49" charset="0"/>
              </a:rPr>
              <a:t>omp</a:t>
            </a:r>
            <a:r>
              <a:rPr lang="en-US" altLang="zh-CN" b="1" i="1" dirty="0">
                <a:solidFill>
                  <a:srgbClr val="C00000"/>
                </a:solidFill>
                <a:latin typeface="Courier New" panose="02070309020205020404" pitchFamily="49" charset="0"/>
                <a:cs typeface="Courier New" panose="02070309020205020404" pitchFamily="49" charset="0"/>
              </a:rPr>
              <a:t> parallel for</a:t>
            </a:r>
          </a:p>
          <a:p>
            <a:pPr lvl="1"/>
            <a:endParaRPr lang="en-US" altLang="zh-CN" dirty="0"/>
          </a:p>
        </p:txBody>
      </p:sp>
    </p:spTree>
    <p:extLst>
      <p:ext uri="{BB962C8B-B14F-4D97-AF65-F5344CB8AC3E}">
        <p14:creationId xmlns:p14="http://schemas.microsoft.com/office/powerpoint/2010/main" val="1829954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00-templat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00-template</Template>
  <TotalTime>18596</TotalTime>
  <Words>9880</Words>
  <Application>Microsoft Office PowerPoint</Application>
  <PresentationFormat>全屏显示(4:3)</PresentationFormat>
  <Paragraphs>1475</Paragraphs>
  <Slides>65</Slides>
  <Notes>58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65</vt:i4>
      </vt:variant>
    </vt:vector>
  </HeadingPairs>
  <TitlesOfParts>
    <vt:vector size="81" baseType="lpstr">
      <vt:lpstr>DejaVu LGC Sans</vt:lpstr>
      <vt:lpstr>ＭＳ Ｐゴシック</vt:lpstr>
      <vt:lpstr>msgothic</vt:lpstr>
      <vt:lpstr>黑体</vt:lpstr>
      <vt:lpstr>宋体</vt:lpstr>
      <vt:lpstr>Arial</vt:lpstr>
      <vt:lpstr>Arial Narrow</vt:lpstr>
      <vt:lpstr>Calibri</vt:lpstr>
      <vt:lpstr>Century Gothic</vt:lpstr>
      <vt:lpstr>Consolas</vt:lpstr>
      <vt:lpstr>Courier</vt:lpstr>
      <vt:lpstr>Courier New</vt:lpstr>
      <vt:lpstr>Times New Roman</vt:lpstr>
      <vt:lpstr>Wingdings</vt:lpstr>
      <vt:lpstr>Wingdings 2</vt:lpstr>
      <vt:lpstr>00-template</vt:lpstr>
      <vt:lpstr>Linking: Basic Concepts &amp; Static Linking  Introduction to Computer Systems 15th Lecture, Nov. 11, 2021</vt:lpstr>
      <vt:lpstr>Outline of Linking</vt:lpstr>
      <vt:lpstr>Why Linkers?</vt:lpstr>
      <vt:lpstr>Why Linkers? (cont)</vt:lpstr>
      <vt:lpstr>Why bother learning about linker?</vt:lpstr>
      <vt:lpstr>Example C Program</vt:lpstr>
      <vt:lpstr>Compiler Driver，GCC as an Example</vt:lpstr>
      <vt:lpstr>Preprocessor</vt:lpstr>
      <vt:lpstr>Directives of Preprocessor</vt:lpstr>
      <vt:lpstr>Example: Conditional Compilation for Debugging</vt:lpstr>
      <vt:lpstr>Example: Conditional Compilation for Portability</vt:lpstr>
      <vt:lpstr>Compiler</vt:lpstr>
      <vt:lpstr>Assembler</vt:lpstr>
      <vt:lpstr>Linking</vt:lpstr>
      <vt:lpstr>What Do Linkers Do?</vt:lpstr>
      <vt:lpstr>Symbols in Example C Program</vt:lpstr>
      <vt:lpstr>What Do Linkers Do? (cont)</vt:lpstr>
      <vt:lpstr>Three Kinds of Object Files (Modules)</vt:lpstr>
      <vt:lpstr>Three Kinds of Object Files under Linux</vt:lpstr>
      <vt:lpstr>Object File Format</vt:lpstr>
      <vt:lpstr>Simplest Object File Format (Cont.)</vt:lpstr>
      <vt:lpstr>Executable and Linkable Format (ELF)</vt:lpstr>
      <vt:lpstr>ELF Object File Format</vt:lpstr>
      <vt:lpstr>ELF Object File Format (cont.)</vt:lpstr>
      <vt:lpstr>Parallel Views of a ELF File</vt:lpstr>
      <vt:lpstr>Linker Symbols </vt:lpstr>
      <vt:lpstr>Symbol Table</vt:lpstr>
      <vt:lpstr>Element of Symbol Table Structure</vt:lpstr>
      <vt:lpstr>Pseudo Sections for Section Header Index (st_shndx)</vt:lpstr>
      <vt:lpstr>Section COMMON vs. Section .bss</vt:lpstr>
      <vt:lpstr>Symbol Table Entries (Fig. 7-5 in textbook)</vt:lpstr>
      <vt:lpstr>Symbol Table Entries (Fig. 7-5 in textbook)</vt:lpstr>
      <vt:lpstr>Symbol Table Entries (Fig. 7-5 in textbook)</vt:lpstr>
      <vt:lpstr>Step 1: Symbol Resolution</vt:lpstr>
      <vt:lpstr>Symbol Identification</vt:lpstr>
      <vt:lpstr>Local Symbols</vt:lpstr>
      <vt:lpstr>Resolving Global Symbols</vt:lpstr>
      <vt:lpstr>Name Mangling</vt:lpstr>
      <vt:lpstr>How Linker Resolves Duplicate Symbol Names</vt:lpstr>
      <vt:lpstr>Linker’s Symbol Rules</vt:lpstr>
      <vt:lpstr>Convention between Compiler and Linker</vt:lpstr>
      <vt:lpstr>What if you mess up?</vt:lpstr>
      <vt:lpstr>Linker Puzzles</vt:lpstr>
      <vt:lpstr>Type Mismatch Example</vt:lpstr>
      <vt:lpstr>Detecting the Type Mismatch Example</vt:lpstr>
      <vt:lpstr>Rules for avoiding type mismatches</vt:lpstr>
      <vt:lpstr>Use of extern in .h Files (#1)</vt:lpstr>
      <vt:lpstr>Use of .h Files (#2)</vt:lpstr>
      <vt:lpstr>Linking Example</vt:lpstr>
      <vt:lpstr>Step 2: Relocation</vt:lpstr>
      <vt:lpstr>2-Step Relocation in Static Linking</vt:lpstr>
      <vt:lpstr>Relocation Entries</vt:lpstr>
      <vt:lpstr>Two Most Basic Relocation Types</vt:lpstr>
      <vt:lpstr>Relocation Entries</vt:lpstr>
      <vt:lpstr>Relocation Entries (in main.o)</vt:lpstr>
      <vt:lpstr>Relocation Entries (in main.o)</vt:lpstr>
      <vt:lpstr>Relocation Entries (in sum.o)</vt:lpstr>
      <vt:lpstr>Original Object File of main.o</vt:lpstr>
      <vt:lpstr>Original Object File of sum.o</vt:lpstr>
      <vt:lpstr>A Little Bit of Preparation for Linking</vt:lpstr>
      <vt:lpstr>PowerPoint 演示文稿</vt:lpstr>
      <vt:lpstr>Linking Order Matters</vt:lpstr>
      <vt:lpstr>Recall: Parallel Views of a ELF File</vt:lpstr>
      <vt:lpstr>Program Headers </vt:lpstr>
      <vt:lpstr>Loading Executable Object Files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Autumn 2021, Peking Univ.</dc:title>
  <dc:creator>Markus Pueschel;Modified by Xianhua Liu</dc:creator>
  <cp:lastModifiedBy>Justin</cp:lastModifiedBy>
  <cp:revision>736</cp:revision>
  <cp:lastPrinted>2021-11-06T09:07:22Z</cp:lastPrinted>
  <dcterms:created xsi:type="dcterms:W3CDTF">2012-10-02T17:26:51Z</dcterms:created>
  <dcterms:modified xsi:type="dcterms:W3CDTF">2021-11-10T09:16:38Z</dcterms:modified>
</cp:coreProperties>
</file>